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91" r:id="rId6"/>
    <p:sldId id="290" r:id="rId7"/>
    <p:sldId id="292" r:id="rId8"/>
    <p:sldId id="260" r:id="rId9"/>
    <p:sldId id="293" r:id="rId10"/>
    <p:sldId id="294" r:id="rId11"/>
    <p:sldId id="295" r:id="rId12"/>
    <p:sldId id="261" r:id="rId13"/>
    <p:sldId id="262" r:id="rId14"/>
    <p:sldId id="296" r:id="rId15"/>
    <p:sldId id="297" r:id="rId16"/>
    <p:sldId id="298" r:id="rId17"/>
    <p:sldId id="299" r:id="rId18"/>
    <p:sldId id="301" r:id="rId19"/>
    <p:sldId id="263" r:id="rId20"/>
    <p:sldId id="303" r:id="rId21"/>
    <p:sldId id="322" r:id="rId22"/>
    <p:sldId id="320" r:id="rId23"/>
    <p:sldId id="264" r:id="rId24"/>
    <p:sldId id="304" r:id="rId25"/>
    <p:sldId id="305" r:id="rId26"/>
    <p:sldId id="306" r:id="rId27"/>
    <p:sldId id="308" r:id="rId28"/>
    <p:sldId id="309" r:id="rId29"/>
    <p:sldId id="310" r:id="rId30"/>
    <p:sldId id="317" r:id="rId31"/>
    <p:sldId id="318" r:id="rId32"/>
    <p:sldId id="312" r:id="rId33"/>
    <p:sldId id="313" r:id="rId34"/>
    <p:sldId id="314" r:id="rId35"/>
    <p:sldId id="315" r:id="rId36"/>
    <p:sldId id="316" r:id="rId37"/>
    <p:sldId id="319" r:id="rId38"/>
    <p:sldId id="323" r:id="rId39"/>
    <p:sldId id="324" r:id="rId40"/>
    <p:sldId id="325" r:id="rId41"/>
    <p:sldId id="326" r:id="rId42"/>
    <p:sldId id="327" r:id="rId43"/>
    <p:sldId id="328" r:id="rId44"/>
    <p:sldId id="329" r:id="rId45"/>
    <p:sldId id="331" r:id="rId46"/>
    <p:sldId id="332" r:id="rId47"/>
    <p:sldId id="333" r:id="rId48"/>
    <p:sldId id="334" r:id="rId49"/>
    <p:sldId id="289" r:id="rId5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90" d="100"/>
          <a:sy n="90" d="100"/>
        </p:scale>
        <p:origin x="-762" y="42"/>
      </p:cViewPr>
      <p:guideLst>
        <p:guide orient="horz" pos="3884"/>
        <p:guide pos="29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fr-FR" sz="1800" b="0" strike="noStrike" spc="-1">
                <a:solidFill>
                  <a:srgbClr val="FFFFFF"/>
                </a:solidFill>
                <a:latin typeface="Constantia"/>
              </a:rPr>
              <a:t>Click to move the slide</a:t>
            </a: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5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35804446-A982-47BF-9074-55F7853F3164}" type="slidenum">
              <a:rPr lang="en-US" sz="1400" b="0" strike="noStrike" spc="-1">
                <a:latin typeface="Times New Roman"/>
              </a:rPr>
              <a:t>‹N°›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0423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5804446-A982-47BF-9074-55F7853F3164}" type="slidenum">
              <a:rPr lang="en-US" sz="1400" b="0" strike="noStrike" spc="-1" smtClean="0">
                <a:latin typeface="Times New Roman"/>
              </a:rPr>
              <a:t>20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60799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5804446-A982-47BF-9074-55F7853F3164}" type="slidenum">
              <a:rPr lang="en-US" sz="1400" b="0" strike="noStrike" spc="-1" smtClean="0">
                <a:latin typeface="Times New Roman"/>
              </a:rPr>
              <a:t>35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6527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5804446-A982-47BF-9074-55F7853F3164}" type="slidenum">
              <a:rPr lang="en-US" sz="1400" b="0" strike="noStrike" spc="-1" smtClean="0">
                <a:latin typeface="Times New Roman"/>
              </a:rPr>
              <a:t>36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65274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5804446-A982-47BF-9074-55F7853F3164}" type="slidenum">
              <a:rPr lang="en-US" sz="1400" b="0" strike="noStrike" spc="-1" smtClean="0">
                <a:latin typeface="Times New Roman"/>
              </a:rPr>
              <a:t>37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6527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5804446-A982-47BF-9074-55F7853F3164}" type="slidenum">
              <a:rPr lang="en-US" sz="1400" b="0" strike="noStrike" spc="-1" smtClean="0">
                <a:latin typeface="Times New Roman"/>
              </a:rPr>
              <a:t>38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60799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5804446-A982-47BF-9074-55F7853F3164}" type="slidenum">
              <a:rPr lang="en-US" sz="1400" b="0" strike="noStrike" spc="-1" smtClean="0">
                <a:latin typeface="Times New Roman"/>
              </a:rPr>
              <a:t>39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60799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5804446-A982-47BF-9074-55F7853F3164}" type="slidenum">
              <a:rPr lang="en-US" sz="1400" b="0" strike="noStrike" spc="-1" smtClean="0">
                <a:latin typeface="Times New Roman"/>
              </a:rPr>
              <a:t>40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607992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5804446-A982-47BF-9074-55F7853F3164}" type="slidenum">
              <a:rPr lang="en-US" sz="1400" b="0" strike="noStrike" spc="-1" smtClean="0">
                <a:latin typeface="Times New Roman"/>
              </a:rPr>
              <a:t>46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65274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5804446-A982-47BF-9074-55F7853F3164}" type="slidenum">
              <a:rPr lang="en-US" sz="1400" b="0" strike="noStrike" spc="-1" smtClean="0">
                <a:latin typeface="Times New Roman"/>
              </a:rPr>
              <a:t>47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65274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5804446-A982-47BF-9074-55F7853F3164}" type="slidenum">
              <a:rPr lang="en-US" sz="1400" b="0" strike="noStrike" spc="-1" smtClean="0">
                <a:latin typeface="Times New Roman"/>
              </a:rPr>
              <a:t>48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6527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5804446-A982-47BF-9074-55F7853F3164}" type="slidenum">
              <a:rPr lang="en-US" sz="1400" b="0" strike="noStrike" spc="-1" smtClean="0">
                <a:latin typeface="Times New Roman"/>
              </a:rPr>
              <a:t>21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60799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5804446-A982-47BF-9074-55F7853F3164}" type="slidenum">
              <a:rPr lang="en-US" sz="1400" b="0" strike="noStrike" spc="-1" smtClean="0">
                <a:latin typeface="Times New Roman"/>
              </a:rPr>
              <a:t>22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60799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5804446-A982-47BF-9074-55F7853F3164}" type="slidenum">
              <a:rPr lang="en-US" sz="1400" b="0" strike="noStrike" spc="-1" smtClean="0">
                <a:latin typeface="Times New Roman"/>
              </a:rPr>
              <a:t>28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6527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5804446-A982-47BF-9074-55F7853F3164}" type="slidenum">
              <a:rPr lang="en-US" sz="1400" b="0" strike="noStrike" spc="-1" smtClean="0">
                <a:latin typeface="Times New Roman"/>
              </a:rPr>
              <a:t>29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6527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5804446-A982-47BF-9074-55F7853F3164}" type="slidenum">
              <a:rPr lang="en-US" sz="1400" b="0" strike="noStrike" spc="-1" smtClean="0">
                <a:latin typeface="Times New Roman"/>
              </a:rPr>
              <a:t>30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6527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5804446-A982-47BF-9074-55F7853F3164}" type="slidenum">
              <a:rPr lang="en-US" sz="1400" b="0" strike="noStrike" spc="-1" smtClean="0">
                <a:latin typeface="Times New Roman"/>
              </a:rPr>
              <a:t>31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6527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5804446-A982-47BF-9074-55F7853F3164}" type="slidenum">
              <a:rPr lang="en-US" sz="1400" b="0" strike="noStrike" spc="-1" smtClean="0">
                <a:latin typeface="Times New Roman"/>
              </a:rPr>
              <a:t>32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6527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5804446-A982-47BF-9074-55F7853F3164}" type="slidenum">
              <a:rPr lang="en-US" sz="1400" b="0" strike="noStrike" spc="-1" smtClean="0">
                <a:latin typeface="Times New Roman"/>
              </a:rPr>
              <a:t>33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6527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1240" cy="1828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1240" cy="1828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1240" cy="1828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1240" cy="1828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1240" cy="1828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1240" cy="1828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1240" cy="1828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FFFFFF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533520" y="1371600"/>
            <a:ext cx="7851240" cy="8476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1240" cy="1828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1240" cy="1828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1240" cy="1828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4AA2D6"/>
            </a:gs>
            <a:gs pos="100000">
              <a:srgbClr val="002B36"/>
            </a:gs>
          </a:gsLst>
          <a:path path="circle">
            <a:fillToRect l="50000" t="55000" r="50000" b="4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-9360" y="-7200"/>
            <a:ext cx="9162720" cy="1041120"/>
          </a:xfrm>
          <a:custGeom>
            <a:avLst/>
            <a:gdLst/>
            <a:ahLst/>
            <a:cxn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4A0">
                  <a:alpha val="45098"/>
                </a:srgbClr>
              </a:gs>
              <a:gs pos="100000">
                <a:srgbClr val="00C4CD">
                  <a:alpha val="55294"/>
                </a:srgbClr>
              </a:gs>
            </a:gsLst>
            <a:lin ang="5400000"/>
          </a:gra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2"/>
          <p:cNvSpPr/>
          <p:nvPr/>
        </p:nvSpPr>
        <p:spPr>
          <a:xfrm>
            <a:off x="4381560" y="-7200"/>
            <a:ext cx="4762080" cy="637920"/>
          </a:xfrm>
          <a:custGeom>
            <a:avLst/>
            <a:gdLst/>
            <a:ahLst/>
            <a:cxn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20000">
                <a:srgbClr val="008ABF">
                  <a:alpha val="45098"/>
                </a:srgbClr>
              </a:gs>
              <a:gs pos="100000">
                <a:srgbClr val="00A0A8">
                  <a:alpha val="30196"/>
                </a:srgbClr>
              </a:gs>
            </a:gsLst>
            <a:lin ang="16200000"/>
          </a:gra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" name="Group 3"/>
          <p:cNvGrpSpPr/>
          <p:nvPr/>
        </p:nvGrpSpPr>
        <p:grpSpPr>
          <a:xfrm>
            <a:off x="-29160" y="-16560"/>
            <a:ext cx="9197640" cy="1086120"/>
            <a:chOff x="-29160" y="-16560"/>
            <a:chExt cx="9197640" cy="1086120"/>
          </a:xfrm>
        </p:grpSpPr>
        <p:sp>
          <p:nvSpPr>
            <p:cNvPr id="3" name="CustomShape 4"/>
            <p:cNvSpPr/>
            <p:nvPr/>
          </p:nvSpPr>
          <p:spPr>
            <a:xfrm rot="21435600">
              <a:off x="-18720" y="201960"/>
              <a:ext cx="9162720" cy="648720"/>
            </a:xfrm>
            <a:custGeom>
              <a:avLst/>
              <a:gdLst/>
              <a:ahLst/>
              <a:cxn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>
              <a:solidFill>
                <a:srgbClr val="09B7B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 rot="21435600">
              <a:off x="-14040" y="275400"/>
              <a:ext cx="9175320" cy="529920"/>
            </a:xfrm>
            <a:custGeom>
              <a:avLst/>
              <a:gdLst/>
              <a:ahLst/>
              <a:cxn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>
              <a:solidFill>
                <a:srgbClr val="0F6FC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1240" cy="1828440"/>
          </a:xfrm>
          <a:prstGeom prst="rect">
            <a:avLst/>
          </a:prstGeom>
        </p:spPr>
        <p:txBody>
          <a:bodyPr lIns="0" tIns="0" rIns="18360" bIns="0" anchor="b">
            <a:normAutofit/>
          </a:bodyPr>
          <a:lstStyle/>
          <a:p>
            <a:pPr algn="r">
              <a:lnSpc>
                <a:spcPct val="100000"/>
              </a:lnSpc>
            </a:pPr>
            <a:r>
              <a:rPr lang="fr-FR" sz="5600" b="1" strike="noStrike" spc="-1">
                <a:solidFill>
                  <a:srgbClr val="50E0EA"/>
                </a:solidFill>
                <a:latin typeface="Calibri"/>
              </a:rPr>
              <a:t>Modifiez le style du titre</a:t>
            </a:r>
            <a:endParaRPr lang="fr-FR" sz="5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fld id="{7D3E287A-505B-4B32-A355-2DA0F3EBE767}" type="datetime1">
              <a:rPr lang="fr-FR" sz="1200" b="0" strike="noStrike" spc="-1">
                <a:solidFill>
                  <a:srgbClr val="D1EAED"/>
                </a:solidFill>
                <a:latin typeface="Constantia"/>
              </a:rPr>
              <a:t>16/02/2021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2666880" y="6356520"/>
            <a:ext cx="3352320" cy="36468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7924680" y="6356520"/>
            <a:ext cx="761760" cy="36468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BE45916E-1755-467E-8C98-59EB446DC591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‹N°›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600" b="0" strike="noStrike" spc="-1">
                <a:solidFill>
                  <a:srgbClr val="FFFFFF"/>
                </a:solidFill>
                <a:latin typeface="Constantia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100" b="0" strike="noStrike" spc="-1">
                <a:solidFill>
                  <a:srgbClr val="FFFFFF"/>
                </a:solidFill>
                <a:latin typeface="Constantia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17.png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971640" y="2493000"/>
            <a:ext cx="286128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>
                <a:solidFill>
                  <a:srgbClr val="FFFFFF"/>
                </a:solidFill>
                <a:latin typeface="Book Antiqua"/>
              </a:rPr>
              <a:t>Enseignement            :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6BC0A3FC-C15F-4993-A38B-3AE59EDE7E80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241560" y="188640"/>
            <a:ext cx="238572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FFFFFF"/>
                </a:solidFill>
                <a:uFillTx/>
                <a:latin typeface="Book Antiqua"/>
              </a:rPr>
              <a:t>Université de Jijel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5" name="CustomShape 4"/>
          <p:cNvSpPr/>
          <p:nvPr/>
        </p:nvSpPr>
        <p:spPr>
          <a:xfrm>
            <a:off x="231840" y="471960"/>
            <a:ext cx="477180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FFFFFF"/>
                </a:solidFill>
                <a:uFillTx/>
                <a:latin typeface="Book Antiqua"/>
              </a:rPr>
              <a:t>Faculté des Sciences Exactes et Informatique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6" name="CustomShape 5"/>
          <p:cNvSpPr/>
          <p:nvPr/>
        </p:nvSpPr>
        <p:spPr>
          <a:xfrm>
            <a:off x="251640" y="779760"/>
            <a:ext cx="331200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FFFFFF"/>
                </a:solidFill>
                <a:uFillTx/>
                <a:latin typeface="Book Antiqua"/>
              </a:rPr>
              <a:t>Département d’Informatique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7" name="CustomShape 6"/>
          <p:cNvSpPr/>
          <p:nvPr/>
        </p:nvSpPr>
        <p:spPr>
          <a:xfrm>
            <a:off x="3832920" y="2493000"/>
            <a:ext cx="2987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>
                <a:solidFill>
                  <a:srgbClr val="FFFFFF"/>
                </a:solidFill>
                <a:latin typeface="Book Antiqua"/>
              </a:rPr>
              <a:t>Méthodes Numériques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58" name="CustomShape 7"/>
          <p:cNvSpPr/>
          <p:nvPr/>
        </p:nvSpPr>
        <p:spPr>
          <a:xfrm>
            <a:off x="993240" y="3380040"/>
            <a:ext cx="27140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>
                <a:solidFill>
                  <a:srgbClr val="FFFFFF"/>
                </a:solidFill>
                <a:latin typeface="Book Antiqua"/>
              </a:rPr>
              <a:t>2</a:t>
            </a:r>
            <a:r>
              <a:rPr lang="fr-FR" sz="2000" b="0" strike="noStrike" spc="-1" baseline="30000" dirty="0">
                <a:solidFill>
                  <a:srgbClr val="FFFFFF"/>
                </a:solidFill>
                <a:latin typeface="Book Antiqua"/>
              </a:rPr>
              <a:t>ème</a:t>
            </a:r>
            <a:r>
              <a:rPr lang="fr-FR" sz="2000" b="0" strike="noStrike" spc="-1" dirty="0">
                <a:solidFill>
                  <a:srgbClr val="FFFFFF"/>
                </a:solidFill>
                <a:latin typeface="Book Antiqua"/>
              </a:rPr>
              <a:t> Année Licence   :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59" name="CustomShape 8"/>
          <p:cNvSpPr/>
          <p:nvPr/>
        </p:nvSpPr>
        <p:spPr>
          <a:xfrm>
            <a:off x="993240" y="5333400"/>
            <a:ext cx="283932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FFFFFF"/>
                </a:solidFill>
                <a:latin typeface="Book Antiqua"/>
              </a:rPr>
              <a:t>Enseignant                 :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0" name="CustomShape 9"/>
          <p:cNvSpPr/>
          <p:nvPr/>
        </p:nvSpPr>
        <p:spPr>
          <a:xfrm>
            <a:off x="961920" y="4325760"/>
            <a:ext cx="274572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FFFFFF"/>
                </a:solidFill>
                <a:latin typeface="Book Antiqua"/>
              </a:rPr>
              <a:t>Année Universitaire :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1" name="CustomShape 10"/>
          <p:cNvSpPr/>
          <p:nvPr/>
        </p:nvSpPr>
        <p:spPr>
          <a:xfrm>
            <a:off x="3920040" y="3420720"/>
            <a:ext cx="16556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FFFFFF"/>
                </a:solidFill>
                <a:latin typeface="Constantia"/>
              </a:rPr>
              <a:t>Informatique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62" name="Picture 2"/>
          <p:cNvPicPr/>
          <p:nvPr/>
        </p:nvPicPr>
        <p:blipFill>
          <a:blip r:embed="rId2"/>
          <a:stretch/>
        </p:blipFill>
        <p:spPr>
          <a:xfrm>
            <a:off x="7668360" y="188640"/>
            <a:ext cx="1315800" cy="1525320"/>
          </a:xfrm>
          <a:prstGeom prst="rect">
            <a:avLst/>
          </a:prstGeom>
          <a:ln w="0">
            <a:noFill/>
          </a:ln>
        </p:spPr>
      </p:pic>
      <p:sp>
        <p:nvSpPr>
          <p:cNvPr id="63" name="CustomShape 11"/>
          <p:cNvSpPr/>
          <p:nvPr/>
        </p:nvSpPr>
        <p:spPr>
          <a:xfrm>
            <a:off x="3832920" y="4317480"/>
            <a:ext cx="17427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FFFFFF"/>
                </a:solidFill>
                <a:latin typeface="Constantia"/>
              </a:rPr>
              <a:t>2020/2021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4" name="CustomShape 12"/>
          <p:cNvSpPr/>
          <p:nvPr/>
        </p:nvSpPr>
        <p:spPr>
          <a:xfrm>
            <a:off x="3888360" y="5355000"/>
            <a:ext cx="2555848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FFFFFF"/>
                </a:solidFill>
                <a:latin typeface="Constantia"/>
              </a:rPr>
              <a:t>ALLIOUCHE Abdelaziz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7" name="CustomShape 8"/>
          <p:cNvSpPr/>
          <p:nvPr/>
        </p:nvSpPr>
        <p:spPr>
          <a:xfrm>
            <a:off x="971600" y="6158880"/>
            <a:ext cx="283932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 smtClean="0">
                <a:solidFill>
                  <a:srgbClr val="FFFFFF"/>
                </a:solidFill>
                <a:latin typeface="Book Antiqua"/>
              </a:rPr>
              <a:t>Contact                       </a:t>
            </a:r>
            <a:r>
              <a:rPr lang="fr-FR" sz="2000" b="0" strike="noStrike" spc="-1" dirty="0">
                <a:solidFill>
                  <a:srgbClr val="FFFFFF"/>
                </a:solidFill>
                <a:latin typeface="Book Antiqua"/>
              </a:rPr>
              <a:t>: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8" name="CustomShape 12"/>
          <p:cNvSpPr/>
          <p:nvPr/>
        </p:nvSpPr>
        <p:spPr>
          <a:xfrm>
            <a:off x="3944160" y="6180480"/>
            <a:ext cx="2555848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 dirty="0" smtClean="0">
                <a:solidFill>
                  <a:srgbClr val="FFFFFF"/>
                </a:solidFill>
                <a:latin typeface="Constantia"/>
              </a:rPr>
              <a:t>tpmn2021@gmail.com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 xmlns:p15="http://schemas.microsoft.com/office/powerpoint/2012/main">
      <p:transition spd="slow">
        <p:split dir="out" orient="vert"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7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500"/>
                            </p:stCondLst>
                            <p:childTnLst>
                              <p:par>
                                <p:cTn id="2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2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3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00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500"/>
                            </p:stCondLst>
                            <p:childTnLst>
                              <p:par>
                                <p:cTn id="3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3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500"/>
                            </p:stCondLst>
                            <p:childTnLst>
                              <p:par>
                                <p:cTn id="41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3000"/>
                            </p:stCondLst>
                            <p:childTnLst>
                              <p:par>
                                <p:cTn id="4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0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B2371AA4-EDA8-4114-B3DB-CD56969818EF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4" name="CustomShape 1"/>
          <p:cNvSpPr/>
          <p:nvPr/>
        </p:nvSpPr>
        <p:spPr>
          <a:xfrm>
            <a:off x="35640" y="188640"/>
            <a:ext cx="33652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1- Méthode </a:t>
            </a:r>
            <a:r>
              <a:rPr lang="fr-FR" sz="1400" b="1" u="sng" spc="148" dirty="0">
                <a:solidFill>
                  <a:srgbClr val="FFFFFF"/>
                </a:solidFill>
                <a:latin typeface="Book Antiqua"/>
              </a:rPr>
              <a:t>du Point </a:t>
            </a:r>
            <a:r>
              <a:rPr lang="fr-FR" sz="1400" b="1" u="sng" spc="148" dirty="0" smtClean="0">
                <a:solidFill>
                  <a:srgbClr val="FFFFFF"/>
                </a:solidFill>
                <a:latin typeface="Book Antiqua"/>
              </a:rPr>
              <a:t>Fixe </a:t>
            </a: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" name="CustomShape 1"/>
          <p:cNvSpPr/>
          <p:nvPr/>
        </p:nvSpPr>
        <p:spPr>
          <a:xfrm>
            <a:off x="423086" y="1714738"/>
            <a:ext cx="2041668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0" strike="noStrike" spc="-1" dirty="0" smtClean="0">
                <a:solidFill>
                  <a:srgbClr val="FFFFFF"/>
                </a:solidFill>
                <a:latin typeface="Cambria" pitchFamily="18" charset="0"/>
              </a:rPr>
              <a:t>(S) s’écrit : </a:t>
            </a:r>
            <a:r>
              <a:rPr lang="fr-FR" b="0" strike="noStrike" spc="-1" dirty="0" err="1" smtClean="0">
                <a:solidFill>
                  <a:srgbClr val="FFFFFF"/>
                </a:solidFill>
                <a:latin typeface="Cambria" pitchFamily="18" charset="0"/>
              </a:rPr>
              <a:t>Ax</a:t>
            </a:r>
            <a:r>
              <a:rPr lang="fr-FR" b="0" strike="noStrike" spc="-1" dirty="0" smtClean="0">
                <a:solidFill>
                  <a:srgbClr val="FFFFFF"/>
                </a:solidFill>
                <a:latin typeface="Cambria" pitchFamily="18" charset="0"/>
              </a:rPr>
              <a:t> =b</a:t>
            </a:r>
            <a:endParaRPr lang="en-US" b="0" strike="noStrike" spc="-1" dirty="0">
              <a:latin typeface="Cambria" pitchFamily="18" charset="0"/>
            </a:endParaRPr>
          </a:p>
        </p:txBody>
      </p:sp>
      <p:sp>
        <p:nvSpPr>
          <p:cNvPr id="7" name="CustomShape 1"/>
          <p:cNvSpPr/>
          <p:nvPr/>
        </p:nvSpPr>
        <p:spPr>
          <a:xfrm>
            <a:off x="3001682" y="1734293"/>
            <a:ext cx="5292552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0" strike="noStrike" spc="-1" dirty="0" smtClean="0">
                <a:solidFill>
                  <a:srgbClr val="FFFFFF"/>
                </a:solidFill>
                <a:latin typeface="Cambria" pitchFamily="18" charset="0"/>
              </a:rPr>
              <a:t>Si A = M – N ( avec M une matrice inversible).</a:t>
            </a:r>
            <a:endParaRPr lang="en-US" b="0" strike="noStrike" spc="-1" dirty="0">
              <a:latin typeface="Cambria" pitchFamily="18" charset="0"/>
            </a:endParaRPr>
          </a:p>
        </p:txBody>
      </p:sp>
      <p:sp>
        <p:nvSpPr>
          <p:cNvPr id="8" name="CustomShape 1"/>
          <p:cNvSpPr/>
          <p:nvPr/>
        </p:nvSpPr>
        <p:spPr>
          <a:xfrm>
            <a:off x="493240" y="2232285"/>
            <a:ext cx="2756970" cy="367878"/>
          </a:xfrm>
          <a:prstGeom prst="rect">
            <a:avLst/>
          </a:prstGeom>
          <a:noFill/>
          <a:ln w="0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0" strike="noStrike" spc="-1" dirty="0" smtClean="0">
                <a:solidFill>
                  <a:srgbClr val="FFFFFF"/>
                </a:solidFill>
                <a:latin typeface="Cambria" pitchFamily="18" charset="0"/>
              </a:rPr>
              <a:t>(S) s’écrit : (M – N)x =b</a:t>
            </a:r>
            <a:endParaRPr lang="en-US" b="0" strike="noStrike" spc="-1" dirty="0">
              <a:latin typeface="Cambria" pitchFamily="18" charset="0"/>
            </a:endParaRPr>
          </a:p>
        </p:txBody>
      </p:sp>
      <p:sp>
        <p:nvSpPr>
          <p:cNvPr id="9" name="CustomShape 1"/>
          <p:cNvSpPr/>
          <p:nvPr/>
        </p:nvSpPr>
        <p:spPr>
          <a:xfrm>
            <a:off x="3188036" y="2234668"/>
            <a:ext cx="504056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1" strike="noStrike" spc="-1" dirty="0" smtClean="0">
                <a:solidFill>
                  <a:srgbClr val="FFFFFF"/>
                </a:solidFill>
                <a:latin typeface="Cambria" pitchFamily="18" charset="0"/>
                <a:sym typeface="Symbol"/>
              </a:rPr>
              <a:t></a:t>
            </a:r>
            <a:endParaRPr lang="en-US" b="1" strike="noStrike" spc="-1" dirty="0">
              <a:latin typeface="Cambria" pitchFamily="18" charset="0"/>
            </a:endParaRPr>
          </a:p>
        </p:txBody>
      </p:sp>
      <p:sp>
        <p:nvSpPr>
          <p:cNvPr id="10" name="CustomShape 1"/>
          <p:cNvSpPr/>
          <p:nvPr/>
        </p:nvSpPr>
        <p:spPr>
          <a:xfrm>
            <a:off x="3563868" y="2234668"/>
            <a:ext cx="1522501" cy="367878"/>
          </a:xfrm>
          <a:prstGeom prst="rect">
            <a:avLst/>
          </a:prstGeom>
          <a:noFill/>
          <a:ln w="0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0" strike="noStrike" spc="-1" dirty="0" smtClean="0">
                <a:solidFill>
                  <a:srgbClr val="FFFFFF"/>
                </a:solidFill>
                <a:latin typeface="Cambria" pitchFamily="18" charset="0"/>
              </a:rPr>
              <a:t> </a:t>
            </a:r>
            <a:r>
              <a:rPr lang="fr-FR" b="0" strike="noStrike" spc="-1" dirty="0" err="1" smtClean="0">
                <a:solidFill>
                  <a:srgbClr val="FFFFFF"/>
                </a:solidFill>
                <a:latin typeface="Cambria" pitchFamily="18" charset="0"/>
              </a:rPr>
              <a:t>Mx</a:t>
            </a:r>
            <a:r>
              <a:rPr lang="fr-FR" b="0" strike="noStrike" spc="-1" dirty="0" smtClean="0">
                <a:solidFill>
                  <a:srgbClr val="FFFFFF"/>
                </a:solidFill>
                <a:latin typeface="Cambria" pitchFamily="18" charset="0"/>
              </a:rPr>
              <a:t> – </a:t>
            </a:r>
            <a:r>
              <a:rPr lang="fr-FR" b="0" strike="noStrike" spc="-1" dirty="0" err="1" smtClean="0">
                <a:solidFill>
                  <a:srgbClr val="FFFFFF"/>
                </a:solidFill>
                <a:latin typeface="Cambria" pitchFamily="18" charset="0"/>
              </a:rPr>
              <a:t>Nx</a:t>
            </a:r>
            <a:r>
              <a:rPr lang="fr-FR" b="0" strike="noStrike" spc="-1" dirty="0" smtClean="0">
                <a:solidFill>
                  <a:srgbClr val="FFFFFF"/>
                </a:solidFill>
                <a:latin typeface="Cambria" pitchFamily="18" charset="0"/>
              </a:rPr>
              <a:t> =b</a:t>
            </a:r>
            <a:endParaRPr lang="en-US" b="0" strike="noStrike" spc="-1" dirty="0">
              <a:latin typeface="Cambria" pitchFamily="18" charset="0"/>
            </a:endParaRPr>
          </a:p>
        </p:txBody>
      </p:sp>
      <p:sp>
        <p:nvSpPr>
          <p:cNvPr id="11" name="CustomShape 1"/>
          <p:cNvSpPr/>
          <p:nvPr/>
        </p:nvSpPr>
        <p:spPr>
          <a:xfrm>
            <a:off x="5108148" y="2234668"/>
            <a:ext cx="504056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1" strike="noStrike" spc="-1" dirty="0" smtClean="0">
                <a:solidFill>
                  <a:srgbClr val="FFFFFF"/>
                </a:solidFill>
                <a:latin typeface="Cambria" pitchFamily="18" charset="0"/>
                <a:sym typeface="Symbol"/>
              </a:rPr>
              <a:t></a:t>
            </a:r>
            <a:endParaRPr lang="en-US" b="1" strike="noStrike" spc="-1" dirty="0">
              <a:latin typeface="Cambria" pitchFamily="18" charset="0"/>
            </a:endParaRPr>
          </a:p>
        </p:txBody>
      </p:sp>
      <p:sp>
        <p:nvSpPr>
          <p:cNvPr id="12" name="CustomShape 1"/>
          <p:cNvSpPr/>
          <p:nvPr/>
        </p:nvSpPr>
        <p:spPr>
          <a:xfrm>
            <a:off x="5601871" y="2234668"/>
            <a:ext cx="1522501" cy="367878"/>
          </a:xfrm>
          <a:prstGeom prst="rect">
            <a:avLst/>
          </a:prstGeom>
          <a:noFill/>
          <a:ln w="0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0" strike="noStrike" spc="-1" dirty="0" smtClean="0">
                <a:solidFill>
                  <a:srgbClr val="FFFFFF"/>
                </a:solidFill>
                <a:latin typeface="Cambria" pitchFamily="18" charset="0"/>
              </a:rPr>
              <a:t> </a:t>
            </a:r>
            <a:r>
              <a:rPr lang="fr-FR" b="0" strike="noStrike" spc="-1" dirty="0" err="1" smtClean="0">
                <a:solidFill>
                  <a:srgbClr val="FFFFFF"/>
                </a:solidFill>
                <a:latin typeface="Cambria" pitchFamily="18" charset="0"/>
              </a:rPr>
              <a:t>Mx</a:t>
            </a:r>
            <a:r>
              <a:rPr lang="fr-FR" b="0" strike="noStrike" spc="-1" dirty="0" smtClean="0">
                <a:solidFill>
                  <a:srgbClr val="FFFFFF"/>
                </a:solidFill>
                <a:latin typeface="Cambria" pitchFamily="18" charset="0"/>
              </a:rPr>
              <a:t> = </a:t>
            </a:r>
            <a:r>
              <a:rPr lang="fr-FR" b="0" strike="noStrike" spc="-1" dirty="0" err="1" smtClean="0">
                <a:solidFill>
                  <a:srgbClr val="FFFFFF"/>
                </a:solidFill>
                <a:latin typeface="Cambria" pitchFamily="18" charset="0"/>
              </a:rPr>
              <a:t>Nx</a:t>
            </a:r>
            <a:r>
              <a:rPr lang="fr-FR" b="0" strike="noStrike" spc="-1" dirty="0" smtClean="0">
                <a:solidFill>
                  <a:srgbClr val="FFFFFF"/>
                </a:solidFill>
                <a:latin typeface="Cambria" pitchFamily="18" charset="0"/>
              </a:rPr>
              <a:t> +b</a:t>
            </a:r>
            <a:endParaRPr lang="en-US" b="0" strike="noStrike" spc="-1" dirty="0">
              <a:latin typeface="Cambria" pitchFamily="18" charset="0"/>
            </a:endParaRPr>
          </a:p>
        </p:txBody>
      </p:sp>
      <p:sp>
        <p:nvSpPr>
          <p:cNvPr id="13" name="CustomShape 1"/>
          <p:cNvSpPr/>
          <p:nvPr/>
        </p:nvSpPr>
        <p:spPr>
          <a:xfrm>
            <a:off x="7272233" y="2234668"/>
            <a:ext cx="504056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1" strike="noStrike" spc="-1" dirty="0" smtClean="0">
                <a:solidFill>
                  <a:srgbClr val="FFFFFF"/>
                </a:solidFill>
                <a:latin typeface="Cambria" pitchFamily="18" charset="0"/>
                <a:sym typeface="Symbol"/>
              </a:rPr>
              <a:t></a:t>
            </a:r>
            <a:endParaRPr lang="en-US" b="1" strike="noStrike" spc="-1" dirty="0">
              <a:latin typeface="Cambria" pitchFamily="18" charset="0"/>
            </a:endParaRPr>
          </a:p>
        </p:txBody>
      </p:sp>
      <p:sp>
        <p:nvSpPr>
          <p:cNvPr id="15" name="CustomShape 1"/>
          <p:cNvSpPr/>
          <p:nvPr/>
        </p:nvSpPr>
        <p:spPr>
          <a:xfrm>
            <a:off x="489820" y="2705503"/>
            <a:ext cx="2614194" cy="367878"/>
          </a:xfrm>
          <a:prstGeom prst="rect">
            <a:avLst/>
          </a:prstGeom>
          <a:noFill/>
          <a:ln w="0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0" strike="noStrike" spc="-1" dirty="0" smtClean="0">
                <a:solidFill>
                  <a:srgbClr val="FFFFFF"/>
                </a:solidFill>
                <a:latin typeface="Cambria" pitchFamily="18" charset="0"/>
              </a:rPr>
              <a:t> M</a:t>
            </a:r>
            <a:r>
              <a:rPr lang="fr-FR" b="0" strike="noStrike" spc="-1" baseline="30000" dirty="0" smtClean="0">
                <a:solidFill>
                  <a:srgbClr val="FFFFFF"/>
                </a:solidFill>
                <a:latin typeface="Cambria" pitchFamily="18" charset="0"/>
              </a:rPr>
              <a:t>-1</a:t>
            </a:r>
            <a:r>
              <a:rPr lang="fr-FR" b="0" strike="noStrike" spc="-1" dirty="0" smtClean="0">
                <a:solidFill>
                  <a:srgbClr val="FFFFFF"/>
                </a:solidFill>
                <a:latin typeface="Cambria" pitchFamily="18" charset="0"/>
              </a:rPr>
              <a:t>*</a:t>
            </a:r>
            <a:r>
              <a:rPr lang="fr-FR" b="0" strike="noStrike" spc="-1" dirty="0" err="1" smtClean="0">
                <a:solidFill>
                  <a:srgbClr val="FFFFFF"/>
                </a:solidFill>
                <a:latin typeface="Cambria" pitchFamily="18" charset="0"/>
              </a:rPr>
              <a:t>Mx</a:t>
            </a:r>
            <a:r>
              <a:rPr lang="fr-FR" b="0" strike="noStrike" spc="-1" dirty="0" smtClean="0">
                <a:solidFill>
                  <a:srgbClr val="FFFFFF"/>
                </a:solidFill>
                <a:latin typeface="Cambria" pitchFamily="18" charset="0"/>
              </a:rPr>
              <a:t> = M</a:t>
            </a:r>
            <a:r>
              <a:rPr lang="fr-FR" b="0" strike="noStrike" spc="-1" baseline="30000" dirty="0" smtClean="0">
                <a:solidFill>
                  <a:srgbClr val="FFFFFF"/>
                </a:solidFill>
                <a:latin typeface="Cambria" pitchFamily="18" charset="0"/>
              </a:rPr>
              <a:t>-1</a:t>
            </a:r>
            <a:r>
              <a:rPr lang="fr-FR" b="0" strike="noStrike" spc="-1" dirty="0" smtClean="0">
                <a:solidFill>
                  <a:srgbClr val="FFFFFF"/>
                </a:solidFill>
                <a:latin typeface="Cambria" pitchFamily="18" charset="0"/>
              </a:rPr>
              <a:t>*(</a:t>
            </a:r>
            <a:r>
              <a:rPr lang="fr-FR" b="0" strike="noStrike" spc="-1" dirty="0" err="1" smtClean="0">
                <a:solidFill>
                  <a:srgbClr val="FFFFFF"/>
                </a:solidFill>
                <a:latin typeface="Cambria" pitchFamily="18" charset="0"/>
              </a:rPr>
              <a:t>Nx</a:t>
            </a:r>
            <a:r>
              <a:rPr lang="fr-FR" b="0" strike="noStrike" spc="-1" dirty="0" smtClean="0">
                <a:solidFill>
                  <a:srgbClr val="FFFFFF"/>
                </a:solidFill>
                <a:latin typeface="Cambria" pitchFamily="18" charset="0"/>
              </a:rPr>
              <a:t> +b)</a:t>
            </a:r>
            <a:endParaRPr lang="en-US" b="0" strike="noStrike" spc="-1" dirty="0">
              <a:latin typeface="Cambria" pitchFamily="18" charset="0"/>
            </a:endParaRPr>
          </a:p>
        </p:txBody>
      </p:sp>
      <p:sp>
        <p:nvSpPr>
          <p:cNvPr id="16" name="CustomShape 1"/>
          <p:cNvSpPr/>
          <p:nvPr/>
        </p:nvSpPr>
        <p:spPr>
          <a:xfrm>
            <a:off x="3227193" y="2696964"/>
            <a:ext cx="504056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1" strike="noStrike" spc="-1" dirty="0" smtClean="0">
                <a:solidFill>
                  <a:srgbClr val="FFFFFF"/>
                </a:solidFill>
                <a:latin typeface="Cambria" pitchFamily="18" charset="0"/>
                <a:sym typeface="Symbol"/>
              </a:rPr>
              <a:t></a:t>
            </a:r>
            <a:endParaRPr lang="en-US" b="1" strike="noStrike" spc="-1" dirty="0">
              <a:latin typeface="Cambria" pitchFamily="18" charset="0"/>
            </a:endParaRPr>
          </a:p>
        </p:txBody>
      </p:sp>
      <p:sp>
        <p:nvSpPr>
          <p:cNvPr id="17" name="CustomShape 1"/>
          <p:cNvSpPr/>
          <p:nvPr/>
        </p:nvSpPr>
        <p:spPr>
          <a:xfrm>
            <a:off x="3692092" y="2705503"/>
            <a:ext cx="2614194" cy="367878"/>
          </a:xfrm>
          <a:prstGeom prst="rect">
            <a:avLst/>
          </a:prstGeom>
          <a:noFill/>
          <a:ln w="0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0" strike="noStrike" spc="-1" dirty="0" smtClean="0">
                <a:solidFill>
                  <a:srgbClr val="FFFFFF"/>
                </a:solidFill>
                <a:latin typeface="Cambria" pitchFamily="18" charset="0"/>
              </a:rPr>
              <a:t>x = M</a:t>
            </a:r>
            <a:r>
              <a:rPr lang="fr-FR" b="0" strike="noStrike" spc="-1" baseline="30000" dirty="0" smtClean="0">
                <a:solidFill>
                  <a:srgbClr val="FFFFFF"/>
                </a:solidFill>
                <a:latin typeface="Cambria" pitchFamily="18" charset="0"/>
              </a:rPr>
              <a:t>-1</a:t>
            </a:r>
            <a:r>
              <a:rPr lang="fr-FR" b="0" strike="noStrike" spc="-1" dirty="0" smtClean="0">
                <a:solidFill>
                  <a:srgbClr val="FFFFFF"/>
                </a:solidFill>
                <a:latin typeface="Cambria" pitchFamily="18" charset="0"/>
              </a:rPr>
              <a:t>*</a:t>
            </a:r>
            <a:r>
              <a:rPr lang="fr-FR" b="0" strike="noStrike" spc="-1" dirty="0" err="1" smtClean="0">
                <a:solidFill>
                  <a:srgbClr val="FFFFFF"/>
                </a:solidFill>
                <a:latin typeface="Cambria" pitchFamily="18" charset="0"/>
              </a:rPr>
              <a:t>Nx</a:t>
            </a:r>
            <a:r>
              <a:rPr lang="fr-FR" spc="-1" dirty="0">
                <a:solidFill>
                  <a:srgbClr val="FFFFFF"/>
                </a:solidFill>
                <a:latin typeface="Cambria" pitchFamily="18" charset="0"/>
              </a:rPr>
              <a:t> +M</a:t>
            </a:r>
            <a:r>
              <a:rPr lang="fr-FR" spc="-1" baseline="30000" dirty="0">
                <a:solidFill>
                  <a:srgbClr val="FFFFFF"/>
                </a:solidFill>
                <a:latin typeface="Cambria" pitchFamily="18" charset="0"/>
              </a:rPr>
              <a:t>-1</a:t>
            </a:r>
            <a:r>
              <a:rPr lang="fr-FR" spc="-1" dirty="0">
                <a:solidFill>
                  <a:srgbClr val="FFFFFF"/>
                </a:solidFill>
                <a:latin typeface="Cambria" pitchFamily="18" charset="0"/>
              </a:rPr>
              <a:t>*b</a:t>
            </a:r>
            <a:endParaRPr lang="en-US" b="0" strike="noStrike" spc="-1" dirty="0">
              <a:latin typeface="Cambria" pitchFamily="18" charset="0"/>
            </a:endParaRPr>
          </a:p>
        </p:txBody>
      </p:sp>
      <p:sp>
        <p:nvSpPr>
          <p:cNvPr id="19" name="CustomShape 1"/>
          <p:cNvSpPr/>
          <p:nvPr/>
        </p:nvSpPr>
        <p:spPr>
          <a:xfrm>
            <a:off x="489820" y="3346589"/>
            <a:ext cx="3126889" cy="367878"/>
          </a:xfrm>
          <a:prstGeom prst="rect">
            <a:avLst/>
          </a:prstGeom>
          <a:noFill/>
          <a:ln w="0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0" strike="noStrike" spc="-1" dirty="0" smtClean="0">
                <a:solidFill>
                  <a:srgbClr val="FFFFFF"/>
                </a:solidFill>
                <a:latin typeface="Cambria" pitchFamily="18" charset="0"/>
              </a:rPr>
              <a:t>Soit f(x</a:t>
            </a:r>
            <a:r>
              <a:rPr lang="fr-FR" spc="-1" dirty="0">
                <a:solidFill>
                  <a:srgbClr val="FFFFFF"/>
                </a:solidFill>
                <a:latin typeface="Cambria" pitchFamily="18" charset="0"/>
              </a:rPr>
              <a:t>) = M</a:t>
            </a:r>
            <a:r>
              <a:rPr lang="fr-FR" spc="-1" baseline="30000" dirty="0">
                <a:solidFill>
                  <a:srgbClr val="FFFFFF"/>
                </a:solidFill>
                <a:latin typeface="Cambria" pitchFamily="18" charset="0"/>
              </a:rPr>
              <a:t>-1</a:t>
            </a:r>
            <a:r>
              <a:rPr lang="fr-FR" spc="-1" dirty="0">
                <a:solidFill>
                  <a:srgbClr val="FFFFFF"/>
                </a:solidFill>
                <a:latin typeface="Cambria" pitchFamily="18" charset="0"/>
              </a:rPr>
              <a:t>*</a:t>
            </a:r>
            <a:r>
              <a:rPr lang="fr-FR" spc="-1" dirty="0" err="1">
                <a:solidFill>
                  <a:srgbClr val="FFFFFF"/>
                </a:solidFill>
                <a:latin typeface="Cambria" pitchFamily="18" charset="0"/>
              </a:rPr>
              <a:t>Nx</a:t>
            </a:r>
            <a:r>
              <a:rPr lang="fr-FR" spc="-1" dirty="0">
                <a:solidFill>
                  <a:srgbClr val="FFFFFF"/>
                </a:solidFill>
                <a:latin typeface="Cambria" pitchFamily="18" charset="0"/>
              </a:rPr>
              <a:t> </a:t>
            </a:r>
            <a:r>
              <a:rPr lang="fr-FR" spc="-1" dirty="0" smtClean="0">
                <a:solidFill>
                  <a:srgbClr val="FFFFFF"/>
                </a:solidFill>
                <a:latin typeface="Cambria" pitchFamily="18" charset="0"/>
              </a:rPr>
              <a:t>+</a:t>
            </a:r>
            <a:r>
              <a:rPr lang="fr-FR" spc="-1" dirty="0">
                <a:solidFill>
                  <a:srgbClr val="FFFFFF"/>
                </a:solidFill>
                <a:latin typeface="Cambria" pitchFamily="18" charset="0"/>
              </a:rPr>
              <a:t>M</a:t>
            </a:r>
            <a:r>
              <a:rPr lang="fr-FR" spc="-1" baseline="30000" dirty="0">
                <a:solidFill>
                  <a:srgbClr val="FFFFFF"/>
                </a:solidFill>
                <a:latin typeface="Cambria" pitchFamily="18" charset="0"/>
              </a:rPr>
              <a:t>-1</a:t>
            </a:r>
            <a:r>
              <a:rPr lang="fr-FR" spc="-1" dirty="0">
                <a:solidFill>
                  <a:srgbClr val="FFFFFF"/>
                </a:solidFill>
                <a:latin typeface="Cambria" pitchFamily="18" charset="0"/>
              </a:rPr>
              <a:t>*</a:t>
            </a:r>
            <a:r>
              <a:rPr lang="fr-FR" spc="-1" dirty="0" smtClean="0">
                <a:solidFill>
                  <a:srgbClr val="FFFFFF"/>
                </a:solidFill>
                <a:latin typeface="Cambria" pitchFamily="18" charset="0"/>
              </a:rPr>
              <a:t>b </a:t>
            </a:r>
            <a:endParaRPr lang="en-US" b="0" strike="noStrike" spc="-1" dirty="0">
              <a:latin typeface="Cambria" pitchFamily="18" charset="0"/>
            </a:endParaRPr>
          </a:p>
        </p:txBody>
      </p:sp>
      <p:sp>
        <p:nvSpPr>
          <p:cNvPr id="20" name="CustomShape 1"/>
          <p:cNvSpPr/>
          <p:nvPr/>
        </p:nvSpPr>
        <p:spPr>
          <a:xfrm>
            <a:off x="3649124" y="3328788"/>
            <a:ext cx="4826339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0" strike="noStrike" spc="-1" dirty="0" smtClean="0">
                <a:solidFill>
                  <a:srgbClr val="FFFFFF"/>
                </a:solidFill>
                <a:latin typeface="Cambria" pitchFamily="18" charset="0"/>
              </a:rPr>
              <a:t>On obtient ainsi un problème de type </a:t>
            </a:r>
            <a:r>
              <a:rPr lang="fr-FR" b="0" i="1" strike="noStrike" spc="-1" dirty="0" smtClean="0">
                <a:solidFill>
                  <a:srgbClr val="FFFFFF"/>
                </a:solidFill>
                <a:latin typeface="Cambria" pitchFamily="18" charset="0"/>
              </a:rPr>
              <a:t>x = f(x)</a:t>
            </a:r>
            <a:endParaRPr lang="en-US" b="0" i="1" strike="noStrike" spc="-1" dirty="0">
              <a:latin typeface="Cambria" pitchFamily="18" charset="0"/>
            </a:endParaRPr>
          </a:p>
        </p:txBody>
      </p:sp>
      <p:sp>
        <p:nvSpPr>
          <p:cNvPr id="21" name="CustomShape 2"/>
          <p:cNvSpPr/>
          <p:nvPr/>
        </p:nvSpPr>
        <p:spPr>
          <a:xfrm>
            <a:off x="539640" y="764704"/>
            <a:ext cx="5400512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1" u="sng" strike="noStrike" spc="148" dirty="0" smtClean="0">
                <a:solidFill>
                  <a:schemeClr val="bg1"/>
                </a:solidFill>
                <a:uFillTx/>
                <a:latin typeface="Book Antiqua"/>
              </a:rPr>
              <a:t>Application sur les systèmes </a:t>
            </a:r>
            <a:r>
              <a:rPr lang="fr-FR" b="1" u="sng" strike="noStrike" spc="148" dirty="0" err="1" smtClean="0">
                <a:solidFill>
                  <a:schemeClr val="bg1"/>
                </a:solidFill>
                <a:uFillTx/>
                <a:latin typeface="Book Antiqua"/>
              </a:rPr>
              <a:t>lnéaires</a:t>
            </a:r>
            <a:r>
              <a:rPr lang="fr-FR" b="1" u="sng" strike="noStrike" spc="148" dirty="0" smtClean="0">
                <a:solidFill>
                  <a:schemeClr val="bg1"/>
                </a:solidFill>
                <a:uFillTx/>
                <a:latin typeface="Book Antiqua"/>
              </a:rPr>
              <a:t> :</a:t>
            </a:r>
            <a:endParaRPr lang="en-US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2103" y="4084313"/>
            <a:ext cx="8640377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fr-FR" spc="-1" dirty="0">
                <a:solidFill>
                  <a:srgbClr val="FFFFFF"/>
                </a:solidFill>
                <a:latin typeface="Cambria" pitchFamily="18" charset="0"/>
              </a:rPr>
              <a:t>On définit ainsi une suite récurrente de vecteurs X</a:t>
            </a:r>
            <a:r>
              <a:rPr lang="fr-FR" spc="-1" baseline="30000" dirty="0">
                <a:solidFill>
                  <a:srgbClr val="FFFFFF"/>
                </a:solidFill>
                <a:latin typeface="Cambria" pitchFamily="18" charset="0"/>
              </a:rPr>
              <a:t>(n)</a:t>
            </a:r>
            <a:r>
              <a:rPr lang="fr-FR" spc="-1" dirty="0">
                <a:solidFill>
                  <a:srgbClr val="FFFFFF"/>
                </a:solidFill>
                <a:latin typeface="Cambria" pitchFamily="18" charset="0"/>
              </a:rPr>
              <a:t> de R</a:t>
            </a:r>
            <a:r>
              <a:rPr lang="fr-FR" spc="-1" baseline="30000" dirty="0">
                <a:solidFill>
                  <a:srgbClr val="FFFFFF"/>
                </a:solidFill>
                <a:latin typeface="Cambria" pitchFamily="18" charset="0"/>
              </a:rPr>
              <a:t>n</a:t>
            </a:r>
            <a:r>
              <a:rPr lang="fr-FR" spc="-1" dirty="0">
                <a:solidFill>
                  <a:srgbClr val="FFFFFF"/>
                </a:solidFill>
                <a:latin typeface="Cambria" pitchFamily="18" charset="0"/>
              </a:rPr>
              <a:t> avec X</a:t>
            </a:r>
            <a:r>
              <a:rPr lang="fr-FR" spc="-1" baseline="30000" dirty="0">
                <a:solidFill>
                  <a:srgbClr val="FFFFFF"/>
                </a:solidFill>
                <a:latin typeface="Cambria" pitchFamily="18" charset="0"/>
              </a:rPr>
              <a:t>(0)</a:t>
            </a:r>
            <a:r>
              <a:rPr lang="fr-FR" spc="-1" dirty="0">
                <a:solidFill>
                  <a:srgbClr val="FFFFFF"/>
                </a:solidFill>
                <a:latin typeface="Cambria" pitchFamily="18" charset="0"/>
              </a:rPr>
              <a:t> vecteur de départ </a:t>
            </a:r>
            <a:r>
              <a:rPr lang="fr-FR" spc="-1" dirty="0" smtClean="0">
                <a:solidFill>
                  <a:srgbClr val="FFFFFF"/>
                </a:solidFill>
                <a:latin typeface="Cambria" pitchFamily="18" charset="0"/>
              </a:rPr>
              <a:t>:</a:t>
            </a:r>
            <a:endParaRPr lang="fr-FR" spc="-1" dirty="0">
              <a:solidFill>
                <a:srgbClr val="FFFFFF"/>
              </a:solidFill>
              <a:latin typeface="Cambria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93220" y="4697310"/>
            <a:ext cx="4454737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fr-FR" spc="-1" dirty="0">
                <a:solidFill>
                  <a:srgbClr val="FFFFFF"/>
                </a:solidFill>
                <a:latin typeface="Cambria" pitchFamily="18" charset="0"/>
              </a:rPr>
              <a:t>X</a:t>
            </a:r>
            <a:r>
              <a:rPr lang="fr-FR" spc="-1" baseline="30000" dirty="0">
                <a:solidFill>
                  <a:srgbClr val="FFFFFF"/>
                </a:solidFill>
                <a:latin typeface="Cambria" pitchFamily="18" charset="0"/>
              </a:rPr>
              <a:t>(0)</a:t>
            </a:r>
            <a:r>
              <a:rPr lang="fr-FR" spc="-1" dirty="0">
                <a:solidFill>
                  <a:srgbClr val="FFFFFF"/>
                </a:solidFill>
                <a:latin typeface="Cambria" pitchFamily="18" charset="0"/>
              </a:rPr>
              <a:t> = (</a:t>
            </a:r>
            <a:r>
              <a:rPr lang="fr-FR" spc="-1" dirty="0" smtClean="0">
                <a:solidFill>
                  <a:srgbClr val="FFFFFF"/>
                </a:solidFill>
                <a:latin typeface="Cambria" pitchFamily="18" charset="0"/>
              </a:rPr>
              <a:t>x</a:t>
            </a:r>
            <a:r>
              <a:rPr lang="fr-FR" spc="-1" baseline="-25000" dirty="0" smtClean="0">
                <a:solidFill>
                  <a:srgbClr val="FFFFFF"/>
                </a:solidFill>
                <a:latin typeface="Cambria" pitchFamily="18" charset="0"/>
              </a:rPr>
              <a:t>1</a:t>
            </a:r>
            <a:r>
              <a:rPr lang="fr-FR" spc="-1" baseline="30000" dirty="0" smtClean="0">
                <a:solidFill>
                  <a:srgbClr val="FFFFFF"/>
                </a:solidFill>
                <a:latin typeface="Cambria" pitchFamily="18" charset="0"/>
              </a:rPr>
              <a:t>(0)</a:t>
            </a:r>
            <a:r>
              <a:rPr lang="fr-FR" spc="-1" dirty="0" smtClean="0">
                <a:solidFill>
                  <a:srgbClr val="FFFFFF"/>
                </a:solidFill>
                <a:latin typeface="Cambria" pitchFamily="18" charset="0"/>
              </a:rPr>
              <a:t>, x</a:t>
            </a:r>
            <a:r>
              <a:rPr lang="fr-FR" spc="-1" baseline="-25000" dirty="0" smtClean="0">
                <a:solidFill>
                  <a:srgbClr val="FFFFFF"/>
                </a:solidFill>
                <a:latin typeface="Cambria" pitchFamily="18" charset="0"/>
              </a:rPr>
              <a:t>2</a:t>
            </a:r>
            <a:r>
              <a:rPr lang="fr-FR" spc="-1" baseline="30000" dirty="0">
                <a:solidFill>
                  <a:srgbClr val="FFFFFF"/>
                </a:solidFill>
                <a:latin typeface="Cambria" pitchFamily="18" charset="0"/>
              </a:rPr>
              <a:t>(0)</a:t>
            </a:r>
            <a:r>
              <a:rPr lang="fr-FR" spc="-1" dirty="0" smtClean="0">
                <a:solidFill>
                  <a:srgbClr val="FFFFFF"/>
                </a:solidFill>
                <a:latin typeface="Cambria" pitchFamily="18" charset="0"/>
              </a:rPr>
              <a:t>, </a:t>
            </a:r>
            <a:r>
              <a:rPr lang="fr-FR" spc="-1" dirty="0">
                <a:solidFill>
                  <a:srgbClr val="FFFFFF"/>
                </a:solidFill>
                <a:latin typeface="Cambria" pitchFamily="18" charset="0"/>
              </a:rPr>
              <a:t>.., </a:t>
            </a:r>
            <a:r>
              <a:rPr lang="fr-FR" spc="-1" dirty="0" err="1" smtClean="0">
                <a:solidFill>
                  <a:srgbClr val="FFFFFF"/>
                </a:solidFill>
                <a:latin typeface="Cambria" pitchFamily="18" charset="0"/>
              </a:rPr>
              <a:t>x</a:t>
            </a:r>
            <a:r>
              <a:rPr lang="fr-FR" spc="-1" baseline="-25000" dirty="0" err="1" smtClean="0">
                <a:solidFill>
                  <a:srgbClr val="FFFFFF"/>
                </a:solidFill>
                <a:latin typeface="Cambria" pitchFamily="18" charset="0"/>
              </a:rPr>
              <a:t>n</a:t>
            </a:r>
            <a:r>
              <a:rPr lang="fr-FR" spc="-1" baseline="30000" dirty="0">
                <a:solidFill>
                  <a:srgbClr val="FFFFFF"/>
                </a:solidFill>
                <a:latin typeface="Cambria" pitchFamily="18" charset="0"/>
              </a:rPr>
              <a:t>(0)</a:t>
            </a:r>
            <a:r>
              <a:rPr lang="fr-FR" spc="-1" dirty="0" smtClean="0">
                <a:solidFill>
                  <a:srgbClr val="FFFFFF"/>
                </a:solidFill>
                <a:latin typeface="Cambria" pitchFamily="18" charset="0"/>
              </a:rPr>
              <a:t>)</a:t>
            </a:r>
            <a:r>
              <a:rPr lang="fr-FR" spc="-1" baseline="30000" dirty="0">
                <a:solidFill>
                  <a:srgbClr val="FFFFFF"/>
                </a:solidFill>
                <a:latin typeface="Cambria" pitchFamily="18" charset="0"/>
              </a:rPr>
              <a:t>t</a:t>
            </a:r>
            <a:r>
              <a:rPr lang="fr-FR" spc="-1" dirty="0">
                <a:solidFill>
                  <a:srgbClr val="FFFFFF"/>
                </a:solidFill>
                <a:latin typeface="Cambria" pitchFamily="18" charset="0"/>
              </a:rPr>
              <a:t> solution de départ.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187624" y="5400881"/>
            <a:ext cx="2954655" cy="3693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fr-FR" spc="-1" dirty="0">
                <a:solidFill>
                  <a:srgbClr val="FFFFFF"/>
                </a:solidFill>
                <a:latin typeface="Cambria" pitchFamily="18" charset="0"/>
              </a:rPr>
              <a:t>X</a:t>
            </a:r>
            <a:r>
              <a:rPr lang="fr-FR" spc="-1" baseline="30000" dirty="0">
                <a:solidFill>
                  <a:srgbClr val="FFFFFF"/>
                </a:solidFill>
                <a:latin typeface="Cambria" pitchFamily="18" charset="0"/>
              </a:rPr>
              <a:t>(n+1)</a:t>
            </a:r>
            <a:r>
              <a:rPr lang="fr-FR" spc="-1" dirty="0">
                <a:solidFill>
                  <a:srgbClr val="FFFFFF"/>
                </a:solidFill>
                <a:latin typeface="Cambria" pitchFamily="18" charset="0"/>
              </a:rPr>
              <a:t> = M</a:t>
            </a:r>
            <a:r>
              <a:rPr lang="fr-FR" spc="-1" baseline="30000" dirty="0">
                <a:solidFill>
                  <a:srgbClr val="FFFFFF"/>
                </a:solidFill>
                <a:latin typeface="Cambria" pitchFamily="18" charset="0"/>
              </a:rPr>
              <a:t>-1</a:t>
            </a:r>
            <a:r>
              <a:rPr lang="fr-FR" spc="-1" dirty="0">
                <a:solidFill>
                  <a:srgbClr val="FFFFFF"/>
                </a:solidFill>
                <a:latin typeface="Cambria" pitchFamily="18" charset="0"/>
              </a:rPr>
              <a:t>NX</a:t>
            </a:r>
            <a:r>
              <a:rPr lang="fr-FR" spc="-1" baseline="30000" dirty="0">
                <a:solidFill>
                  <a:srgbClr val="FFFFFF"/>
                </a:solidFill>
                <a:latin typeface="Cambria" pitchFamily="18" charset="0"/>
              </a:rPr>
              <a:t>(n)</a:t>
            </a:r>
            <a:r>
              <a:rPr lang="fr-FR" spc="-1" dirty="0">
                <a:solidFill>
                  <a:srgbClr val="FFFFFF"/>
                </a:solidFill>
                <a:latin typeface="Cambria" pitchFamily="18" charset="0"/>
              </a:rPr>
              <a:t> + M</a:t>
            </a:r>
            <a:r>
              <a:rPr lang="fr-FR" spc="-1" baseline="30000" dirty="0">
                <a:solidFill>
                  <a:srgbClr val="FFFFFF"/>
                </a:solidFill>
                <a:latin typeface="Cambria" pitchFamily="18" charset="0"/>
              </a:rPr>
              <a:t>-1</a:t>
            </a:r>
            <a:r>
              <a:rPr lang="fr-FR" spc="-1" dirty="0">
                <a:solidFill>
                  <a:srgbClr val="FFFFFF"/>
                </a:solidFill>
                <a:latin typeface="Cambria" pitchFamily="18" charset="0"/>
              </a:rPr>
              <a:t>b. 	</a:t>
            </a:r>
          </a:p>
        </p:txBody>
      </p:sp>
      <p:sp>
        <p:nvSpPr>
          <p:cNvPr id="5" name="Accolade ouvrante 4"/>
          <p:cNvSpPr/>
          <p:nvPr/>
        </p:nvSpPr>
        <p:spPr>
          <a:xfrm>
            <a:off x="1062349" y="4618085"/>
            <a:ext cx="261743" cy="1152128"/>
          </a:xfrm>
          <a:prstGeom prst="leftBrac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941330" y="5176770"/>
            <a:ext cx="1302537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fr-FR" spc="-1" dirty="0">
                <a:solidFill>
                  <a:srgbClr val="FFFFFF"/>
                </a:solidFill>
                <a:latin typeface="Cambria" pitchFamily="18" charset="0"/>
              </a:rPr>
              <a:t>avec X</a:t>
            </a:r>
            <a:r>
              <a:rPr lang="fr-FR" spc="-1" baseline="30000" dirty="0">
                <a:solidFill>
                  <a:srgbClr val="FFFFFF"/>
                </a:solidFill>
                <a:latin typeface="Cambria" pitchFamily="18" charset="0"/>
              </a:rPr>
              <a:t>(k)</a:t>
            </a:r>
            <a:r>
              <a:rPr lang="fr-FR" spc="-1" dirty="0">
                <a:solidFill>
                  <a:srgbClr val="FFFFFF"/>
                </a:solidFill>
                <a:latin typeface="Cambria" pitchFamily="18" charset="0"/>
              </a:rPr>
              <a:t> </a:t>
            </a:r>
            <a:r>
              <a:rPr lang="fr-FR" spc="-1" dirty="0" smtClean="0">
                <a:solidFill>
                  <a:srgbClr val="FFFFFF"/>
                </a:solidFill>
                <a:latin typeface="Cambria" pitchFamily="18" charset="0"/>
              </a:rPr>
              <a:t>= </a:t>
            </a:r>
            <a:endParaRPr lang="fr-FR" spc="-1" dirty="0">
              <a:solidFill>
                <a:srgbClr val="FFFFFF"/>
              </a:solidFill>
              <a:latin typeface="Cambria" pitchFamily="18" charset="0"/>
            </a:endParaRPr>
          </a:p>
        </p:txBody>
      </p:sp>
      <p:grpSp>
        <p:nvGrpSpPr>
          <p:cNvPr id="27" name="Groupe 26"/>
          <p:cNvGrpSpPr/>
          <p:nvPr/>
        </p:nvGrpSpPr>
        <p:grpSpPr>
          <a:xfrm>
            <a:off x="7276676" y="4593694"/>
            <a:ext cx="648004" cy="1614373"/>
            <a:chOff x="6991654" y="4369329"/>
            <a:chExt cx="648004" cy="1614373"/>
          </a:xfrm>
        </p:grpSpPr>
        <p:sp>
          <p:nvSpPr>
            <p:cNvPr id="25" name="Rectangle 24"/>
            <p:cNvSpPr/>
            <p:nvPr/>
          </p:nvSpPr>
          <p:spPr>
            <a:xfrm>
              <a:off x="7034977" y="4369329"/>
              <a:ext cx="561359" cy="161437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fr-FR" sz="1600" spc="-1" dirty="0" smtClean="0">
                  <a:solidFill>
                    <a:srgbClr val="FFFFFF"/>
                  </a:solidFill>
                  <a:latin typeface="Cambria" pitchFamily="18" charset="0"/>
                </a:rPr>
                <a:t>X</a:t>
              </a:r>
              <a:r>
                <a:rPr lang="fr-FR" sz="1600" spc="-1" baseline="-25000" dirty="0" smtClean="0">
                  <a:solidFill>
                    <a:srgbClr val="FFFFFF"/>
                  </a:solidFill>
                  <a:latin typeface="Cambria" pitchFamily="18" charset="0"/>
                </a:rPr>
                <a:t>1</a:t>
              </a:r>
              <a:r>
                <a:rPr lang="fr-FR" sz="1600" spc="-1" baseline="30000" dirty="0" smtClean="0">
                  <a:solidFill>
                    <a:srgbClr val="FFFFFF"/>
                  </a:solidFill>
                  <a:latin typeface="Cambria" pitchFamily="18" charset="0"/>
                </a:rPr>
                <a:t>(k)</a:t>
              </a:r>
            </a:p>
            <a:p>
              <a:pPr>
                <a:lnSpc>
                  <a:spcPct val="150000"/>
                </a:lnSpc>
              </a:pPr>
              <a:r>
                <a:rPr lang="fr-FR" sz="1600" spc="-1" dirty="0" smtClean="0">
                  <a:solidFill>
                    <a:srgbClr val="FFFFFF"/>
                  </a:solidFill>
                  <a:latin typeface="Cambria" pitchFamily="18" charset="0"/>
                </a:rPr>
                <a:t>X</a:t>
              </a:r>
              <a:r>
                <a:rPr lang="fr-FR" sz="1600" spc="-1" baseline="-25000" dirty="0" smtClean="0">
                  <a:solidFill>
                    <a:srgbClr val="FFFFFF"/>
                  </a:solidFill>
                  <a:latin typeface="Cambria" pitchFamily="18" charset="0"/>
                </a:rPr>
                <a:t>2</a:t>
              </a:r>
              <a:r>
                <a:rPr lang="fr-FR" sz="1600" spc="-1" baseline="30000" dirty="0" smtClean="0">
                  <a:solidFill>
                    <a:srgbClr val="FFFFFF"/>
                  </a:solidFill>
                  <a:latin typeface="Cambria" pitchFamily="18" charset="0"/>
                </a:rPr>
                <a:t>(k)</a:t>
              </a:r>
            </a:p>
            <a:p>
              <a:pPr>
                <a:lnSpc>
                  <a:spcPct val="150000"/>
                </a:lnSpc>
              </a:pPr>
              <a:r>
                <a:rPr lang="fr-FR" sz="1600" spc="-1" dirty="0" smtClean="0">
                  <a:solidFill>
                    <a:srgbClr val="FFFFFF"/>
                  </a:solidFill>
                  <a:latin typeface="Cambria" pitchFamily="18" charset="0"/>
                </a:rPr>
                <a:t>:</a:t>
              </a:r>
            </a:p>
            <a:p>
              <a:pPr>
                <a:lnSpc>
                  <a:spcPct val="150000"/>
                </a:lnSpc>
              </a:pPr>
              <a:r>
                <a:rPr lang="fr-FR" sz="1600" spc="-1" dirty="0" err="1" smtClean="0">
                  <a:solidFill>
                    <a:srgbClr val="FFFFFF"/>
                  </a:solidFill>
                  <a:latin typeface="Cambria" pitchFamily="18" charset="0"/>
                </a:rPr>
                <a:t>X</a:t>
              </a:r>
              <a:r>
                <a:rPr lang="fr-FR" sz="1600" spc="-1" baseline="-25000" dirty="0" err="1" smtClean="0">
                  <a:solidFill>
                    <a:srgbClr val="FFFFFF"/>
                  </a:solidFill>
                  <a:latin typeface="Cambria" pitchFamily="18" charset="0"/>
                </a:rPr>
                <a:t>n</a:t>
              </a:r>
              <a:r>
                <a:rPr lang="fr-FR" sz="1600" spc="-1" baseline="30000" dirty="0" smtClean="0">
                  <a:solidFill>
                    <a:srgbClr val="FFFFFF"/>
                  </a:solidFill>
                  <a:latin typeface="Cambria" pitchFamily="18" charset="0"/>
                </a:rPr>
                <a:t>(k)</a:t>
              </a:r>
              <a:r>
                <a:rPr lang="fr-FR" sz="1600" spc="-1" dirty="0" smtClean="0">
                  <a:solidFill>
                    <a:srgbClr val="FFFFFF"/>
                  </a:solidFill>
                  <a:latin typeface="Cambria" pitchFamily="18" charset="0"/>
                </a:rPr>
                <a:t> </a:t>
              </a:r>
              <a:r>
                <a:rPr lang="fr-FR" spc="-1" dirty="0" smtClean="0">
                  <a:solidFill>
                    <a:srgbClr val="FFFFFF"/>
                  </a:solidFill>
                  <a:latin typeface="Cambria" pitchFamily="18" charset="0"/>
                </a:rPr>
                <a:t> </a:t>
              </a:r>
              <a:endParaRPr lang="fr-FR" spc="-1" dirty="0">
                <a:solidFill>
                  <a:srgbClr val="FFFFFF"/>
                </a:solidFill>
                <a:latin typeface="Cambria" pitchFamily="18" charset="0"/>
              </a:endParaRPr>
            </a:p>
          </p:txBody>
        </p:sp>
        <p:sp>
          <p:nvSpPr>
            <p:cNvPr id="26" name="Parenthèses 25"/>
            <p:cNvSpPr/>
            <p:nvPr/>
          </p:nvSpPr>
          <p:spPr>
            <a:xfrm>
              <a:off x="6991654" y="4384179"/>
              <a:ext cx="648004" cy="1504330"/>
            </a:xfrm>
            <a:prstGeom prst="bracketPair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78145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000"/>
                            </p:stCondLst>
                            <p:childTnLst>
                              <p:par>
                                <p:cTn id="8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 animBg="1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0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B2371AA4-EDA8-4114-B3DB-CD56969818EF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4" name="CustomShape 1"/>
          <p:cNvSpPr/>
          <p:nvPr/>
        </p:nvSpPr>
        <p:spPr>
          <a:xfrm>
            <a:off x="35640" y="188640"/>
            <a:ext cx="33652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1- Méthode </a:t>
            </a:r>
            <a:r>
              <a:rPr lang="fr-FR" sz="1400" b="1" u="sng" spc="148" dirty="0">
                <a:solidFill>
                  <a:srgbClr val="FFFFFF"/>
                </a:solidFill>
                <a:latin typeface="Book Antiqua"/>
              </a:rPr>
              <a:t>du Point </a:t>
            </a:r>
            <a:r>
              <a:rPr lang="fr-FR" sz="1400" b="1" u="sng" spc="148" dirty="0" smtClean="0">
                <a:solidFill>
                  <a:srgbClr val="FFFFFF"/>
                </a:solidFill>
                <a:latin typeface="Book Antiqua"/>
              </a:rPr>
              <a:t>Fixe </a:t>
            </a: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539640" y="764704"/>
            <a:ext cx="5400512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1" u="sng" strike="noStrike" spc="148" dirty="0" smtClean="0">
                <a:solidFill>
                  <a:schemeClr val="bg1"/>
                </a:solidFill>
                <a:uFillTx/>
                <a:latin typeface="Book Antiqua"/>
              </a:rPr>
              <a:t>Application sur les systèmes </a:t>
            </a:r>
            <a:r>
              <a:rPr lang="fr-FR" b="1" u="sng" strike="noStrike" spc="148" dirty="0" err="1" smtClean="0">
                <a:solidFill>
                  <a:schemeClr val="bg1"/>
                </a:solidFill>
                <a:uFillTx/>
                <a:latin typeface="Book Antiqua"/>
              </a:rPr>
              <a:t>lnéaires</a:t>
            </a:r>
            <a:r>
              <a:rPr lang="fr-FR" b="1" u="sng" strike="noStrike" spc="148" dirty="0" smtClean="0">
                <a:solidFill>
                  <a:schemeClr val="bg1"/>
                </a:solidFill>
                <a:uFillTx/>
                <a:latin typeface="Book Antiqua"/>
              </a:rPr>
              <a:t> :</a:t>
            </a:r>
            <a:endParaRPr lang="en-US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827584" y="1340768"/>
            <a:ext cx="2079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1" u="sng" strike="noStrike" spc="148" dirty="0" smtClean="0">
                <a:solidFill>
                  <a:schemeClr val="bg1"/>
                </a:solidFill>
                <a:uFillTx/>
                <a:latin typeface="Book Antiqua"/>
              </a:rPr>
              <a:t>Test d’arrêt :</a:t>
            </a:r>
            <a:endParaRPr lang="en-US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87624" y="1908994"/>
            <a:ext cx="6624736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fr-FR" spc="-1" dirty="0">
                <a:solidFill>
                  <a:srgbClr val="FFFFFF"/>
                </a:solidFill>
                <a:latin typeface="Cambria" pitchFamily="18" charset="0"/>
              </a:rPr>
              <a:t>Le calcul récurrent de cette suite doit être répété jusqu’à :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34087" y="2936852"/>
            <a:ext cx="5071536" cy="337100"/>
          </a:xfrm>
          <a:prstGeom prst="rect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sz="1600" spc="-1" dirty="0">
                <a:solidFill>
                  <a:srgbClr val="FFFFFF"/>
                </a:solidFill>
                <a:latin typeface="Cambria" pitchFamily="18" charset="0"/>
              </a:rPr>
              <a:t>Un nombre d’itération k donné, ou bien :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16688" y="2472281"/>
            <a:ext cx="5071536" cy="337100"/>
          </a:xfrm>
          <a:prstGeom prst="rect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sz="1600" spc="-1" dirty="0">
                <a:solidFill>
                  <a:srgbClr val="FFFFFF"/>
                </a:solidFill>
                <a:latin typeface="Cambria" pitchFamily="18" charset="0"/>
              </a:rPr>
              <a:t>Max |x</a:t>
            </a:r>
            <a:r>
              <a:rPr lang="fr-FR" sz="1600" spc="-1" baseline="-25000" dirty="0">
                <a:solidFill>
                  <a:srgbClr val="FFFFFF"/>
                </a:solidFill>
                <a:latin typeface="Cambria" pitchFamily="18" charset="0"/>
              </a:rPr>
              <a:t>i</a:t>
            </a:r>
            <a:r>
              <a:rPr lang="fr-FR" sz="1600" spc="-1" baseline="30000" dirty="0">
                <a:solidFill>
                  <a:srgbClr val="FFFFFF"/>
                </a:solidFill>
                <a:latin typeface="Cambria" pitchFamily="18" charset="0"/>
              </a:rPr>
              <a:t>(k+1)</a:t>
            </a:r>
            <a:r>
              <a:rPr lang="fr-FR" sz="1600" spc="-1" dirty="0">
                <a:solidFill>
                  <a:srgbClr val="FFFFFF"/>
                </a:solidFill>
                <a:latin typeface="Cambria" pitchFamily="18" charset="0"/>
              </a:rPr>
              <a:t> – x</a:t>
            </a:r>
            <a:r>
              <a:rPr lang="fr-FR" sz="1600" spc="-1" baseline="-25000" dirty="0">
                <a:solidFill>
                  <a:srgbClr val="FFFFFF"/>
                </a:solidFill>
                <a:latin typeface="Cambria" pitchFamily="18" charset="0"/>
              </a:rPr>
              <a:t>i</a:t>
            </a:r>
            <a:r>
              <a:rPr lang="fr-FR" sz="1600" spc="-1" baseline="30000" dirty="0">
                <a:solidFill>
                  <a:srgbClr val="FFFFFF"/>
                </a:solidFill>
                <a:latin typeface="Cambria" pitchFamily="18" charset="0"/>
              </a:rPr>
              <a:t>(k)</a:t>
            </a:r>
            <a:r>
              <a:rPr lang="fr-FR" sz="1600" spc="-1" dirty="0">
                <a:solidFill>
                  <a:srgbClr val="FFFFFF"/>
                </a:solidFill>
                <a:latin typeface="Cambria" pitchFamily="18" charset="0"/>
              </a:rPr>
              <a:t> |&lt; </a:t>
            </a:r>
            <a:r>
              <a:rPr lang="el-GR" sz="1600" spc="-1" dirty="0">
                <a:solidFill>
                  <a:srgbClr val="FFFFFF"/>
                </a:solidFill>
                <a:latin typeface="Cambria" pitchFamily="18" charset="0"/>
              </a:rPr>
              <a:t>ε (</a:t>
            </a:r>
            <a:r>
              <a:rPr lang="fr-FR" sz="1600" spc="-1" dirty="0">
                <a:solidFill>
                  <a:srgbClr val="FFFFFF"/>
                </a:solidFill>
                <a:latin typeface="Cambria" pitchFamily="18" charset="0"/>
              </a:rPr>
              <a:t>avec </a:t>
            </a:r>
            <a:r>
              <a:rPr lang="el-GR" sz="1600" spc="-1" dirty="0">
                <a:solidFill>
                  <a:srgbClr val="FFFFFF"/>
                </a:solidFill>
                <a:latin typeface="Cambria" pitchFamily="18" charset="0"/>
              </a:rPr>
              <a:t>ε &gt; 0 </a:t>
            </a:r>
            <a:r>
              <a:rPr lang="fr-FR" sz="1600" spc="-1" dirty="0">
                <a:solidFill>
                  <a:srgbClr val="FFFFFF"/>
                </a:solidFill>
                <a:latin typeface="Cambria" pitchFamily="18" charset="0"/>
              </a:rPr>
              <a:t>et 1 ≤ i ≤ n). </a:t>
            </a:r>
          </a:p>
        </p:txBody>
      </p:sp>
      <p:sp>
        <p:nvSpPr>
          <p:cNvPr id="12" name="CustomShape 2"/>
          <p:cNvSpPr/>
          <p:nvPr/>
        </p:nvSpPr>
        <p:spPr>
          <a:xfrm>
            <a:off x="697724" y="3645024"/>
            <a:ext cx="3888432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1" u="sng" strike="noStrike" spc="148" dirty="0" smtClean="0">
                <a:solidFill>
                  <a:schemeClr val="bg1"/>
                </a:solidFill>
                <a:uFillTx/>
                <a:latin typeface="Book Antiqua"/>
              </a:rPr>
              <a:t>Conditions de convergence:</a:t>
            </a:r>
            <a:endParaRPr lang="en-US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04471" y="4149080"/>
            <a:ext cx="6967929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fr-FR" spc="-1" dirty="0">
                <a:solidFill>
                  <a:srgbClr val="FFFFFF"/>
                </a:solidFill>
                <a:latin typeface="Cambria" pitchFamily="18" charset="0"/>
              </a:rPr>
              <a:t>La suite calculée est convergente si une condition parmi les suivantes est satisfaite 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516688" y="4869160"/>
                <a:ext cx="6655712" cy="541195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fr-FR" sz="1600" b="1" dirty="0" smtClean="0">
                    <a:solidFill>
                      <a:schemeClr val="bg1"/>
                    </a:solidFill>
                    <a:latin typeface="Cambria" pitchFamily="18" charset="0"/>
                  </a:rPr>
                  <a:t>|</a:t>
                </a:r>
                <a:r>
                  <a:rPr lang="fr-FR" sz="1600" b="1" dirty="0" err="1">
                    <a:solidFill>
                      <a:schemeClr val="bg1"/>
                    </a:solidFill>
                    <a:latin typeface="Cambria" pitchFamily="18" charset="0"/>
                  </a:rPr>
                  <a:t>a</a:t>
                </a:r>
                <a:r>
                  <a:rPr lang="fr-FR" sz="1600" b="1" baseline="-25000" dirty="0" err="1">
                    <a:solidFill>
                      <a:schemeClr val="bg1"/>
                    </a:solidFill>
                    <a:latin typeface="Cambria" pitchFamily="18" charset="0"/>
                  </a:rPr>
                  <a:t>ii</a:t>
                </a:r>
                <a:r>
                  <a:rPr lang="fr-FR" sz="1600" b="1">
                    <a:solidFill>
                      <a:schemeClr val="bg1"/>
                    </a:solidFill>
                    <a:latin typeface="Cambria" pitchFamily="18" charset="0"/>
                  </a:rPr>
                  <a:t>| </a:t>
                </a:r>
                <a:r>
                  <a:rPr lang="fr-FR" sz="1600" b="1" smtClean="0">
                    <a:solidFill>
                      <a:schemeClr val="bg1"/>
                    </a:solidFill>
                    <a:latin typeface="Cambria" pitchFamily="18" charset="0"/>
                  </a:rPr>
                  <a:t>&gt;=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r-FR" sz="16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naryPr>
                      <m:sub>
                        <m:eqArr>
                          <m:eqArrPr>
                            <m:ctrlPr>
                              <a:rPr lang="fr-FR" sz="1600" b="1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m:rPr>
                                <m:brk m:alnAt="23"/>
                              </m:rPr>
                              <a:rPr lang="fr-FR" sz="1600" b="1" i="0" smtClean="0">
                                <a:solidFill>
                                  <a:schemeClr val="bg1"/>
                                </a:solidFill>
                                <a:latin typeface="Cambria" pitchFamily="18" charset="0"/>
                              </a:rPr>
                              <m:t>𝐣</m:t>
                            </m:r>
                            <m:r>
                              <m:rPr>
                                <m:brk m:alnAt="23"/>
                              </m:rPr>
                              <a:rPr lang="fr-FR" sz="1600" b="1" i="0" smtClean="0">
                                <a:solidFill>
                                  <a:schemeClr val="bg1"/>
                                </a:solidFill>
                                <a:latin typeface="Cambria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fr-FR" sz="1600" b="1" i="0" smtClean="0">
                                <a:solidFill>
                                  <a:schemeClr val="bg1"/>
                                </a:solidFill>
                                <a:latin typeface="Cambria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fr-FR" sz="1600" b="1" i="0" smtClean="0">
                                <a:solidFill>
                                  <a:schemeClr val="bg1"/>
                                </a:solidFill>
                                <a:latin typeface="Cambria" pitchFamily="18" charset="0"/>
                              </a:rPr>
                              <m:t>𝐣</m:t>
                            </m:r>
                            <m:r>
                              <a:rPr lang="fr-FR" sz="1600" b="1" i="1" smtClean="0">
                                <a:solidFill>
                                  <a:schemeClr val="bg1"/>
                                </a:solidFill>
                                <a:latin typeface="Cambria" pitchFamily="18" charset="0"/>
                              </a:rPr>
                              <m:t>≠</m:t>
                            </m:r>
                            <m:r>
                              <a:rPr lang="fr-FR" sz="1600" b="1" i="0" smtClean="0">
                                <a:solidFill>
                                  <a:schemeClr val="bg1"/>
                                </a:solidFill>
                                <a:latin typeface="Cambria" pitchFamily="18" charset="0"/>
                              </a:rPr>
                              <m:t>𝐢</m:t>
                            </m:r>
                          </m:e>
                        </m:eqArr>
                      </m:sub>
                      <m:sup>
                        <m:r>
                          <a:rPr lang="fr-FR" sz="1600" b="1" i="0" smtClean="0">
                            <a:solidFill>
                              <a:schemeClr val="bg1"/>
                            </a:solidFill>
                            <a:latin typeface="Cambria" pitchFamily="18" charset="0"/>
                          </a:rPr>
                          <m:t>𝐧</m:t>
                        </m:r>
                      </m:sup>
                      <m:e>
                        <m:r>
                          <a:rPr lang="fr-FR" sz="1600" b="1" i="0" smtClean="0">
                            <a:solidFill>
                              <a:schemeClr val="bg1"/>
                            </a:solidFill>
                            <a:latin typeface="Cambria" pitchFamily="18" charset="0"/>
                          </a:rPr>
                          <m:t>|</m:t>
                        </m:r>
                        <m:r>
                          <a:rPr lang="fr-FR" sz="1600" b="1" i="0" smtClean="0">
                            <a:solidFill>
                              <a:schemeClr val="bg1"/>
                            </a:solidFill>
                            <a:latin typeface="Cambria" pitchFamily="18" charset="0"/>
                          </a:rPr>
                          <m:t>𝐚𝐢𝐣</m:t>
                        </m:r>
                        <m:r>
                          <a:rPr lang="fr-FR" sz="1600" b="1" i="0" smtClean="0">
                            <a:solidFill>
                              <a:schemeClr val="bg1"/>
                            </a:solidFill>
                            <a:latin typeface="Cambria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fr-FR" sz="1600" b="1" dirty="0">
                    <a:solidFill>
                      <a:schemeClr val="bg1"/>
                    </a:solidFill>
                    <a:latin typeface="Cambria" pitchFamily="18" charset="0"/>
                  </a:rPr>
                  <a:t> i =1, 2, ..,n. </a:t>
                </a:r>
                <a:r>
                  <a:rPr lang="fr-FR" sz="1600" dirty="0">
                    <a:solidFill>
                      <a:schemeClr val="bg1"/>
                    </a:solidFill>
                    <a:latin typeface="Cambria" pitchFamily="18" charset="0"/>
                  </a:rPr>
                  <a:t>(matrice à diagonale dominante</a:t>
                </a:r>
                <a:r>
                  <a:rPr lang="fr-FR" sz="1600" dirty="0" smtClean="0">
                    <a:solidFill>
                      <a:schemeClr val="bg1"/>
                    </a:solidFill>
                    <a:latin typeface="Cambria" pitchFamily="18" charset="0"/>
                  </a:rPr>
                  <a:t>).</a:t>
                </a:r>
                <a:endParaRPr lang="fr-FR" sz="1600" dirty="0">
                  <a:solidFill>
                    <a:schemeClr val="bg1"/>
                  </a:solidFill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688" y="4869160"/>
                <a:ext cx="6655712" cy="541195"/>
              </a:xfrm>
              <a:prstGeom prst="rect">
                <a:avLst/>
              </a:prstGeom>
              <a:blipFill rotWithShape="1">
                <a:blip r:embed="rId2"/>
                <a:stretch>
                  <a:fillRect l="-366" t="-66667" b="-67778"/>
                </a:stretch>
              </a:blipFill>
              <a:ln w="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1516688" y="5773199"/>
            <a:ext cx="6655712" cy="583321"/>
          </a:xfrm>
          <a:prstGeom prst="rect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sz="1600" dirty="0" smtClean="0">
                <a:solidFill>
                  <a:schemeClr val="bg1"/>
                </a:solidFill>
                <a:latin typeface="Cambria" pitchFamily="18" charset="0"/>
              </a:rPr>
              <a:t>ρ(M</a:t>
            </a:r>
            <a:r>
              <a:rPr lang="fr-FR" sz="1600" baseline="30000" dirty="0" smtClean="0">
                <a:solidFill>
                  <a:schemeClr val="bg1"/>
                </a:solidFill>
                <a:latin typeface="Cambria" pitchFamily="18" charset="0"/>
              </a:rPr>
              <a:t>-1</a:t>
            </a:r>
            <a:r>
              <a:rPr lang="fr-FR" sz="1600" dirty="0" smtClean="0">
                <a:solidFill>
                  <a:schemeClr val="bg1"/>
                </a:solidFill>
                <a:latin typeface="Cambria" pitchFamily="18" charset="0"/>
              </a:rPr>
              <a:t>N</a:t>
            </a:r>
            <a:r>
              <a:rPr lang="fr-FR" sz="1600" dirty="0">
                <a:solidFill>
                  <a:schemeClr val="bg1"/>
                </a:solidFill>
                <a:latin typeface="Cambria" pitchFamily="18" charset="0"/>
              </a:rPr>
              <a:t>)&lt;1 (ρ le rayon spectral ρ = max(|</a:t>
            </a:r>
            <a:r>
              <a:rPr lang="fr-FR" sz="1600" dirty="0" err="1">
                <a:solidFill>
                  <a:schemeClr val="bg1"/>
                </a:solidFill>
                <a:latin typeface="Cambria" pitchFamily="18" charset="0"/>
              </a:rPr>
              <a:t>λ</a:t>
            </a:r>
            <a:r>
              <a:rPr lang="fr-FR" sz="1600" baseline="-25000" dirty="0" err="1">
                <a:solidFill>
                  <a:schemeClr val="bg1"/>
                </a:solidFill>
                <a:latin typeface="Cambria" pitchFamily="18" charset="0"/>
              </a:rPr>
              <a:t>i</a:t>
            </a:r>
            <a:r>
              <a:rPr lang="fr-FR" sz="1600" dirty="0">
                <a:solidFill>
                  <a:schemeClr val="bg1"/>
                </a:solidFill>
                <a:latin typeface="Cambria" pitchFamily="18" charset="0"/>
              </a:rPr>
              <a:t>| ) </a:t>
            </a:r>
            <a:r>
              <a:rPr lang="fr-FR" sz="1600" dirty="0" err="1">
                <a:solidFill>
                  <a:schemeClr val="bg1"/>
                </a:solidFill>
                <a:latin typeface="Cambria" pitchFamily="18" charset="0"/>
              </a:rPr>
              <a:t>λ</a:t>
            </a:r>
            <a:r>
              <a:rPr lang="fr-FR" sz="1600" baseline="-25000" dirty="0" err="1">
                <a:solidFill>
                  <a:schemeClr val="bg1"/>
                </a:solidFill>
                <a:latin typeface="Cambria" pitchFamily="18" charset="0"/>
              </a:rPr>
              <a:t>i</a:t>
            </a:r>
            <a:r>
              <a:rPr lang="fr-FR" sz="1600" dirty="0">
                <a:solidFill>
                  <a:schemeClr val="bg1"/>
                </a:solidFill>
                <a:latin typeface="Cambria" pitchFamily="18" charset="0"/>
              </a:rPr>
              <a:t> les valeurs propres de la matrice.) 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600" y="1844824"/>
            <a:ext cx="7361663" cy="159201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941328" y="4077072"/>
            <a:ext cx="7391935" cy="256922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45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1" grpId="0" animBg="1"/>
      <p:bldP spid="13" grpId="0"/>
      <p:bldP spid="15" grpId="0" animBg="1"/>
      <p:bldP spid="17" grpId="0" animBg="1"/>
      <p:bldP spid="4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4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39747BB4-A776-4E79-AE7B-D56DB92DB812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0" name="CustomShape 1"/>
          <p:cNvSpPr/>
          <p:nvPr/>
        </p:nvSpPr>
        <p:spPr>
          <a:xfrm>
            <a:off x="57055" y="188640"/>
            <a:ext cx="33652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1- Méthode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du Point Fixe: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" name="CustomShape 2"/>
          <p:cNvSpPr/>
          <p:nvPr/>
        </p:nvSpPr>
        <p:spPr>
          <a:xfrm>
            <a:off x="827584" y="1340768"/>
            <a:ext cx="3672408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1" u="sng" strike="noStrike" spc="148" dirty="0" smtClean="0">
                <a:solidFill>
                  <a:schemeClr val="bg1"/>
                </a:solidFill>
                <a:uFillTx/>
                <a:latin typeface="Book Antiqua"/>
              </a:rPr>
              <a:t>Vitesse de convergence :</a:t>
            </a:r>
            <a:endParaRPr lang="en-US" b="0" strike="noStrike" spc="-1" dirty="0">
              <a:solidFill>
                <a:schemeClr val="bg1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187624" y="1844824"/>
                <a:ext cx="7377876" cy="783889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fr-FR" sz="1600" spc="-1" dirty="0" smtClean="0">
                    <a:solidFill>
                      <a:srgbClr val="FFFFFF"/>
                    </a:solidFill>
                    <a:latin typeface="Cambria" pitchFamily="18" charset="0"/>
                  </a:rPr>
                  <a:t>Soit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FR" sz="1600" i="1" spc="-1" smtClean="0">
                            <a:solidFill>
                              <a:srgbClr val="FFFFFF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fr-FR" sz="1600" b="0" i="1" spc="-1" smtClean="0">
                            <a:solidFill>
                              <a:srgbClr val="FFFFFF"/>
                            </a:solidFill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fr-FR" sz="1600" spc="-1" dirty="0" smtClean="0">
                    <a:solidFill>
                      <a:srgbClr val="FFFFFF"/>
                    </a:solidFill>
                    <a:latin typeface="Cambria" pitchFamily="18" charset="0"/>
                  </a:rPr>
                  <a:t> la </a:t>
                </a:r>
                <a:r>
                  <a:rPr lang="fr-FR" sz="1600" spc="-1" dirty="0">
                    <a:solidFill>
                      <a:srgbClr val="FFFFFF"/>
                    </a:solidFill>
                    <a:latin typeface="Cambria" pitchFamily="18" charset="0"/>
                  </a:rPr>
                  <a:t>solution exacte du système </a:t>
                </a:r>
                <a:r>
                  <a:rPr lang="fr-FR" sz="1600" spc="-1" dirty="0" err="1">
                    <a:solidFill>
                      <a:srgbClr val="FFFFFF"/>
                    </a:solidFill>
                    <a:latin typeface="Cambria" pitchFamily="18" charset="0"/>
                  </a:rPr>
                  <a:t>Ax</a:t>
                </a:r>
                <a:r>
                  <a:rPr lang="fr-FR" sz="1600" spc="-1" dirty="0">
                    <a:solidFill>
                      <a:srgbClr val="FFFFFF"/>
                    </a:solidFill>
                    <a:latin typeface="Cambria" pitchFamily="18" charset="0"/>
                  </a:rPr>
                  <a:t> = b et x</a:t>
                </a:r>
                <a:r>
                  <a:rPr lang="fr-FR" sz="1600" spc="-1" baseline="30000" dirty="0">
                    <a:solidFill>
                      <a:srgbClr val="FFFFFF"/>
                    </a:solidFill>
                    <a:latin typeface="Cambria" pitchFamily="18" charset="0"/>
                  </a:rPr>
                  <a:t>(k)</a:t>
                </a:r>
                <a:r>
                  <a:rPr lang="fr-FR" sz="1600" spc="-1" dirty="0">
                    <a:solidFill>
                      <a:srgbClr val="FFFFFF"/>
                    </a:solidFill>
                    <a:latin typeface="Cambria" pitchFamily="18" charset="0"/>
                  </a:rPr>
                  <a:t> et x</a:t>
                </a:r>
                <a:r>
                  <a:rPr lang="fr-FR" sz="1600" spc="-1" baseline="30000" dirty="0">
                    <a:solidFill>
                      <a:srgbClr val="FFFFFF"/>
                    </a:solidFill>
                    <a:latin typeface="Cambria" pitchFamily="18" charset="0"/>
                  </a:rPr>
                  <a:t>(k-1)</a:t>
                </a:r>
                <a:r>
                  <a:rPr lang="fr-FR" sz="1600" spc="-1" dirty="0">
                    <a:solidFill>
                      <a:srgbClr val="FFFFFF"/>
                    </a:solidFill>
                    <a:latin typeface="Cambria" pitchFamily="18" charset="0"/>
                  </a:rPr>
                  <a:t> les solutions approchées calculées respectivement dans les itérations k et k-1. Ainsi on a :</a:t>
                </a: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1844824"/>
                <a:ext cx="7377876" cy="783889"/>
              </a:xfrm>
              <a:prstGeom prst="rect">
                <a:avLst/>
              </a:prstGeom>
              <a:blipFill rotWithShape="1">
                <a:blip r:embed="rId2"/>
                <a:stretch>
                  <a:fillRect l="-496" b="-9375"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688374" y="2708920"/>
                <a:ext cx="3099650" cy="337100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fr-FR" sz="1600" spc="-1" dirty="0" smtClean="0">
                    <a:solidFill>
                      <a:srgbClr val="FFFFFF"/>
                    </a:solidFill>
                    <a:latin typeface="Cambria" pitchFamily="18" charset="0"/>
                  </a:rPr>
                  <a:t>M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FR" sz="1600" i="1" spc="-1" smtClean="0">
                            <a:solidFill>
                              <a:srgbClr val="FFFFFF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fr-FR" sz="1600" b="0" i="1" spc="-1" smtClean="0">
                            <a:solidFill>
                              <a:srgbClr val="FFFFFF"/>
                            </a:solidFill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fr-FR" sz="1600" b="0" i="1" spc="-1" smtClean="0">
                        <a:solidFill>
                          <a:srgbClr val="FFFFFF"/>
                        </a:solidFill>
                        <a:latin typeface="Cambria Math"/>
                      </a:rPr>
                      <m:t>=</m:t>
                    </m:r>
                    <m:r>
                      <a:rPr lang="fr-FR" sz="1600" b="0" i="1" spc="-1" smtClean="0">
                        <a:solidFill>
                          <a:srgbClr val="FFFFFF"/>
                        </a:solidFill>
                        <a:latin typeface="Cambria Math"/>
                      </a:rPr>
                      <m:t>𝑁</m:t>
                    </m:r>
                    <m:acc>
                      <m:accPr>
                        <m:chr m:val="̅"/>
                        <m:ctrlPr>
                          <a:rPr lang="fr-FR" sz="1600" b="0" i="1" spc="-1" smtClean="0">
                            <a:solidFill>
                              <a:srgbClr val="FFFFFF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fr-FR" sz="1600" b="0" i="1" spc="-1" smtClean="0">
                            <a:solidFill>
                              <a:srgbClr val="FFFFFF"/>
                            </a:solidFill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fr-FR" sz="1600" b="0" i="1" spc="-1" smtClean="0">
                        <a:solidFill>
                          <a:srgbClr val="FFFFFF"/>
                        </a:solidFill>
                        <a:latin typeface="Cambria Math"/>
                      </a:rPr>
                      <m:t>+</m:t>
                    </m:r>
                    <m:r>
                      <a:rPr lang="fr-FR" sz="1600" b="0" i="1" spc="-1" smtClean="0">
                        <a:solidFill>
                          <a:srgbClr val="FFFFFF"/>
                        </a:solidFill>
                        <a:latin typeface="Cambria Math"/>
                      </a:rPr>
                      <m:t>𝑏</m:t>
                    </m:r>
                    <m:r>
                      <a:rPr lang="fr-FR" sz="1600" b="0" i="1" spc="-1" smtClean="0">
                        <a:solidFill>
                          <a:srgbClr val="FFFFFF"/>
                        </a:solidFill>
                        <a:latin typeface="Cambria Math"/>
                      </a:rPr>
                      <m:t>. </m:t>
                    </m:r>
                  </m:oMath>
                </a14:m>
                <a:r>
                  <a:rPr lang="fr-FR" sz="1600" spc="-1" dirty="0" smtClean="0">
                    <a:solidFill>
                      <a:srgbClr val="FFFFFF"/>
                    </a:solidFill>
                    <a:latin typeface="Cambria" pitchFamily="18" charset="0"/>
                  </a:rPr>
                  <a:t>           -  -  - (1)</a:t>
                </a:r>
                <a:endParaRPr lang="fr-FR" sz="1600" spc="-1" dirty="0">
                  <a:solidFill>
                    <a:srgbClr val="FFFFFF"/>
                  </a:solidFill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74" y="2708920"/>
                <a:ext cx="3099650" cy="337100"/>
              </a:xfrm>
              <a:prstGeom prst="rect">
                <a:avLst/>
              </a:prstGeom>
              <a:blipFill rotWithShape="1">
                <a:blip r:embed="rId3"/>
                <a:stretch>
                  <a:fillRect l="-786" t="-7018" b="-17544"/>
                </a:stretch>
              </a:blipFill>
              <a:ln w="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1667121" y="3188442"/>
            <a:ext cx="3120903" cy="337100"/>
          </a:xfrm>
          <a:prstGeom prst="rect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sz="1600" spc="-1" dirty="0" smtClean="0">
                <a:solidFill>
                  <a:srgbClr val="FFFFFF"/>
                </a:solidFill>
                <a:latin typeface="Cambria" pitchFamily="18" charset="0"/>
              </a:rPr>
              <a:t>MX</a:t>
            </a:r>
            <a:r>
              <a:rPr lang="fr-FR" sz="1600" spc="-1" baseline="30000" dirty="0" smtClean="0">
                <a:solidFill>
                  <a:srgbClr val="FFFFFF"/>
                </a:solidFill>
                <a:latin typeface="Cambria" pitchFamily="18" charset="0"/>
              </a:rPr>
              <a:t>(k)</a:t>
            </a:r>
            <a:r>
              <a:rPr lang="fr-FR" sz="1600" spc="-1" dirty="0" smtClean="0">
                <a:solidFill>
                  <a:srgbClr val="FFFFFF"/>
                </a:solidFill>
                <a:latin typeface="Cambria" pitchFamily="18" charset="0"/>
              </a:rPr>
              <a:t> = NX</a:t>
            </a:r>
            <a:r>
              <a:rPr lang="fr-FR" sz="1600" spc="-1" baseline="30000" dirty="0" smtClean="0">
                <a:solidFill>
                  <a:srgbClr val="FFFFFF"/>
                </a:solidFill>
                <a:latin typeface="Cambria" pitchFamily="18" charset="0"/>
              </a:rPr>
              <a:t>(k-1)</a:t>
            </a:r>
            <a:r>
              <a:rPr lang="fr-FR" sz="1600" spc="-1" dirty="0" smtClean="0">
                <a:solidFill>
                  <a:srgbClr val="FFFFFF"/>
                </a:solidFill>
                <a:latin typeface="Cambria" pitchFamily="18" charset="0"/>
              </a:rPr>
              <a:t> + b.      -  -  - (2) </a:t>
            </a:r>
            <a:endParaRPr lang="fr-FR" sz="1600" spc="-1" dirty="0">
              <a:solidFill>
                <a:srgbClr val="FFFFFF"/>
              </a:solidFill>
              <a:latin typeface="Cambria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71600" y="1844824"/>
            <a:ext cx="7848872" cy="417646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CustomShape 2"/>
          <p:cNvSpPr/>
          <p:nvPr/>
        </p:nvSpPr>
        <p:spPr>
          <a:xfrm>
            <a:off x="539640" y="764704"/>
            <a:ext cx="5400512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1" u="sng" strike="noStrike" spc="148" dirty="0" smtClean="0">
                <a:solidFill>
                  <a:schemeClr val="bg1"/>
                </a:solidFill>
                <a:uFillTx/>
                <a:latin typeface="Book Antiqua"/>
              </a:rPr>
              <a:t>Application sur les systèmes </a:t>
            </a:r>
            <a:r>
              <a:rPr lang="fr-FR" b="1" u="sng" strike="noStrike" spc="148" dirty="0" err="1" smtClean="0">
                <a:solidFill>
                  <a:schemeClr val="bg1"/>
                </a:solidFill>
                <a:uFillTx/>
                <a:latin typeface="Book Antiqua"/>
              </a:rPr>
              <a:t>lnéaires</a:t>
            </a:r>
            <a:r>
              <a:rPr lang="fr-FR" b="1" u="sng" strike="noStrike" spc="148" dirty="0" smtClean="0">
                <a:solidFill>
                  <a:schemeClr val="bg1"/>
                </a:solidFill>
                <a:uFillTx/>
                <a:latin typeface="Book Antiqua"/>
              </a:rPr>
              <a:t> :</a:t>
            </a:r>
            <a:endParaRPr lang="en-US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87624" y="3814407"/>
            <a:ext cx="1904314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fr-FR" sz="1600" spc="-1" dirty="0" smtClean="0">
                <a:solidFill>
                  <a:srgbClr val="FFFFFF"/>
                </a:solidFill>
                <a:latin typeface="Cambria" pitchFamily="18" charset="0"/>
              </a:rPr>
              <a:t>(2) –(1) on obtient :</a:t>
            </a:r>
            <a:endParaRPr lang="fr-FR" sz="1600" spc="-1" dirty="0">
              <a:solidFill>
                <a:srgbClr val="FFFFFF"/>
              </a:solidFill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6322477" y="3814407"/>
                <a:ext cx="2390499" cy="337100"/>
              </a:xfrm>
              <a:prstGeom prst="rect">
                <a:avLst/>
              </a:prstGeom>
              <a:noFill/>
              <a:ln w="0">
                <a:solidFill>
                  <a:srgbClr val="FFFF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>
                <a:spAutoFit/>
              </a:bodyPr>
              <a:lstStyle/>
              <a:p>
                <a:r>
                  <a:rPr lang="fr-FR" sz="1600" spc="-1" dirty="0" smtClean="0">
                    <a:solidFill>
                      <a:srgbClr val="FFFFFF"/>
                    </a:solidFill>
                    <a:latin typeface="Cambria" pitchFamily="18" charset="0"/>
                  </a:rPr>
                  <a:t>M(x</a:t>
                </a:r>
                <a:r>
                  <a:rPr lang="fr-FR" sz="1600" spc="-1" baseline="30000" dirty="0" smtClean="0">
                    <a:solidFill>
                      <a:srgbClr val="FFFFFF"/>
                    </a:solidFill>
                    <a:latin typeface="Cambria" pitchFamily="18" charset="0"/>
                  </a:rPr>
                  <a:t>(k</a:t>
                </a:r>
                <a:r>
                  <a:rPr lang="fr-FR" sz="1600" spc="-1" baseline="30000" dirty="0">
                    <a:solidFill>
                      <a:srgbClr val="FFFFFF"/>
                    </a:solidFill>
                    <a:latin typeface="Cambria" pitchFamily="18" charset="0"/>
                  </a:rPr>
                  <a:t>)</a:t>
                </a:r>
                <a:r>
                  <a:rPr lang="fr-FR" sz="1600" spc="-1" dirty="0">
                    <a:solidFill>
                      <a:srgbClr val="FFFFFF"/>
                    </a:solidFill>
                    <a:latin typeface="Cambria" pitchFamily="18" charset="0"/>
                  </a:rPr>
                  <a:t> –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FR" sz="1600" i="1" spc="-1" smtClean="0">
                            <a:solidFill>
                              <a:srgbClr val="FFFFFF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fr-FR" sz="1600" b="0" i="1" spc="-1" smtClean="0">
                            <a:solidFill>
                              <a:srgbClr val="FFFFFF"/>
                            </a:solidFill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fr-FR" sz="1600" spc="-1" dirty="0" smtClean="0">
                    <a:solidFill>
                      <a:srgbClr val="FFFFFF"/>
                    </a:solidFill>
                    <a:latin typeface="Cambria" pitchFamily="18" charset="0"/>
                  </a:rPr>
                  <a:t> )= N(x</a:t>
                </a:r>
                <a:r>
                  <a:rPr lang="fr-FR" sz="1600" spc="-1" baseline="30000" dirty="0" smtClean="0">
                    <a:solidFill>
                      <a:srgbClr val="FFFFFF"/>
                    </a:solidFill>
                    <a:latin typeface="Cambria" pitchFamily="18" charset="0"/>
                  </a:rPr>
                  <a:t>(k-1</a:t>
                </a:r>
                <a:r>
                  <a:rPr lang="fr-FR" sz="1600" spc="-1" baseline="30000" dirty="0">
                    <a:solidFill>
                      <a:srgbClr val="FFFFFF"/>
                    </a:solidFill>
                    <a:latin typeface="Cambria" pitchFamily="18" charset="0"/>
                  </a:rPr>
                  <a:t>)</a:t>
                </a:r>
                <a:r>
                  <a:rPr lang="fr-FR" sz="1600" spc="-1" dirty="0">
                    <a:solidFill>
                      <a:srgbClr val="FFFFFF"/>
                    </a:solidFill>
                    <a:latin typeface="Cambria" pitchFamily="18" charset="0"/>
                  </a:rPr>
                  <a:t> –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FR" sz="1600" i="1" spc="-1" smtClean="0">
                            <a:solidFill>
                              <a:srgbClr val="FFFFFF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fr-FR" sz="1600" b="0" i="1" spc="-1" smtClean="0">
                            <a:solidFill>
                              <a:srgbClr val="FFFFFF"/>
                            </a:solidFill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fr-FR" sz="1600" spc="-1" dirty="0" smtClean="0">
                    <a:solidFill>
                      <a:srgbClr val="FFFFFF"/>
                    </a:solidFill>
                    <a:latin typeface="Cambria" pitchFamily="18" charset="0"/>
                  </a:rPr>
                  <a:t>).</a:t>
                </a:r>
                <a:endParaRPr lang="fr-FR" sz="1600" spc="-1" dirty="0">
                  <a:solidFill>
                    <a:srgbClr val="FFFFFF"/>
                  </a:solidFill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477" y="3814407"/>
                <a:ext cx="2390499" cy="337100"/>
              </a:xfrm>
              <a:prstGeom prst="rect">
                <a:avLst/>
              </a:prstGeom>
              <a:blipFill rotWithShape="1">
                <a:blip r:embed="rId4"/>
                <a:stretch>
                  <a:fillRect l="-1527" t="-7143" r="-763" b="-19643"/>
                </a:stretch>
              </a:blipFill>
              <a:ln w="0">
                <a:solidFill>
                  <a:srgbClr val="FFFF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3906258" y="4362793"/>
                <a:ext cx="2516338" cy="337100"/>
              </a:xfrm>
              <a:prstGeom prst="rect">
                <a:avLst/>
              </a:prstGeom>
              <a:noFill/>
              <a:ln w="0">
                <a:solidFill>
                  <a:srgbClr val="FFFF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>
                <a:spAutoFit/>
              </a:bodyPr>
              <a:lstStyle/>
              <a:p>
                <a:r>
                  <a:rPr lang="fr-FR" sz="1600" spc="-1" dirty="0" smtClean="0">
                    <a:solidFill>
                      <a:srgbClr val="FFFFFF"/>
                    </a:solidFill>
                    <a:latin typeface="Cambria" pitchFamily="18" charset="0"/>
                  </a:rPr>
                  <a:t>x</a:t>
                </a:r>
                <a:r>
                  <a:rPr lang="fr-FR" sz="1600" spc="-1" baseline="30000" dirty="0" smtClean="0">
                    <a:solidFill>
                      <a:srgbClr val="FFFFFF"/>
                    </a:solidFill>
                    <a:latin typeface="Cambria" pitchFamily="18" charset="0"/>
                  </a:rPr>
                  <a:t>(k</a:t>
                </a:r>
                <a:r>
                  <a:rPr lang="fr-FR" sz="1600" spc="-1" baseline="30000" dirty="0">
                    <a:solidFill>
                      <a:srgbClr val="FFFFFF"/>
                    </a:solidFill>
                    <a:latin typeface="Cambria" pitchFamily="18" charset="0"/>
                  </a:rPr>
                  <a:t>)</a:t>
                </a:r>
                <a:r>
                  <a:rPr lang="fr-FR" sz="1600" spc="-1" dirty="0">
                    <a:solidFill>
                      <a:srgbClr val="FFFFFF"/>
                    </a:solidFill>
                    <a:latin typeface="Cambria" pitchFamily="18" charset="0"/>
                  </a:rPr>
                  <a:t> –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FR" sz="1600" i="1" spc="-1" smtClean="0">
                            <a:solidFill>
                              <a:srgbClr val="FFFFFF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fr-FR" sz="1600" b="0" i="1" spc="-1" smtClean="0">
                            <a:solidFill>
                              <a:srgbClr val="FFFFFF"/>
                            </a:solidFill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fr-FR" sz="1600" spc="-1" dirty="0" smtClean="0">
                    <a:solidFill>
                      <a:srgbClr val="FFFFFF"/>
                    </a:solidFill>
                    <a:latin typeface="Cambria" pitchFamily="18" charset="0"/>
                  </a:rPr>
                  <a:t> = M</a:t>
                </a:r>
                <a:r>
                  <a:rPr lang="fr-FR" sz="1600" spc="-1" baseline="30000" dirty="0" smtClean="0">
                    <a:solidFill>
                      <a:srgbClr val="FFFFFF"/>
                    </a:solidFill>
                    <a:latin typeface="Cambria" pitchFamily="18" charset="0"/>
                  </a:rPr>
                  <a:t>-1</a:t>
                </a:r>
                <a:r>
                  <a:rPr lang="fr-FR" sz="1600" spc="-1" dirty="0" smtClean="0">
                    <a:solidFill>
                      <a:srgbClr val="FFFFFF"/>
                    </a:solidFill>
                    <a:latin typeface="Cambria" pitchFamily="18" charset="0"/>
                  </a:rPr>
                  <a:t>N(x</a:t>
                </a:r>
                <a:r>
                  <a:rPr lang="fr-FR" sz="1600" spc="-1" baseline="30000" dirty="0" smtClean="0">
                    <a:solidFill>
                      <a:srgbClr val="FFFFFF"/>
                    </a:solidFill>
                    <a:latin typeface="Cambria" pitchFamily="18" charset="0"/>
                  </a:rPr>
                  <a:t>(k-1</a:t>
                </a:r>
                <a:r>
                  <a:rPr lang="fr-FR" sz="1600" spc="-1" baseline="30000" dirty="0">
                    <a:solidFill>
                      <a:srgbClr val="FFFFFF"/>
                    </a:solidFill>
                    <a:latin typeface="Cambria" pitchFamily="18" charset="0"/>
                  </a:rPr>
                  <a:t>)</a:t>
                </a:r>
                <a:r>
                  <a:rPr lang="fr-FR" sz="1600" spc="-1" dirty="0">
                    <a:solidFill>
                      <a:srgbClr val="FFFFFF"/>
                    </a:solidFill>
                    <a:latin typeface="Cambria" pitchFamily="18" charset="0"/>
                  </a:rPr>
                  <a:t> –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FR" sz="1600" i="1" spc="-1" smtClean="0">
                            <a:solidFill>
                              <a:srgbClr val="FFFFFF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fr-FR" sz="1600" b="0" i="1" spc="-1" smtClean="0">
                            <a:solidFill>
                              <a:srgbClr val="FFFFFF"/>
                            </a:solidFill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fr-FR" sz="1600" spc="-1" dirty="0" smtClean="0">
                    <a:solidFill>
                      <a:srgbClr val="FFFFFF"/>
                    </a:solidFill>
                    <a:latin typeface="Cambria" pitchFamily="18" charset="0"/>
                  </a:rPr>
                  <a:t>).</a:t>
                </a:r>
                <a:endParaRPr lang="fr-FR" sz="1600" spc="-1" dirty="0">
                  <a:solidFill>
                    <a:srgbClr val="FFFFFF"/>
                  </a:solidFill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258" y="4362793"/>
                <a:ext cx="2516338" cy="337100"/>
              </a:xfrm>
              <a:prstGeom prst="rect">
                <a:avLst/>
              </a:prstGeom>
              <a:blipFill rotWithShape="1">
                <a:blip r:embed="rId5"/>
                <a:stretch>
                  <a:fillRect l="-1449" t="-7143" b="-19643"/>
                </a:stretch>
              </a:blipFill>
              <a:ln w="0">
                <a:solidFill>
                  <a:srgbClr val="FFFF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3361139" y="3814407"/>
                <a:ext cx="2457282" cy="337100"/>
              </a:xfrm>
              <a:prstGeom prst="rect">
                <a:avLst/>
              </a:prstGeom>
              <a:noFill/>
              <a:ln w="0">
                <a:solidFill>
                  <a:srgbClr val="FFFF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>
                <a:spAutoFit/>
              </a:bodyPr>
              <a:lstStyle/>
              <a:p>
                <a:r>
                  <a:rPr lang="fr-FR" sz="1600" spc="-1" dirty="0" err="1" smtClean="0">
                    <a:solidFill>
                      <a:srgbClr val="FFFFFF"/>
                    </a:solidFill>
                    <a:latin typeface="Cambria" pitchFamily="18" charset="0"/>
                  </a:rPr>
                  <a:t>Mx</a:t>
                </a:r>
                <a:r>
                  <a:rPr lang="fr-FR" sz="1600" spc="-1" baseline="30000" dirty="0" smtClean="0">
                    <a:solidFill>
                      <a:srgbClr val="FFFFFF"/>
                    </a:solidFill>
                    <a:latin typeface="Cambria" pitchFamily="18" charset="0"/>
                  </a:rPr>
                  <a:t>(k</a:t>
                </a:r>
                <a:r>
                  <a:rPr lang="fr-FR" sz="1600" spc="-1" baseline="30000" dirty="0">
                    <a:solidFill>
                      <a:srgbClr val="FFFFFF"/>
                    </a:solidFill>
                    <a:latin typeface="Cambria" pitchFamily="18" charset="0"/>
                  </a:rPr>
                  <a:t>)</a:t>
                </a:r>
                <a:r>
                  <a:rPr lang="fr-FR" sz="1600" spc="-1" dirty="0">
                    <a:solidFill>
                      <a:srgbClr val="FFFFFF"/>
                    </a:solidFill>
                    <a:latin typeface="Cambria" pitchFamily="18" charset="0"/>
                  </a:rPr>
                  <a:t> – </a:t>
                </a:r>
                <a:r>
                  <a:rPr lang="fr-FR" sz="1600" spc="-1" dirty="0" smtClean="0">
                    <a:solidFill>
                      <a:srgbClr val="FFFFFF"/>
                    </a:solidFill>
                    <a:latin typeface="Cambria" pitchFamily="18" charset="0"/>
                  </a:rPr>
                  <a:t>M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FR" sz="1600" i="1" spc="-1" smtClean="0">
                            <a:solidFill>
                              <a:srgbClr val="FFFFFF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fr-FR" sz="1600" b="0" i="1" spc="-1" smtClean="0">
                            <a:solidFill>
                              <a:srgbClr val="FFFFFF"/>
                            </a:solidFill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fr-FR" sz="1600" spc="-1" dirty="0" smtClean="0">
                    <a:solidFill>
                      <a:srgbClr val="FFFFFF"/>
                    </a:solidFill>
                    <a:latin typeface="Cambria" pitchFamily="18" charset="0"/>
                  </a:rPr>
                  <a:t> </a:t>
                </a:r>
                <a:r>
                  <a:rPr lang="fr-FR" sz="1600" spc="-1" dirty="0">
                    <a:solidFill>
                      <a:srgbClr val="FFFFFF"/>
                    </a:solidFill>
                    <a:latin typeface="Cambria" pitchFamily="18" charset="0"/>
                  </a:rPr>
                  <a:t>= </a:t>
                </a:r>
                <a:r>
                  <a:rPr lang="fr-FR" sz="1600" spc="-1" dirty="0" err="1">
                    <a:solidFill>
                      <a:srgbClr val="FFFFFF"/>
                    </a:solidFill>
                    <a:latin typeface="Cambria" pitchFamily="18" charset="0"/>
                  </a:rPr>
                  <a:t>Nx</a:t>
                </a:r>
                <a:r>
                  <a:rPr lang="fr-FR" sz="1600" spc="-1" baseline="30000" dirty="0">
                    <a:solidFill>
                      <a:srgbClr val="FFFFFF"/>
                    </a:solidFill>
                    <a:latin typeface="Cambria" pitchFamily="18" charset="0"/>
                  </a:rPr>
                  <a:t>(k-1)</a:t>
                </a:r>
                <a:r>
                  <a:rPr lang="fr-FR" sz="1600" spc="-1" dirty="0">
                    <a:solidFill>
                      <a:srgbClr val="FFFFFF"/>
                    </a:solidFill>
                    <a:latin typeface="Cambria" pitchFamily="18" charset="0"/>
                  </a:rPr>
                  <a:t> – </a:t>
                </a:r>
                <a:r>
                  <a:rPr lang="fr-FR" sz="1600" spc="-1" dirty="0" smtClean="0">
                    <a:solidFill>
                      <a:srgbClr val="FFFFFF"/>
                    </a:solidFill>
                    <a:latin typeface="Cambria" pitchFamily="18" charset="0"/>
                  </a:rPr>
                  <a:t>N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FR" sz="1600" i="1" spc="-1" smtClean="0">
                            <a:solidFill>
                              <a:srgbClr val="FFFFFF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fr-FR" sz="1600" b="0" i="1" spc="-1" smtClean="0">
                            <a:solidFill>
                              <a:srgbClr val="FFFFFF"/>
                            </a:solidFill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fr-FR" sz="1600" spc="-1" dirty="0" smtClean="0">
                    <a:solidFill>
                      <a:srgbClr val="FFFFFF"/>
                    </a:solidFill>
                    <a:latin typeface="Cambria" pitchFamily="18" charset="0"/>
                  </a:rPr>
                  <a:t>.</a:t>
                </a:r>
                <a:endParaRPr lang="fr-FR" sz="1600" spc="-1" dirty="0">
                  <a:solidFill>
                    <a:srgbClr val="FFFFFF"/>
                  </a:solidFill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139" y="3814407"/>
                <a:ext cx="2457282" cy="337100"/>
              </a:xfrm>
              <a:prstGeom prst="rect">
                <a:avLst/>
              </a:prstGeom>
              <a:blipFill rotWithShape="1">
                <a:blip r:embed="rId6"/>
                <a:stretch>
                  <a:fillRect l="-1238" t="-7143" r="-990" b="-19643"/>
                </a:stretch>
              </a:blipFill>
              <a:ln w="0">
                <a:solidFill>
                  <a:srgbClr val="FFFF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475656" y="4921979"/>
                <a:ext cx="4678550" cy="3371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>
                <a:spAutoFit/>
              </a:bodyPr>
              <a:lstStyle/>
              <a:p>
                <a:r>
                  <a:rPr lang="fr-FR" sz="1600" spc="-1" dirty="0" smtClean="0">
                    <a:solidFill>
                      <a:srgbClr val="FFFFFF"/>
                    </a:solidFill>
                    <a:latin typeface="Cambria" pitchFamily="18" charset="0"/>
                  </a:rPr>
                  <a:t>Soit e</a:t>
                </a:r>
                <a:r>
                  <a:rPr lang="fr-FR" sz="1600" spc="-1" baseline="30000" dirty="0" smtClean="0">
                    <a:solidFill>
                      <a:srgbClr val="FFFFFF"/>
                    </a:solidFill>
                    <a:latin typeface="Cambria" pitchFamily="18" charset="0"/>
                  </a:rPr>
                  <a:t>(k)</a:t>
                </a:r>
                <a:r>
                  <a:rPr lang="fr-FR" sz="1600" spc="-1" dirty="0" smtClean="0">
                    <a:solidFill>
                      <a:srgbClr val="FFFFFF"/>
                    </a:solidFill>
                    <a:latin typeface="Cambria" pitchFamily="18" charset="0"/>
                  </a:rPr>
                  <a:t> = x</a:t>
                </a:r>
                <a:r>
                  <a:rPr lang="fr-FR" sz="1600" spc="-1" baseline="30000" dirty="0" smtClean="0">
                    <a:solidFill>
                      <a:srgbClr val="FFFFFF"/>
                    </a:solidFill>
                    <a:latin typeface="Cambria" pitchFamily="18" charset="0"/>
                  </a:rPr>
                  <a:t>(k</a:t>
                </a:r>
                <a:r>
                  <a:rPr lang="fr-FR" sz="1600" spc="-1" baseline="30000" dirty="0">
                    <a:solidFill>
                      <a:srgbClr val="FFFFFF"/>
                    </a:solidFill>
                    <a:latin typeface="Cambria" pitchFamily="18" charset="0"/>
                  </a:rPr>
                  <a:t>)</a:t>
                </a:r>
                <a:r>
                  <a:rPr lang="fr-FR" sz="1600" spc="-1" dirty="0">
                    <a:solidFill>
                      <a:srgbClr val="FFFFFF"/>
                    </a:solidFill>
                    <a:latin typeface="Cambria" pitchFamily="18" charset="0"/>
                  </a:rPr>
                  <a:t> –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FR" sz="1600" i="1" spc="-1" smtClean="0">
                            <a:solidFill>
                              <a:srgbClr val="FFFFFF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fr-FR" sz="1600" b="0" i="1" spc="-1" smtClean="0">
                            <a:solidFill>
                              <a:srgbClr val="FFFFFF"/>
                            </a:solidFill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fr-FR" sz="1600" spc="-1" dirty="0" smtClean="0">
                    <a:solidFill>
                      <a:srgbClr val="FFFFFF"/>
                    </a:solidFill>
                    <a:latin typeface="Cambria" pitchFamily="18" charset="0"/>
                  </a:rPr>
                  <a:t>  l’erreur absolue dans l’itération k : </a:t>
                </a:r>
                <a:endParaRPr lang="fr-FR" sz="1600" spc="-1" dirty="0">
                  <a:solidFill>
                    <a:srgbClr val="FFFFFF"/>
                  </a:solidFill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4921979"/>
                <a:ext cx="4678550" cy="337100"/>
              </a:xfrm>
              <a:prstGeom prst="rect">
                <a:avLst/>
              </a:prstGeom>
              <a:blipFill rotWithShape="1">
                <a:blip r:embed="rId7"/>
                <a:stretch>
                  <a:fillRect l="-781" t="-7143" r="-1563" b="-19643"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6156187" y="4921979"/>
                <a:ext cx="2409313" cy="337100"/>
              </a:xfrm>
              <a:prstGeom prst="rect">
                <a:avLst/>
              </a:prstGeom>
              <a:noFill/>
              <a:ln w="0">
                <a:solidFill>
                  <a:srgbClr val="FFFF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>
                <a:spAutoFit/>
              </a:bodyPr>
              <a:lstStyle/>
              <a:p>
                <a:r>
                  <a:rPr lang="fr-FR" sz="1600" spc="-1" dirty="0" smtClean="0">
                    <a:solidFill>
                      <a:srgbClr val="FFFFFF"/>
                    </a:solidFill>
                    <a:latin typeface="Cambria" pitchFamily="18" charset="0"/>
                  </a:rPr>
                  <a:t>e</a:t>
                </a:r>
                <a:r>
                  <a:rPr lang="fr-FR" sz="1600" spc="-1" baseline="30000" dirty="0" smtClean="0">
                    <a:solidFill>
                      <a:srgbClr val="FFFFFF"/>
                    </a:solidFill>
                    <a:latin typeface="Cambria" pitchFamily="18" charset="0"/>
                  </a:rPr>
                  <a:t>(k)</a:t>
                </a:r>
                <a:r>
                  <a:rPr lang="fr-FR" sz="1600" spc="-1" dirty="0" smtClean="0">
                    <a:solidFill>
                      <a:srgbClr val="FFFFFF"/>
                    </a:solidFill>
                    <a:latin typeface="Cambria" pitchFamily="18" charset="0"/>
                  </a:rPr>
                  <a:t> = x</a:t>
                </a:r>
                <a:r>
                  <a:rPr lang="fr-FR" sz="1600" spc="-1" baseline="30000" dirty="0" smtClean="0">
                    <a:solidFill>
                      <a:srgbClr val="FFFFFF"/>
                    </a:solidFill>
                    <a:latin typeface="Cambria" pitchFamily="18" charset="0"/>
                  </a:rPr>
                  <a:t>(k</a:t>
                </a:r>
                <a:r>
                  <a:rPr lang="fr-FR" sz="1600" spc="-1" baseline="30000" dirty="0">
                    <a:solidFill>
                      <a:srgbClr val="FFFFFF"/>
                    </a:solidFill>
                    <a:latin typeface="Cambria" pitchFamily="18" charset="0"/>
                  </a:rPr>
                  <a:t>)</a:t>
                </a:r>
                <a:r>
                  <a:rPr lang="fr-FR" sz="1600" spc="-1" dirty="0">
                    <a:solidFill>
                      <a:srgbClr val="FFFFFF"/>
                    </a:solidFill>
                    <a:latin typeface="Cambria" pitchFamily="18" charset="0"/>
                  </a:rPr>
                  <a:t> –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FR" sz="1600" i="1" spc="-1" smtClean="0">
                            <a:solidFill>
                              <a:srgbClr val="FFFFFF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fr-FR" sz="1600" b="0" i="1" spc="-1" smtClean="0">
                            <a:solidFill>
                              <a:srgbClr val="FFFFFF"/>
                            </a:solidFill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fr-FR" sz="1600" spc="-1" dirty="0" smtClean="0">
                    <a:solidFill>
                      <a:srgbClr val="FFFFFF"/>
                    </a:solidFill>
                    <a:latin typeface="Cambria" pitchFamily="18" charset="0"/>
                  </a:rPr>
                  <a:t> = M</a:t>
                </a:r>
                <a:r>
                  <a:rPr lang="fr-FR" sz="1600" spc="-1" baseline="30000" dirty="0" smtClean="0">
                    <a:solidFill>
                      <a:srgbClr val="FFFFFF"/>
                    </a:solidFill>
                    <a:latin typeface="Cambria" pitchFamily="18" charset="0"/>
                  </a:rPr>
                  <a:t>-1</a:t>
                </a:r>
                <a:r>
                  <a:rPr lang="fr-FR" sz="1600" spc="-1" dirty="0" smtClean="0">
                    <a:solidFill>
                      <a:srgbClr val="FFFFFF"/>
                    </a:solidFill>
                    <a:latin typeface="Cambria" pitchFamily="18" charset="0"/>
                  </a:rPr>
                  <a:t>Ne</a:t>
                </a:r>
                <a:r>
                  <a:rPr lang="fr-FR" sz="1600" spc="-1" baseline="30000" dirty="0" smtClean="0">
                    <a:solidFill>
                      <a:srgbClr val="FFFFFF"/>
                    </a:solidFill>
                    <a:latin typeface="Cambria" pitchFamily="18" charset="0"/>
                  </a:rPr>
                  <a:t>(k-1)</a:t>
                </a:r>
                <a:r>
                  <a:rPr lang="fr-FR" sz="1600" spc="-1" dirty="0" smtClean="0">
                    <a:solidFill>
                      <a:srgbClr val="FFFFFF"/>
                    </a:solidFill>
                    <a:latin typeface="Cambria" pitchFamily="18" charset="0"/>
                  </a:rPr>
                  <a:t>.</a:t>
                </a:r>
                <a:endParaRPr lang="fr-FR" sz="1600" spc="-1" dirty="0">
                  <a:solidFill>
                    <a:srgbClr val="FFFFFF"/>
                  </a:solidFill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87" y="4921979"/>
                <a:ext cx="2409313" cy="337100"/>
              </a:xfrm>
              <a:prstGeom prst="rect">
                <a:avLst/>
              </a:prstGeom>
              <a:blipFill rotWithShape="1">
                <a:blip r:embed="rId8"/>
                <a:stretch>
                  <a:fillRect l="-1515" t="-7018" b="-17544"/>
                </a:stretch>
              </a:blipFill>
              <a:ln w="0">
                <a:solidFill>
                  <a:srgbClr val="FFFF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/>
          <p:cNvSpPr/>
          <p:nvPr/>
        </p:nvSpPr>
        <p:spPr>
          <a:xfrm>
            <a:off x="1475656" y="5425313"/>
            <a:ext cx="1480641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fr-FR" sz="1600" spc="-1" dirty="0" smtClean="0">
                <a:solidFill>
                  <a:srgbClr val="FFFFFF"/>
                </a:solidFill>
                <a:latin typeface="Cambria" pitchFamily="18" charset="0"/>
              </a:rPr>
              <a:t>Soit B= M</a:t>
            </a:r>
            <a:r>
              <a:rPr lang="fr-FR" sz="1600" spc="-1" baseline="30000" dirty="0" smtClean="0">
                <a:solidFill>
                  <a:srgbClr val="FFFFFF"/>
                </a:solidFill>
                <a:latin typeface="Cambria" pitchFamily="18" charset="0"/>
              </a:rPr>
              <a:t>-1</a:t>
            </a:r>
            <a:r>
              <a:rPr lang="fr-FR" sz="1600" spc="-1" dirty="0" smtClean="0">
                <a:solidFill>
                  <a:srgbClr val="FFFFFF"/>
                </a:solidFill>
                <a:latin typeface="Cambria" pitchFamily="18" charset="0"/>
              </a:rPr>
              <a:t>N : </a:t>
            </a:r>
            <a:endParaRPr lang="fr-FR" sz="1600" spc="-1" dirty="0">
              <a:solidFill>
                <a:srgbClr val="FFFFFF"/>
              </a:solidFill>
              <a:latin typeface="Cambria" pitchFamily="18" charset="0"/>
            </a:endParaRPr>
          </a:p>
        </p:txBody>
      </p:sp>
      <p:sp>
        <p:nvSpPr>
          <p:cNvPr id="37" name="CustomShape 1"/>
          <p:cNvSpPr/>
          <p:nvPr/>
        </p:nvSpPr>
        <p:spPr>
          <a:xfrm>
            <a:off x="5818421" y="3814407"/>
            <a:ext cx="504056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1" strike="noStrike" spc="-1" dirty="0" smtClean="0">
                <a:solidFill>
                  <a:srgbClr val="FFFFFF"/>
                </a:solidFill>
                <a:latin typeface="Cambria" pitchFamily="18" charset="0"/>
                <a:sym typeface="Symbol"/>
              </a:rPr>
              <a:t></a:t>
            </a:r>
            <a:endParaRPr lang="en-US" b="1" strike="noStrike" spc="-1" dirty="0">
              <a:latin typeface="Cambria" pitchFamily="18" charset="0"/>
            </a:endParaRPr>
          </a:p>
        </p:txBody>
      </p:sp>
      <p:sp>
        <p:nvSpPr>
          <p:cNvPr id="38" name="CustomShape 1"/>
          <p:cNvSpPr/>
          <p:nvPr/>
        </p:nvSpPr>
        <p:spPr>
          <a:xfrm>
            <a:off x="3380862" y="4362793"/>
            <a:ext cx="504056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1" strike="noStrike" spc="-1" dirty="0" smtClean="0">
                <a:solidFill>
                  <a:srgbClr val="FFFFFF"/>
                </a:solidFill>
                <a:latin typeface="Cambria" pitchFamily="18" charset="0"/>
                <a:sym typeface="Symbol"/>
              </a:rPr>
              <a:t></a:t>
            </a:r>
            <a:endParaRPr lang="en-US" b="1" strike="noStrike" spc="-1" dirty="0">
              <a:latin typeface="Cambria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044837" y="5460290"/>
            <a:ext cx="3198341" cy="337100"/>
          </a:xfrm>
          <a:prstGeom prst="rect">
            <a:avLst/>
          </a:prstGeom>
          <a:noFill/>
          <a:ln w="0"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fr-FR" sz="1600" spc="-1" dirty="0" smtClean="0">
                <a:solidFill>
                  <a:srgbClr val="FFFFFF"/>
                </a:solidFill>
                <a:latin typeface="Cambria" pitchFamily="18" charset="0"/>
              </a:rPr>
              <a:t>e</a:t>
            </a:r>
            <a:r>
              <a:rPr lang="fr-FR" sz="1600" spc="-1" baseline="30000" dirty="0" smtClean="0">
                <a:solidFill>
                  <a:srgbClr val="FFFFFF"/>
                </a:solidFill>
                <a:latin typeface="Cambria" pitchFamily="18" charset="0"/>
              </a:rPr>
              <a:t>(k)</a:t>
            </a:r>
            <a:r>
              <a:rPr lang="fr-FR" sz="1600" spc="-1" dirty="0" smtClean="0">
                <a:solidFill>
                  <a:srgbClr val="FFFFFF"/>
                </a:solidFill>
                <a:latin typeface="Cambria" pitchFamily="18" charset="0"/>
              </a:rPr>
              <a:t> = Be</a:t>
            </a:r>
            <a:r>
              <a:rPr lang="fr-FR" sz="1600" spc="-1" baseline="30000" dirty="0" smtClean="0">
                <a:solidFill>
                  <a:srgbClr val="FFFFFF"/>
                </a:solidFill>
                <a:latin typeface="Cambria" pitchFamily="18" charset="0"/>
              </a:rPr>
              <a:t>(k-1)</a:t>
            </a:r>
            <a:r>
              <a:rPr lang="fr-FR" sz="1600" spc="-1" dirty="0">
                <a:solidFill>
                  <a:srgbClr val="FFFFFF"/>
                </a:solidFill>
                <a:latin typeface="Cambria" pitchFamily="18" charset="0"/>
              </a:rPr>
              <a:t> </a:t>
            </a:r>
            <a:r>
              <a:rPr lang="fr-FR" sz="1600" spc="-1" dirty="0" smtClean="0">
                <a:solidFill>
                  <a:srgbClr val="FFFFFF"/>
                </a:solidFill>
                <a:latin typeface="Cambria" pitchFamily="18" charset="0"/>
              </a:rPr>
              <a:t>= </a:t>
            </a:r>
            <a:r>
              <a:rPr lang="fr-FR" sz="1600" spc="-1" dirty="0" err="1" smtClean="0">
                <a:solidFill>
                  <a:srgbClr val="FFFFFF"/>
                </a:solidFill>
                <a:latin typeface="Cambria" pitchFamily="18" charset="0"/>
              </a:rPr>
              <a:t>BBe</a:t>
            </a:r>
            <a:r>
              <a:rPr lang="fr-FR" sz="1600" spc="-1" baseline="30000" dirty="0" smtClean="0">
                <a:solidFill>
                  <a:srgbClr val="FFFFFF"/>
                </a:solidFill>
                <a:latin typeface="Cambria" pitchFamily="18" charset="0"/>
              </a:rPr>
              <a:t>(k-2)</a:t>
            </a:r>
            <a:r>
              <a:rPr lang="fr-FR" sz="1600" spc="-1" dirty="0" smtClean="0">
                <a:solidFill>
                  <a:srgbClr val="FFFFFF"/>
                </a:solidFill>
                <a:latin typeface="Cambria" pitchFamily="18" charset="0"/>
              </a:rPr>
              <a:t> = . . = </a:t>
            </a:r>
            <a:r>
              <a:rPr lang="fr-FR" sz="1600" spc="-1" dirty="0" err="1" smtClean="0">
                <a:solidFill>
                  <a:srgbClr val="FFFFFF"/>
                </a:solidFill>
                <a:latin typeface="Cambria" pitchFamily="18" charset="0"/>
              </a:rPr>
              <a:t>B</a:t>
            </a:r>
            <a:r>
              <a:rPr lang="fr-FR" sz="1600" spc="-1" baseline="30000" dirty="0" err="1" smtClean="0">
                <a:solidFill>
                  <a:srgbClr val="FFFFFF"/>
                </a:solidFill>
                <a:latin typeface="Cambria" pitchFamily="18" charset="0"/>
              </a:rPr>
              <a:t>k</a:t>
            </a:r>
            <a:r>
              <a:rPr lang="fr-FR" sz="1600" spc="-1" dirty="0" err="1" smtClean="0">
                <a:solidFill>
                  <a:srgbClr val="FFFFFF"/>
                </a:solidFill>
                <a:latin typeface="Cambria" pitchFamily="18" charset="0"/>
              </a:rPr>
              <a:t>e</a:t>
            </a:r>
            <a:r>
              <a:rPr lang="fr-FR" sz="1600" spc="-1" baseline="30000" dirty="0" smtClean="0">
                <a:solidFill>
                  <a:srgbClr val="FFFFFF"/>
                </a:solidFill>
                <a:latin typeface="Cambria" pitchFamily="18" charset="0"/>
              </a:rPr>
              <a:t>(0)</a:t>
            </a:r>
            <a:r>
              <a:rPr lang="fr-FR" sz="1600" spc="-1" dirty="0" smtClean="0">
                <a:solidFill>
                  <a:srgbClr val="FFFFFF"/>
                </a:solidFill>
                <a:latin typeface="Cambria" pitchFamily="18" charset="0"/>
              </a:rPr>
              <a:t> . </a:t>
            </a:r>
            <a:endParaRPr lang="fr-FR" sz="1600" spc="-1" dirty="0">
              <a:solidFill>
                <a:srgbClr val="FFFFFF"/>
              </a:solidFill>
              <a:latin typeface="Cambria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000"/>
                            </p:stCondLst>
                            <p:childTnLst>
                              <p:par>
                                <p:cTn id="6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  <p:bldP spid="24" grpId="0" animBg="1"/>
      <p:bldP spid="25" grpId="0" animBg="1"/>
      <p:bldP spid="2" grpId="0"/>
      <p:bldP spid="28" grpId="0" animBg="1"/>
      <p:bldP spid="29" grpId="0" animBg="1"/>
      <p:bldP spid="30" grpId="0" animBg="1"/>
      <p:bldP spid="32" grpId="0"/>
      <p:bldP spid="33" grpId="0" animBg="1"/>
      <p:bldP spid="35" grpId="0"/>
      <p:bldP spid="37" grpId="0"/>
      <p:bldP spid="38" grpId="0"/>
      <p:bldP spid="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3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F42D0BBB-04CE-4220-A081-73F7F38747CF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3" name="CustomShape 1"/>
          <p:cNvSpPr/>
          <p:nvPr/>
        </p:nvSpPr>
        <p:spPr>
          <a:xfrm>
            <a:off x="57055" y="188640"/>
            <a:ext cx="33652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1- Méthode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du Point Fixe: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827584" y="1340768"/>
            <a:ext cx="3672408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1" u="sng" strike="noStrike" spc="148" dirty="0" smtClean="0">
                <a:solidFill>
                  <a:schemeClr val="bg1"/>
                </a:solidFill>
                <a:uFillTx/>
                <a:latin typeface="Book Antiqua"/>
              </a:rPr>
              <a:t>Vitesse de convergence :</a:t>
            </a:r>
            <a:endParaRPr lang="en-US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539640" y="764704"/>
            <a:ext cx="5400512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1" u="sng" strike="noStrike" spc="148" dirty="0" smtClean="0">
                <a:solidFill>
                  <a:schemeClr val="bg1"/>
                </a:solidFill>
                <a:uFillTx/>
                <a:latin typeface="Book Antiqua"/>
              </a:rPr>
              <a:t>Application sur les systèmes </a:t>
            </a:r>
            <a:r>
              <a:rPr lang="fr-FR" b="1" u="sng" strike="noStrike" spc="148" dirty="0" err="1" smtClean="0">
                <a:solidFill>
                  <a:schemeClr val="bg1"/>
                </a:solidFill>
                <a:uFillTx/>
                <a:latin typeface="Book Antiqua"/>
              </a:rPr>
              <a:t>lnéaires</a:t>
            </a:r>
            <a:r>
              <a:rPr lang="fr-FR" b="1" u="sng" strike="noStrike" spc="148" dirty="0" smtClean="0">
                <a:solidFill>
                  <a:schemeClr val="bg1"/>
                </a:solidFill>
                <a:uFillTx/>
                <a:latin typeface="Book Antiqua"/>
              </a:rPr>
              <a:t> :</a:t>
            </a:r>
            <a:endParaRPr lang="en-US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67380" y="2540296"/>
            <a:ext cx="6340924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fr-FR" spc="-1" dirty="0" smtClean="0">
                <a:solidFill>
                  <a:srgbClr val="FFFFFF"/>
                </a:solidFill>
                <a:latin typeface="Cambria" pitchFamily="18" charset="0"/>
              </a:rPr>
              <a:t>D’après la 3</a:t>
            </a:r>
            <a:r>
              <a:rPr lang="fr-FR" spc="-1" baseline="30000" dirty="0" smtClean="0">
                <a:solidFill>
                  <a:srgbClr val="FFFFFF"/>
                </a:solidFill>
                <a:latin typeface="Cambria" pitchFamily="18" charset="0"/>
              </a:rPr>
              <a:t>ème</a:t>
            </a:r>
            <a:r>
              <a:rPr lang="fr-FR" spc="-1" dirty="0" smtClean="0">
                <a:solidFill>
                  <a:srgbClr val="FFFFFF"/>
                </a:solidFill>
                <a:latin typeface="Cambria" pitchFamily="18" charset="0"/>
              </a:rPr>
              <a:t> condition de </a:t>
            </a:r>
            <a:r>
              <a:rPr lang="fr-FR" spc="-1" dirty="0">
                <a:solidFill>
                  <a:srgbClr val="FFFFFF"/>
                </a:solidFill>
                <a:latin typeface="Cambria" pitchFamily="18" charset="0"/>
              </a:rPr>
              <a:t>convergence </a:t>
            </a:r>
            <a:r>
              <a:rPr lang="el-GR" i="1" spc="-1" dirty="0" smtClean="0">
                <a:solidFill>
                  <a:srgbClr val="FFFFFF"/>
                </a:solidFill>
                <a:latin typeface="Cambria" pitchFamily="18" charset="0"/>
              </a:rPr>
              <a:t>ρ</a:t>
            </a:r>
            <a:r>
              <a:rPr lang="fr-FR" i="1" spc="-1" dirty="0" smtClean="0">
                <a:solidFill>
                  <a:srgbClr val="FFFFFF"/>
                </a:solidFill>
                <a:latin typeface="Cambria" pitchFamily="18" charset="0"/>
              </a:rPr>
              <a:t>(B= M</a:t>
            </a:r>
            <a:r>
              <a:rPr lang="fr-FR" i="1" spc="-1" baseline="30000" dirty="0" smtClean="0">
                <a:solidFill>
                  <a:srgbClr val="FFFFFF"/>
                </a:solidFill>
                <a:latin typeface="Cambria" pitchFamily="18" charset="0"/>
              </a:rPr>
              <a:t>-1</a:t>
            </a:r>
            <a:r>
              <a:rPr lang="fr-FR" i="1" spc="-1" dirty="0" smtClean="0">
                <a:solidFill>
                  <a:srgbClr val="FFFFFF"/>
                </a:solidFill>
                <a:latin typeface="Cambria" pitchFamily="18" charset="0"/>
              </a:rPr>
              <a:t>N) &lt; 1 </a:t>
            </a:r>
            <a:r>
              <a:rPr lang="fr-FR" spc="-1" dirty="0" smtClean="0">
                <a:solidFill>
                  <a:srgbClr val="FFFFFF"/>
                </a:solidFill>
                <a:latin typeface="Cambria" pitchFamily="18" charset="0"/>
              </a:rPr>
              <a:t>: </a:t>
            </a:r>
            <a:endParaRPr lang="fr-FR" spc="-1" dirty="0">
              <a:solidFill>
                <a:srgbClr val="FFFFFF"/>
              </a:solidFill>
              <a:latin typeface="Cambria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004926" y="3376737"/>
            <a:ext cx="3132916" cy="367878"/>
          </a:xfrm>
          <a:prstGeom prst="rect">
            <a:avLst/>
          </a:prstGeom>
          <a:noFill/>
          <a:ln w="0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fr-FR" spc="-1" dirty="0" smtClean="0">
                <a:solidFill>
                  <a:srgbClr val="FFFFFF"/>
                </a:solidFill>
                <a:latin typeface="Cambria" pitchFamily="18" charset="0"/>
              </a:rPr>
              <a:t>Une </a:t>
            </a:r>
            <a:r>
              <a:rPr lang="fr-FR" spc="-1" dirty="0">
                <a:solidFill>
                  <a:srgbClr val="FFFFFF"/>
                </a:solidFill>
                <a:latin typeface="Cambria" pitchFamily="18" charset="0"/>
              </a:rPr>
              <a:t>meilleure </a:t>
            </a:r>
            <a:r>
              <a:rPr lang="fr-FR" spc="-1" dirty="0" smtClean="0">
                <a:solidFill>
                  <a:srgbClr val="FFFFFF"/>
                </a:solidFill>
                <a:latin typeface="Cambria" pitchFamily="18" charset="0"/>
              </a:rPr>
              <a:t>convergence</a:t>
            </a:r>
            <a:endParaRPr lang="fr-FR" spc="-1" dirty="0">
              <a:solidFill>
                <a:srgbClr val="FFFFFF"/>
              </a:solidFill>
              <a:latin typeface="Cambria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75356" y="3376737"/>
            <a:ext cx="3586110" cy="369332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fr-FR" i="1" spc="-1" dirty="0">
                <a:solidFill>
                  <a:srgbClr val="FFFFFF"/>
                </a:solidFill>
                <a:latin typeface="Cambria" pitchFamily="18" charset="0"/>
              </a:rPr>
              <a:t>ρ(B)</a:t>
            </a:r>
            <a:r>
              <a:rPr lang="fr-FR" spc="-1" dirty="0">
                <a:solidFill>
                  <a:srgbClr val="FFFFFF"/>
                </a:solidFill>
                <a:latin typeface="Cambria" pitchFamily="18" charset="0"/>
              </a:rPr>
              <a:t> doit être le plus petit possible</a:t>
            </a:r>
            <a:endParaRPr lang="fr-FR" dirty="0"/>
          </a:p>
        </p:txBody>
      </p:sp>
      <p:sp>
        <p:nvSpPr>
          <p:cNvPr id="10" name="CustomShape 1"/>
          <p:cNvSpPr/>
          <p:nvPr/>
        </p:nvSpPr>
        <p:spPr>
          <a:xfrm>
            <a:off x="4283968" y="3376737"/>
            <a:ext cx="504056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1" strike="noStrike" spc="-1" dirty="0" smtClean="0">
                <a:solidFill>
                  <a:srgbClr val="FFFFFF"/>
                </a:solidFill>
                <a:latin typeface="Cambria" pitchFamily="18" charset="0"/>
                <a:sym typeface="Symbol"/>
              </a:rPr>
              <a:t></a:t>
            </a:r>
            <a:endParaRPr lang="en-US" b="1" strike="noStrike" spc="-1" dirty="0">
              <a:latin typeface="Cambria" pitchFamily="18" charset="0"/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938058" y="4509120"/>
            <a:ext cx="7367501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fr-FR" spc="-1" dirty="0">
                <a:solidFill>
                  <a:srgbClr val="FFFFFF"/>
                </a:solidFill>
                <a:latin typeface="Cambria" pitchFamily="18" charset="0"/>
              </a:rPr>
              <a:t>Donc la vitesse de convergence dépend de la décomposition utilisée de la matrice A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 animBg="1"/>
      <p:bldP spid="3" grpId="0" animBg="1"/>
      <p:bldP spid="10" grpId="0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827584" y="1916832"/>
            <a:ext cx="6624736" cy="2734032"/>
          </a:xfrm>
          <a:prstGeom prst="roundRect">
            <a:avLst>
              <a:gd name="adj" fmla="val 422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TextShape 3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F42D0BBB-04CE-4220-A081-73F7F38747CF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14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3" name="CustomShape 1"/>
          <p:cNvSpPr/>
          <p:nvPr/>
        </p:nvSpPr>
        <p:spPr>
          <a:xfrm>
            <a:off x="57055" y="188640"/>
            <a:ext cx="33652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1- Méthode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du Point Fixe: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827584" y="1340768"/>
            <a:ext cx="4464496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1" u="sng" strike="noStrike" spc="148" dirty="0" smtClean="0">
                <a:solidFill>
                  <a:schemeClr val="bg1"/>
                </a:solidFill>
                <a:uFillTx/>
                <a:latin typeface="Book Antiqua"/>
              </a:rPr>
              <a:t>Décomposition de la matrice A :</a:t>
            </a:r>
            <a:endParaRPr lang="en-US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539640" y="764704"/>
            <a:ext cx="5400512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1" u="sng" strike="noStrike" spc="148" dirty="0" smtClean="0">
                <a:solidFill>
                  <a:schemeClr val="bg1"/>
                </a:solidFill>
                <a:uFillTx/>
                <a:latin typeface="Book Antiqua"/>
              </a:rPr>
              <a:t>Application sur les systèmes </a:t>
            </a:r>
            <a:r>
              <a:rPr lang="fr-FR" b="1" u="sng" strike="noStrike" spc="148" dirty="0" err="1" smtClean="0">
                <a:solidFill>
                  <a:schemeClr val="bg1"/>
                </a:solidFill>
                <a:uFillTx/>
                <a:latin typeface="Book Antiqua"/>
              </a:rPr>
              <a:t>lnéaires</a:t>
            </a:r>
            <a:r>
              <a:rPr lang="fr-FR" b="1" u="sng" strike="noStrike" spc="148" dirty="0" smtClean="0">
                <a:solidFill>
                  <a:schemeClr val="bg1"/>
                </a:solidFill>
                <a:uFillTx/>
                <a:latin typeface="Book Antiqua"/>
              </a:rPr>
              <a:t> :</a:t>
            </a:r>
            <a:endParaRPr lang="en-US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46787" y="3376452"/>
            <a:ext cx="5409545" cy="337100"/>
          </a:xfrm>
          <a:prstGeom prst="rect">
            <a:avLst/>
          </a:prstGeom>
          <a:noFill/>
          <a:ln w="0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fr-FR" sz="1600" spc="-1" dirty="0">
                <a:solidFill>
                  <a:srgbClr val="FFFFFF"/>
                </a:solidFill>
                <a:latin typeface="Cambria" pitchFamily="18" charset="0"/>
              </a:rPr>
              <a:t>E est une matrice triangulaire inférieure </a:t>
            </a:r>
            <a:r>
              <a:rPr lang="fr-FR" sz="1600" spc="-1" dirty="0" smtClean="0">
                <a:solidFill>
                  <a:srgbClr val="FFFFFF"/>
                </a:solidFill>
                <a:latin typeface="Cambria" pitchFamily="18" charset="0"/>
              </a:rPr>
              <a:t>sous </a:t>
            </a:r>
            <a:r>
              <a:rPr lang="fr-FR" sz="1600" spc="-1" dirty="0">
                <a:solidFill>
                  <a:srgbClr val="FFFFFF"/>
                </a:solidFill>
                <a:latin typeface="Cambria" pitchFamily="18" charset="0"/>
              </a:rPr>
              <a:t>diagonale.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67287" y="1991112"/>
            <a:ext cx="5288889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fr-FR" sz="1600" spc="-1" dirty="0" smtClean="0">
                <a:solidFill>
                  <a:srgbClr val="FFFFFF"/>
                </a:solidFill>
                <a:latin typeface="Cambria" pitchFamily="18" charset="0"/>
              </a:rPr>
              <a:t>La principale décomposition de A est A = D – E – F avec :</a:t>
            </a:r>
            <a:endParaRPr lang="fr-FR" sz="1600" spc="-1" dirty="0">
              <a:solidFill>
                <a:srgbClr val="FFFFFF"/>
              </a:solidFill>
              <a:latin typeface="Cambria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547664" y="2689975"/>
            <a:ext cx="5408668" cy="337100"/>
          </a:xfrm>
          <a:prstGeom prst="rect">
            <a:avLst/>
          </a:prstGeom>
          <a:noFill/>
          <a:ln w="0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fr-FR" sz="1600" spc="-1" dirty="0" smtClean="0">
                <a:solidFill>
                  <a:srgbClr val="FFFFFF"/>
                </a:solidFill>
                <a:latin typeface="Cambria" pitchFamily="18" charset="0"/>
              </a:rPr>
              <a:t>D </a:t>
            </a:r>
            <a:r>
              <a:rPr lang="fr-FR" sz="1600" spc="-1" dirty="0">
                <a:solidFill>
                  <a:srgbClr val="FFFFFF"/>
                </a:solidFill>
                <a:latin typeface="Cambria" pitchFamily="18" charset="0"/>
              </a:rPr>
              <a:t>est une matrice </a:t>
            </a:r>
            <a:r>
              <a:rPr lang="fr-FR" sz="1600" spc="-1" dirty="0" smtClean="0">
                <a:solidFill>
                  <a:srgbClr val="FFFFFF"/>
                </a:solidFill>
                <a:latin typeface="Cambria" pitchFamily="18" charset="0"/>
              </a:rPr>
              <a:t>diagonale.</a:t>
            </a:r>
            <a:endParaRPr lang="fr-FR" sz="1600" spc="-1" dirty="0">
              <a:solidFill>
                <a:srgbClr val="FFFFFF"/>
              </a:solidFill>
              <a:latin typeface="Cambria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35276" y="4028004"/>
            <a:ext cx="5421056" cy="337100"/>
          </a:xfrm>
          <a:prstGeom prst="rect">
            <a:avLst/>
          </a:prstGeom>
          <a:noFill/>
          <a:ln w="0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fr-FR" sz="1600" spc="-1" dirty="0">
                <a:solidFill>
                  <a:srgbClr val="FFFFFF"/>
                </a:solidFill>
                <a:latin typeface="Cambria" pitchFamily="18" charset="0"/>
              </a:rPr>
              <a:t>F une matrice triangulaire supérieure </a:t>
            </a:r>
            <a:r>
              <a:rPr lang="fr-FR" sz="1600" spc="-1" dirty="0" smtClean="0">
                <a:solidFill>
                  <a:srgbClr val="FFFFFF"/>
                </a:solidFill>
                <a:latin typeface="Cambria" pitchFamily="18" charset="0"/>
              </a:rPr>
              <a:t>sur </a:t>
            </a:r>
            <a:r>
              <a:rPr lang="fr-FR" sz="1600" spc="-1" dirty="0">
                <a:solidFill>
                  <a:srgbClr val="FFFFFF"/>
                </a:solidFill>
                <a:latin typeface="Cambria" pitchFamily="18" charset="0"/>
              </a:rPr>
              <a:t>diagonale. </a:t>
            </a:r>
          </a:p>
        </p:txBody>
      </p:sp>
      <p:sp>
        <p:nvSpPr>
          <p:cNvPr id="4" name="Rectangle 3"/>
          <p:cNvSpPr/>
          <p:nvPr/>
        </p:nvSpPr>
        <p:spPr>
          <a:xfrm>
            <a:off x="841740" y="4941168"/>
            <a:ext cx="6912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pc="-1" dirty="0" smtClean="0">
                <a:solidFill>
                  <a:srgbClr val="FFFFFF"/>
                </a:solidFill>
                <a:latin typeface="Cambria" pitchFamily="18" charset="0"/>
              </a:rPr>
              <a:t>Les trois matrices sont constituées des </a:t>
            </a:r>
            <a:r>
              <a:rPr lang="fr-FR" spc="-1" dirty="0">
                <a:solidFill>
                  <a:srgbClr val="FFFFFF"/>
                </a:solidFill>
                <a:latin typeface="Cambria" pitchFamily="18" charset="0"/>
              </a:rPr>
              <a:t>éléments de la </a:t>
            </a:r>
            <a:r>
              <a:rPr lang="fr-FR" spc="-1" dirty="0" smtClean="0">
                <a:solidFill>
                  <a:srgbClr val="FFFFFF"/>
                </a:solidFill>
                <a:latin typeface="Cambria" pitchFamily="18" charset="0"/>
              </a:rPr>
              <a:t>matrice A.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590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47" grpId="0"/>
      <p:bldP spid="48" grpId="0" animBg="1"/>
      <p:bldP spid="3" grpId="0" animBg="1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3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F42D0BBB-04CE-4220-A081-73F7F38747CF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15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3" name="CustomShape 1"/>
          <p:cNvSpPr/>
          <p:nvPr/>
        </p:nvSpPr>
        <p:spPr>
          <a:xfrm>
            <a:off x="57055" y="188640"/>
            <a:ext cx="33652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1- Méthode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du Point Fixe: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827584" y="1340768"/>
            <a:ext cx="4464496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1" u="sng" strike="noStrike" spc="148" dirty="0" smtClean="0">
                <a:solidFill>
                  <a:schemeClr val="bg1"/>
                </a:solidFill>
                <a:uFillTx/>
                <a:latin typeface="Book Antiqua"/>
              </a:rPr>
              <a:t>Décomposition de la matrice A :</a:t>
            </a:r>
            <a:endParaRPr lang="en-US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539640" y="764704"/>
            <a:ext cx="5400512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1" u="sng" strike="noStrike" spc="148" dirty="0" smtClean="0">
                <a:solidFill>
                  <a:schemeClr val="bg1"/>
                </a:solidFill>
                <a:uFillTx/>
                <a:latin typeface="Book Antiqua"/>
              </a:rPr>
              <a:t>Application sur les systèmes </a:t>
            </a:r>
            <a:r>
              <a:rPr lang="fr-FR" b="1" u="sng" strike="noStrike" spc="148" dirty="0" err="1" smtClean="0">
                <a:solidFill>
                  <a:schemeClr val="bg1"/>
                </a:solidFill>
                <a:uFillTx/>
                <a:latin typeface="Book Antiqua"/>
              </a:rPr>
              <a:t>lnéaires</a:t>
            </a:r>
            <a:r>
              <a:rPr lang="fr-FR" b="1" u="sng" strike="noStrike" spc="148" dirty="0" smtClean="0">
                <a:solidFill>
                  <a:schemeClr val="bg1"/>
                </a:solidFill>
                <a:uFillTx/>
                <a:latin typeface="Book Antiqua"/>
              </a:rPr>
              <a:t> :</a:t>
            </a:r>
            <a:endParaRPr lang="en-US" b="0" strike="noStrike" spc="-1" dirty="0">
              <a:solidFill>
                <a:schemeClr val="bg1"/>
              </a:solidFill>
              <a:latin typeface="Arial"/>
            </a:endParaRPr>
          </a:p>
        </p:txBody>
      </p:sp>
      <p:graphicFrame>
        <p:nvGraphicFramePr>
          <p:cNvPr id="12" name="Table 9"/>
          <p:cNvGraphicFramePr/>
          <p:nvPr>
            <p:extLst>
              <p:ext uri="{D42A27DB-BD31-4B8C-83A1-F6EECF244321}">
                <p14:modId xmlns:p14="http://schemas.microsoft.com/office/powerpoint/2010/main" val="2756834969"/>
              </p:ext>
            </p:extLst>
          </p:nvPr>
        </p:nvGraphicFramePr>
        <p:xfrm>
          <a:off x="827584" y="2204864"/>
          <a:ext cx="3096344" cy="1983600"/>
        </p:xfrm>
        <a:graphic>
          <a:graphicData uri="http://schemas.openxmlformats.org/drawingml/2006/table">
            <a:tbl>
              <a:tblPr/>
              <a:tblGrid>
                <a:gridCol w="648072"/>
                <a:gridCol w="648072"/>
                <a:gridCol w="360040"/>
                <a:gridCol w="720080"/>
                <a:gridCol w="720080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11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12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.  .</a:t>
                      </a: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1,n-1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1n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21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en-US" sz="1600" b="0" strike="noStrike" spc="-1" baseline="-2500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22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.  .</a:t>
                      </a: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2,n-1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2n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.    .    .    .    .    .</a:t>
                      </a: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n-1,1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n-1,2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.  .</a:t>
                      </a: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n-1,n-1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n-1,n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en-US" sz="1600" b="0" strike="noStrike" spc="-1" baseline="-2500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n1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en-US" sz="1600" b="0" strike="noStrike" spc="-1" baseline="-2500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n2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.  .</a:t>
                      </a: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en-US" sz="1600" b="0" strike="noStrike" spc="-1" baseline="-2500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n,n-1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nn</a:t>
                      </a:r>
                      <a:endParaRPr lang="en-US" sz="1600" b="0" strike="noStrike" spc="-1" baseline="-25000" dirty="0" smtClean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CustomShape 7"/>
          <p:cNvSpPr/>
          <p:nvPr/>
        </p:nvSpPr>
        <p:spPr>
          <a:xfrm>
            <a:off x="129042" y="2874960"/>
            <a:ext cx="647632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A =</a:t>
            </a:r>
            <a:endParaRPr lang="en-US" sz="2000" b="0" strike="noStrike" spc="-1" dirty="0">
              <a:latin typeface="Arial"/>
            </a:endParaRPr>
          </a:p>
        </p:txBody>
      </p:sp>
      <p:graphicFrame>
        <p:nvGraphicFramePr>
          <p:cNvPr id="14" name="Table 9"/>
          <p:cNvGraphicFramePr/>
          <p:nvPr>
            <p:extLst>
              <p:ext uri="{D42A27DB-BD31-4B8C-83A1-F6EECF244321}">
                <p14:modId xmlns:p14="http://schemas.microsoft.com/office/powerpoint/2010/main" val="502603268"/>
              </p:ext>
            </p:extLst>
          </p:nvPr>
        </p:nvGraphicFramePr>
        <p:xfrm>
          <a:off x="5330434" y="2204863"/>
          <a:ext cx="3129998" cy="1983600"/>
        </p:xfrm>
        <a:graphic>
          <a:graphicData uri="http://schemas.openxmlformats.org/drawingml/2006/table">
            <a:tbl>
              <a:tblPr/>
              <a:tblGrid>
                <a:gridCol w="648072"/>
                <a:gridCol w="648072"/>
                <a:gridCol w="360040"/>
                <a:gridCol w="836920"/>
                <a:gridCol w="636894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11</a:t>
                      </a:r>
                      <a:endParaRPr lang="en-US" sz="1600" b="0" strike="noStrike" spc="-1" baseline="-250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12</a:t>
                      </a:r>
                      <a:endParaRPr lang="en-US" sz="1600" b="0" strike="noStrike" spc="-1" baseline="-250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.  .</a:t>
                      </a:r>
                      <a:endParaRPr lang="en-US" sz="1600" b="0" strike="noStrike" spc="-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1,n-1</a:t>
                      </a:r>
                      <a:endParaRPr lang="en-US" sz="1600" b="0" strike="noStrike" spc="-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1n</a:t>
                      </a:r>
                      <a:endParaRPr lang="en-US" sz="1600" b="0" strike="noStrike" spc="-1" baseline="-250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21</a:t>
                      </a:r>
                      <a:endParaRPr lang="en-US" sz="1600" b="0" strike="noStrike" spc="-1" baseline="-250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en-US" sz="1600" b="0" strike="noStrike" spc="-1" baseline="-25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22</a:t>
                      </a:r>
                      <a:endParaRPr lang="en-US" sz="1600" b="0" strike="noStrike" spc="-1" baseline="-250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.  .</a:t>
                      </a:r>
                      <a:endParaRPr lang="en-US" sz="1600" b="0" strike="noStrike" spc="-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2,n-1</a:t>
                      </a:r>
                      <a:endParaRPr lang="en-US" sz="1600" b="0" strike="noStrike" spc="-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2n</a:t>
                      </a:r>
                      <a:endParaRPr lang="en-US" sz="1600" b="0" strike="noStrike" spc="-1" baseline="-250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.    .    .    .    .    .</a:t>
                      </a:r>
                      <a:endParaRPr lang="en-US" sz="1600" b="0" strike="noStrike" spc="-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/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n-1,1</a:t>
                      </a:r>
                      <a:endParaRPr lang="en-US" sz="1600" b="0" strike="noStrike" spc="-1" baseline="-250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n-1,2</a:t>
                      </a:r>
                      <a:endParaRPr lang="en-US" sz="1600" b="0" strike="noStrike" spc="-1" baseline="-250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.  .</a:t>
                      </a:r>
                      <a:endParaRPr lang="en-US" sz="1600" b="0" strike="noStrike" spc="-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n-1,n-1</a:t>
                      </a:r>
                      <a:endParaRPr lang="en-US" sz="1600" b="0" strike="noStrike" spc="-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n-1,n</a:t>
                      </a:r>
                      <a:endParaRPr lang="en-US" sz="1600" b="0" strike="noStrike" spc="-1" baseline="-250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en-US" sz="1600" b="0" strike="noStrike" spc="-1" baseline="-25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n1</a:t>
                      </a:r>
                      <a:endParaRPr lang="en-US" sz="1600" b="0" strike="noStrike" spc="-1" baseline="-250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en-US" sz="1600" b="0" strike="noStrike" spc="-1" baseline="-25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n2</a:t>
                      </a:r>
                      <a:endParaRPr lang="en-US" sz="1600" b="0" strike="noStrike" spc="-1" baseline="-250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.  .</a:t>
                      </a:r>
                      <a:endParaRPr lang="en-US" sz="1600" b="0" strike="noStrike" spc="-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en-US" sz="1600" b="0" strike="noStrike" spc="-1" baseline="-25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n,n-1</a:t>
                      </a:r>
                      <a:endParaRPr lang="en-US" sz="1600" b="0" strike="noStrike" spc="-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strike="noStrike" spc="-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nn</a:t>
                      </a:r>
                      <a:endParaRPr lang="en-US" sz="1600" b="0" strike="noStrike" spc="-1" baseline="-25000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noFill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CustomShape 7"/>
          <p:cNvSpPr/>
          <p:nvPr/>
        </p:nvSpPr>
        <p:spPr>
          <a:xfrm>
            <a:off x="4644448" y="2874959"/>
            <a:ext cx="647632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D =</a:t>
            </a:r>
            <a:endParaRPr lang="en-US" sz="2000" b="0" strike="noStrike" spc="-1" dirty="0">
              <a:latin typeface="Arial"/>
            </a:endParaRPr>
          </a:p>
        </p:txBody>
      </p:sp>
      <p:graphicFrame>
        <p:nvGraphicFramePr>
          <p:cNvPr id="16" name="Table 9"/>
          <p:cNvGraphicFramePr/>
          <p:nvPr>
            <p:extLst>
              <p:ext uri="{D42A27DB-BD31-4B8C-83A1-F6EECF244321}">
                <p14:modId xmlns:p14="http://schemas.microsoft.com/office/powerpoint/2010/main" val="1782395378"/>
              </p:ext>
            </p:extLst>
          </p:nvPr>
        </p:nvGraphicFramePr>
        <p:xfrm>
          <a:off x="827584" y="4591769"/>
          <a:ext cx="3111584" cy="1983600"/>
        </p:xfrm>
        <a:graphic>
          <a:graphicData uri="http://schemas.openxmlformats.org/drawingml/2006/table">
            <a:tbl>
              <a:tblPr/>
              <a:tblGrid>
                <a:gridCol w="764912"/>
                <a:gridCol w="603240"/>
                <a:gridCol w="432048"/>
                <a:gridCol w="722620"/>
                <a:gridCol w="588764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11</a:t>
                      </a:r>
                      <a:endParaRPr lang="en-US" sz="1600" b="0" strike="noStrike" spc="-1" baseline="-250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12</a:t>
                      </a:r>
                      <a:endParaRPr lang="en-US" sz="1600" b="0" strike="noStrike" spc="-1" baseline="-250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.  .</a:t>
                      </a:r>
                      <a:endParaRPr lang="en-US" sz="1600" b="0" strike="noStrike" spc="-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1,n-1</a:t>
                      </a:r>
                      <a:endParaRPr lang="en-US" sz="1600" b="0" strike="noStrike" spc="-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1n</a:t>
                      </a:r>
                      <a:endParaRPr lang="en-US" sz="1600" b="0" strike="noStrike" spc="-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21</a:t>
                      </a:r>
                      <a:endParaRPr lang="en-US" sz="1600" b="0" strike="noStrike" spc="-1" baseline="-250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en-US" sz="1600" b="0" strike="noStrike" spc="-1" baseline="-25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22</a:t>
                      </a:r>
                      <a:endParaRPr lang="en-US" sz="1600" b="0" strike="noStrike" spc="-1" baseline="-250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.  .</a:t>
                      </a:r>
                      <a:endParaRPr lang="en-US" sz="1600" b="0" strike="noStrike" spc="-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2,n-1</a:t>
                      </a:r>
                      <a:endParaRPr lang="en-US" sz="1600" b="0" strike="noStrike" spc="-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2n</a:t>
                      </a:r>
                      <a:endParaRPr lang="en-US" sz="1600" b="0" strike="noStrike" spc="-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.    .    .    .    .    .</a:t>
                      </a:r>
                      <a:endParaRPr lang="en-US" sz="1600" b="0" strike="noStrike" spc="-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n-1,1</a:t>
                      </a:r>
                      <a:endParaRPr lang="en-US" sz="1600" b="0" strike="noStrike" spc="-1" baseline="-250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n-1,2</a:t>
                      </a:r>
                      <a:endParaRPr lang="en-US" sz="1600" b="0" strike="noStrike" spc="-1" baseline="-250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.  .</a:t>
                      </a:r>
                      <a:endParaRPr lang="en-US" sz="1600" b="0" strike="noStrike" spc="-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n-1,n-1</a:t>
                      </a:r>
                      <a:endParaRPr lang="en-US" sz="1600" b="0" strike="noStrike" spc="-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n-1,n</a:t>
                      </a:r>
                      <a:endParaRPr lang="en-US" sz="1600" b="0" strike="noStrike" spc="-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en-US" sz="1600" b="0" strike="noStrike" spc="-1" baseline="-25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n1</a:t>
                      </a:r>
                      <a:endParaRPr lang="en-US" sz="1600" b="0" strike="noStrike" spc="-1" baseline="-250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en-US" sz="1600" b="0" strike="noStrike" spc="-1" baseline="-25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n2</a:t>
                      </a:r>
                      <a:endParaRPr lang="en-US" sz="1600" b="0" strike="noStrike" spc="-1" baseline="-250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.  .</a:t>
                      </a:r>
                      <a:endParaRPr lang="en-US" sz="1600" b="0" strike="noStrike" spc="-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en-US" sz="1600" b="0" strike="noStrike" spc="-1" baseline="-25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n,n-1</a:t>
                      </a:r>
                      <a:endParaRPr lang="en-US" sz="1600" b="0" strike="noStrike" spc="-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nn</a:t>
                      </a:r>
                      <a:endParaRPr lang="en-US" sz="1600" b="0" strike="noStrike" spc="-1" baseline="-250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noFill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" name="CustomShape 7"/>
          <p:cNvSpPr/>
          <p:nvPr/>
        </p:nvSpPr>
        <p:spPr>
          <a:xfrm>
            <a:off x="158758" y="5261865"/>
            <a:ext cx="647632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E =</a:t>
            </a:r>
            <a:endParaRPr lang="en-US" sz="2000" b="0" strike="noStrike" spc="-1" dirty="0">
              <a:latin typeface="Arial"/>
            </a:endParaRPr>
          </a:p>
        </p:txBody>
      </p:sp>
      <p:graphicFrame>
        <p:nvGraphicFramePr>
          <p:cNvPr id="18" name="Table 9"/>
          <p:cNvGraphicFramePr/>
          <p:nvPr>
            <p:extLst>
              <p:ext uri="{D42A27DB-BD31-4B8C-83A1-F6EECF244321}">
                <p14:modId xmlns:p14="http://schemas.microsoft.com/office/powerpoint/2010/main" val="8895209"/>
              </p:ext>
            </p:extLst>
          </p:nvPr>
        </p:nvGraphicFramePr>
        <p:xfrm>
          <a:off x="5342990" y="4578375"/>
          <a:ext cx="3096344" cy="1983600"/>
        </p:xfrm>
        <a:graphic>
          <a:graphicData uri="http://schemas.openxmlformats.org/drawingml/2006/table">
            <a:tbl>
              <a:tblPr/>
              <a:tblGrid>
                <a:gridCol w="648072"/>
                <a:gridCol w="648072"/>
                <a:gridCol w="360040"/>
                <a:gridCol w="720080"/>
                <a:gridCol w="720080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11</a:t>
                      </a:r>
                      <a:endParaRPr lang="en-US" sz="1600" b="0" strike="noStrike" spc="-1" baseline="-250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12</a:t>
                      </a:r>
                      <a:endParaRPr lang="en-US" sz="1600" b="0" strike="noStrike" spc="-1" baseline="-250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.  .</a:t>
                      </a:r>
                      <a:endParaRPr lang="en-US" sz="1600" b="0" strike="noStrike" spc="-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1,n-1</a:t>
                      </a:r>
                      <a:endParaRPr lang="en-US" sz="1600" b="0" strike="noStrike" spc="-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1n</a:t>
                      </a:r>
                      <a:endParaRPr lang="en-US" sz="1600" b="0" strike="noStrike" spc="-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21</a:t>
                      </a:r>
                      <a:endParaRPr lang="en-US" sz="1600" b="0" strike="noStrike" spc="-1" baseline="-250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en-US" sz="1600" b="0" strike="noStrike" spc="-1" baseline="-25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22</a:t>
                      </a:r>
                      <a:endParaRPr lang="en-US" sz="1600" b="0" strike="noStrike" spc="-1" baseline="-250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.  .</a:t>
                      </a:r>
                      <a:endParaRPr lang="en-US" sz="1600" b="0" strike="noStrike" spc="-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2,n-1</a:t>
                      </a:r>
                      <a:endParaRPr lang="en-US" sz="1600" b="0" strike="noStrike" spc="-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2n</a:t>
                      </a:r>
                      <a:endParaRPr lang="en-US" sz="1600" b="0" strike="noStrike" spc="-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.    .    .    .    .    .</a:t>
                      </a:r>
                      <a:endParaRPr lang="en-US" sz="1600" b="0" strike="noStrike" spc="-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n-1,1</a:t>
                      </a:r>
                      <a:endParaRPr lang="en-US" sz="1600" b="0" strike="noStrike" spc="-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n-1,2</a:t>
                      </a:r>
                      <a:endParaRPr lang="en-US" sz="1600" b="0" strike="noStrike" spc="-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.  .</a:t>
                      </a:r>
                      <a:endParaRPr lang="en-US" sz="1600" b="0" strike="noStrike" spc="-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n-1,n-1</a:t>
                      </a:r>
                      <a:endParaRPr lang="en-US" sz="1600" b="0" strike="noStrike" spc="-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n-1,n</a:t>
                      </a:r>
                      <a:endParaRPr lang="en-US" sz="1600" b="0" strike="noStrike" spc="-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en-US" sz="1600" b="0" strike="noStrike" spc="-1" baseline="-25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n1</a:t>
                      </a:r>
                      <a:endParaRPr lang="en-US" sz="1600" b="0" strike="noStrike" spc="-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en-US" sz="1600" b="0" strike="noStrike" spc="-1" baseline="-25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n2</a:t>
                      </a:r>
                      <a:endParaRPr lang="en-US" sz="1600" b="0" strike="noStrike" spc="-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.  .</a:t>
                      </a:r>
                      <a:endParaRPr lang="en-US" sz="1600" b="0" strike="noStrike" spc="-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en-US" sz="1600" b="0" strike="noStrike" spc="-1" baseline="-25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n,n-1</a:t>
                      </a:r>
                      <a:endParaRPr lang="en-US" sz="1600" b="0" strike="noStrike" spc="-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nn</a:t>
                      </a:r>
                      <a:endParaRPr lang="en-US" sz="1600" b="0" strike="noStrike" spc="-1" baseline="-250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CustomShape 7"/>
          <p:cNvSpPr/>
          <p:nvPr/>
        </p:nvSpPr>
        <p:spPr>
          <a:xfrm>
            <a:off x="4644448" y="5248471"/>
            <a:ext cx="647632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F =</a:t>
            </a:r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217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3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F42D0BBB-04CE-4220-A081-73F7F38747CF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16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3" name="CustomShape 1"/>
          <p:cNvSpPr/>
          <p:nvPr/>
        </p:nvSpPr>
        <p:spPr>
          <a:xfrm>
            <a:off x="57055" y="188640"/>
            <a:ext cx="33652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1- Méthode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du Point Fixe: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827584" y="1340768"/>
            <a:ext cx="4464496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1" u="sng" strike="noStrike" spc="148" dirty="0" smtClean="0">
                <a:solidFill>
                  <a:schemeClr val="bg1"/>
                </a:solidFill>
                <a:uFillTx/>
                <a:latin typeface="Book Antiqua"/>
              </a:rPr>
              <a:t>Décomposition de la matrice A :</a:t>
            </a:r>
            <a:endParaRPr lang="en-US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539640" y="764704"/>
            <a:ext cx="5400512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1" u="sng" strike="noStrike" spc="148" dirty="0" smtClean="0">
                <a:solidFill>
                  <a:schemeClr val="bg1"/>
                </a:solidFill>
                <a:uFillTx/>
                <a:latin typeface="Book Antiqua"/>
              </a:rPr>
              <a:t>Application sur les systèmes </a:t>
            </a:r>
            <a:r>
              <a:rPr lang="fr-FR" b="1" u="sng" strike="noStrike" spc="148" dirty="0" err="1" smtClean="0">
                <a:solidFill>
                  <a:schemeClr val="bg1"/>
                </a:solidFill>
                <a:uFillTx/>
                <a:latin typeface="Book Antiqua"/>
              </a:rPr>
              <a:t>lnéaires</a:t>
            </a:r>
            <a:r>
              <a:rPr lang="fr-FR" b="1" u="sng" strike="noStrike" spc="148" dirty="0" smtClean="0">
                <a:solidFill>
                  <a:schemeClr val="bg1"/>
                </a:solidFill>
                <a:uFillTx/>
                <a:latin typeface="Book Antiqua"/>
              </a:rPr>
              <a:t> :</a:t>
            </a:r>
            <a:endParaRPr lang="en-US" b="0" strike="noStrike" spc="-1" dirty="0">
              <a:solidFill>
                <a:schemeClr val="bg1"/>
              </a:solidFill>
              <a:latin typeface="Arial"/>
            </a:endParaRPr>
          </a:p>
        </p:txBody>
      </p:sp>
      <p:graphicFrame>
        <p:nvGraphicFramePr>
          <p:cNvPr id="12" name="Table 9"/>
          <p:cNvGraphicFramePr/>
          <p:nvPr>
            <p:extLst>
              <p:ext uri="{D42A27DB-BD31-4B8C-83A1-F6EECF244321}">
                <p14:modId xmlns:p14="http://schemas.microsoft.com/office/powerpoint/2010/main" val="2848043182"/>
              </p:ext>
            </p:extLst>
          </p:nvPr>
        </p:nvGraphicFramePr>
        <p:xfrm>
          <a:off x="827584" y="2204864"/>
          <a:ext cx="3096344" cy="1983600"/>
        </p:xfrm>
        <a:graphic>
          <a:graphicData uri="http://schemas.openxmlformats.org/drawingml/2006/table">
            <a:tbl>
              <a:tblPr/>
              <a:tblGrid>
                <a:gridCol w="648072"/>
                <a:gridCol w="648072"/>
                <a:gridCol w="360040"/>
                <a:gridCol w="720080"/>
                <a:gridCol w="720080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11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12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.  .</a:t>
                      </a: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1,n-1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1n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21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en-US" sz="1600" b="0" strike="noStrike" spc="-1" baseline="-2500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22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.  .</a:t>
                      </a: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2,n-1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2n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.    .    .    .    .    .</a:t>
                      </a: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n-1,1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n-1,2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.  .</a:t>
                      </a: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n-1,n-1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n-1,n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en-US" sz="1600" b="0" strike="noStrike" spc="-1" baseline="-2500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n1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en-US" sz="1600" b="0" strike="noStrike" spc="-1" baseline="-2500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n2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.  .</a:t>
                      </a: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en-US" sz="1600" b="0" strike="noStrike" spc="-1" baseline="-2500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n,n-1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nn</a:t>
                      </a:r>
                      <a:endParaRPr lang="en-US" sz="1600" b="0" strike="noStrike" spc="-1" baseline="-25000" dirty="0" smtClean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CustomShape 7"/>
          <p:cNvSpPr/>
          <p:nvPr/>
        </p:nvSpPr>
        <p:spPr>
          <a:xfrm>
            <a:off x="129042" y="2874960"/>
            <a:ext cx="647632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A =</a:t>
            </a:r>
            <a:endParaRPr lang="en-US" sz="2000" b="0" strike="noStrike" spc="-1" dirty="0">
              <a:latin typeface="Arial"/>
            </a:endParaRPr>
          </a:p>
        </p:txBody>
      </p:sp>
      <p:graphicFrame>
        <p:nvGraphicFramePr>
          <p:cNvPr id="14" name="Table 9"/>
          <p:cNvGraphicFramePr/>
          <p:nvPr>
            <p:extLst>
              <p:ext uri="{D42A27DB-BD31-4B8C-83A1-F6EECF244321}">
                <p14:modId xmlns:p14="http://schemas.microsoft.com/office/powerpoint/2010/main" val="501118362"/>
              </p:ext>
            </p:extLst>
          </p:nvPr>
        </p:nvGraphicFramePr>
        <p:xfrm>
          <a:off x="5320909" y="2204863"/>
          <a:ext cx="3129998" cy="1983600"/>
        </p:xfrm>
        <a:graphic>
          <a:graphicData uri="http://schemas.openxmlformats.org/drawingml/2006/table">
            <a:tbl>
              <a:tblPr/>
              <a:tblGrid>
                <a:gridCol w="648072"/>
                <a:gridCol w="648072"/>
                <a:gridCol w="360040"/>
                <a:gridCol w="836920"/>
                <a:gridCol w="636894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11</a:t>
                      </a:r>
                      <a:endParaRPr lang="en-US" sz="1600" b="0" strike="noStrike" spc="-1" baseline="-250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12</a:t>
                      </a:r>
                      <a:endParaRPr lang="en-US" sz="1600" b="0" strike="noStrike" spc="-1" baseline="-250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.  .</a:t>
                      </a:r>
                      <a:endParaRPr lang="en-US" sz="1600" b="0" strike="noStrike" spc="-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1,n-1</a:t>
                      </a:r>
                      <a:endParaRPr lang="en-US" sz="1600" b="0" strike="noStrike" spc="-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1n</a:t>
                      </a:r>
                      <a:endParaRPr lang="en-US" sz="1600" b="0" strike="noStrike" spc="-1" baseline="-250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21</a:t>
                      </a:r>
                      <a:endParaRPr lang="en-US" sz="1600" b="0" strike="noStrike" spc="-1" baseline="-250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en-US" sz="1600" b="0" strike="noStrike" spc="-1" baseline="-25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22</a:t>
                      </a:r>
                      <a:endParaRPr lang="en-US" sz="1600" b="0" strike="noStrike" spc="-1" baseline="-250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.  .</a:t>
                      </a:r>
                      <a:endParaRPr lang="en-US" sz="1600" b="0" strike="noStrike" spc="-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2,n-1</a:t>
                      </a:r>
                      <a:endParaRPr lang="en-US" sz="1600" b="0" strike="noStrike" spc="-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2n</a:t>
                      </a:r>
                      <a:endParaRPr lang="en-US" sz="1600" b="0" strike="noStrike" spc="-1" baseline="-250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.    .    .    .    .    .</a:t>
                      </a:r>
                      <a:endParaRPr lang="en-US" sz="1600" b="0" strike="noStrike" spc="-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/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n-1,1</a:t>
                      </a:r>
                      <a:endParaRPr lang="en-US" sz="1600" b="0" strike="noStrike" spc="-1" baseline="-250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n-1,2</a:t>
                      </a:r>
                      <a:endParaRPr lang="en-US" sz="1600" b="0" strike="noStrike" spc="-1" baseline="-250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.  .</a:t>
                      </a:r>
                      <a:endParaRPr lang="en-US" sz="1600" b="0" strike="noStrike" spc="-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n-1,n-1</a:t>
                      </a:r>
                      <a:endParaRPr lang="en-US" sz="1600" b="0" strike="noStrike" spc="-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n-1,n</a:t>
                      </a:r>
                      <a:endParaRPr lang="en-US" sz="1600" b="0" strike="noStrike" spc="-1" baseline="-250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en-US" sz="1600" b="0" strike="noStrike" spc="-1" baseline="-25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n1</a:t>
                      </a:r>
                      <a:endParaRPr lang="en-US" sz="1600" b="0" strike="noStrike" spc="-1" baseline="-250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en-US" sz="1600" b="0" strike="noStrike" spc="-1" baseline="-25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n2</a:t>
                      </a:r>
                      <a:endParaRPr lang="en-US" sz="1600" b="0" strike="noStrike" spc="-1" baseline="-250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.  .</a:t>
                      </a:r>
                      <a:endParaRPr lang="en-US" sz="1600" b="0" strike="noStrike" spc="-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en-US" sz="1600" b="0" strike="noStrike" spc="-1" baseline="-25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n,n-1</a:t>
                      </a:r>
                      <a:endParaRPr lang="en-US" sz="1600" b="0" strike="noStrike" spc="-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strike="noStrike" spc="-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nn</a:t>
                      </a:r>
                      <a:endParaRPr lang="en-US" sz="1600" b="0" strike="noStrike" spc="-1" baseline="-25000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noFill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CustomShape 7"/>
          <p:cNvSpPr/>
          <p:nvPr/>
        </p:nvSpPr>
        <p:spPr>
          <a:xfrm>
            <a:off x="4644448" y="2874959"/>
            <a:ext cx="647632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D =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7" name="CustomShape 7"/>
          <p:cNvSpPr/>
          <p:nvPr/>
        </p:nvSpPr>
        <p:spPr>
          <a:xfrm>
            <a:off x="158758" y="5261865"/>
            <a:ext cx="647632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E =</a:t>
            </a:r>
            <a:endParaRPr lang="en-US" sz="2000" b="0" strike="noStrike" spc="-1" dirty="0">
              <a:latin typeface="Arial"/>
            </a:endParaRPr>
          </a:p>
        </p:txBody>
      </p:sp>
      <p:graphicFrame>
        <p:nvGraphicFramePr>
          <p:cNvPr id="18" name="Table 9"/>
          <p:cNvGraphicFramePr/>
          <p:nvPr>
            <p:extLst>
              <p:ext uri="{D42A27DB-BD31-4B8C-83A1-F6EECF244321}">
                <p14:modId xmlns:p14="http://schemas.microsoft.com/office/powerpoint/2010/main" val="2538426072"/>
              </p:ext>
            </p:extLst>
          </p:nvPr>
        </p:nvGraphicFramePr>
        <p:xfrm>
          <a:off x="5342990" y="4578375"/>
          <a:ext cx="3096344" cy="1983600"/>
        </p:xfrm>
        <a:graphic>
          <a:graphicData uri="http://schemas.openxmlformats.org/drawingml/2006/table">
            <a:tbl>
              <a:tblPr/>
              <a:tblGrid>
                <a:gridCol w="648072"/>
                <a:gridCol w="648072"/>
                <a:gridCol w="360040"/>
                <a:gridCol w="720080"/>
                <a:gridCol w="720080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11</a:t>
                      </a:r>
                      <a:endParaRPr lang="en-US" sz="1600" b="0" strike="noStrike" spc="-1" baseline="-250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12</a:t>
                      </a:r>
                      <a:endParaRPr lang="en-US" sz="1600" b="0" strike="noStrike" spc="-1" baseline="-250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.  .</a:t>
                      </a:r>
                      <a:endParaRPr lang="en-US" sz="1600" b="0" strike="noStrike" spc="-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1,n-1</a:t>
                      </a:r>
                      <a:endParaRPr lang="en-US" sz="1600" b="0" strike="noStrike" spc="-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1n</a:t>
                      </a:r>
                      <a:endParaRPr lang="en-US" sz="1600" b="0" strike="noStrike" spc="-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21</a:t>
                      </a:r>
                      <a:endParaRPr lang="en-US" sz="1600" b="0" strike="noStrike" spc="-1" baseline="-250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en-US" sz="1600" b="0" strike="noStrike" spc="-1" baseline="-25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22</a:t>
                      </a:r>
                      <a:endParaRPr lang="en-US" sz="1600" b="0" strike="noStrike" spc="-1" baseline="-250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.  .</a:t>
                      </a:r>
                      <a:endParaRPr lang="en-US" sz="1600" b="0" strike="noStrike" spc="-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2,n-1</a:t>
                      </a:r>
                      <a:endParaRPr lang="en-US" sz="1600" b="0" strike="noStrike" spc="-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2n</a:t>
                      </a:r>
                      <a:endParaRPr lang="en-US" sz="1600" b="0" strike="noStrike" spc="-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.    .    .    .    .    .</a:t>
                      </a:r>
                      <a:endParaRPr lang="en-US" sz="1600" b="0" strike="noStrike" spc="-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n-1,1</a:t>
                      </a:r>
                      <a:endParaRPr lang="en-US" sz="1600" b="0" strike="noStrike" spc="-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n-1,2</a:t>
                      </a:r>
                      <a:endParaRPr lang="en-US" sz="1600" b="0" strike="noStrike" spc="-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.  .</a:t>
                      </a:r>
                      <a:endParaRPr lang="en-US" sz="1600" b="0" strike="noStrike" spc="-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n-1,n-1</a:t>
                      </a:r>
                      <a:endParaRPr lang="en-US" sz="1600" b="0" strike="noStrike" spc="-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n-1,n</a:t>
                      </a:r>
                      <a:endParaRPr lang="en-US" sz="1600" b="0" strike="noStrike" spc="-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en-US" sz="1600" b="0" strike="noStrike" spc="-1" baseline="-25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n1</a:t>
                      </a:r>
                      <a:endParaRPr lang="en-US" sz="1600" b="0" strike="noStrike" spc="-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en-US" sz="1600" b="0" strike="noStrike" spc="-1" baseline="-25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n2</a:t>
                      </a:r>
                      <a:endParaRPr lang="en-US" sz="1600" b="0" strike="noStrike" spc="-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.  .</a:t>
                      </a:r>
                      <a:endParaRPr lang="en-US" sz="1600" b="0" strike="noStrike" spc="-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en-US" sz="1600" b="0" strike="noStrike" spc="-1" baseline="-25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n,n-1</a:t>
                      </a:r>
                      <a:endParaRPr lang="en-US" sz="1600" b="0" strike="noStrike" spc="-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nn</a:t>
                      </a:r>
                      <a:endParaRPr lang="en-US" sz="1600" b="0" strike="noStrike" spc="-1" baseline="-250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CustomShape 7"/>
          <p:cNvSpPr/>
          <p:nvPr/>
        </p:nvSpPr>
        <p:spPr>
          <a:xfrm>
            <a:off x="4644448" y="5248471"/>
            <a:ext cx="647632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F =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63" y="2204864"/>
            <a:ext cx="3143250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0" name="Table 9"/>
          <p:cNvGraphicFramePr/>
          <p:nvPr>
            <p:extLst>
              <p:ext uri="{D42A27DB-BD31-4B8C-83A1-F6EECF244321}">
                <p14:modId xmlns:p14="http://schemas.microsoft.com/office/powerpoint/2010/main" val="3512104816"/>
              </p:ext>
            </p:extLst>
          </p:nvPr>
        </p:nvGraphicFramePr>
        <p:xfrm>
          <a:off x="827584" y="4591769"/>
          <a:ext cx="3111584" cy="1983600"/>
        </p:xfrm>
        <a:graphic>
          <a:graphicData uri="http://schemas.openxmlformats.org/drawingml/2006/table">
            <a:tbl>
              <a:tblPr/>
              <a:tblGrid>
                <a:gridCol w="764912"/>
                <a:gridCol w="603240"/>
                <a:gridCol w="432048"/>
                <a:gridCol w="722620"/>
                <a:gridCol w="588764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11</a:t>
                      </a:r>
                      <a:endParaRPr lang="en-US" sz="1600" b="0" strike="noStrike" spc="-1" baseline="-250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12</a:t>
                      </a:r>
                      <a:endParaRPr lang="en-US" sz="1600" b="0" strike="noStrike" spc="-1" baseline="-250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.  .</a:t>
                      </a:r>
                      <a:endParaRPr lang="en-US" sz="1600" b="0" strike="noStrike" spc="-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1,n-1</a:t>
                      </a:r>
                      <a:endParaRPr lang="en-US" sz="1600" b="0" strike="noStrike" spc="-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1n</a:t>
                      </a:r>
                      <a:endParaRPr lang="en-US" sz="1600" b="0" strike="noStrike" spc="-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21</a:t>
                      </a:r>
                      <a:endParaRPr lang="en-US" sz="1600" b="0" strike="noStrike" spc="-1" baseline="-250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en-US" sz="1600" b="0" strike="noStrike" spc="-1" baseline="-25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22</a:t>
                      </a:r>
                      <a:endParaRPr lang="en-US" sz="1600" b="0" strike="noStrike" spc="-1" baseline="-250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.  .</a:t>
                      </a:r>
                      <a:endParaRPr lang="en-US" sz="1600" b="0" strike="noStrike" spc="-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2,n-1</a:t>
                      </a:r>
                      <a:endParaRPr lang="en-US" sz="1600" b="0" strike="noStrike" spc="-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2n</a:t>
                      </a:r>
                      <a:endParaRPr lang="en-US" sz="1600" b="0" strike="noStrike" spc="-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.    .    .    .    .    .</a:t>
                      </a:r>
                      <a:endParaRPr lang="en-US" sz="1600" b="0" strike="noStrike" spc="-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n-1,1</a:t>
                      </a:r>
                      <a:endParaRPr lang="en-US" sz="1600" b="0" strike="noStrike" spc="-1" baseline="-250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n-1,2</a:t>
                      </a:r>
                      <a:endParaRPr lang="en-US" sz="1600" b="0" strike="noStrike" spc="-1" baseline="-250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.  .</a:t>
                      </a:r>
                      <a:endParaRPr lang="en-US" sz="1600" b="0" strike="noStrike" spc="-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n-1,n-1</a:t>
                      </a:r>
                      <a:endParaRPr lang="en-US" sz="1600" b="0" strike="noStrike" spc="-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n-1,n</a:t>
                      </a:r>
                      <a:endParaRPr lang="en-US" sz="1600" b="0" strike="noStrike" spc="-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en-US" sz="1600" b="0" strike="noStrike" spc="-1" baseline="-25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n1</a:t>
                      </a:r>
                      <a:endParaRPr lang="en-US" sz="1600" b="0" strike="noStrike" spc="-1" baseline="-250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en-US" sz="1600" b="0" strike="noStrike" spc="-1" baseline="-25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n2</a:t>
                      </a:r>
                      <a:endParaRPr lang="en-US" sz="1600" b="0" strike="noStrike" spc="-1" baseline="-250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.  .</a:t>
                      </a:r>
                      <a:endParaRPr lang="en-US" sz="1600" b="0" strike="noStrike" spc="-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en-US" sz="1600" b="0" strike="noStrike" spc="-1" baseline="-25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n,n-1</a:t>
                      </a:r>
                      <a:endParaRPr lang="en-US" sz="1600" b="0" strike="noStrike" spc="-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nn</a:t>
                      </a:r>
                      <a:endParaRPr lang="en-US" sz="1600" b="0" strike="noStrike" spc="-1" baseline="-250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noFill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Table 9"/>
          <p:cNvGraphicFramePr/>
          <p:nvPr>
            <p:extLst>
              <p:ext uri="{D42A27DB-BD31-4B8C-83A1-F6EECF244321}">
                <p14:modId xmlns:p14="http://schemas.microsoft.com/office/powerpoint/2010/main" val="3543162170"/>
              </p:ext>
            </p:extLst>
          </p:nvPr>
        </p:nvGraphicFramePr>
        <p:xfrm>
          <a:off x="5330434" y="2214388"/>
          <a:ext cx="3129998" cy="1983600"/>
        </p:xfrm>
        <a:graphic>
          <a:graphicData uri="http://schemas.openxmlformats.org/drawingml/2006/table">
            <a:tbl>
              <a:tblPr/>
              <a:tblGrid>
                <a:gridCol w="648072"/>
                <a:gridCol w="648072"/>
                <a:gridCol w="360040"/>
                <a:gridCol w="836920"/>
                <a:gridCol w="636894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1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1" strike="noStrike" spc="-1" baseline="-2500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11</a:t>
                      </a:r>
                      <a:endParaRPr lang="en-US" sz="1600" b="1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0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.  .</a:t>
                      </a: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0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0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0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en-US" sz="1600" b="1" strike="noStrike" spc="-1" baseline="-2500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22</a:t>
                      </a:r>
                      <a:endParaRPr lang="en-US" sz="1600" b="1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.  .</a:t>
                      </a: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0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0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.    .    .    .    .    .</a:t>
                      </a: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/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0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0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.  .</a:t>
                      </a: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1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1" strike="noStrike" spc="-1" baseline="-2500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n-1,n-1</a:t>
                      </a:r>
                      <a:endParaRPr lang="en-US" sz="1600" b="1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0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0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0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.  .</a:t>
                      </a: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0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1" strike="noStrike" spc="-1" baseline="-2500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nn</a:t>
                      </a:r>
                      <a:endParaRPr lang="en-US" sz="1600" b="1" strike="noStrike" spc="-1" baseline="-25000" dirty="0" smtClean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noFill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65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63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61111E-6 -4.44444E-6 L 0.48941 -0.00092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6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75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75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3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F42D0BBB-04CE-4220-A081-73F7F38747CF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17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3" name="CustomShape 1"/>
          <p:cNvSpPr/>
          <p:nvPr/>
        </p:nvSpPr>
        <p:spPr>
          <a:xfrm>
            <a:off x="57055" y="188640"/>
            <a:ext cx="33652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1- Méthode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du Point Fixe: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827584" y="1340768"/>
            <a:ext cx="4464496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1" u="sng" strike="noStrike" spc="148" dirty="0" smtClean="0">
                <a:solidFill>
                  <a:schemeClr val="bg1"/>
                </a:solidFill>
                <a:uFillTx/>
                <a:latin typeface="Book Antiqua"/>
              </a:rPr>
              <a:t>Décomposition de la matrice A :</a:t>
            </a:r>
            <a:endParaRPr lang="en-US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539640" y="764704"/>
            <a:ext cx="5400512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1" u="sng" strike="noStrike" spc="148" dirty="0" smtClean="0">
                <a:solidFill>
                  <a:schemeClr val="bg1"/>
                </a:solidFill>
                <a:uFillTx/>
                <a:latin typeface="Book Antiqua"/>
              </a:rPr>
              <a:t>Application sur les systèmes </a:t>
            </a:r>
            <a:r>
              <a:rPr lang="fr-FR" b="1" u="sng" strike="noStrike" spc="148" dirty="0" err="1" smtClean="0">
                <a:solidFill>
                  <a:schemeClr val="bg1"/>
                </a:solidFill>
                <a:uFillTx/>
                <a:latin typeface="Book Antiqua"/>
              </a:rPr>
              <a:t>lnéaires</a:t>
            </a:r>
            <a:r>
              <a:rPr lang="fr-FR" b="1" u="sng" strike="noStrike" spc="148" dirty="0" smtClean="0">
                <a:solidFill>
                  <a:schemeClr val="bg1"/>
                </a:solidFill>
                <a:uFillTx/>
                <a:latin typeface="Book Antiqua"/>
              </a:rPr>
              <a:t> :</a:t>
            </a:r>
            <a:endParaRPr lang="en-US" b="0" strike="noStrike" spc="-1" dirty="0">
              <a:solidFill>
                <a:schemeClr val="bg1"/>
              </a:solidFill>
              <a:latin typeface="Arial"/>
            </a:endParaRPr>
          </a:p>
        </p:txBody>
      </p:sp>
      <p:graphicFrame>
        <p:nvGraphicFramePr>
          <p:cNvPr id="12" name="Table 9"/>
          <p:cNvGraphicFramePr/>
          <p:nvPr>
            <p:extLst>
              <p:ext uri="{D42A27DB-BD31-4B8C-83A1-F6EECF244321}">
                <p14:modId xmlns:p14="http://schemas.microsoft.com/office/powerpoint/2010/main" val="2898748920"/>
              </p:ext>
            </p:extLst>
          </p:nvPr>
        </p:nvGraphicFramePr>
        <p:xfrm>
          <a:off x="827584" y="2204864"/>
          <a:ext cx="3096344" cy="1983600"/>
        </p:xfrm>
        <a:graphic>
          <a:graphicData uri="http://schemas.openxmlformats.org/drawingml/2006/table">
            <a:tbl>
              <a:tblPr/>
              <a:tblGrid>
                <a:gridCol w="648072"/>
                <a:gridCol w="648072"/>
                <a:gridCol w="360040"/>
                <a:gridCol w="720080"/>
                <a:gridCol w="720080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11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12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.  .</a:t>
                      </a: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1,n-1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1n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21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en-US" sz="1600" b="0" strike="noStrike" spc="-1" baseline="-2500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22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.  .</a:t>
                      </a: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2,n-1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2n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.    .    .    .    .    .</a:t>
                      </a: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n-1,1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n-1,2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.  .</a:t>
                      </a: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n-1,n-1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n-1,n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en-US" sz="1600" b="0" strike="noStrike" spc="-1" baseline="-2500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n1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en-US" sz="1600" b="0" strike="noStrike" spc="-1" baseline="-2500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n2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.  .</a:t>
                      </a: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en-US" sz="1600" b="0" strike="noStrike" spc="-1" baseline="-2500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n,n-1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nn</a:t>
                      </a:r>
                      <a:endParaRPr lang="en-US" sz="1600" b="0" strike="noStrike" spc="-1" baseline="-25000" dirty="0" smtClean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CustomShape 7"/>
          <p:cNvSpPr/>
          <p:nvPr/>
        </p:nvSpPr>
        <p:spPr>
          <a:xfrm>
            <a:off x="129042" y="2874960"/>
            <a:ext cx="647632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A =</a:t>
            </a:r>
            <a:endParaRPr lang="en-US" sz="2000" b="0" strike="noStrike" spc="-1" dirty="0">
              <a:latin typeface="Arial"/>
            </a:endParaRPr>
          </a:p>
        </p:txBody>
      </p:sp>
      <p:graphicFrame>
        <p:nvGraphicFramePr>
          <p:cNvPr id="14" name="Table 9"/>
          <p:cNvGraphicFramePr/>
          <p:nvPr>
            <p:extLst>
              <p:ext uri="{D42A27DB-BD31-4B8C-83A1-F6EECF244321}">
                <p14:modId xmlns:p14="http://schemas.microsoft.com/office/powerpoint/2010/main" val="1321095035"/>
              </p:ext>
            </p:extLst>
          </p:nvPr>
        </p:nvGraphicFramePr>
        <p:xfrm>
          <a:off x="5320909" y="2204863"/>
          <a:ext cx="3129998" cy="1983600"/>
        </p:xfrm>
        <a:graphic>
          <a:graphicData uri="http://schemas.openxmlformats.org/drawingml/2006/table">
            <a:tbl>
              <a:tblPr/>
              <a:tblGrid>
                <a:gridCol w="648072"/>
                <a:gridCol w="648072"/>
                <a:gridCol w="360040"/>
                <a:gridCol w="836920"/>
                <a:gridCol w="636894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1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1" strike="noStrike" spc="-1" baseline="-2500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11</a:t>
                      </a:r>
                      <a:endParaRPr lang="en-US" sz="1600" b="1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0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.  .</a:t>
                      </a: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0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0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0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en-US" sz="1600" b="1" strike="noStrike" spc="-1" baseline="-2500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22</a:t>
                      </a:r>
                      <a:endParaRPr lang="en-US" sz="1600" b="1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.  .</a:t>
                      </a: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0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0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.    .    .    .    .    .</a:t>
                      </a: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/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0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0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.  .</a:t>
                      </a: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1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1" strike="noStrike" spc="-1" baseline="-2500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n-1,n-1</a:t>
                      </a:r>
                      <a:endParaRPr lang="en-US" sz="1600" b="1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0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0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0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.  .</a:t>
                      </a: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0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1" strike="noStrike" spc="-1" baseline="-2500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nn</a:t>
                      </a:r>
                      <a:endParaRPr lang="en-US" sz="1600" b="1" strike="noStrike" spc="-1" baseline="-25000" dirty="0" smtClean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noFill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CustomShape 7"/>
          <p:cNvSpPr/>
          <p:nvPr/>
        </p:nvSpPr>
        <p:spPr>
          <a:xfrm>
            <a:off x="4644448" y="2874959"/>
            <a:ext cx="647632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D =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7" name="CustomShape 7"/>
          <p:cNvSpPr/>
          <p:nvPr/>
        </p:nvSpPr>
        <p:spPr>
          <a:xfrm>
            <a:off x="158758" y="5261865"/>
            <a:ext cx="647632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E =</a:t>
            </a:r>
            <a:endParaRPr lang="en-US" sz="2000" b="0" strike="noStrike" spc="-1" dirty="0">
              <a:latin typeface="Arial"/>
            </a:endParaRPr>
          </a:p>
        </p:txBody>
      </p:sp>
      <p:graphicFrame>
        <p:nvGraphicFramePr>
          <p:cNvPr id="18" name="Table 9"/>
          <p:cNvGraphicFramePr/>
          <p:nvPr>
            <p:extLst>
              <p:ext uri="{D42A27DB-BD31-4B8C-83A1-F6EECF244321}">
                <p14:modId xmlns:p14="http://schemas.microsoft.com/office/powerpoint/2010/main" val="3630517693"/>
              </p:ext>
            </p:extLst>
          </p:nvPr>
        </p:nvGraphicFramePr>
        <p:xfrm>
          <a:off x="5342990" y="4578375"/>
          <a:ext cx="3096344" cy="1983600"/>
        </p:xfrm>
        <a:graphic>
          <a:graphicData uri="http://schemas.openxmlformats.org/drawingml/2006/table">
            <a:tbl>
              <a:tblPr/>
              <a:tblGrid>
                <a:gridCol w="648072"/>
                <a:gridCol w="648072"/>
                <a:gridCol w="360040"/>
                <a:gridCol w="720080"/>
                <a:gridCol w="720080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11</a:t>
                      </a:r>
                      <a:endParaRPr lang="en-US" sz="1600" b="0" strike="noStrike" spc="-1" baseline="-250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12</a:t>
                      </a:r>
                      <a:endParaRPr lang="en-US" sz="1600" b="0" strike="noStrike" spc="-1" baseline="-250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.  .</a:t>
                      </a:r>
                      <a:endParaRPr lang="en-US" sz="1600" b="0" strike="noStrike" spc="-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1,n-1</a:t>
                      </a:r>
                      <a:endParaRPr lang="en-US" sz="1600" b="0" strike="noStrike" spc="-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1n</a:t>
                      </a:r>
                      <a:endParaRPr lang="en-US" sz="1600" b="0" strike="noStrike" spc="-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21</a:t>
                      </a:r>
                      <a:endParaRPr lang="en-US" sz="1600" b="0" strike="noStrike" spc="-1" baseline="-250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en-US" sz="1600" b="0" strike="noStrike" spc="-1" baseline="-25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22</a:t>
                      </a:r>
                      <a:endParaRPr lang="en-US" sz="1600" b="0" strike="noStrike" spc="-1" baseline="-250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.  .</a:t>
                      </a:r>
                      <a:endParaRPr lang="en-US" sz="1600" b="0" strike="noStrike" spc="-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2,n-1</a:t>
                      </a:r>
                      <a:endParaRPr lang="en-US" sz="1600" b="0" strike="noStrike" spc="-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2n</a:t>
                      </a:r>
                      <a:endParaRPr lang="en-US" sz="1600" b="0" strike="noStrike" spc="-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.    .    .    .    .    .</a:t>
                      </a:r>
                      <a:endParaRPr lang="en-US" sz="1600" b="0" strike="noStrike" spc="-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n-1,1</a:t>
                      </a:r>
                      <a:endParaRPr lang="en-US" sz="1600" b="0" strike="noStrike" spc="-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n-1,2</a:t>
                      </a:r>
                      <a:endParaRPr lang="en-US" sz="1600" b="0" strike="noStrike" spc="-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.  .</a:t>
                      </a:r>
                      <a:endParaRPr lang="en-US" sz="1600" b="0" strike="noStrike" spc="-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n-1,n-1</a:t>
                      </a:r>
                      <a:endParaRPr lang="en-US" sz="1600" b="0" strike="noStrike" spc="-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n-1,n</a:t>
                      </a:r>
                      <a:endParaRPr lang="en-US" sz="1600" b="0" strike="noStrike" spc="-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en-US" sz="1600" b="0" strike="noStrike" spc="-1" baseline="-25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n1</a:t>
                      </a:r>
                      <a:endParaRPr lang="en-US" sz="1600" b="0" strike="noStrike" spc="-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en-US" sz="1600" b="0" strike="noStrike" spc="-1" baseline="-25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n2</a:t>
                      </a:r>
                      <a:endParaRPr lang="en-US" sz="1600" b="0" strike="noStrike" spc="-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.  .</a:t>
                      </a:r>
                      <a:endParaRPr lang="en-US" sz="1600" b="0" strike="noStrike" spc="-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en-US" sz="1600" b="0" strike="noStrike" spc="-1" baseline="-25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n,n-1</a:t>
                      </a:r>
                      <a:endParaRPr lang="en-US" sz="1600" b="0" strike="noStrike" spc="-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nn</a:t>
                      </a:r>
                      <a:endParaRPr lang="en-US" sz="1600" b="0" strike="noStrike" spc="-1" baseline="-250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CustomShape 7"/>
          <p:cNvSpPr/>
          <p:nvPr/>
        </p:nvSpPr>
        <p:spPr>
          <a:xfrm>
            <a:off x="4644448" y="5248471"/>
            <a:ext cx="647632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F =</a:t>
            </a:r>
            <a:endParaRPr lang="en-US" sz="2000" b="0" strike="noStrike" spc="-1" dirty="0">
              <a:latin typeface="Arial"/>
            </a:endParaRPr>
          </a:p>
        </p:txBody>
      </p:sp>
      <p:graphicFrame>
        <p:nvGraphicFramePr>
          <p:cNvPr id="20" name="Table 9"/>
          <p:cNvGraphicFramePr/>
          <p:nvPr>
            <p:extLst>
              <p:ext uri="{D42A27DB-BD31-4B8C-83A1-F6EECF244321}">
                <p14:modId xmlns:p14="http://schemas.microsoft.com/office/powerpoint/2010/main" val="3932284626"/>
              </p:ext>
            </p:extLst>
          </p:nvPr>
        </p:nvGraphicFramePr>
        <p:xfrm>
          <a:off x="827584" y="4591769"/>
          <a:ext cx="3111584" cy="1983600"/>
        </p:xfrm>
        <a:graphic>
          <a:graphicData uri="http://schemas.openxmlformats.org/drawingml/2006/table">
            <a:tbl>
              <a:tblPr/>
              <a:tblGrid>
                <a:gridCol w="764912"/>
                <a:gridCol w="603240"/>
                <a:gridCol w="432048"/>
                <a:gridCol w="722620"/>
                <a:gridCol w="588764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11</a:t>
                      </a:r>
                      <a:endParaRPr lang="en-US" sz="1600" b="0" strike="noStrike" spc="-1" baseline="-250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12</a:t>
                      </a:r>
                      <a:endParaRPr lang="en-US" sz="1600" b="0" strike="noStrike" spc="-1" baseline="-250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.  .</a:t>
                      </a:r>
                      <a:endParaRPr lang="en-US" sz="1600" b="0" strike="noStrike" spc="-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1,n-1</a:t>
                      </a:r>
                      <a:endParaRPr lang="en-US" sz="1600" b="0" strike="noStrike" spc="-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1n</a:t>
                      </a:r>
                      <a:endParaRPr lang="en-US" sz="1600" b="0" strike="noStrike" spc="-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21</a:t>
                      </a:r>
                      <a:endParaRPr lang="en-US" sz="1600" b="0" strike="noStrike" spc="-1" baseline="-250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en-US" sz="1600" b="0" strike="noStrike" spc="-1" baseline="-25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22</a:t>
                      </a:r>
                      <a:endParaRPr lang="en-US" sz="1600" b="0" strike="noStrike" spc="-1" baseline="-250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.  .</a:t>
                      </a:r>
                      <a:endParaRPr lang="en-US" sz="1600" b="0" strike="noStrike" spc="-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2,n-1</a:t>
                      </a:r>
                      <a:endParaRPr lang="en-US" sz="1600" b="0" strike="noStrike" spc="-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2n</a:t>
                      </a:r>
                      <a:endParaRPr lang="en-US" sz="1600" b="0" strike="noStrike" spc="-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.    .    .    .    .    .</a:t>
                      </a:r>
                      <a:endParaRPr lang="en-US" sz="1600" b="0" strike="noStrike" spc="-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n-1,1</a:t>
                      </a:r>
                      <a:endParaRPr lang="en-US" sz="1600" b="0" strike="noStrike" spc="-1" baseline="-250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n-1,2</a:t>
                      </a:r>
                      <a:endParaRPr lang="en-US" sz="1600" b="0" strike="noStrike" spc="-1" baseline="-250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.  .</a:t>
                      </a:r>
                      <a:endParaRPr lang="en-US" sz="1600" b="0" strike="noStrike" spc="-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n-1,n-1</a:t>
                      </a:r>
                      <a:endParaRPr lang="en-US" sz="1600" b="0" strike="noStrike" spc="-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n-1,n</a:t>
                      </a:r>
                      <a:endParaRPr lang="en-US" sz="1600" b="0" strike="noStrike" spc="-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en-US" sz="1600" b="0" strike="noStrike" spc="-1" baseline="-25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n1</a:t>
                      </a:r>
                      <a:endParaRPr lang="en-US" sz="1600" b="0" strike="noStrike" spc="-1" baseline="-250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en-US" sz="1600" b="0" strike="noStrike" spc="-1" baseline="-25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n2</a:t>
                      </a:r>
                      <a:endParaRPr lang="en-US" sz="1600" b="0" strike="noStrike" spc="-1" baseline="-250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.  .</a:t>
                      </a:r>
                      <a:endParaRPr lang="en-US" sz="1600" b="0" strike="noStrike" spc="-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en-US" sz="1600" b="0" strike="noStrike" spc="-1" baseline="-25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n,n-1</a:t>
                      </a:r>
                      <a:endParaRPr lang="en-US" sz="1600" b="0" strike="noStrike" spc="-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nn</a:t>
                      </a:r>
                      <a:endParaRPr lang="en-US" sz="1600" b="0" strike="noStrike" spc="-1" baseline="-250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noFill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Table 9"/>
          <p:cNvGraphicFramePr/>
          <p:nvPr>
            <p:extLst>
              <p:ext uri="{D42A27DB-BD31-4B8C-83A1-F6EECF244321}">
                <p14:modId xmlns:p14="http://schemas.microsoft.com/office/powerpoint/2010/main" val="1439904275"/>
              </p:ext>
            </p:extLst>
          </p:nvPr>
        </p:nvGraphicFramePr>
        <p:xfrm>
          <a:off x="842442" y="4592858"/>
          <a:ext cx="3111584" cy="1983600"/>
        </p:xfrm>
        <a:graphic>
          <a:graphicData uri="http://schemas.openxmlformats.org/drawingml/2006/table">
            <a:tbl>
              <a:tblPr/>
              <a:tblGrid>
                <a:gridCol w="648072"/>
                <a:gridCol w="720080"/>
                <a:gridCol w="432048"/>
                <a:gridCol w="722620"/>
                <a:gridCol w="588764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0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0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.  .</a:t>
                      </a: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0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0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-a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21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0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.  .</a:t>
                      </a: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0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0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.    .    .    .    .    .</a:t>
                      </a: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-a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n-1,1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-a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n-1,2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.  .</a:t>
                      </a: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0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0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-a</a:t>
                      </a:r>
                      <a:r>
                        <a:rPr lang="en-US" sz="1600" b="0" strike="noStrike" spc="-1" baseline="-2500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n1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-a</a:t>
                      </a:r>
                      <a:r>
                        <a:rPr lang="en-US" sz="1600" b="0" strike="noStrike" spc="-1" baseline="-2500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n2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.  .</a:t>
                      </a: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-a</a:t>
                      </a:r>
                      <a:r>
                        <a:rPr lang="en-US" sz="1600" b="0" strike="noStrike" spc="-1" baseline="-2500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n,n-1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0</a:t>
                      </a:r>
                      <a:endParaRPr lang="en-US" sz="1600" b="0" strike="noStrike" spc="-1" baseline="-25000" dirty="0" smtClean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noFill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04864"/>
            <a:ext cx="3095625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881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22222E-6 2.22222E-6 L 0.004 0.3497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1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0"/>
                            </p:stCondLst>
                            <p:childTnLst>
                              <p:par>
                                <p:cTn id="1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3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F42D0BBB-04CE-4220-A081-73F7F38747CF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3" name="CustomShape 1"/>
          <p:cNvSpPr/>
          <p:nvPr/>
        </p:nvSpPr>
        <p:spPr>
          <a:xfrm>
            <a:off x="57055" y="188640"/>
            <a:ext cx="33652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1- Méthode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du Point Fixe: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827584" y="1340768"/>
            <a:ext cx="4464496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1" u="sng" strike="noStrike" spc="148" dirty="0" smtClean="0">
                <a:solidFill>
                  <a:schemeClr val="bg1"/>
                </a:solidFill>
                <a:uFillTx/>
                <a:latin typeface="Book Antiqua"/>
              </a:rPr>
              <a:t>Décomposition de la matrice A :</a:t>
            </a:r>
            <a:endParaRPr lang="en-US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539640" y="764704"/>
            <a:ext cx="5400512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1" u="sng" strike="noStrike" spc="148" dirty="0" smtClean="0">
                <a:solidFill>
                  <a:schemeClr val="bg1"/>
                </a:solidFill>
                <a:uFillTx/>
                <a:latin typeface="Book Antiqua"/>
              </a:rPr>
              <a:t>Application sur les systèmes linéaires :</a:t>
            </a:r>
            <a:endParaRPr lang="en-US" b="0" strike="noStrike" spc="-1" dirty="0">
              <a:solidFill>
                <a:schemeClr val="bg1"/>
              </a:solidFill>
              <a:latin typeface="Arial"/>
            </a:endParaRPr>
          </a:p>
        </p:txBody>
      </p:sp>
      <p:graphicFrame>
        <p:nvGraphicFramePr>
          <p:cNvPr id="12" name="Table 9"/>
          <p:cNvGraphicFramePr/>
          <p:nvPr>
            <p:extLst>
              <p:ext uri="{D42A27DB-BD31-4B8C-83A1-F6EECF244321}">
                <p14:modId xmlns:p14="http://schemas.microsoft.com/office/powerpoint/2010/main" val="841401644"/>
              </p:ext>
            </p:extLst>
          </p:nvPr>
        </p:nvGraphicFramePr>
        <p:xfrm>
          <a:off x="827584" y="2204864"/>
          <a:ext cx="3096344" cy="1983600"/>
        </p:xfrm>
        <a:graphic>
          <a:graphicData uri="http://schemas.openxmlformats.org/drawingml/2006/table">
            <a:tbl>
              <a:tblPr/>
              <a:tblGrid>
                <a:gridCol w="648072"/>
                <a:gridCol w="648072"/>
                <a:gridCol w="360040"/>
                <a:gridCol w="720080"/>
                <a:gridCol w="720080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11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12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.  .</a:t>
                      </a: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1,n-1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1n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21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en-US" sz="1600" b="0" strike="noStrike" spc="-1" baseline="-2500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22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.  .</a:t>
                      </a: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2,n-1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2n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.    .    .    .    .    .</a:t>
                      </a: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n-1,1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n-1,2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.  .</a:t>
                      </a: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n-1,n-1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n-1,n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en-US" sz="1600" b="0" strike="noStrike" spc="-1" baseline="-2500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n1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en-US" sz="1600" b="0" strike="noStrike" spc="-1" baseline="-2500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n2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.  .</a:t>
                      </a: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en-US" sz="1600" b="0" strike="noStrike" spc="-1" baseline="-2500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n,n-1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nn</a:t>
                      </a:r>
                      <a:endParaRPr lang="en-US" sz="1600" b="0" strike="noStrike" spc="-1" baseline="-25000" dirty="0" smtClean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CustomShape 7"/>
          <p:cNvSpPr/>
          <p:nvPr/>
        </p:nvSpPr>
        <p:spPr>
          <a:xfrm>
            <a:off x="129042" y="2874960"/>
            <a:ext cx="647632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A =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5" name="CustomShape 7"/>
          <p:cNvSpPr/>
          <p:nvPr/>
        </p:nvSpPr>
        <p:spPr>
          <a:xfrm>
            <a:off x="4644448" y="2874959"/>
            <a:ext cx="647632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D =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7" name="CustomShape 7"/>
          <p:cNvSpPr/>
          <p:nvPr/>
        </p:nvSpPr>
        <p:spPr>
          <a:xfrm>
            <a:off x="158758" y="5261865"/>
            <a:ext cx="647632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E =</a:t>
            </a:r>
            <a:endParaRPr lang="en-US" sz="2000" b="0" strike="noStrike" spc="-1" dirty="0">
              <a:latin typeface="Arial"/>
            </a:endParaRPr>
          </a:p>
        </p:txBody>
      </p:sp>
      <p:graphicFrame>
        <p:nvGraphicFramePr>
          <p:cNvPr id="18" name="Table 9"/>
          <p:cNvGraphicFramePr/>
          <p:nvPr>
            <p:extLst>
              <p:ext uri="{D42A27DB-BD31-4B8C-83A1-F6EECF244321}">
                <p14:modId xmlns:p14="http://schemas.microsoft.com/office/powerpoint/2010/main" val="151195200"/>
              </p:ext>
            </p:extLst>
          </p:nvPr>
        </p:nvGraphicFramePr>
        <p:xfrm>
          <a:off x="5342990" y="4578375"/>
          <a:ext cx="3096344" cy="1983600"/>
        </p:xfrm>
        <a:graphic>
          <a:graphicData uri="http://schemas.openxmlformats.org/drawingml/2006/table">
            <a:tbl>
              <a:tblPr/>
              <a:tblGrid>
                <a:gridCol w="648072"/>
                <a:gridCol w="648072"/>
                <a:gridCol w="360040"/>
                <a:gridCol w="720080"/>
                <a:gridCol w="720080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11</a:t>
                      </a:r>
                      <a:endParaRPr lang="en-US" sz="1600" b="0" strike="noStrike" spc="-1" baseline="-250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12</a:t>
                      </a:r>
                      <a:endParaRPr lang="en-US" sz="1600" b="0" strike="noStrike" spc="-1" baseline="-250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.  .</a:t>
                      </a:r>
                      <a:endParaRPr lang="en-US" sz="1600" b="0" strike="noStrike" spc="-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1,n-1</a:t>
                      </a:r>
                      <a:endParaRPr lang="en-US" sz="1600" b="0" strike="noStrike" spc="-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1n</a:t>
                      </a:r>
                      <a:endParaRPr lang="en-US" sz="1600" b="0" strike="noStrike" spc="-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21</a:t>
                      </a:r>
                      <a:endParaRPr lang="en-US" sz="1600" b="0" strike="noStrike" spc="-1" baseline="-250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en-US" sz="1600" b="0" strike="noStrike" spc="-1" baseline="-25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22</a:t>
                      </a:r>
                      <a:endParaRPr lang="en-US" sz="1600" b="0" strike="noStrike" spc="-1" baseline="-250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.  .</a:t>
                      </a:r>
                      <a:endParaRPr lang="en-US" sz="1600" b="0" strike="noStrike" spc="-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2,n-1</a:t>
                      </a:r>
                      <a:endParaRPr lang="en-US" sz="1600" b="0" strike="noStrike" spc="-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2n</a:t>
                      </a:r>
                      <a:endParaRPr lang="en-US" sz="1600" b="0" strike="noStrike" spc="-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.    .    .    .    .    .</a:t>
                      </a:r>
                      <a:endParaRPr lang="en-US" sz="1600" b="0" strike="noStrike" spc="-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n-1,1</a:t>
                      </a:r>
                      <a:endParaRPr lang="en-US" sz="1600" b="0" strike="noStrike" spc="-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n-1,2</a:t>
                      </a:r>
                      <a:endParaRPr lang="en-US" sz="1600" b="0" strike="noStrike" spc="-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.  .</a:t>
                      </a:r>
                      <a:endParaRPr lang="en-US" sz="1600" b="0" strike="noStrike" spc="-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n-1,n-1</a:t>
                      </a:r>
                      <a:endParaRPr lang="en-US" sz="1600" b="0" strike="noStrike" spc="-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n-1,n</a:t>
                      </a:r>
                      <a:endParaRPr lang="en-US" sz="1600" b="0" strike="noStrike" spc="-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en-US" sz="1600" b="0" strike="noStrike" spc="-1" baseline="-25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n1</a:t>
                      </a:r>
                      <a:endParaRPr lang="en-US" sz="1600" b="0" strike="noStrike" spc="-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en-US" sz="1600" b="0" strike="noStrike" spc="-1" baseline="-25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n2</a:t>
                      </a:r>
                      <a:endParaRPr lang="en-US" sz="1600" b="0" strike="noStrike" spc="-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.  .</a:t>
                      </a:r>
                      <a:endParaRPr lang="en-US" sz="1600" b="0" strike="noStrike" spc="-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en-US" sz="1600" b="0" strike="noStrike" spc="-1" baseline="-25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n,n-1</a:t>
                      </a:r>
                      <a:endParaRPr lang="en-US" sz="1600" b="0" strike="noStrike" spc="-1" baseline="-250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strike="noStrike" spc="-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nn</a:t>
                      </a:r>
                      <a:endParaRPr lang="en-US" sz="1600" b="0" strike="noStrike" spc="-1" baseline="-250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CustomShape 7"/>
          <p:cNvSpPr/>
          <p:nvPr/>
        </p:nvSpPr>
        <p:spPr>
          <a:xfrm>
            <a:off x="4644448" y="5248471"/>
            <a:ext cx="647632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F =</a:t>
            </a:r>
            <a:endParaRPr lang="en-US" sz="2000" b="0" strike="noStrike" spc="-1" dirty="0">
              <a:latin typeface="Arial"/>
            </a:endParaRPr>
          </a:p>
        </p:txBody>
      </p:sp>
      <p:graphicFrame>
        <p:nvGraphicFramePr>
          <p:cNvPr id="20" name="Table 9"/>
          <p:cNvGraphicFramePr/>
          <p:nvPr>
            <p:extLst>
              <p:ext uri="{D42A27DB-BD31-4B8C-83A1-F6EECF244321}">
                <p14:modId xmlns:p14="http://schemas.microsoft.com/office/powerpoint/2010/main" val="2030775962"/>
              </p:ext>
            </p:extLst>
          </p:nvPr>
        </p:nvGraphicFramePr>
        <p:xfrm>
          <a:off x="827584" y="4591769"/>
          <a:ext cx="3111584" cy="1983600"/>
        </p:xfrm>
        <a:graphic>
          <a:graphicData uri="http://schemas.openxmlformats.org/drawingml/2006/table">
            <a:tbl>
              <a:tblPr/>
              <a:tblGrid>
                <a:gridCol w="648072"/>
                <a:gridCol w="720080"/>
                <a:gridCol w="432048"/>
                <a:gridCol w="722620"/>
                <a:gridCol w="588764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0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0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.  .</a:t>
                      </a: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0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0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1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-a</a:t>
                      </a:r>
                      <a:r>
                        <a:rPr lang="fr-FR" sz="1600" b="1" strike="noStrike" spc="-1" baseline="-2500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21</a:t>
                      </a:r>
                      <a:endParaRPr lang="en-US" sz="1600" b="1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0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.  .</a:t>
                      </a: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0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0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.    .    .    .    .    .</a:t>
                      </a: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-a</a:t>
                      </a:r>
                      <a:r>
                        <a:rPr lang="fr-FR" sz="1600" b="0" strike="noStrike" spc="-1" baseline="-2500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n-1,1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1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-a</a:t>
                      </a:r>
                      <a:r>
                        <a:rPr lang="fr-FR" sz="1600" b="1" strike="noStrike" spc="-1" baseline="-2500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n-1,2</a:t>
                      </a:r>
                      <a:endParaRPr lang="en-US" sz="1600" b="1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.  .</a:t>
                      </a: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0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0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-a</a:t>
                      </a:r>
                      <a:r>
                        <a:rPr lang="en-US" sz="1600" b="1" strike="noStrike" spc="-1" baseline="-2500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n1</a:t>
                      </a:r>
                      <a:endParaRPr lang="en-US" sz="1600" b="1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-a</a:t>
                      </a:r>
                      <a:r>
                        <a:rPr lang="en-US" sz="1600" b="1" strike="noStrike" spc="-1" baseline="-2500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n2</a:t>
                      </a:r>
                      <a:endParaRPr lang="en-US" sz="1600" b="1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.  .</a:t>
                      </a: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-a</a:t>
                      </a:r>
                      <a:r>
                        <a:rPr lang="en-US" sz="1600" b="1" strike="noStrike" spc="-1" baseline="-2500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n,n-1</a:t>
                      </a:r>
                      <a:endParaRPr lang="en-US" sz="1600" b="1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0</a:t>
                      </a:r>
                      <a:endParaRPr lang="en-US" sz="1600" b="0" strike="noStrike" spc="-1" baseline="-25000" dirty="0" smtClean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noFill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9"/>
          <p:cNvGraphicFramePr/>
          <p:nvPr>
            <p:extLst>
              <p:ext uri="{D42A27DB-BD31-4B8C-83A1-F6EECF244321}">
                <p14:modId xmlns:p14="http://schemas.microsoft.com/office/powerpoint/2010/main" val="2958067406"/>
              </p:ext>
            </p:extLst>
          </p:nvPr>
        </p:nvGraphicFramePr>
        <p:xfrm>
          <a:off x="5311130" y="2227476"/>
          <a:ext cx="3129998" cy="1983600"/>
        </p:xfrm>
        <a:graphic>
          <a:graphicData uri="http://schemas.openxmlformats.org/drawingml/2006/table">
            <a:tbl>
              <a:tblPr/>
              <a:tblGrid>
                <a:gridCol w="648072"/>
                <a:gridCol w="648072"/>
                <a:gridCol w="360040"/>
                <a:gridCol w="836920"/>
                <a:gridCol w="636894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1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1" strike="noStrike" spc="-1" baseline="-2500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11</a:t>
                      </a:r>
                      <a:endParaRPr lang="en-US" sz="1600" b="1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0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.  .</a:t>
                      </a: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0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0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0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en-US" sz="1600" b="1" strike="noStrike" spc="-1" baseline="-2500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22</a:t>
                      </a:r>
                      <a:endParaRPr lang="en-US" sz="1600" b="1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.  .</a:t>
                      </a: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0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0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.    .    .    .    .    .</a:t>
                      </a: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/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0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0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.  .</a:t>
                      </a: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1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1" strike="noStrike" spc="-1" baseline="-2500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n-1,n-1</a:t>
                      </a:r>
                      <a:endParaRPr lang="en-US" sz="1600" b="1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0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0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0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.  .</a:t>
                      </a: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0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a</a:t>
                      </a:r>
                      <a:r>
                        <a:rPr lang="fr-FR" sz="1600" b="1" strike="noStrike" spc="-1" baseline="-2500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nn</a:t>
                      </a:r>
                      <a:endParaRPr lang="en-US" sz="1600" b="1" strike="noStrike" spc="-1" baseline="-25000" dirty="0" smtClean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noFill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19" y="2199903"/>
            <a:ext cx="3131584" cy="2006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6" name="Table 9"/>
          <p:cNvGraphicFramePr/>
          <p:nvPr>
            <p:extLst>
              <p:ext uri="{D42A27DB-BD31-4B8C-83A1-F6EECF244321}">
                <p14:modId xmlns:p14="http://schemas.microsoft.com/office/powerpoint/2010/main" val="1418184308"/>
              </p:ext>
            </p:extLst>
          </p:nvPr>
        </p:nvGraphicFramePr>
        <p:xfrm>
          <a:off x="5352515" y="4578375"/>
          <a:ext cx="3096344" cy="1983600"/>
        </p:xfrm>
        <a:graphic>
          <a:graphicData uri="http://schemas.openxmlformats.org/drawingml/2006/table">
            <a:tbl>
              <a:tblPr/>
              <a:tblGrid>
                <a:gridCol w="648072"/>
                <a:gridCol w="648072"/>
                <a:gridCol w="360040"/>
                <a:gridCol w="720080"/>
                <a:gridCol w="720080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0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1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-a</a:t>
                      </a:r>
                      <a:r>
                        <a:rPr lang="fr-FR" sz="1600" b="1" strike="noStrike" spc="-1" baseline="-2500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12</a:t>
                      </a:r>
                      <a:endParaRPr lang="en-US" sz="1600" b="1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.  .</a:t>
                      </a: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1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-a</a:t>
                      </a:r>
                      <a:r>
                        <a:rPr lang="fr-FR" sz="1600" b="1" strike="noStrike" spc="-1" baseline="-2500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1,n-1</a:t>
                      </a:r>
                      <a:endParaRPr lang="en-US" sz="1600" b="1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1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-a</a:t>
                      </a:r>
                      <a:r>
                        <a:rPr lang="fr-FR" sz="1600" b="1" strike="noStrike" spc="-1" baseline="-2500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1n</a:t>
                      </a:r>
                      <a:endParaRPr lang="en-US" sz="1600" b="1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0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0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.  .</a:t>
                      </a: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1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-a</a:t>
                      </a:r>
                      <a:r>
                        <a:rPr lang="fr-FR" sz="1600" b="1" strike="noStrike" spc="-1" baseline="-2500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2,n-1</a:t>
                      </a:r>
                      <a:endParaRPr lang="en-US" sz="1600" b="1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1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-a</a:t>
                      </a:r>
                      <a:r>
                        <a:rPr lang="fr-FR" sz="1600" b="1" strike="noStrike" spc="-1" baseline="-2500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2n</a:t>
                      </a:r>
                      <a:endParaRPr lang="en-US" sz="1600" b="1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.    .    .    .    .    .</a:t>
                      </a: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0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0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.  .</a:t>
                      </a: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0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1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-a</a:t>
                      </a:r>
                      <a:r>
                        <a:rPr lang="fr-FR" sz="1600" b="1" strike="noStrike" spc="-1" baseline="-25000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n-1,n</a:t>
                      </a:r>
                      <a:endParaRPr lang="en-US" sz="1600" b="1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0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0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.  .</a:t>
                      </a:r>
                      <a:endParaRPr lang="en-US" sz="1600" b="0" strike="noStrike" spc="-1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0</a:t>
                      </a:r>
                      <a:endParaRPr lang="en-US" sz="1600" b="0" strike="noStrike" spc="-1" baseline="-25000" dirty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strike="noStrike" spc="-1" dirty="0" smtClean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0</a:t>
                      </a:r>
                      <a:endParaRPr lang="en-US" sz="1600" b="0" strike="noStrike" spc="-1" baseline="-25000" dirty="0" smtClean="0">
                        <a:solidFill>
                          <a:schemeClr val="bg1"/>
                        </a:solidFill>
                        <a:latin typeface="Cambria" pitchFamily="18" charset="0"/>
                      </a:endParaRPr>
                    </a:p>
                  </a:txBody>
                  <a:tcPr>
                    <a:lnL w="12240">
                      <a:noFill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118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7 L 0.49531 0.34792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57" y="1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125351" y="1700808"/>
            <a:ext cx="4968360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 smtClean="0">
                <a:solidFill>
                  <a:srgbClr val="FFFFFF"/>
                </a:solidFill>
                <a:latin typeface="Book Antiqua"/>
              </a:rPr>
              <a:t>Méthode de Jacobi :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82" name="TextShape 10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ED1DF493-267E-48B5-8008-DADB1570BB3A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21058" y="2333778"/>
            <a:ext cx="1961783" cy="337100"/>
          </a:xfrm>
          <a:prstGeom prst="rect">
            <a:avLst/>
          </a:prstGeom>
          <a:noFill/>
          <a:ln w="0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fr-FR" sz="1600" spc="-1" dirty="0" smtClean="0">
                <a:solidFill>
                  <a:srgbClr val="FFFFFF"/>
                </a:solidFill>
                <a:latin typeface="Cambria" pitchFamily="18" charset="0"/>
              </a:rPr>
              <a:t>M = D  et N = (E + F). </a:t>
            </a:r>
            <a:endParaRPr lang="fr-FR" sz="1600" spc="-1" dirty="0">
              <a:solidFill>
                <a:srgbClr val="FFFFFF"/>
              </a:solidFill>
              <a:latin typeface="Cambria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09531" y="2333778"/>
            <a:ext cx="3865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b="1" spc="-1" dirty="0">
                <a:solidFill>
                  <a:srgbClr val="FFFFFF"/>
                </a:solidFill>
                <a:latin typeface="Cambria" pitchFamily="18" charset="0"/>
                <a:sym typeface="Symbol"/>
              </a:rPr>
              <a:t></a:t>
            </a:r>
            <a:endParaRPr lang="fr-FR" b="1" dirty="0"/>
          </a:p>
        </p:txBody>
      </p:sp>
      <p:sp>
        <p:nvSpPr>
          <p:cNvPr id="18" name="Rectangle 17"/>
          <p:cNvSpPr/>
          <p:nvPr/>
        </p:nvSpPr>
        <p:spPr>
          <a:xfrm>
            <a:off x="4067944" y="2333778"/>
            <a:ext cx="2520280" cy="337100"/>
          </a:xfrm>
          <a:prstGeom prst="rect">
            <a:avLst/>
          </a:prstGeom>
          <a:noFill/>
          <a:ln w="0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fr-FR" sz="1600" spc="-1" dirty="0" smtClean="0">
                <a:solidFill>
                  <a:srgbClr val="FFFFFF"/>
                </a:solidFill>
                <a:latin typeface="Cambria" pitchFamily="18" charset="0"/>
              </a:rPr>
              <a:t>B</a:t>
            </a:r>
            <a:r>
              <a:rPr lang="fr-FR" sz="1600" spc="-1" baseline="-25000" dirty="0" smtClean="0">
                <a:solidFill>
                  <a:srgbClr val="FFFFFF"/>
                </a:solidFill>
                <a:latin typeface="Cambria" pitchFamily="18" charset="0"/>
              </a:rPr>
              <a:t>j </a:t>
            </a:r>
            <a:r>
              <a:rPr lang="fr-FR" sz="1600" spc="-1" dirty="0" smtClean="0">
                <a:solidFill>
                  <a:srgbClr val="FFFFFF"/>
                </a:solidFill>
                <a:latin typeface="Cambria" pitchFamily="18" charset="0"/>
              </a:rPr>
              <a:t>= M</a:t>
            </a:r>
            <a:r>
              <a:rPr lang="fr-FR" sz="1600" spc="-1" baseline="30000" dirty="0" smtClean="0">
                <a:solidFill>
                  <a:srgbClr val="FFFFFF"/>
                </a:solidFill>
                <a:latin typeface="Cambria" pitchFamily="18" charset="0"/>
              </a:rPr>
              <a:t>-1</a:t>
            </a:r>
            <a:r>
              <a:rPr lang="fr-FR" sz="1600" spc="-1" dirty="0">
                <a:solidFill>
                  <a:srgbClr val="FFFFFF"/>
                </a:solidFill>
                <a:latin typeface="Cambria" pitchFamily="18" charset="0"/>
              </a:rPr>
              <a:t> </a:t>
            </a:r>
            <a:r>
              <a:rPr lang="fr-FR" sz="1600" spc="-1" dirty="0" smtClean="0">
                <a:solidFill>
                  <a:srgbClr val="FFFFFF"/>
                </a:solidFill>
                <a:latin typeface="Cambria" pitchFamily="18" charset="0"/>
              </a:rPr>
              <a:t>* N  = D</a:t>
            </a:r>
            <a:r>
              <a:rPr lang="fr-FR" sz="1600" spc="-1" baseline="30000" dirty="0" smtClean="0">
                <a:solidFill>
                  <a:srgbClr val="FFFFFF"/>
                </a:solidFill>
                <a:latin typeface="Cambria" pitchFamily="18" charset="0"/>
              </a:rPr>
              <a:t>-1 </a:t>
            </a:r>
            <a:r>
              <a:rPr lang="fr-FR" sz="1600" spc="-1" dirty="0">
                <a:solidFill>
                  <a:srgbClr val="FFFFFF"/>
                </a:solidFill>
                <a:latin typeface="Cambria" pitchFamily="18" charset="0"/>
              </a:rPr>
              <a:t> </a:t>
            </a:r>
            <a:r>
              <a:rPr lang="fr-FR" sz="1600" spc="-1" dirty="0" smtClean="0">
                <a:solidFill>
                  <a:srgbClr val="FFFFFF"/>
                </a:solidFill>
                <a:latin typeface="Cambria" pitchFamily="18" charset="0"/>
              </a:rPr>
              <a:t>* (E + F). </a:t>
            </a:r>
            <a:endParaRPr lang="fr-FR" sz="1600" spc="-1" dirty="0">
              <a:solidFill>
                <a:srgbClr val="FFFFFF"/>
              </a:solidFill>
              <a:latin typeface="Cambria" pitchFamily="18" charset="0"/>
            </a:endParaRPr>
          </a:p>
        </p:txBody>
      </p:sp>
      <p:sp>
        <p:nvSpPr>
          <p:cNvPr id="19" name="CustomShape 2"/>
          <p:cNvSpPr/>
          <p:nvPr/>
        </p:nvSpPr>
        <p:spPr>
          <a:xfrm>
            <a:off x="827584" y="1127361"/>
            <a:ext cx="4464496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1" u="sng" strike="noStrike" spc="148" dirty="0" smtClean="0">
                <a:solidFill>
                  <a:schemeClr val="bg1"/>
                </a:solidFill>
                <a:uFillTx/>
                <a:latin typeface="Book Antiqua"/>
              </a:rPr>
              <a:t>Décomposition de la matrice A :</a:t>
            </a:r>
            <a:endParaRPr lang="en-US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0" name="CustomShape 2"/>
          <p:cNvSpPr/>
          <p:nvPr/>
        </p:nvSpPr>
        <p:spPr>
          <a:xfrm>
            <a:off x="539640" y="551297"/>
            <a:ext cx="5400512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1" u="sng" strike="noStrike" spc="148" dirty="0" smtClean="0">
                <a:solidFill>
                  <a:schemeClr val="bg1"/>
                </a:solidFill>
                <a:uFillTx/>
                <a:latin typeface="Book Antiqua"/>
              </a:rPr>
              <a:t>Application sur les systèmes linéaires :</a:t>
            </a:r>
            <a:endParaRPr lang="en-US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1" name="CustomShape 1"/>
          <p:cNvSpPr/>
          <p:nvPr/>
        </p:nvSpPr>
        <p:spPr>
          <a:xfrm>
            <a:off x="1125351" y="3325971"/>
            <a:ext cx="4968360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 smtClean="0">
                <a:solidFill>
                  <a:srgbClr val="FFFFFF"/>
                </a:solidFill>
                <a:latin typeface="Book Antiqua"/>
              </a:rPr>
              <a:t>Méthode de Gauss-Seidel :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21058" y="3958941"/>
            <a:ext cx="1961783" cy="337100"/>
          </a:xfrm>
          <a:prstGeom prst="rect">
            <a:avLst/>
          </a:prstGeom>
          <a:noFill/>
          <a:ln w="0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fr-FR" sz="1600" spc="-1" dirty="0" smtClean="0">
                <a:solidFill>
                  <a:srgbClr val="FFFFFF"/>
                </a:solidFill>
                <a:latin typeface="Cambria" pitchFamily="18" charset="0"/>
              </a:rPr>
              <a:t>M = D - E  et N = F. </a:t>
            </a:r>
            <a:endParaRPr lang="fr-FR" sz="1600" spc="-1" dirty="0">
              <a:solidFill>
                <a:srgbClr val="FFFFFF"/>
              </a:solidFill>
              <a:latin typeface="Cambria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609531" y="3958941"/>
            <a:ext cx="3865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b="1" spc="-1" dirty="0">
                <a:solidFill>
                  <a:srgbClr val="FFFFFF"/>
                </a:solidFill>
                <a:latin typeface="Cambria" pitchFamily="18" charset="0"/>
                <a:sym typeface="Symbol"/>
              </a:rPr>
              <a:t></a:t>
            </a:r>
            <a:endParaRPr lang="fr-FR" b="1" dirty="0"/>
          </a:p>
        </p:txBody>
      </p:sp>
      <p:sp>
        <p:nvSpPr>
          <p:cNvPr id="24" name="Rectangle 23"/>
          <p:cNvSpPr/>
          <p:nvPr/>
        </p:nvSpPr>
        <p:spPr>
          <a:xfrm>
            <a:off x="4067944" y="3958941"/>
            <a:ext cx="2520280" cy="337100"/>
          </a:xfrm>
          <a:prstGeom prst="rect">
            <a:avLst/>
          </a:prstGeom>
          <a:noFill/>
          <a:ln w="0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fr-FR" sz="1600" spc="-1" dirty="0" smtClean="0">
                <a:solidFill>
                  <a:srgbClr val="FFFFFF"/>
                </a:solidFill>
                <a:latin typeface="Cambria" pitchFamily="18" charset="0"/>
              </a:rPr>
              <a:t>B</a:t>
            </a:r>
            <a:r>
              <a:rPr lang="fr-FR" sz="1600" spc="-1" baseline="-25000" dirty="0" smtClean="0">
                <a:solidFill>
                  <a:srgbClr val="FFFFFF"/>
                </a:solidFill>
                <a:latin typeface="Cambria" pitchFamily="18" charset="0"/>
              </a:rPr>
              <a:t>gs</a:t>
            </a:r>
            <a:r>
              <a:rPr lang="fr-FR" sz="1600" spc="-1" dirty="0" smtClean="0">
                <a:solidFill>
                  <a:srgbClr val="FFFFFF"/>
                </a:solidFill>
                <a:latin typeface="Cambria" pitchFamily="18" charset="0"/>
              </a:rPr>
              <a:t> = M</a:t>
            </a:r>
            <a:r>
              <a:rPr lang="fr-FR" sz="1600" spc="-1" baseline="30000" dirty="0" smtClean="0">
                <a:solidFill>
                  <a:srgbClr val="FFFFFF"/>
                </a:solidFill>
                <a:latin typeface="Cambria" pitchFamily="18" charset="0"/>
              </a:rPr>
              <a:t>-1</a:t>
            </a:r>
            <a:r>
              <a:rPr lang="fr-FR" sz="1600" spc="-1" dirty="0">
                <a:solidFill>
                  <a:srgbClr val="FFFFFF"/>
                </a:solidFill>
                <a:latin typeface="Cambria" pitchFamily="18" charset="0"/>
              </a:rPr>
              <a:t> </a:t>
            </a:r>
            <a:r>
              <a:rPr lang="fr-FR" sz="1600" spc="-1" dirty="0" smtClean="0">
                <a:solidFill>
                  <a:srgbClr val="FFFFFF"/>
                </a:solidFill>
                <a:latin typeface="Cambria" pitchFamily="18" charset="0"/>
              </a:rPr>
              <a:t>* N  = (D - E)</a:t>
            </a:r>
            <a:r>
              <a:rPr lang="fr-FR" sz="1600" spc="-1" baseline="30000" dirty="0" smtClean="0">
                <a:solidFill>
                  <a:srgbClr val="FFFFFF"/>
                </a:solidFill>
                <a:latin typeface="Cambria" pitchFamily="18" charset="0"/>
              </a:rPr>
              <a:t>-1 </a:t>
            </a:r>
            <a:r>
              <a:rPr lang="fr-FR" sz="1600" spc="-1" dirty="0" smtClean="0">
                <a:solidFill>
                  <a:srgbClr val="FFFFFF"/>
                </a:solidFill>
                <a:latin typeface="Cambria" pitchFamily="18" charset="0"/>
              </a:rPr>
              <a:t>* F . </a:t>
            </a:r>
            <a:endParaRPr lang="fr-FR" sz="1600" spc="-1" dirty="0">
              <a:solidFill>
                <a:srgbClr val="FFFFFF"/>
              </a:solidFill>
              <a:latin typeface="Cambria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/>
      <p:bldP spid="18" grpId="0" animBg="1"/>
      <p:bldP spid="22" grpId="0" animBg="1"/>
      <p:bldP spid="23" grpId="0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C1F90A31-C104-45D6-805E-BD7765269229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241560" y="188640"/>
            <a:ext cx="238572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FFFFFF"/>
                </a:solidFill>
                <a:uFillTx/>
                <a:latin typeface="Book Antiqua"/>
              </a:rPr>
              <a:t>Université de Jijel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7" name="CustomShape 3"/>
          <p:cNvSpPr/>
          <p:nvPr/>
        </p:nvSpPr>
        <p:spPr>
          <a:xfrm>
            <a:off x="231840" y="471960"/>
            <a:ext cx="477180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FFFFFF"/>
                </a:solidFill>
                <a:uFillTx/>
                <a:latin typeface="Book Antiqua"/>
              </a:rPr>
              <a:t>Faculté des Sciences Exactes et Informatique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8" name="CustomShape 4"/>
          <p:cNvSpPr/>
          <p:nvPr/>
        </p:nvSpPr>
        <p:spPr>
          <a:xfrm>
            <a:off x="251640" y="779760"/>
            <a:ext cx="331200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FFFFFF"/>
                </a:solidFill>
                <a:uFillTx/>
                <a:latin typeface="Book Antiqua"/>
              </a:rPr>
              <a:t>Département d’Informatique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9" name="CustomShape 5"/>
          <p:cNvSpPr/>
          <p:nvPr/>
        </p:nvSpPr>
        <p:spPr>
          <a:xfrm>
            <a:off x="1547640" y="2587580"/>
            <a:ext cx="432000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0" strike="noStrike" spc="-1" dirty="0">
                <a:solidFill>
                  <a:srgbClr val="FFFFFF"/>
                </a:solidFill>
                <a:latin typeface="Book Antiqua"/>
              </a:rPr>
              <a:t>Les Méthodes </a:t>
            </a:r>
            <a:r>
              <a:rPr lang="fr-FR" sz="2800" b="0" strike="noStrike" spc="-1" dirty="0" smtClean="0">
                <a:solidFill>
                  <a:srgbClr val="FFFFFF"/>
                </a:solidFill>
                <a:latin typeface="Book Antiqua"/>
              </a:rPr>
              <a:t>Itératives</a:t>
            </a:r>
            <a:endParaRPr lang="en-US" sz="2800" b="0" strike="noStrike" spc="-1" dirty="0">
              <a:latin typeface="Arial"/>
            </a:endParaRPr>
          </a:p>
        </p:txBody>
      </p:sp>
      <p:pic>
        <p:nvPicPr>
          <p:cNvPr id="70" name="Picture 2"/>
          <p:cNvPicPr/>
          <p:nvPr/>
        </p:nvPicPr>
        <p:blipFill>
          <a:blip r:embed="rId2"/>
          <a:stretch/>
        </p:blipFill>
        <p:spPr>
          <a:xfrm>
            <a:off x="7668360" y="188640"/>
            <a:ext cx="1315800" cy="1525320"/>
          </a:xfrm>
          <a:prstGeom prst="rect">
            <a:avLst/>
          </a:prstGeom>
          <a:ln w="0">
            <a:noFill/>
          </a:ln>
        </p:spPr>
      </p:pic>
      <p:sp>
        <p:nvSpPr>
          <p:cNvPr id="71" name="CustomShape 6"/>
          <p:cNvSpPr/>
          <p:nvPr/>
        </p:nvSpPr>
        <p:spPr>
          <a:xfrm>
            <a:off x="2195640" y="3459511"/>
            <a:ext cx="403200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fr-FR" sz="2400" b="0" strike="noStrike" spc="-1" dirty="0" smtClean="0">
                <a:solidFill>
                  <a:srgbClr val="FFFFFF"/>
                </a:solidFill>
                <a:latin typeface="Book Antiqua"/>
              </a:rPr>
              <a:t>Méthode du point fixe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72" name="CustomShape 7"/>
          <p:cNvSpPr/>
          <p:nvPr/>
        </p:nvSpPr>
        <p:spPr>
          <a:xfrm>
            <a:off x="2220840" y="4323511"/>
            <a:ext cx="515880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fr-FR" sz="2400" b="0" strike="noStrike" spc="-1" dirty="0">
                <a:solidFill>
                  <a:srgbClr val="FFFFFF"/>
                </a:solidFill>
                <a:latin typeface="Book Antiqua"/>
              </a:rPr>
              <a:t>La Méthode de </a:t>
            </a:r>
            <a:r>
              <a:rPr lang="fr-FR" sz="2400" b="0" strike="noStrike" spc="-1" dirty="0" smtClean="0">
                <a:solidFill>
                  <a:srgbClr val="FFFFFF"/>
                </a:solidFill>
                <a:latin typeface="Book Antiqua"/>
              </a:rPr>
              <a:t>Jacobi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73" name="CustomShape 8"/>
          <p:cNvSpPr/>
          <p:nvPr/>
        </p:nvSpPr>
        <p:spPr>
          <a:xfrm>
            <a:off x="847588" y="1802520"/>
            <a:ext cx="633636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0" strike="noStrike" spc="-1" dirty="0">
                <a:solidFill>
                  <a:srgbClr val="FFFFFF"/>
                </a:solidFill>
                <a:latin typeface="Book Antiqua"/>
              </a:rPr>
              <a:t>Résolution des Systèmes Linéaires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1" name="CustomShape 6"/>
          <p:cNvSpPr/>
          <p:nvPr/>
        </p:nvSpPr>
        <p:spPr>
          <a:xfrm>
            <a:off x="2195640" y="5131623"/>
            <a:ext cx="4752624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fr-FR" sz="2400" b="0" strike="noStrike" spc="-1" dirty="0">
                <a:solidFill>
                  <a:srgbClr val="FFFFFF"/>
                </a:solidFill>
                <a:latin typeface="Book Antiqua"/>
              </a:rPr>
              <a:t>La </a:t>
            </a:r>
            <a:r>
              <a:rPr lang="fr-FR" sz="2400" b="0" strike="noStrike" spc="-1" dirty="0" smtClean="0">
                <a:solidFill>
                  <a:srgbClr val="FFFFFF"/>
                </a:solidFill>
                <a:latin typeface="Book Antiqua"/>
              </a:rPr>
              <a:t>Méthode de Gauss-Seidel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2" name="CustomShape 6"/>
          <p:cNvSpPr/>
          <p:nvPr/>
        </p:nvSpPr>
        <p:spPr>
          <a:xfrm>
            <a:off x="2195736" y="5892056"/>
            <a:ext cx="4752624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fr-FR" sz="2400" b="0" strike="noStrike" spc="-1" dirty="0" smtClean="0">
                <a:solidFill>
                  <a:srgbClr val="FFFFFF"/>
                </a:solidFill>
                <a:latin typeface="Book Antiqua"/>
              </a:rPr>
              <a:t>Conditionnement de matrices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692661" y="844798"/>
            <a:ext cx="316828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0" strike="noStrike" spc="-1" dirty="0" smtClean="0">
                <a:solidFill>
                  <a:srgbClr val="FFFFFF"/>
                </a:solidFill>
                <a:latin typeface="Cambria" pitchFamily="18" charset="0"/>
              </a:rPr>
              <a:t>Algorithme de résolution :</a:t>
            </a:r>
            <a:endParaRPr lang="en-US" b="0" strike="noStrike" spc="-1" dirty="0">
              <a:latin typeface="Cambria" pitchFamily="18" charset="0"/>
            </a:endParaRPr>
          </a:p>
        </p:txBody>
      </p:sp>
      <p:sp>
        <p:nvSpPr>
          <p:cNvPr id="182" name="TextShape 10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ED1DF493-267E-48B5-8008-DADB1570BB3A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4" name="CustomShape 2"/>
          <p:cNvSpPr/>
          <p:nvPr/>
        </p:nvSpPr>
        <p:spPr>
          <a:xfrm>
            <a:off x="412672" y="179400"/>
            <a:ext cx="3223224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1" u="sng" strike="noStrike" spc="148" dirty="0" smtClean="0">
                <a:solidFill>
                  <a:schemeClr val="bg1"/>
                </a:solidFill>
                <a:uFillTx/>
                <a:latin typeface="Book Antiqua"/>
              </a:rPr>
              <a:t>2- Méthode de Jacobi :</a:t>
            </a:r>
            <a:endParaRPr lang="en-US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7" name="CustomShape 6"/>
          <p:cNvSpPr/>
          <p:nvPr/>
        </p:nvSpPr>
        <p:spPr>
          <a:xfrm>
            <a:off x="772803" y="1944454"/>
            <a:ext cx="422280" cy="17118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CustomShape 7"/>
          <p:cNvSpPr/>
          <p:nvPr/>
        </p:nvSpPr>
        <p:spPr>
          <a:xfrm>
            <a:off x="52803" y="2470414"/>
            <a:ext cx="71964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0" strike="noStrike" spc="-1" dirty="0">
                <a:solidFill>
                  <a:srgbClr val="FFFFFF"/>
                </a:solidFill>
                <a:latin typeface="Constantia"/>
              </a:rPr>
              <a:t>(S)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9" name="CustomShape 8"/>
          <p:cNvSpPr/>
          <p:nvPr/>
        </p:nvSpPr>
        <p:spPr>
          <a:xfrm>
            <a:off x="5556482" y="3911270"/>
            <a:ext cx="3480013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u="sng" strike="noStrike" spc="-1" dirty="0">
                <a:solidFill>
                  <a:srgbClr val="C00000"/>
                </a:solidFill>
                <a:uFillTx/>
                <a:latin typeface="Book Antiqua"/>
              </a:rPr>
              <a:t>Matrice Associée (augmentée)</a:t>
            </a:r>
            <a:endParaRPr lang="en-US" sz="1800" b="0" strike="noStrike" spc="-1" dirty="0">
              <a:latin typeface="Arial"/>
            </a:endParaRPr>
          </a:p>
        </p:txBody>
      </p:sp>
      <p:graphicFrame>
        <p:nvGraphicFramePr>
          <p:cNvPr id="20" name="Table 9"/>
          <p:cNvGraphicFramePr/>
          <p:nvPr>
            <p:extLst>
              <p:ext uri="{D42A27DB-BD31-4B8C-83A1-F6EECF244321}">
                <p14:modId xmlns:p14="http://schemas.microsoft.com/office/powerpoint/2010/main" val="1908198582"/>
              </p:ext>
            </p:extLst>
          </p:nvPr>
        </p:nvGraphicFramePr>
        <p:xfrm>
          <a:off x="5628483" y="1908454"/>
          <a:ext cx="3163320" cy="1753920"/>
        </p:xfrm>
        <a:graphic>
          <a:graphicData uri="http://schemas.openxmlformats.org/drawingml/2006/table">
            <a:tbl>
              <a:tblPr/>
              <a:tblGrid>
                <a:gridCol w="537480"/>
                <a:gridCol w="633600"/>
                <a:gridCol w="633600"/>
                <a:gridCol w="724320"/>
                <a:gridCol w="634320"/>
              </a:tblGrid>
              <a:tr h="438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 dirty="0">
                          <a:solidFill>
                            <a:srgbClr val="FFFFFF"/>
                          </a:solidFill>
                          <a:latin typeface="Cambria"/>
                        </a:rPr>
                        <a:t>a</a:t>
                      </a:r>
                      <a:r>
                        <a:rPr lang="fr-FR" sz="2000" b="0" i="1" strike="noStrike" spc="-1" baseline="-25000" dirty="0">
                          <a:solidFill>
                            <a:srgbClr val="FFFFFF"/>
                          </a:solidFill>
                          <a:latin typeface="Cambria"/>
                        </a:rPr>
                        <a:t>11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 dirty="0">
                          <a:solidFill>
                            <a:srgbClr val="FFFFFF"/>
                          </a:solidFill>
                          <a:latin typeface="Cambria"/>
                        </a:rPr>
                        <a:t>a</a:t>
                      </a:r>
                      <a:r>
                        <a:rPr lang="fr-FR" sz="2000" b="0" i="1" strike="noStrike" spc="-1" baseline="-25000" dirty="0">
                          <a:solidFill>
                            <a:srgbClr val="FFFFFF"/>
                          </a:solidFill>
                          <a:latin typeface="Cambria"/>
                        </a:rPr>
                        <a:t>12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.  .  .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a</a:t>
                      </a: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1n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>
                          <a:solidFill>
                            <a:srgbClr val="FF0000"/>
                          </a:solidFill>
                          <a:latin typeface="Cambria"/>
                        </a:rPr>
                        <a:t>b</a:t>
                      </a:r>
                      <a:r>
                        <a:rPr lang="fr-FR" sz="2000" b="0" i="1" strike="noStrike" spc="-1" baseline="-25000">
                          <a:solidFill>
                            <a:srgbClr val="FF0000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438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a</a:t>
                      </a: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21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a</a:t>
                      </a: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22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.  .  .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a</a:t>
                      </a: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2n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>
                          <a:solidFill>
                            <a:srgbClr val="FF0000"/>
                          </a:solidFill>
                          <a:latin typeface="Cambria"/>
                        </a:rPr>
                        <a:t>b</a:t>
                      </a:r>
                      <a:r>
                        <a:rPr lang="fr-FR" sz="2000" b="0" i="1" strike="noStrike" spc="-1" baseline="-25000">
                          <a:solidFill>
                            <a:srgbClr val="FF0000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438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fr-FR" sz="2000" b="0" i="1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: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.  .  .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>
                          <a:solidFill>
                            <a:srgbClr val="FF0000"/>
                          </a:solidFill>
                          <a:latin typeface="Cambria"/>
                        </a:rPr>
                        <a:t>:</a:t>
                      </a:r>
                      <a:endParaRPr lang="en-US" sz="2000" b="0" strike="noStrike" spc="-1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438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a</a:t>
                      </a: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n1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a</a:t>
                      </a: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n2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.  .  .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 dirty="0">
                          <a:solidFill>
                            <a:srgbClr val="FFFFFF"/>
                          </a:solidFill>
                          <a:latin typeface="Cambria"/>
                        </a:rPr>
                        <a:t>a</a:t>
                      </a:r>
                      <a:r>
                        <a:rPr lang="fr-FR" sz="2000" b="0" i="1" strike="noStrike" spc="-1" baseline="-25000" dirty="0">
                          <a:solidFill>
                            <a:srgbClr val="FFFFFF"/>
                          </a:solidFill>
                          <a:latin typeface="Cambria"/>
                        </a:rPr>
                        <a:t>nn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 dirty="0" err="1">
                          <a:solidFill>
                            <a:srgbClr val="FF0000"/>
                          </a:solidFill>
                          <a:latin typeface="Cambria"/>
                        </a:rPr>
                        <a:t>b</a:t>
                      </a:r>
                      <a:r>
                        <a:rPr lang="fr-FR" sz="2000" b="0" i="1" strike="noStrike" spc="-1" baseline="-25000" dirty="0" err="1">
                          <a:solidFill>
                            <a:srgbClr val="FF0000"/>
                          </a:solidFill>
                          <a:latin typeface="Cambria"/>
                        </a:rPr>
                        <a:t>n</a:t>
                      </a:r>
                      <a:endParaRPr lang="en-US" sz="2000" b="0" strike="noStrike" spc="-1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CustomShape 12"/>
          <p:cNvSpPr/>
          <p:nvPr/>
        </p:nvSpPr>
        <p:spPr>
          <a:xfrm>
            <a:off x="983943" y="3880787"/>
            <a:ext cx="31680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u="sng" strike="noStrike" spc="-1" dirty="0">
                <a:solidFill>
                  <a:srgbClr val="C00000"/>
                </a:solidFill>
                <a:uFillTx/>
                <a:latin typeface="Book Antiqua"/>
              </a:rPr>
              <a:t>Système linéaire ( carré )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86835" y="1944334"/>
            <a:ext cx="374441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 smtClean="0">
                <a:latin typeface="Cambria" pitchFamily="18" charset="0"/>
              </a:rPr>
              <a:t>a</a:t>
            </a:r>
            <a:r>
              <a:rPr lang="fr-FR" i="1" baseline="-25000" dirty="0" smtClean="0">
                <a:latin typeface="Cambria" pitchFamily="18" charset="0"/>
              </a:rPr>
              <a:t>11</a:t>
            </a:r>
            <a:r>
              <a:rPr lang="fr-FR" i="1" dirty="0" smtClean="0">
                <a:latin typeface="Cambria" pitchFamily="18" charset="0"/>
              </a:rPr>
              <a:t>X</a:t>
            </a:r>
            <a:r>
              <a:rPr lang="fr-FR" i="1" baseline="-25000" dirty="0" smtClean="0">
                <a:latin typeface="Cambria" pitchFamily="18" charset="0"/>
              </a:rPr>
              <a:t>1</a:t>
            </a:r>
            <a:r>
              <a:rPr lang="fr-FR" i="1" dirty="0" smtClean="0">
                <a:latin typeface="Cambria" pitchFamily="18" charset="0"/>
              </a:rPr>
              <a:t>   +   a</a:t>
            </a:r>
            <a:r>
              <a:rPr lang="fr-FR" i="1" baseline="-25000" dirty="0" smtClean="0">
                <a:latin typeface="Cambria" pitchFamily="18" charset="0"/>
              </a:rPr>
              <a:t>12</a:t>
            </a:r>
            <a:r>
              <a:rPr lang="fr-FR" i="1" dirty="0" smtClean="0">
                <a:latin typeface="Cambria" pitchFamily="18" charset="0"/>
              </a:rPr>
              <a:t>X</a:t>
            </a:r>
            <a:r>
              <a:rPr lang="fr-FR" i="1" baseline="-25000" dirty="0" smtClean="0">
                <a:latin typeface="Cambria" pitchFamily="18" charset="0"/>
              </a:rPr>
              <a:t>2</a:t>
            </a:r>
            <a:r>
              <a:rPr lang="fr-FR" i="1" dirty="0" smtClean="0">
                <a:latin typeface="Cambria" pitchFamily="18" charset="0"/>
              </a:rPr>
              <a:t>   +   ..  +   a</a:t>
            </a:r>
            <a:r>
              <a:rPr lang="fr-FR" i="1" baseline="-25000" dirty="0" smtClean="0">
                <a:latin typeface="Cambria" pitchFamily="18" charset="0"/>
              </a:rPr>
              <a:t>1n</a:t>
            </a:r>
            <a:r>
              <a:rPr lang="fr-FR" i="1" dirty="0" smtClean="0">
                <a:latin typeface="Cambria" pitchFamily="18" charset="0"/>
              </a:rPr>
              <a:t>X</a:t>
            </a:r>
            <a:r>
              <a:rPr lang="fr-FR" i="1" baseline="-25000" dirty="0" smtClean="0">
                <a:latin typeface="Cambria" pitchFamily="18" charset="0"/>
              </a:rPr>
              <a:t>n</a:t>
            </a:r>
            <a:r>
              <a:rPr lang="fr-FR" i="1" dirty="0" smtClean="0">
                <a:latin typeface="Cambria" pitchFamily="18" charset="0"/>
              </a:rPr>
              <a:t>   =   </a:t>
            </a:r>
            <a:r>
              <a:rPr lang="fr-FR" b="1" i="1" dirty="0" smtClean="0">
                <a:solidFill>
                  <a:srgbClr val="FF0000"/>
                </a:solidFill>
                <a:latin typeface="Cambria" pitchFamily="18" charset="0"/>
              </a:rPr>
              <a:t>b</a:t>
            </a:r>
            <a:r>
              <a:rPr lang="fr-FR" b="1" i="1" baseline="-25000" dirty="0" smtClean="0">
                <a:solidFill>
                  <a:srgbClr val="FF0000"/>
                </a:solidFill>
                <a:latin typeface="Cambria" pitchFamily="18" charset="0"/>
              </a:rPr>
              <a:t>1</a:t>
            </a:r>
            <a:endParaRPr lang="fr-FR" b="1" i="1" baseline="-250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86835" y="2508244"/>
            <a:ext cx="374441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latin typeface="Cambria" pitchFamily="18" charset="0"/>
              </a:rPr>
              <a:t>a</a:t>
            </a:r>
            <a:r>
              <a:rPr lang="fr-FR" i="1" baseline="-25000" dirty="0">
                <a:latin typeface="Cambria" pitchFamily="18" charset="0"/>
              </a:rPr>
              <a:t>21</a:t>
            </a:r>
            <a:r>
              <a:rPr lang="fr-FR" i="1" dirty="0">
                <a:latin typeface="Cambria" pitchFamily="18" charset="0"/>
              </a:rPr>
              <a:t>X</a:t>
            </a:r>
            <a:r>
              <a:rPr lang="fr-FR" i="1" baseline="-25000" dirty="0">
                <a:latin typeface="Cambria" pitchFamily="18" charset="0"/>
              </a:rPr>
              <a:t>1</a:t>
            </a:r>
            <a:r>
              <a:rPr lang="fr-FR" i="1" dirty="0">
                <a:latin typeface="Cambria" pitchFamily="18" charset="0"/>
              </a:rPr>
              <a:t>   +   a</a:t>
            </a:r>
            <a:r>
              <a:rPr lang="fr-FR" i="1" baseline="-25000" dirty="0">
                <a:latin typeface="Cambria" pitchFamily="18" charset="0"/>
              </a:rPr>
              <a:t>22</a:t>
            </a:r>
            <a:r>
              <a:rPr lang="fr-FR" i="1" dirty="0">
                <a:latin typeface="Cambria" pitchFamily="18" charset="0"/>
              </a:rPr>
              <a:t>X</a:t>
            </a:r>
            <a:r>
              <a:rPr lang="fr-FR" i="1" baseline="-25000" dirty="0">
                <a:latin typeface="Cambria" pitchFamily="18" charset="0"/>
              </a:rPr>
              <a:t>2</a:t>
            </a:r>
            <a:r>
              <a:rPr lang="fr-FR" i="1" dirty="0">
                <a:latin typeface="Cambria" pitchFamily="18" charset="0"/>
              </a:rPr>
              <a:t>   +   ..  +   a</a:t>
            </a:r>
            <a:r>
              <a:rPr lang="fr-FR" i="1" baseline="-25000" dirty="0">
                <a:latin typeface="Cambria" pitchFamily="18" charset="0"/>
              </a:rPr>
              <a:t>2n</a:t>
            </a:r>
            <a:r>
              <a:rPr lang="fr-FR" i="1" dirty="0">
                <a:latin typeface="Cambria" pitchFamily="18" charset="0"/>
              </a:rPr>
              <a:t>X</a:t>
            </a:r>
            <a:r>
              <a:rPr lang="fr-FR" i="1" baseline="-25000" dirty="0">
                <a:latin typeface="Cambria" pitchFamily="18" charset="0"/>
              </a:rPr>
              <a:t>n</a:t>
            </a:r>
            <a:r>
              <a:rPr lang="fr-FR" i="1" dirty="0">
                <a:latin typeface="Cambria" pitchFamily="18" charset="0"/>
              </a:rPr>
              <a:t>   =   </a:t>
            </a:r>
            <a:r>
              <a:rPr lang="fr-FR" b="1" i="1" dirty="0">
                <a:solidFill>
                  <a:srgbClr val="FF0000"/>
                </a:solidFill>
                <a:latin typeface="Cambria" pitchFamily="18" charset="0"/>
              </a:rPr>
              <a:t>b</a:t>
            </a:r>
            <a:r>
              <a:rPr lang="fr-FR" b="1" i="1" baseline="-25000" dirty="0">
                <a:solidFill>
                  <a:srgbClr val="FF0000"/>
                </a:solidFill>
                <a:latin typeface="Cambria" pitchFamily="18" charset="0"/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92107" y="3312486"/>
            <a:ext cx="374441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 smtClean="0">
                <a:latin typeface="Cambria" pitchFamily="18" charset="0"/>
              </a:rPr>
              <a:t>a</a:t>
            </a:r>
            <a:r>
              <a:rPr lang="fr-FR" i="1" baseline="-25000" dirty="0" smtClean="0">
                <a:latin typeface="Cambria" pitchFamily="18" charset="0"/>
              </a:rPr>
              <a:t>n1</a:t>
            </a:r>
            <a:r>
              <a:rPr lang="fr-FR" i="1" dirty="0" smtClean="0">
                <a:latin typeface="Cambria" pitchFamily="18" charset="0"/>
              </a:rPr>
              <a:t>X</a:t>
            </a:r>
            <a:r>
              <a:rPr lang="fr-FR" i="1" baseline="-25000" dirty="0" smtClean="0">
                <a:latin typeface="Cambria" pitchFamily="18" charset="0"/>
              </a:rPr>
              <a:t>1</a:t>
            </a:r>
            <a:r>
              <a:rPr lang="fr-FR" i="1" dirty="0" smtClean="0">
                <a:latin typeface="Cambria" pitchFamily="18" charset="0"/>
              </a:rPr>
              <a:t>   +   a</a:t>
            </a:r>
            <a:r>
              <a:rPr lang="fr-FR" i="1" baseline="-25000" dirty="0" smtClean="0">
                <a:latin typeface="Cambria" pitchFamily="18" charset="0"/>
              </a:rPr>
              <a:t>n2</a:t>
            </a:r>
            <a:r>
              <a:rPr lang="fr-FR" i="1" dirty="0" smtClean="0">
                <a:latin typeface="Cambria" pitchFamily="18" charset="0"/>
              </a:rPr>
              <a:t>X</a:t>
            </a:r>
            <a:r>
              <a:rPr lang="fr-FR" i="1" baseline="-25000" dirty="0" smtClean="0">
                <a:latin typeface="Cambria" pitchFamily="18" charset="0"/>
              </a:rPr>
              <a:t>2</a:t>
            </a:r>
            <a:r>
              <a:rPr lang="fr-FR" i="1" dirty="0" smtClean="0">
                <a:latin typeface="Cambria" pitchFamily="18" charset="0"/>
              </a:rPr>
              <a:t>   +   ..  +   </a:t>
            </a:r>
            <a:r>
              <a:rPr lang="fr-FR" i="1" dirty="0" err="1" smtClean="0">
                <a:latin typeface="Cambria" pitchFamily="18" charset="0"/>
              </a:rPr>
              <a:t>a</a:t>
            </a:r>
            <a:r>
              <a:rPr lang="fr-FR" i="1" baseline="-25000" dirty="0" err="1" smtClean="0">
                <a:latin typeface="Cambria" pitchFamily="18" charset="0"/>
              </a:rPr>
              <a:t>nn</a:t>
            </a:r>
            <a:r>
              <a:rPr lang="fr-FR" i="1" dirty="0" err="1" smtClean="0">
                <a:latin typeface="Cambria" pitchFamily="18" charset="0"/>
              </a:rPr>
              <a:t>X</a:t>
            </a:r>
            <a:r>
              <a:rPr lang="fr-FR" i="1" baseline="-25000" dirty="0" err="1" smtClean="0">
                <a:latin typeface="Cambria" pitchFamily="18" charset="0"/>
              </a:rPr>
              <a:t>n</a:t>
            </a:r>
            <a:r>
              <a:rPr lang="fr-FR" i="1" dirty="0" smtClean="0">
                <a:latin typeface="Cambria" pitchFamily="18" charset="0"/>
              </a:rPr>
              <a:t>    =   </a:t>
            </a:r>
            <a:r>
              <a:rPr lang="fr-FR" b="1" i="1" dirty="0" err="1" smtClean="0">
                <a:solidFill>
                  <a:srgbClr val="FF0000"/>
                </a:solidFill>
                <a:latin typeface="Cambria" pitchFamily="18" charset="0"/>
              </a:rPr>
              <a:t>b</a:t>
            </a:r>
            <a:r>
              <a:rPr lang="fr-FR" b="1" i="1" baseline="-25000" dirty="0" err="1" smtClean="0">
                <a:solidFill>
                  <a:srgbClr val="FF0000"/>
                </a:solidFill>
                <a:latin typeface="Cambria" pitchFamily="18" charset="0"/>
              </a:rPr>
              <a:t>n</a:t>
            </a:r>
            <a:endParaRPr lang="fr-FR" b="1" i="1" baseline="-250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92107" y="2952446"/>
            <a:ext cx="352839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 smtClean="0">
                <a:latin typeface="Cambria" pitchFamily="18" charset="0"/>
              </a:rPr>
              <a:t>.    .    .</a:t>
            </a:r>
            <a:endParaRPr lang="fr-FR" b="1" i="1" baseline="-250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50" name="CustomShape 1"/>
          <p:cNvSpPr/>
          <p:nvPr/>
        </p:nvSpPr>
        <p:spPr>
          <a:xfrm>
            <a:off x="2256300" y="4621642"/>
            <a:ext cx="4354468" cy="337100"/>
          </a:xfrm>
          <a:prstGeom prst="rect">
            <a:avLst/>
          </a:prstGeom>
          <a:noFill/>
          <a:ln w="0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 smtClean="0">
                <a:solidFill>
                  <a:srgbClr val="FFFFFF"/>
                </a:solidFill>
                <a:latin typeface="Cambria Math" pitchFamily="18" charset="0"/>
                <a:ea typeface="Cambria Math" pitchFamily="18" charset="0"/>
              </a:rPr>
              <a:t>X</a:t>
            </a:r>
            <a:r>
              <a:rPr lang="fr-FR" sz="1600" b="0" strike="noStrike" spc="-1" baseline="30000" dirty="0" smtClean="0">
                <a:solidFill>
                  <a:srgbClr val="FFFFFF"/>
                </a:solidFill>
                <a:latin typeface="Cambria Math" pitchFamily="18" charset="0"/>
                <a:ea typeface="Cambria Math" pitchFamily="18" charset="0"/>
              </a:rPr>
              <a:t>(0)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ambria Math" pitchFamily="18" charset="0"/>
                <a:ea typeface="Cambria Math" pitchFamily="18" charset="0"/>
              </a:rPr>
              <a:t> (solution de départ donnée ou calculée) </a:t>
            </a:r>
            <a:endParaRPr lang="en-US" sz="1600" b="0" strike="noStrike" spc="-1" dirty="0">
              <a:latin typeface="Cambria Math" pitchFamily="18" charset="0"/>
              <a:ea typeface="Cambria Math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ustomShape 1"/>
              <p:cNvSpPr/>
              <p:nvPr/>
            </p:nvSpPr>
            <p:spPr>
              <a:xfrm>
                <a:off x="2265499" y="5343771"/>
                <a:ext cx="4354469" cy="533501"/>
              </a:xfrm>
              <a:prstGeom prst="rect">
                <a:avLst/>
              </a:prstGeom>
              <a:noFill/>
              <a:ln w="0">
                <a:solidFill>
                  <a:srgbClr val="FFC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fr-FR" b="0" strike="noStrike" spc="-1" dirty="0" smtClean="0">
                    <a:solidFill>
                      <a:srgbClr val="FFFFFF"/>
                    </a:solidFill>
                    <a:latin typeface="Cambria Math" pitchFamily="18" charset="0"/>
                    <a:ea typeface="Cambria Math" pitchFamily="18" charset="0"/>
                  </a:rPr>
                  <a:t>X</a:t>
                </a:r>
                <a:r>
                  <a:rPr lang="fr-FR" b="0" strike="noStrike" spc="-1" baseline="-25000" dirty="0" smtClean="0">
                    <a:solidFill>
                      <a:srgbClr val="FFFFFF"/>
                    </a:solidFill>
                    <a:latin typeface="Cambria Math" pitchFamily="18" charset="0"/>
                    <a:ea typeface="Cambria Math" pitchFamily="18" charset="0"/>
                  </a:rPr>
                  <a:t>i</a:t>
                </a:r>
                <a:r>
                  <a:rPr lang="fr-FR" b="0" strike="noStrike" spc="-1" baseline="30000" dirty="0" smtClean="0">
                    <a:solidFill>
                      <a:srgbClr val="FFFFFF"/>
                    </a:solidFill>
                    <a:latin typeface="Cambria Math" pitchFamily="18" charset="0"/>
                    <a:ea typeface="Cambria Math" pitchFamily="18" charset="0"/>
                  </a:rPr>
                  <a:t>(k+1)</a:t>
                </a:r>
                <a:r>
                  <a:rPr lang="fr-FR" b="0" strike="noStrike" spc="-1" dirty="0" smtClean="0">
                    <a:solidFill>
                      <a:srgbClr val="FFFFFF"/>
                    </a:solidFill>
                    <a:latin typeface="Cambria Math" pitchFamily="18" charset="0"/>
                    <a:ea typeface="Cambria Math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b="0" i="1" strike="noStrike" spc="-1" smtClean="0">
                            <a:solidFill>
                              <a:srgbClr val="FFFFFF"/>
                            </a:solidFill>
                            <a:latin typeface="Cambria Math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fr-FR" b="0" i="1" strike="noStrike" spc="-1" smtClean="0">
                            <a:solidFill>
                              <a:srgbClr val="FFFFFF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𝑏</m:t>
                        </m:r>
                        <m:r>
                          <a:rPr lang="fr-FR" b="0" i="1" strike="noStrike" spc="-1" baseline="-25000" smtClean="0">
                            <a:solidFill>
                              <a:srgbClr val="FFFFFF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𝑖</m:t>
                        </m:r>
                        <m:r>
                          <a:rPr lang="fr-FR" b="0" i="1" strike="noStrike" spc="-1" smtClean="0">
                            <a:solidFill>
                              <a:srgbClr val="FFFFFF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 −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fr-FR" b="0" i="1" strike="noStrike" spc="-1" smtClean="0">
                                <a:solidFill>
                                  <a:srgbClr val="FFFFFF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fr-FR" b="0" i="1" strike="noStrike" spc="-1" smtClean="0">
                                <a:solidFill>
                                  <a:srgbClr val="FFFFFF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𝑗</m:t>
                            </m:r>
                            <m:r>
                              <m:rPr>
                                <m:brk m:alnAt="9"/>
                              </m:rPr>
                              <a:rPr lang="fr-FR" b="0" i="1" strike="noStrike" spc="-1" smtClean="0">
                                <a:solidFill>
                                  <a:srgbClr val="FFFFFF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≠</m:t>
                            </m:r>
                            <m:r>
                              <m:rPr>
                                <m:brk m:alnAt="9"/>
                              </m:rPr>
                              <a:rPr lang="fr-FR" b="0" i="1" strike="noStrike" spc="-1" smtClean="0">
                                <a:solidFill>
                                  <a:srgbClr val="FFFFFF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fr-FR" b="0" i="1" strike="noStrike" spc="-1" smtClean="0">
                                <a:solidFill>
                                  <a:srgbClr val="FFFFFF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𝑎</m:t>
                            </m:r>
                            <m:r>
                              <a:rPr lang="fr-FR" b="0" i="1" strike="noStrike" spc="-1" baseline="-25000" smtClean="0">
                                <a:solidFill>
                                  <a:srgbClr val="FFFFFF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𝑖𝑗</m:t>
                            </m:r>
                          </m:e>
                        </m:nary>
                        <m:r>
                          <a:rPr lang="fr-FR" b="0" i="1" strike="noStrike" spc="-1" smtClean="0">
                            <a:solidFill>
                              <a:srgbClr val="FFFFFF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 </m:t>
                        </m:r>
                        <m:r>
                          <a:rPr lang="fr-FR" b="0" i="1" strike="noStrike" spc="-1" smtClean="0">
                            <a:solidFill>
                              <a:srgbClr val="FFFFFF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𝑋𝑗</m:t>
                        </m:r>
                        <m:r>
                          <a:rPr lang="fr-FR" b="0" i="1" strike="noStrike" spc="-1" baseline="30000" smtClean="0">
                            <a:solidFill>
                              <a:srgbClr val="FFFFFF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(</m:t>
                        </m:r>
                        <m:r>
                          <a:rPr lang="fr-FR" b="0" i="1" strike="noStrike" spc="-1" baseline="30000" smtClean="0">
                            <a:solidFill>
                              <a:srgbClr val="FFFFFF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𝑘</m:t>
                        </m:r>
                        <m:r>
                          <a:rPr lang="fr-FR" b="0" i="1" strike="noStrike" spc="-1" baseline="30000" smtClean="0">
                            <a:solidFill>
                              <a:srgbClr val="FFFFFF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) </m:t>
                        </m:r>
                      </m:num>
                      <m:den>
                        <m:r>
                          <a:rPr lang="fr-FR" b="0" i="1" strike="noStrike" spc="-1" smtClean="0">
                            <a:solidFill>
                              <a:srgbClr val="FFFFFF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𝑎</m:t>
                        </m:r>
                        <m:r>
                          <a:rPr lang="fr-FR" b="0" i="1" strike="noStrike" spc="-1" baseline="-25000" smtClean="0">
                            <a:solidFill>
                              <a:srgbClr val="FFFFFF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𝑖𝑖</m:t>
                        </m:r>
                      </m:den>
                    </m:f>
                    <m:r>
                      <a:rPr lang="fr-FR" b="0" i="1" strike="noStrike" spc="-1" smtClean="0">
                        <a:solidFill>
                          <a:srgbClr val="FFFFFF"/>
                        </a:solidFill>
                        <a:latin typeface="Cambria Math" pitchFamily="18" charset="0"/>
                        <a:ea typeface="Cambria Math" pitchFamily="18" charset="0"/>
                      </a:rPr>
                      <m:t>  ∀</m:t>
                    </m:r>
                    <m:r>
                      <a:rPr lang="fr-FR" b="0" i="1" strike="noStrike" spc="-1" smtClean="0">
                        <a:solidFill>
                          <a:srgbClr val="FFFFFF"/>
                        </a:solidFill>
                        <a:latin typeface="Cambria Math" pitchFamily="18" charset="0"/>
                        <a:ea typeface="Cambria Math" pitchFamily="18" charset="0"/>
                      </a:rPr>
                      <m:t>𝑖</m:t>
                    </m:r>
                    <m:r>
                      <a:rPr lang="fr-FR" b="0" i="1" strike="noStrike" spc="-1" smtClean="0">
                        <a:solidFill>
                          <a:srgbClr val="FFFFFF"/>
                        </a:solidFill>
                        <a:latin typeface="Cambria Math" pitchFamily="18" charset="0"/>
                        <a:ea typeface="Cambria Math" pitchFamily="18" charset="0"/>
                      </a:rPr>
                      <m:t>=</m:t>
                    </m:r>
                    <m:r>
                      <a:rPr lang="fr-FR" b="0" i="1" strike="noStrike" spc="-1" smtClean="0">
                        <a:solidFill>
                          <a:srgbClr val="FFFFFF"/>
                        </a:solidFill>
                        <a:latin typeface="Cambria Math" pitchFamily="18" charset="0"/>
                        <a:ea typeface="Cambria Math" pitchFamily="18" charset="0"/>
                      </a:rPr>
                      <m:t>1</m:t>
                    </m:r>
                    <m:r>
                      <a:rPr lang="fr-FR" b="0" i="1" strike="noStrike" spc="-1" smtClean="0">
                        <a:solidFill>
                          <a:srgbClr val="FFFFFF"/>
                        </a:solidFill>
                        <a:latin typeface="Cambria Math" pitchFamily="18" charset="0"/>
                        <a:ea typeface="Cambria Math" pitchFamily="18" charset="0"/>
                      </a:rPr>
                      <m:t>,..,</m:t>
                    </m:r>
                    <m:r>
                      <a:rPr lang="fr-FR" b="0" i="1" strike="noStrike" spc="-1" smtClean="0">
                        <a:solidFill>
                          <a:srgbClr val="FFFFFF"/>
                        </a:solidFill>
                        <a:latin typeface="Cambria Math" pitchFamily="18" charset="0"/>
                        <a:ea typeface="Cambria Math" pitchFamily="18" charset="0"/>
                      </a:rPr>
                      <m:t>𝑛</m:t>
                    </m:r>
                  </m:oMath>
                </a14:m>
                <a:endParaRPr lang="en-US" b="0" strike="noStrike" spc="-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51" name="CustomShap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499" y="5343771"/>
                <a:ext cx="4354469" cy="533501"/>
              </a:xfrm>
              <a:prstGeom prst="rect">
                <a:avLst/>
              </a:prstGeom>
              <a:blipFill rotWithShape="1">
                <a:blip r:embed="rId3"/>
                <a:stretch>
                  <a:fillRect l="-1259" t="-3409" b="-3409"/>
                </a:stretch>
              </a:blipFill>
              <a:ln w="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Accolade ouvrante 51"/>
          <p:cNvSpPr/>
          <p:nvPr/>
        </p:nvSpPr>
        <p:spPr>
          <a:xfrm>
            <a:off x="1867441" y="4406298"/>
            <a:ext cx="448020" cy="1727512"/>
          </a:xfrm>
          <a:prstGeom prst="leftBrace">
            <a:avLst>
              <a:gd name="adj1" fmla="val 8333"/>
              <a:gd name="adj2" fmla="val 50913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766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1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2" grpId="0"/>
      <p:bldP spid="23" grpId="0"/>
      <p:bldP spid="24" grpId="0"/>
      <p:bldP spid="25" grpId="0"/>
      <p:bldP spid="50" grpId="0" animBg="1"/>
      <p:bldP spid="51" grpId="0" animBg="1"/>
      <p:bldP spid="5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692661" y="844798"/>
            <a:ext cx="316828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0" u="sng" strike="noStrike" spc="-1" dirty="0" smtClean="0">
                <a:solidFill>
                  <a:srgbClr val="FFFFFF"/>
                </a:solidFill>
                <a:latin typeface="Cambria" pitchFamily="18" charset="0"/>
              </a:rPr>
              <a:t>Algorithme de résolution :</a:t>
            </a:r>
            <a:endParaRPr lang="en-US" b="0" u="sng" strike="noStrike" spc="-1" dirty="0">
              <a:latin typeface="Cambria" pitchFamily="18" charset="0"/>
            </a:endParaRPr>
          </a:p>
        </p:txBody>
      </p:sp>
      <p:sp>
        <p:nvSpPr>
          <p:cNvPr id="182" name="TextShape 10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ED1DF493-267E-48B5-8008-DADB1570BB3A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7" name="CustomShape 4"/>
          <p:cNvSpPr/>
          <p:nvPr/>
        </p:nvSpPr>
        <p:spPr>
          <a:xfrm>
            <a:off x="1019965" y="1484784"/>
            <a:ext cx="6696632" cy="4655711"/>
          </a:xfrm>
          <a:prstGeom prst="rect">
            <a:avLst/>
          </a:prstGeom>
          <a:solidFill>
            <a:srgbClr val="FFFFFF"/>
          </a:solidFill>
          <a:ln w="38100">
            <a:solidFill>
              <a:srgbClr val="A5C249"/>
            </a:solidFill>
            <a:round/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9" name="CustomShape 7"/>
          <p:cNvSpPr/>
          <p:nvPr/>
        </p:nvSpPr>
        <p:spPr>
          <a:xfrm>
            <a:off x="1225841" y="1645185"/>
            <a:ext cx="3142440" cy="3436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0" strike="noStrike" spc="-1" dirty="0" smtClean="0">
                <a:solidFill>
                  <a:srgbClr val="002060"/>
                </a:solidFill>
                <a:latin typeface="Courier New"/>
              </a:rPr>
              <a:t>X</a:t>
            </a:r>
            <a:r>
              <a:rPr lang="fr-FR" sz="1400" b="0" strike="noStrike" spc="-1" baseline="30000" dirty="0" smtClean="0">
                <a:solidFill>
                  <a:srgbClr val="002060"/>
                </a:solidFill>
                <a:latin typeface="Courier New"/>
              </a:rPr>
              <a:t>(0)</a:t>
            </a:r>
            <a:r>
              <a:rPr lang="fr-FR" sz="1400" b="0" strike="noStrike" spc="-1" dirty="0" smtClean="0">
                <a:solidFill>
                  <a:srgbClr val="002060"/>
                </a:solidFill>
                <a:latin typeface="Courier New"/>
              </a:rPr>
              <a:t> : solution initiale</a:t>
            </a:r>
            <a:endParaRPr lang="en-US" sz="1400" b="0" strike="noStrike" spc="-1" dirty="0">
              <a:latin typeface="Arial"/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1842230" y="3049537"/>
            <a:ext cx="2587680" cy="1819624"/>
            <a:chOff x="1842230" y="3049537"/>
            <a:chExt cx="2587680" cy="1819624"/>
          </a:xfrm>
        </p:grpSpPr>
        <p:sp>
          <p:nvSpPr>
            <p:cNvPr id="43" name="CustomShape 9"/>
            <p:cNvSpPr/>
            <p:nvPr/>
          </p:nvSpPr>
          <p:spPr>
            <a:xfrm>
              <a:off x="1842230" y="3049537"/>
              <a:ext cx="2587680" cy="340497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400" b="0" strike="noStrike" spc="-1" dirty="0" smtClean="0">
                  <a:solidFill>
                    <a:srgbClr val="002060"/>
                  </a:solidFill>
                  <a:latin typeface="Courier New"/>
                </a:rPr>
                <a:t>Pour </a:t>
              </a:r>
              <a:r>
                <a:rPr lang="fr-FR" sz="1400" b="0" strike="noStrike" spc="-1" dirty="0">
                  <a:solidFill>
                    <a:srgbClr val="002060"/>
                  </a:solidFill>
                  <a:latin typeface="Courier New"/>
                </a:rPr>
                <a:t>j = </a:t>
              </a:r>
              <a:r>
                <a:rPr lang="fr-FR" sz="1400" b="0" strike="noStrike" spc="-1" dirty="0" smtClean="0">
                  <a:solidFill>
                    <a:srgbClr val="002060"/>
                  </a:solidFill>
                  <a:latin typeface="Courier New"/>
                </a:rPr>
                <a:t>1 à n faire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44" name="Line 10"/>
            <p:cNvSpPr/>
            <p:nvPr/>
          </p:nvSpPr>
          <p:spPr>
            <a:xfrm>
              <a:off x="1918982" y="3337159"/>
              <a:ext cx="358560" cy="0"/>
            </a:xfrm>
            <a:prstGeom prst="line">
              <a:avLst/>
            </a:prstGeom>
            <a:ln>
              <a:solidFill>
                <a:srgbClr val="069BA2"/>
              </a:solidFill>
              <a:prstDash val="lgDashDotDot"/>
              <a:round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/>
          </p:style>
        </p:sp>
        <p:sp>
          <p:nvSpPr>
            <p:cNvPr id="45" name="Line 11"/>
            <p:cNvSpPr/>
            <p:nvPr/>
          </p:nvSpPr>
          <p:spPr>
            <a:xfrm flipV="1">
              <a:off x="2088401" y="3337159"/>
              <a:ext cx="0" cy="1273593"/>
            </a:xfrm>
            <a:prstGeom prst="line">
              <a:avLst/>
            </a:prstGeom>
            <a:ln>
              <a:solidFill>
                <a:srgbClr val="069BA2"/>
              </a:solidFill>
              <a:prstDash val="lgDashDotDot"/>
              <a:round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/>
          </p:style>
        </p:sp>
        <p:sp>
          <p:nvSpPr>
            <p:cNvPr id="46" name="CustomShape 12"/>
            <p:cNvSpPr/>
            <p:nvPr/>
          </p:nvSpPr>
          <p:spPr>
            <a:xfrm>
              <a:off x="2007817" y="4528664"/>
              <a:ext cx="1116000" cy="340497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400" b="0" u="sng" strike="noStrike" spc="-1" dirty="0" smtClean="0">
                  <a:solidFill>
                    <a:srgbClr val="002060"/>
                  </a:solidFill>
                  <a:uFillTx/>
                  <a:latin typeface="Courier New"/>
                </a:rPr>
                <a:t>Fin pour</a:t>
              </a:r>
              <a:endParaRPr lang="en-US" sz="1400" b="0" strike="noStrike" spc="-1" dirty="0">
                <a:latin typeface="Arial"/>
              </a:endParaRPr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2277542" y="3527667"/>
            <a:ext cx="2587680" cy="1083085"/>
            <a:chOff x="2277542" y="3527667"/>
            <a:chExt cx="2587680" cy="1083085"/>
          </a:xfrm>
        </p:grpSpPr>
        <p:sp>
          <p:nvSpPr>
            <p:cNvPr id="53" name="CustomShape 9"/>
            <p:cNvSpPr/>
            <p:nvPr/>
          </p:nvSpPr>
          <p:spPr>
            <a:xfrm>
              <a:off x="2277542" y="3527667"/>
              <a:ext cx="2587680" cy="340497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400" b="0" strike="noStrike" spc="-1" dirty="0" smtClean="0">
                  <a:solidFill>
                    <a:srgbClr val="002060"/>
                  </a:solidFill>
                  <a:latin typeface="Courier New"/>
                </a:rPr>
                <a:t>Si j ≠ i alors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54" name="Line 10"/>
            <p:cNvSpPr/>
            <p:nvPr/>
          </p:nvSpPr>
          <p:spPr>
            <a:xfrm>
              <a:off x="2315303" y="3828552"/>
              <a:ext cx="358560" cy="0"/>
            </a:xfrm>
            <a:prstGeom prst="line">
              <a:avLst/>
            </a:prstGeom>
            <a:ln>
              <a:solidFill>
                <a:srgbClr val="069BA2"/>
              </a:solidFill>
              <a:prstDash val="lgDashDotDot"/>
              <a:round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/>
          </p:style>
        </p:sp>
        <p:sp>
          <p:nvSpPr>
            <p:cNvPr id="55" name="Line 11"/>
            <p:cNvSpPr/>
            <p:nvPr/>
          </p:nvSpPr>
          <p:spPr>
            <a:xfrm flipV="1">
              <a:off x="2484722" y="3828552"/>
              <a:ext cx="0" cy="585107"/>
            </a:xfrm>
            <a:prstGeom prst="line">
              <a:avLst/>
            </a:prstGeom>
            <a:ln>
              <a:solidFill>
                <a:srgbClr val="069BA2"/>
              </a:solidFill>
              <a:prstDash val="lgDashDotDot"/>
              <a:round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/>
          </p:style>
        </p:sp>
        <p:sp>
          <p:nvSpPr>
            <p:cNvPr id="35" name="CustomShape 12"/>
            <p:cNvSpPr/>
            <p:nvPr/>
          </p:nvSpPr>
          <p:spPr>
            <a:xfrm>
              <a:off x="2433145" y="4270255"/>
              <a:ext cx="1116000" cy="340497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400" b="0" u="sng" strike="noStrike" spc="-1" dirty="0" smtClean="0">
                  <a:solidFill>
                    <a:srgbClr val="002060"/>
                  </a:solidFill>
                  <a:uFillTx/>
                  <a:latin typeface="Courier New"/>
                </a:rPr>
                <a:t>Fin si</a:t>
              </a:r>
              <a:endParaRPr lang="en-US" sz="1400" b="0" strike="noStrike" spc="-1" dirty="0">
                <a:latin typeface="Arial"/>
              </a:endParaRPr>
            </a:p>
          </p:txBody>
        </p:sp>
      </p:grpSp>
      <p:sp>
        <p:nvSpPr>
          <p:cNvPr id="39" name="CustomShape 14"/>
          <p:cNvSpPr/>
          <p:nvPr/>
        </p:nvSpPr>
        <p:spPr>
          <a:xfrm>
            <a:off x="1986664" y="2722772"/>
            <a:ext cx="2585336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0" strike="noStrike" spc="-1" dirty="0" smtClean="0">
                <a:solidFill>
                  <a:srgbClr val="002060"/>
                </a:solidFill>
                <a:latin typeface="Courier New"/>
              </a:rPr>
              <a:t>X</a:t>
            </a:r>
            <a:r>
              <a:rPr lang="fr-FR" sz="1400" b="0" strike="noStrike" spc="-1" baseline="-25000" dirty="0" smtClean="0">
                <a:solidFill>
                  <a:srgbClr val="002060"/>
                </a:solidFill>
                <a:latin typeface="Courier New"/>
              </a:rPr>
              <a:t>i</a:t>
            </a:r>
            <a:r>
              <a:rPr lang="fr-FR" sz="1400" b="0" strike="noStrike" spc="-1" dirty="0" smtClean="0">
                <a:solidFill>
                  <a:srgbClr val="002060"/>
                </a:solidFill>
                <a:latin typeface="Courier New"/>
              </a:rPr>
              <a:t> = b</a:t>
            </a:r>
            <a:r>
              <a:rPr lang="fr-FR" sz="1400" b="0" strike="noStrike" spc="-1" baseline="-25000" dirty="0" smtClean="0">
                <a:solidFill>
                  <a:srgbClr val="002060"/>
                </a:solidFill>
                <a:latin typeface="Courier New"/>
              </a:rPr>
              <a:t>i</a:t>
            </a:r>
            <a:endParaRPr lang="en-US" sz="1400" b="0" strike="noStrike" spc="-1" baseline="-25000" dirty="0">
              <a:latin typeface="Arial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1511831" y="2359138"/>
            <a:ext cx="3284044" cy="3111568"/>
            <a:chOff x="1511831" y="2359138"/>
            <a:chExt cx="3284044" cy="3111568"/>
          </a:xfrm>
        </p:grpSpPr>
        <p:sp>
          <p:nvSpPr>
            <p:cNvPr id="40" name="Line 15"/>
            <p:cNvSpPr/>
            <p:nvPr/>
          </p:nvSpPr>
          <p:spPr>
            <a:xfrm>
              <a:off x="1567984" y="2702824"/>
              <a:ext cx="358920" cy="0"/>
            </a:xfrm>
            <a:prstGeom prst="line">
              <a:avLst/>
            </a:prstGeom>
            <a:ln>
              <a:solidFill>
                <a:srgbClr val="069BA2"/>
              </a:solidFill>
              <a:prstDash val="lgDashDotDot"/>
              <a:round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/>
          </p:style>
        </p:sp>
        <p:sp>
          <p:nvSpPr>
            <p:cNvPr id="41" name="Line 16"/>
            <p:cNvSpPr/>
            <p:nvPr/>
          </p:nvSpPr>
          <p:spPr>
            <a:xfrm flipV="1">
              <a:off x="1737043" y="2702824"/>
              <a:ext cx="10400" cy="2596037"/>
            </a:xfrm>
            <a:prstGeom prst="line">
              <a:avLst/>
            </a:prstGeom>
            <a:ln>
              <a:solidFill>
                <a:srgbClr val="069BA2"/>
              </a:solidFill>
              <a:prstDash val="lgDashDotDot"/>
              <a:round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/>
          </p:style>
        </p:sp>
        <p:sp>
          <p:nvSpPr>
            <p:cNvPr id="42" name="CustomShape 17"/>
            <p:cNvSpPr/>
            <p:nvPr/>
          </p:nvSpPr>
          <p:spPr>
            <a:xfrm>
              <a:off x="1633045" y="5127019"/>
              <a:ext cx="2173320" cy="343687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400" b="0" u="sng" strike="noStrike" spc="-1" dirty="0" smtClean="0">
                  <a:solidFill>
                    <a:srgbClr val="002060"/>
                  </a:solidFill>
                  <a:uFillTx/>
                  <a:latin typeface="Courier New"/>
                </a:rPr>
                <a:t>Fin pour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52" name="CustomShape 14"/>
            <p:cNvSpPr/>
            <p:nvPr/>
          </p:nvSpPr>
          <p:spPr>
            <a:xfrm>
              <a:off x="1511831" y="2359138"/>
              <a:ext cx="3284044" cy="343687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400" b="0" strike="noStrike" spc="-1" dirty="0" smtClean="0">
                  <a:solidFill>
                    <a:srgbClr val="002060"/>
                  </a:solidFill>
                  <a:latin typeface="Courier New"/>
                </a:rPr>
                <a:t>Pour </a:t>
              </a:r>
              <a:r>
                <a:rPr lang="fr-FR" sz="1400" b="0" strike="noStrike" spc="-1" dirty="0">
                  <a:solidFill>
                    <a:srgbClr val="002060"/>
                  </a:solidFill>
                  <a:latin typeface="Courier New"/>
                </a:rPr>
                <a:t>i = </a:t>
              </a:r>
              <a:r>
                <a:rPr lang="fr-FR" sz="1400" b="0" strike="noStrike" spc="-1" dirty="0" smtClean="0">
                  <a:solidFill>
                    <a:srgbClr val="002060"/>
                  </a:solidFill>
                  <a:latin typeface="Courier New"/>
                </a:rPr>
                <a:t>1 à n faire</a:t>
              </a:r>
              <a:endParaRPr lang="en-US" sz="1400" b="0" strike="noStrike" spc="-1" dirty="0">
                <a:latin typeface="Arial"/>
              </a:endParaRPr>
            </a:p>
          </p:txBody>
        </p:sp>
      </p:grpSp>
      <p:sp>
        <p:nvSpPr>
          <p:cNvPr id="36" name="CustomShape 14"/>
          <p:cNvSpPr/>
          <p:nvPr/>
        </p:nvSpPr>
        <p:spPr>
          <a:xfrm>
            <a:off x="2011325" y="4783332"/>
            <a:ext cx="2585336" cy="3436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0" strike="noStrike" spc="-1" dirty="0" smtClean="0">
                <a:solidFill>
                  <a:srgbClr val="002060"/>
                </a:solidFill>
                <a:latin typeface="Courier New"/>
              </a:rPr>
              <a:t>X</a:t>
            </a:r>
            <a:r>
              <a:rPr lang="fr-FR" sz="1400" b="0" strike="noStrike" spc="-1" baseline="-25000" dirty="0" smtClean="0">
                <a:solidFill>
                  <a:srgbClr val="002060"/>
                </a:solidFill>
                <a:latin typeface="Courier New"/>
              </a:rPr>
              <a:t>i</a:t>
            </a:r>
            <a:r>
              <a:rPr lang="fr-FR" sz="1400" b="0" strike="noStrike" spc="-1" dirty="0" smtClean="0">
                <a:solidFill>
                  <a:srgbClr val="002060"/>
                </a:solidFill>
                <a:latin typeface="Courier New"/>
              </a:rPr>
              <a:t> = X</a:t>
            </a:r>
            <a:r>
              <a:rPr lang="fr-FR" sz="1400" b="0" strike="noStrike" spc="-1" baseline="-25000" dirty="0" smtClean="0">
                <a:solidFill>
                  <a:srgbClr val="002060"/>
                </a:solidFill>
                <a:latin typeface="Courier New"/>
              </a:rPr>
              <a:t>i</a:t>
            </a:r>
            <a:r>
              <a:rPr lang="fr-FR" sz="1400" b="0" strike="noStrike" spc="-1" dirty="0" smtClean="0">
                <a:solidFill>
                  <a:srgbClr val="002060"/>
                </a:solidFill>
                <a:latin typeface="Courier New"/>
              </a:rPr>
              <a:t>/</a:t>
            </a:r>
            <a:r>
              <a:rPr lang="fr-FR" sz="1400" b="0" strike="noStrike" spc="-1" dirty="0" err="1" smtClean="0">
                <a:solidFill>
                  <a:srgbClr val="002060"/>
                </a:solidFill>
                <a:latin typeface="Courier New"/>
              </a:rPr>
              <a:t>a</a:t>
            </a:r>
            <a:r>
              <a:rPr lang="fr-FR" sz="1400" b="0" strike="noStrike" spc="-1" baseline="-25000" dirty="0" err="1" smtClean="0">
                <a:solidFill>
                  <a:srgbClr val="002060"/>
                </a:solidFill>
                <a:latin typeface="Courier New"/>
              </a:rPr>
              <a:t>ii</a:t>
            </a:r>
            <a:endParaRPr lang="en-US" sz="1400" b="0" strike="noStrike" spc="-1" baseline="-25000" dirty="0">
              <a:latin typeface="Arial"/>
            </a:endParaRPr>
          </a:p>
        </p:txBody>
      </p:sp>
      <p:sp>
        <p:nvSpPr>
          <p:cNvPr id="56" name="CustomShape 14"/>
          <p:cNvSpPr/>
          <p:nvPr/>
        </p:nvSpPr>
        <p:spPr>
          <a:xfrm>
            <a:off x="1579497" y="5402166"/>
            <a:ext cx="2585336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0" strike="noStrike" spc="-1" dirty="0" smtClean="0">
                <a:solidFill>
                  <a:srgbClr val="002060"/>
                </a:solidFill>
                <a:latin typeface="Courier New"/>
              </a:rPr>
              <a:t>X</a:t>
            </a:r>
            <a:r>
              <a:rPr lang="fr-FR" sz="1400" spc="-1" baseline="30000" dirty="0">
                <a:solidFill>
                  <a:srgbClr val="002060"/>
                </a:solidFill>
                <a:latin typeface="Courier New"/>
              </a:rPr>
              <a:t>(0)</a:t>
            </a:r>
            <a:r>
              <a:rPr lang="fr-FR" sz="1400" b="0" strike="noStrike" spc="-1" dirty="0" smtClean="0">
                <a:solidFill>
                  <a:srgbClr val="002060"/>
                </a:solidFill>
                <a:latin typeface="Courier New"/>
              </a:rPr>
              <a:t> = X</a:t>
            </a:r>
            <a:endParaRPr lang="en-US" sz="1400" b="0" strike="noStrike" spc="-1" baseline="-25000" dirty="0">
              <a:latin typeface="Arial"/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1129550" y="2003555"/>
            <a:ext cx="5297243" cy="4028394"/>
            <a:chOff x="1129550" y="2003555"/>
            <a:chExt cx="5297243" cy="4028394"/>
          </a:xfrm>
        </p:grpSpPr>
        <p:sp>
          <p:nvSpPr>
            <p:cNvPr id="32" name="CustomShape 19"/>
            <p:cNvSpPr/>
            <p:nvPr/>
          </p:nvSpPr>
          <p:spPr>
            <a:xfrm>
              <a:off x="1129550" y="2003555"/>
              <a:ext cx="5297243" cy="343687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400" b="0" strike="noStrike" spc="-1" dirty="0" smtClean="0">
                  <a:solidFill>
                    <a:srgbClr val="002060"/>
                  </a:solidFill>
                  <a:latin typeface="Courier New"/>
                </a:rPr>
                <a:t>Tant que Test d’arrêt n’est pas satisfait faire</a:t>
              </a:r>
              <a:endParaRPr lang="en-US" sz="1400" b="0" strike="noStrike" spc="-1" dirty="0">
                <a:latin typeface="Arial"/>
              </a:endParaRPr>
            </a:p>
          </p:txBody>
        </p:sp>
        <p:grpSp>
          <p:nvGrpSpPr>
            <p:cNvPr id="33" name="Groupe 32"/>
            <p:cNvGrpSpPr/>
            <p:nvPr/>
          </p:nvGrpSpPr>
          <p:grpSpPr>
            <a:xfrm>
              <a:off x="1220577" y="2337156"/>
              <a:ext cx="358920" cy="3354296"/>
              <a:chOff x="524252" y="3035197"/>
              <a:chExt cx="358920" cy="2989630"/>
            </a:xfrm>
          </p:grpSpPr>
          <p:sp>
            <p:nvSpPr>
              <p:cNvPr id="37" name="Line 21"/>
              <p:cNvSpPr/>
              <p:nvPr/>
            </p:nvSpPr>
            <p:spPr>
              <a:xfrm>
                <a:off x="524252" y="3035198"/>
                <a:ext cx="358920" cy="0"/>
              </a:xfrm>
              <a:prstGeom prst="line">
                <a:avLst/>
              </a:prstGeom>
              <a:ln>
                <a:solidFill>
                  <a:srgbClr val="069BA2"/>
                </a:solidFill>
                <a:prstDash val="lgDashDotDot"/>
                <a:round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/>
            </p:style>
          </p:sp>
          <p:sp>
            <p:nvSpPr>
              <p:cNvPr id="38" name="Line 22"/>
              <p:cNvSpPr/>
              <p:nvPr/>
            </p:nvSpPr>
            <p:spPr>
              <a:xfrm flipV="1">
                <a:off x="624692" y="3035197"/>
                <a:ext cx="12240" cy="2989630"/>
              </a:xfrm>
              <a:prstGeom prst="line">
                <a:avLst/>
              </a:prstGeom>
              <a:ln>
                <a:solidFill>
                  <a:srgbClr val="069BA2"/>
                </a:solidFill>
                <a:prstDash val="lgDashDotDot"/>
                <a:round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/>
            </p:style>
          </p:sp>
        </p:grpSp>
        <p:sp>
          <p:nvSpPr>
            <p:cNvPr id="34" name="CustomShape 23"/>
            <p:cNvSpPr/>
            <p:nvPr/>
          </p:nvSpPr>
          <p:spPr>
            <a:xfrm>
              <a:off x="1220577" y="5691451"/>
              <a:ext cx="2173320" cy="340498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400" b="0" u="sng" strike="noStrike" spc="-1" dirty="0" smtClean="0">
                  <a:solidFill>
                    <a:srgbClr val="002060"/>
                  </a:solidFill>
                  <a:uFillTx/>
                  <a:latin typeface="Courier New"/>
                </a:rPr>
                <a:t>Fin tant que</a:t>
              </a:r>
              <a:endParaRPr lang="en-US" sz="1400" b="0" strike="noStrike" spc="-1" dirty="0">
                <a:latin typeface="Arial"/>
              </a:endParaRPr>
            </a:p>
          </p:txBody>
        </p:sp>
      </p:grpSp>
      <p:sp>
        <p:nvSpPr>
          <p:cNvPr id="30" name="CustomShape 7"/>
          <p:cNvSpPr/>
          <p:nvPr/>
        </p:nvSpPr>
        <p:spPr>
          <a:xfrm>
            <a:off x="2740628" y="3912395"/>
            <a:ext cx="2480855" cy="3436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spc="-1" dirty="0" smtClean="0">
                <a:solidFill>
                  <a:srgbClr val="002060"/>
                </a:solidFill>
                <a:latin typeface="Courier New"/>
              </a:rPr>
              <a:t>X</a:t>
            </a:r>
            <a:r>
              <a:rPr lang="fr-FR" sz="1400" spc="-1" baseline="-25000" dirty="0" smtClean="0">
                <a:solidFill>
                  <a:srgbClr val="002060"/>
                </a:solidFill>
                <a:latin typeface="Courier New"/>
              </a:rPr>
              <a:t>i</a:t>
            </a:r>
            <a:r>
              <a:rPr lang="fr-FR" sz="1400" spc="-1" dirty="0" smtClean="0">
                <a:solidFill>
                  <a:srgbClr val="002060"/>
                </a:solidFill>
                <a:latin typeface="Courier New"/>
              </a:rPr>
              <a:t> = X</a:t>
            </a:r>
            <a:r>
              <a:rPr lang="fr-FR" sz="1400" spc="-1" baseline="-25000" dirty="0" smtClean="0">
                <a:solidFill>
                  <a:srgbClr val="002060"/>
                </a:solidFill>
                <a:latin typeface="Courier New"/>
              </a:rPr>
              <a:t>i</a:t>
            </a:r>
            <a:r>
              <a:rPr lang="fr-FR" sz="1400" spc="-1" dirty="0" smtClean="0">
                <a:solidFill>
                  <a:srgbClr val="002060"/>
                </a:solidFill>
                <a:latin typeface="Courier New"/>
              </a:rPr>
              <a:t> – </a:t>
            </a:r>
            <a:r>
              <a:rPr lang="fr-FR" sz="1400" spc="-1" dirty="0" err="1" smtClean="0">
                <a:solidFill>
                  <a:srgbClr val="002060"/>
                </a:solidFill>
                <a:latin typeface="Courier New"/>
              </a:rPr>
              <a:t>a</a:t>
            </a:r>
            <a:r>
              <a:rPr lang="fr-FR" sz="1400" spc="-1" baseline="-25000" dirty="0" err="1" smtClean="0">
                <a:solidFill>
                  <a:srgbClr val="002060"/>
                </a:solidFill>
                <a:latin typeface="Courier New"/>
              </a:rPr>
              <a:t>ij</a:t>
            </a:r>
            <a:r>
              <a:rPr lang="fr-FR" sz="1400" spc="-1" dirty="0" smtClean="0">
                <a:solidFill>
                  <a:srgbClr val="002060"/>
                </a:solidFill>
                <a:latin typeface="Courier New"/>
              </a:rPr>
              <a:t> * </a:t>
            </a:r>
            <a:r>
              <a:rPr lang="fr-FR" sz="1400" spc="-1" dirty="0" err="1" smtClean="0">
                <a:solidFill>
                  <a:srgbClr val="002060"/>
                </a:solidFill>
                <a:latin typeface="Courier New"/>
              </a:rPr>
              <a:t>X</a:t>
            </a:r>
            <a:r>
              <a:rPr lang="fr-FR" sz="1400" spc="-1" baseline="-25000" dirty="0" err="1" smtClean="0">
                <a:solidFill>
                  <a:srgbClr val="002060"/>
                </a:solidFill>
                <a:latin typeface="Courier New"/>
              </a:rPr>
              <a:t>j</a:t>
            </a:r>
            <a:r>
              <a:rPr lang="fr-FR" sz="1400" spc="-1" baseline="30000" dirty="0">
                <a:solidFill>
                  <a:srgbClr val="002060"/>
                </a:solidFill>
                <a:latin typeface="Courier New"/>
              </a:rPr>
              <a:t>(0)</a:t>
            </a:r>
            <a:endParaRPr lang="en-US" sz="1400" b="0" strike="noStrike" spc="-1" baseline="-25000" dirty="0">
              <a:latin typeface="Arial"/>
            </a:endParaRPr>
          </a:p>
        </p:txBody>
      </p:sp>
      <p:sp>
        <p:nvSpPr>
          <p:cNvPr id="51" name="CustomShape 1"/>
          <p:cNvSpPr/>
          <p:nvPr/>
        </p:nvSpPr>
        <p:spPr>
          <a:xfrm>
            <a:off x="57055" y="188640"/>
            <a:ext cx="33652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2- </a:t>
            </a: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Méthode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de Jacobi :</a:t>
            </a:r>
            <a:endParaRPr lang="en-US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733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25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75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25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39" grpId="0"/>
      <p:bldP spid="36" grpId="0"/>
      <p:bldP spid="56" grpId="0"/>
      <p:bldP spid="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683640" y="1340640"/>
            <a:ext cx="4249036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 smtClean="0">
                <a:solidFill>
                  <a:srgbClr val="FFFFFF"/>
                </a:solidFill>
                <a:latin typeface="Book Antiqua"/>
              </a:rPr>
              <a:t>Soit le système linéaire suivant :</a:t>
            </a:r>
            <a:endParaRPr lang="en-US" sz="1600" b="0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Formula 2"/>
              <p:cNvSpPr txBox="1"/>
              <p:nvPr/>
            </p:nvSpPr>
            <p:spPr>
              <a:xfrm>
                <a:off x="1331640" y="2349000"/>
                <a:ext cx="3096344" cy="39960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−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5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1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  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2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3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2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4</m:t>
                      </m:r>
                      <m:r>
                        <a:rPr lang="fr-FR" b="0" i="0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   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4" name="Formula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349000"/>
                <a:ext cx="3096344" cy="3996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Formula 3"/>
              <p:cNvSpPr txBox="1"/>
              <p:nvPr/>
            </p:nvSpPr>
            <p:spPr>
              <a:xfrm>
                <a:off x="1291531" y="2836800"/>
                <a:ext cx="3271656" cy="39960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1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+  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7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2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  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2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3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−   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4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  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18</m:t>
                      </m:r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5" name="Formula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531" y="2836800"/>
                <a:ext cx="3271656" cy="3996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Formula 4"/>
              <p:cNvSpPr txBox="1"/>
              <p:nvPr/>
            </p:nvSpPr>
            <p:spPr>
              <a:xfrm>
                <a:off x="1331640" y="3267000"/>
                <a:ext cx="3281024" cy="39960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3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1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−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2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9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3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−  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3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4</m:t>
                      </m:r>
                      <m:r>
                        <a:rPr lang="fr-FR" b="0" i="0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   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−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𝟏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6" name="Formula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3267000"/>
                <a:ext cx="3281024" cy="3996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Formula 5"/>
              <p:cNvSpPr txBox="1"/>
              <p:nvPr/>
            </p:nvSpPr>
            <p:spPr>
              <a:xfrm>
                <a:off x="1435336" y="3660840"/>
                <a:ext cx="3208672" cy="39960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1</m:t>
                      </m:r>
                      <m:r>
                        <a:rPr lang="fr-FR" b="0" i="0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3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2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2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3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6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4</m:t>
                      </m:r>
                      <m:r>
                        <a:rPr lang="fr-FR" b="0" i="0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  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  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20</m:t>
                      </m:r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7" name="Formula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336" y="3660840"/>
                <a:ext cx="3208672" cy="3996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CustomShape 6"/>
          <p:cNvSpPr/>
          <p:nvPr/>
        </p:nvSpPr>
        <p:spPr>
          <a:xfrm>
            <a:off x="868320" y="2349000"/>
            <a:ext cx="422280" cy="1711800"/>
          </a:xfrm>
          <a:prstGeom prst="leftBrace">
            <a:avLst>
              <a:gd name="adj1" fmla="val 8333"/>
              <a:gd name="adj2" fmla="val 50000"/>
            </a:avLst>
          </a:prstGeom>
          <a:noFill/>
          <a:ln w="1270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7"/>
          <p:cNvSpPr/>
          <p:nvPr/>
        </p:nvSpPr>
        <p:spPr>
          <a:xfrm>
            <a:off x="148320" y="2874960"/>
            <a:ext cx="71964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0" strike="noStrike" spc="-1" dirty="0">
                <a:solidFill>
                  <a:srgbClr val="FFFFFF"/>
                </a:solidFill>
                <a:latin typeface="Constantia"/>
              </a:rPr>
              <a:t>(S)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80" name="CustomShape 8"/>
          <p:cNvSpPr/>
          <p:nvPr/>
        </p:nvSpPr>
        <p:spPr>
          <a:xfrm>
            <a:off x="5652000" y="4350600"/>
            <a:ext cx="33120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u="sng" strike="noStrike" spc="-1" dirty="0">
                <a:solidFill>
                  <a:srgbClr val="C00000"/>
                </a:solidFill>
                <a:uFillTx/>
                <a:latin typeface="Book Antiqua"/>
              </a:rPr>
              <a:t>Matrice Associée (augmentée)</a:t>
            </a:r>
            <a:endParaRPr lang="en-US" sz="1800" b="0" strike="noStrike" spc="-1" dirty="0">
              <a:latin typeface="Arial"/>
            </a:endParaRPr>
          </a:p>
        </p:txBody>
      </p:sp>
      <p:graphicFrame>
        <p:nvGraphicFramePr>
          <p:cNvPr id="181" name="Table 9"/>
          <p:cNvGraphicFramePr/>
          <p:nvPr>
            <p:extLst>
              <p:ext uri="{D42A27DB-BD31-4B8C-83A1-F6EECF244321}">
                <p14:modId xmlns:p14="http://schemas.microsoft.com/office/powerpoint/2010/main" val="3824589888"/>
              </p:ext>
            </p:extLst>
          </p:nvPr>
        </p:nvGraphicFramePr>
        <p:xfrm>
          <a:off x="5726340" y="2442960"/>
          <a:ext cx="3163320" cy="1586880"/>
        </p:xfrm>
        <a:graphic>
          <a:graphicData uri="http://schemas.openxmlformats.org/drawingml/2006/table">
            <a:tbl>
              <a:tblPr/>
              <a:tblGrid>
                <a:gridCol w="537480"/>
                <a:gridCol w="633600"/>
                <a:gridCol w="633600"/>
                <a:gridCol w="724320"/>
                <a:gridCol w="634320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-5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7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18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9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-3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-15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6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20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2" name="TextShape 10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ED1DF493-267E-48B5-8008-DADB1570BB3A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22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3" name="CustomShape 11"/>
          <p:cNvSpPr/>
          <p:nvPr/>
        </p:nvSpPr>
        <p:spPr>
          <a:xfrm>
            <a:off x="1060920" y="4347720"/>
            <a:ext cx="31680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u="sng" strike="noStrike" spc="-1" dirty="0">
                <a:solidFill>
                  <a:srgbClr val="C00000"/>
                </a:solidFill>
                <a:uFillTx/>
                <a:latin typeface="Book Antiqua"/>
              </a:rPr>
              <a:t>Système linéaire ( carré )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5" name="CustomShape 1"/>
          <p:cNvSpPr/>
          <p:nvPr/>
        </p:nvSpPr>
        <p:spPr>
          <a:xfrm>
            <a:off x="57055" y="188640"/>
            <a:ext cx="33652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2- </a:t>
            </a: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Méthode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de Jacobi 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" name="CustomShape 1"/>
          <p:cNvSpPr/>
          <p:nvPr/>
        </p:nvSpPr>
        <p:spPr>
          <a:xfrm>
            <a:off x="683640" y="862210"/>
            <a:ext cx="2952256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0" strike="noStrike" spc="-1" dirty="0" smtClean="0">
                <a:solidFill>
                  <a:srgbClr val="FFFFFF"/>
                </a:solidFill>
                <a:latin typeface="Book Antiqua"/>
              </a:rPr>
              <a:t>Exemple  :</a:t>
            </a:r>
            <a:endParaRPr lang="en-US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781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1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2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2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2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32" dur="75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50"/>
                            </p:stCondLst>
                            <p:childTnLst>
                              <p:par>
                                <p:cTn id="3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36" dur="75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4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4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4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5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07B3D0AE-95D3-4EC8-BAA1-D912D97109C0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0" name="CustomShape 1"/>
          <p:cNvSpPr/>
          <p:nvPr/>
        </p:nvSpPr>
        <p:spPr>
          <a:xfrm>
            <a:off x="57055" y="188640"/>
            <a:ext cx="33652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2- </a:t>
            </a: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Méthode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de Jacobi 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" name="CustomShape 7"/>
          <p:cNvSpPr/>
          <p:nvPr/>
        </p:nvSpPr>
        <p:spPr>
          <a:xfrm>
            <a:off x="285428" y="2158619"/>
            <a:ext cx="573493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0" strike="noStrike" spc="-1" dirty="0" smtClean="0">
                <a:solidFill>
                  <a:srgbClr val="FFFFFF"/>
                </a:solidFill>
                <a:latin typeface="Constantia"/>
              </a:rPr>
              <a:t>A =</a:t>
            </a:r>
            <a:endParaRPr lang="en-US" b="0" strike="noStrike" spc="-1" dirty="0">
              <a:latin typeface="Arial"/>
            </a:endParaRPr>
          </a:p>
        </p:txBody>
      </p:sp>
      <p:graphicFrame>
        <p:nvGraphicFramePr>
          <p:cNvPr id="22" name="Table 9"/>
          <p:cNvGraphicFramePr/>
          <p:nvPr>
            <p:extLst>
              <p:ext uri="{D42A27DB-BD31-4B8C-83A1-F6EECF244321}">
                <p14:modId xmlns:p14="http://schemas.microsoft.com/office/powerpoint/2010/main" val="85307058"/>
              </p:ext>
            </p:extLst>
          </p:nvPr>
        </p:nvGraphicFramePr>
        <p:xfrm>
          <a:off x="866561" y="1549118"/>
          <a:ext cx="2529000" cy="1586880"/>
        </p:xfrm>
        <a:graphic>
          <a:graphicData uri="http://schemas.openxmlformats.org/drawingml/2006/table">
            <a:tbl>
              <a:tblPr/>
              <a:tblGrid>
                <a:gridCol w="537480"/>
                <a:gridCol w="633600"/>
                <a:gridCol w="633600"/>
                <a:gridCol w="724320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-5</a:t>
                      </a:r>
                      <a:endParaRPr lang="en-US" sz="2000" b="1" strike="noStrike" spc="-1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7</a:t>
                      </a:r>
                      <a:endParaRPr lang="en-US" sz="2000" b="1" strike="noStrike" spc="-1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9</a:t>
                      </a:r>
                      <a:endParaRPr lang="en-US" sz="2000" b="1" strike="noStrike" spc="-1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-3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6</a:t>
                      </a:r>
                      <a:endParaRPr lang="en-US" sz="2000" b="1" strike="noStrike" spc="-1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3950404" y="1611928"/>
            <a:ext cx="2232248" cy="337100"/>
          </a:xfrm>
          <a:prstGeom prst="rect">
            <a:avLst/>
          </a:prstGeom>
          <a:noFill/>
          <a:ln w="0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fr-FR" sz="1600" spc="-1" dirty="0" smtClean="0">
                <a:solidFill>
                  <a:srgbClr val="FFFFFF"/>
                </a:solidFill>
                <a:latin typeface="Cambria" pitchFamily="18" charset="0"/>
              </a:rPr>
              <a:t>|1| + |1| + |2| = 4 &lt;|-5|  </a:t>
            </a:r>
            <a:endParaRPr lang="fr-FR" sz="1600" spc="-1" dirty="0">
              <a:solidFill>
                <a:srgbClr val="FFFFFF"/>
              </a:solidFill>
              <a:latin typeface="Cambria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950404" y="2004106"/>
            <a:ext cx="2232248" cy="337100"/>
          </a:xfrm>
          <a:prstGeom prst="rect">
            <a:avLst/>
          </a:prstGeom>
          <a:noFill/>
          <a:ln w="0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fr-FR" sz="1600" spc="-1" dirty="0" smtClean="0">
                <a:solidFill>
                  <a:srgbClr val="FFFFFF"/>
                </a:solidFill>
                <a:latin typeface="Cambria" pitchFamily="18" charset="0"/>
              </a:rPr>
              <a:t>|1| + |2| + |-1| = 4 &lt;|7|  </a:t>
            </a:r>
            <a:endParaRPr lang="fr-FR" sz="1600" spc="-1" dirty="0">
              <a:solidFill>
                <a:srgbClr val="FFFFFF"/>
              </a:solidFill>
              <a:latin typeface="Cambria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950404" y="2396045"/>
            <a:ext cx="2232248" cy="337100"/>
          </a:xfrm>
          <a:prstGeom prst="rect">
            <a:avLst/>
          </a:prstGeom>
          <a:noFill/>
          <a:ln w="0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fr-FR" sz="1600" spc="-1" dirty="0" smtClean="0">
                <a:solidFill>
                  <a:srgbClr val="FFFFFF"/>
                </a:solidFill>
                <a:latin typeface="Cambria" pitchFamily="18" charset="0"/>
              </a:rPr>
              <a:t>|3| + |-1| + |-3| = 7 &lt;|9|  </a:t>
            </a:r>
            <a:endParaRPr lang="fr-FR" sz="1600" spc="-1" dirty="0">
              <a:solidFill>
                <a:srgbClr val="FFFFFF"/>
              </a:solidFill>
              <a:latin typeface="Cambria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950404" y="2773254"/>
            <a:ext cx="2232248" cy="337100"/>
          </a:xfrm>
          <a:prstGeom prst="rect">
            <a:avLst/>
          </a:prstGeom>
          <a:noFill/>
          <a:ln w="0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fr-FR" sz="1600" spc="-1" dirty="0" smtClean="0">
                <a:solidFill>
                  <a:srgbClr val="FFFFFF"/>
                </a:solidFill>
                <a:latin typeface="Cambria" pitchFamily="18" charset="0"/>
              </a:rPr>
              <a:t>|1| + |3| + |2| = 6 ≤|6|  </a:t>
            </a:r>
            <a:endParaRPr lang="fr-FR" sz="1600" spc="-1" dirty="0">
              <a:solidFill>
                <a:srgbClr val="FFFFFF"/>
              </a:solidFill>
              <a:latin typeface="Cambria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63888" y="1610474"/>
            <a:ext cx="3865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spc="-1" dirty="0">
                <a:solidFill>
                  <a:srgbClr val="FFFFFF"/>
                </a:solidFill>
                <a:latin typeface="Cambria" pitchFamily="18" charset="0"/>
                <a:sym typeface="Symbol"/>
              </a:rPr>
              <a:t></a:t>
            </a:r>
            <a:endParaRPr lang="fr-FR" dirty="0"/>
          </a:p>
        </p:txBody>
      </p:sp>
      <p:sp>
        <p:nvSpPr>
          <p:cNvPr id="31" name="Rectangle 30"/>
          <p:cNvSpPr/>
          <p:nvPr/>
        </p:nvSpPr>
        <p:spPr>
          <a:xfrm>
            <a:off x="3563888" y="2012831"/>
            <a:ext cx="3865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spc="-1" dirty="0">
                <a:solidFill>
                  <a:srgbClr val="FFFFFF"/>
                </a:solidFill>
                <a:latin typeface="Cambria" pitchFamily="18" charset="0"/>
                <a:sym typeface="Symbol"/>
              </a:rPr>
              <a:t></a:t>
            </a:r>
            <a:endParaRPr lang="fr-FR" dirty="0"/>
          </a:p>
        </p:txBody>
      </p:sp>
      <p:sp>
        <p:nvSpPr>
          <p:cNvPr id="32" name="Rectangle 31"/>
          <p:cNvSpPr/>
          <p:nvPr/>
        </p:nvSpPr>
        <p:spPr>
          <a:xfrm>
            <a:off x="3563888" y="2341206"/>
            <a:ext cx="3865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spc="-1" dirty="0">
                <a:solidFill>
                  <a:srgbClr val="FFFFFF"/>
                </a:solidFill>
                <a:latin typeface="Cambria" pitchFamily="18" charset="0"/>
                <a:sym typeface="Symbol"/>
              </a:rPr>
              <a:t></a:t>
            </a:r>
            <a:endParaRPr lang="fr-FR" dirty="0"/>
          </a:p>
        </p:txBody>
      </p:sp>
      <p:sp>
        <p:nvSpPr>
          <p:cNvPr id="33" name="Rectangle 32"/>
          <p:cNvSpPr/>
          <p:nvPr/>
        </p:nvSpPr>
        <p:spPr>
          <a:xfrm>
            <a:off x="3563888" y="2771800"/>
            <a:ext cx="3865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spc="-1" dirty="0">
                <a:solidFill>
                  <a:srgbClr val="FFFFFF"/>
                </a:solidFill>
                <a:latin typeface="Cambria" pitchFamily="18" charset="0"/>
                <a:sym typeface="Symbol"/>
              </a:rPr>
              <a:t></a:t>
            </a:r>
            <a:endParaRPr lang="fr-FR" dirty="0"/>
          </a:p>
        </p:txBody>
      </p:sp>
      <p:sp>
        <p:nvSpPr>
          <p:cNvPr id="3" name="Accolade fermante 2"/>
          <p:cNvSpPr/>
          <p:nvPr/>
        </p:nvSpPr>
        <p:spPr>
          <a:xfrm>
            <a:off x="6300192" y="1524584"/>
            <a:ext cx="360040" cy="1633244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6880564" y="1981166"/>
            <a:ext cx="2011916" cy="583321"/>
          </a:xfrm>
          <a:prstGeom prst="rect">
            <a:avLst/>
          </a:prstGeom>
          <a:noFill/>
          <a:ln w="0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fr-FR" sz="1600" spc="-1" dirty="0" smtClean="0">
                <a:solidFill>
                  <a:srgbClr val="FFFFFF"/>
                </a:solidFill>
                <a:latin typeface="Cambria" pitchFamily="18" charset="0"/>
              </a:rPr>
              <a:t>Matrice A est à diagonale dominante </a:t>
            </a:r>
            <a:endParaRPr lang="fr-FR" sz="1600" spc="-1" dirty="0">
              <a:solidFill>
                <a:srgbClr val="FFFFFF"/>
              </a:solidFill>
              <a:latin typeface="Cambria" pitchFamily="18" charset="0"/>
            </a:endParaRPr>
          </a:p>
        </p:txBody>
      </p:sp>
      <p:sp>
        <p:nvSpPr>
          <p:cNvPr id="36" name="CustomShape 1"/>
          <p:cNvSpPr/>
          <p:nvPr/>
        </p:nvSpPr>
        <p:spPr>
          <a:xfrm>
            <a:off x="557031" y="764704"/>
            <a:ext cx="2430793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 smtClean="0">
                <a:solidFill>
                  <a:srgbClr val="FFFFFF"/>
                </a:solidFill>
                <a:latin typeface="Book Antiqua"/>
              </a:rPr>
              <a:t>Test de convergence :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37" name="CustomShape 7"/>
          <p:cNvSpPr/>
          <p:nvPr/>
        </p:nvSpPr>
        <p:spPr>
          <a:xfrm>
            <a:off x="281642" y="4582480"/>
            <a:ext cx="573493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0" strike="noStrike" spc="-1" dirty="0" smtClean="0">
                <a:solidFill>
                  <a:srgbClr val="FFFFFF"/>
                </a:solidFill>
                <a:latin typeface="Constantia"/>
              </a:rPr>
              <a:t>D =</a:t>
            </a:r>
            <a:endParaRPr lang="en-US" b="0" strike="noStrike" spc="-1" dirty="0">
              <a:latin typeface="Arial"/>
            </a:endParaRPr>
          </a:p>
        </p:txBody>
      </p:sp>
      <p:graphicFrame>
        <p:nvGraphicFramePr>
          <p:cNvPr id="38" name="Table 9"/>
          <p:cNvGraphicFramePr/>
          <p:nvPr>
            <p:extLst>
              <p:ext uri="{D42A27DB-BD31-4B8C-83A1-F6EECF244321}">
                <p14:modId xmlns:p14="http://schemas.microsoft.com/office/powerpoint/2010/main" val="4115604969"/>
              </p:ext>
            </p:extLst>
          </p:nvPr>
        </p:nvGraphicFramePr>
        <p:xfrm>
          <a:off x="862775" y="3972979"/>
          <a:ext cx="2022481" cy="1586880"/>
        </p:xfrm>
        <a:graphic>
          <a:graphicData uri="http://schemas.openxmlformats.org/drawingml/2006/table">
            <a:tbl>
              <a:tblPr/>
              <a:tblGrid>
                <a:gridCol w="438305"/>
                <a:gridCol w="504056"/>
                <a:gridCol w="576064"/>
                <a:gridCol w="504056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-5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7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9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6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9" name="CustomShape 7"/>
          <p:cNvSpPr/>
          <p:nvPr/>
        </p:nvSpPr>
        <p:spPr>
          <a:xfrm>
            <a:off x="3263147" y="4582480"/>
            <a:ext cx="573493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0" strike="noStrike" spc="-1" dirty="0" smtClean="0">
                <a:solidFill>
                  <a:srgbClr val="FFFFFF"/>
                </a:solidFill>
                <a:latin typeface="Constantia"/>
              </a:rPr>
              <a:t>E =</a:t>
            </a:r>
            <a:endParaRPr lang="en-US" b="0" strike="noStrike" spc="-1" dirty="0">
              <a:latin typeface="Arial"/>
            </a:endParaRPr>
          </a:p>
        </p:txBody>
      </p:sp>
      <p:graphicFrame>
        <p:nvGraphicFramePr>
          <p:cNvPr id="40" name="Table 9"/>
          <p:cNvGraphicFramePr/>
          <p:nvPr>
            <p:extLst>
              <p:ext uri="{D42A27DB-BD31-4B8C-83A1-F6EECF244321}">
                <p14:modId xmlns:p14="http://schemas.microsoft.com/office/powerpoint/2010/main" val="3885708271"/>
              </p:ext>
            </p:extLst>
          </p:nvPr>
        </p:nvGraphicFramePr>
        <p:xfrm>
          <a:off x="3844280" y="3972979"/>
          <a:ext cx="2022481" cy="1586880"/>
        </p:xfrm>
        <a:graphic>
          <a:graphicData uri="http://schemas.openxmlformats.org/drawingml/2006/table">
            <a:tbl>
              <a:tblPr/>
              <a:tblGrid>
                <a:gridCol w="438305"/>
                <a:gridCol w="504056"/>
                <a:gridCol w="576064"/>
                <a:gridCol w="504056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-3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-3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-2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1" name="CustomShape 7"/>
          <p:cNvSpPr/>
          <p:nvPr/>
        </p:nvSpPr>
        <p:spPr>
          <a:xfrm>
            <a:off x="6324666" y="4582480"/>
            <a:ext cx="573493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0" strike="noStrike" spc="-1" dirty="0" smtClean="0">
                <a:solidFill>
                  <a:srgbClr val="FFFFFF"/>
                </a:solidFill>
                <a:latin typeface="Constantia"/>
              </a:rPr>
              <a:t>F =</a:t>
            </a:r>
            <a:endParaRPr lang="en-US" b="0" strike="noStrike" spc="-1" dirty="0">
              <a:latin typeface="Arial"/>
            </a:endParaRPr>
          </a:p>
        </p:txBody>
      </p:sp>
      <p:graphicFrame>
        <p:nvGraphicFramePr>
          <p:cNvPr id="42" name="Table 9"/>
          <p:cNvGraphicFramePr/>
          <p:nvPr>
            <p:extLst>
              <p:ext uri="{D42A27DB-BD31-4B8C-83A1-F6EECF244321}">
                <p14:modId xmlns:p14="http://schemas.microsoft.com/office/powerpoint/2010/main" val="393179904"/>
              </p:ext>
            </p:extLst>
          </p:nvPr>
        </p:nvGraphicFramePr>
        <p:xfrm>
          <a:off x="6905799" y="3972979"/>
          <a:ext cx="2022481" cy="1586880"/>
        </p:xfrm>
        <a:graphic>
          <a:graphicData uri="http://schemas.openxmlformats.org/drawingml/2006/table">
            <a:tbl>
              <a:tblPr/>
              <a:tblGrid>
                <a:gridCol w="438305"/>
                <a:gridCol w="504056"/>
                <a:gridCol w="576064"/>
                <a:gridCol w="504056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-2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-2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" grpId="0"/>
      <p:bldP spid="31" grpId="0"/>
      <p:bldP spid="32" grpId="0"/>
      <p:bldP spid="33" grpId="0"/>
      <p:bldP spid="3" grpId="0" animBg="1"/>
      <p:bldP spid="3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5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07B3D0AE-95D3-4EC8-BAA1-D912D97109C0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24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0" name="CustomShape 1"/>
          <p:cNvSpPr/>
          <p:nvPr/>
        </p:nvSpPr>
        <p:spPr>
          <a:xfrm>
            <a:off x="57055" y="188640"/>
            <a:ext cx="33652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2- </a:t>
            </a: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Méthode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de Jacobi 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" name="CustomShape 7"/>
          <p:cNvSpPr/>
          <p:nvPr/>
        </p:nvSpPr>
        <p:spPr>
          <a:xfrm>
            <a:off x="290689" y="2158619"/>
            <a:ext cx="573493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0" strike="noStrike" spc="-1" dirty="0" smtClean="0">
                <a:solidFill>
                  <a:srgbClr val="FFFFFF"/>
                </a:solidFill>
                <a:latin typeface="Constantia"/>
              </a:rPr>
              <a:t>A =</a:t>
            </a:r>
            <a:endParaRPr lang="en-US" b="0" strike="noStrike" spc="-1" dirty="0">
              <a:latin typeface="Arial"/>
            </a:endParaRPr>
          </a:p>
        </p:txBody>
      </p:sp>
      <p:graphicFrame>
        <p:nvGraphicFramePr>
          <p:cNvPr id="22" name="Table 9"/>
          <p:cNvGraphicFramePr/>
          <p:nvPr>
            <p:extLst>
              <p:ext uri="{D42A27DB-BD31-4B8C-83A1-F6EECF244321}">
                <p14:modId xmlns:p14="http://schemas.microsoft.com/office/powerpoint/2010/main" val="240179974"/>
              </p:ext>
            </p:extLst>
          </p:nvPr>
        </p:nvGraphicFramePr>
        <p:xfrm>
          <a:off x="871822" y="1549118"/>
          <a:ext cx="2529000" cy="1586880"/>
        </p:xfrm>
        <a:graphic>
          <a:graphicData uri="http://schemas.openxmlformats.org/drawingml/2006/table">
            <a:tbl>
              <a:tblPr/>
              <a:tblGrid>
                <a:gridCol w="537480"/>
                <a:gridCol w="633600"/>
                <a:gridCol w="633600"/>
                <a:gridCol w="724320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-5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7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9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-3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6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CustomShape 1"/>
          <p:cNvSpPr/>
          <p:nvPr/>
        </p:nvSpPr>
        <p:spPr>
          <a:xfrm>
            <a:off x="557031" y="764704"/>
            <a:ext cx="2430793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 smtClean="0">
                <a:solidFill>
                  <a:srgbClr val="FFFFFF"/>
                </a:solidFill>
                <a:latin typeface="Book Antiqua"/>
              </a:rPr>
              <a:t>Test de convergence :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37" name="CustomShape 7"/>
          <p:cNvSpPr/>
          <p:nvPr/>
        </p:nvSpPr>
        <p:spPr>
          <a:xfrm>
            <a:off x="609841" y="5188471"/>
            <a:ext cx="573493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0" strike="noStrike" spc="-1" dirty="0" smtClean="0">
                <a:solidFill>
                  <a:srgbClr val="FFFFFF"/>
                </a:solidFill>
                <a:latin typeface="Constantia"/>
              </a:rPr>
              <a:t>D =</a:t>
            </a:r>
            <a:endParaRPr lang="en-US" b="0" strike="noStrike" spc="-1" dirty="0">
              <a:latin typeface="Arial"/>
            </a:endParaRPr>
          </a:p>
        </p:txBody>
      </p:sp>
      <p:graphicFrame>
        <p:nvGraphicFramePr>
          <p:cNvPr id="38" name="Table 9"/>
          <p:cNvGraphicFramePr/>
          <p:nvPr>
            <p:extLst>
              <p:ext uri="{D42A27DB-BD31-4B8C-83A1-F6EECF244321}">
                <p14:modId xmlns:p14="http://schemas.microsoft.com/office/powerpoint/2010/main" val="2849959148"/>
              </p:ext>
            </p:extLst>
          </p:nvPr>
        </p:nvGraphicFramePr>
        <p:xfrm>
          <a:off x="1190974" y="4578970"/>
          <a:ext cx="2022481" cy="1586880"/>
        </p:xfrm>
        <a:graphic>
          <a:graphicData uri="http://schemas.openxmlformats.org/drawingml/2006/table">
            <a:tbl>
              <a:tblPr/>
              <a:tblGrid>
                <a:gridCol w="438305"/>
                <a:gridCol w="504056"/>
                <a:gridCol w="576064"/>
                <a:gridCol w="504056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-5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7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9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6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" name="CustomShape 1"/>
          <p:cNvSpPr/>
          <p:nvPr/>
        </p:nvSpPr>
        <p:spPr>
          <a:xfrm>
            <a:off x="609841" y="3428734"/>
            <a:ext cx="2103486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1" strike="noStrike" spc="-1" dirty="0" smtClean="0">
                <a:solidFill>
                  <a:srgbClr val="FFFFFF"/>
                </a:solidFill>
                <a:latin typeface="Book Antiqua"/>
              </a:rPr>
              <a:t>Matrice d’itération :</a:t>
            </a:r>
            <a:endParaRPr lang="en-US" sz="1600" b="1" strike="noStrike" spc="-1" dirty="0">
              <a:latin typeface="Arial"/>
            </a:endParaRPr>
          </a:p>
        </p:txBody>
      </p:sp>
      <p:sp>
        <p:nvSpPr>
          <p:cNvPr id="28" name="CustomShape 1"/>
          <p:cNvSpPr/>
          <p:nvPr/>
        </p:nvSpPr>
        <p:spPr>
          <a:xfrm>
            <a:off x="2814713" y="3933056"/>
            <a:ext cx="2430793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spc="-1" dirty="0">
                <a:solidFill>
                  <a:srgbClr val="FFFFFF"/>
                </a:solidFill>
                <a:latin typeface="Cambria" pitchFamily="18" charset="0"/>
              </a:rPr>
              <a:t>B</a:t>
            </a:r>
            <a:r>
              <a:rPr lang="fr-FR" sz="1600" spc="-1" baseline="-25000" dirty="0">
                <a:solidFill>
                  <a:srgbClr val="FFFFFF"/>
                </a:solidFill>
                <a:latin typeface="Cambria" pitchFamily="18" charset="0"/>
              </a:rPr>
              <a:t>j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Book Antiqua"/>
              </a:rPr>
              <a:t> = M</a:t>
            </a:r>
            <a:r>
              <a:rPr lang="fr-FR" sz="1600" b="0" strike="noStrike" spc="-1" baseline="30000" dirty="0" smtClean="0">
                <a:solidFill>
                  <a:srgbClr val="FFFFFF"/>
                </a:solidFill>
                <a:latin typeface="Book Antiqua"/>
              </a:rPr>
              <a:t>-1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Book Antiqua"/>
              </a:rPr>
              <a:t>*N = D</a:t>
            </a:r>
            <a:r>
              <a:rPr lang="fr-FR" sz="1600" b="0" strike="noStrike" spc="-1" baseline="30000" dirty="0" smtClean="0">
                <a:solidFill>
                  <a:srgbClr val="FFFFFF"/>
                </a:solidFill>
                <a:latin typeface="Book Antiqua"/>
              </a:rPr>
              <a:t>-1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Book Antiqua"/>
              </a:rPr>
              <a:t>*(E + F)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9" name="CustomShape 7"/>
          <p:cNvSpPr/>
          <p:nvPr/>
        </p:nvSpPr>
        <p:spPr>
          <a:xfrm>
            <a:off x="3779912" y="5185172"/>
            <a:ext cx="970277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0" strike="noStrike" spc="-1" dirty="0" smtClean="0">
                <a:solidFill>
                  <a:srgbClr val="FFFFFF"/>
                </a:solidFill>
                <a:latin typeface="Constantia"/>
                <a:sym typeface="Symbol"/>
              </a:rPr>
              <a:t> </a:t>
            </a:r>
            <a:r>
              <a:rPr lang="fr-FR" b="0" strike="noStrike" spc="-1" dirty="0" smtClean="0">
                <a:solidFill>
                  <a:srgbClr val="FFFFFF"/>
                </a:solidFill>
                <a:latin typeface="Constantia"/>
              </a:rPr>
              <a:t>D</a:t>
            </a:r>
            <a:r>
              <a:rPr lang="fr-FR" b="0" strike="noStrike" spc="-1" baseline="30000" dirty="0" smtClean="0">
                <a:solidFill>
                  <a:srgbClr val="FFFFFF"/>
                </a:solidFill>
                <a:latin typeface="Constantia"/>
              </a:rPr>
              <a:t>-1</a:t>
            </a:r>
            <a:r>
              <a:rPr lang="fr-FR" b="0" strike="noStrike" spc="-1" dirty="0" smtClean="0">
                <a:solidFill>
                  <a:srgbClr val="FFFFFF"/>
                </a:solidFill>
                <a:latin typeface="Constantia"/>
              </a:rPr>
              <a:t> =</a:t>
            </a:r>
            <a:endParaRPr lang="en-US" b="0" strike="noStrike" spc="-1" dirty="0">
              <a:latin typeface="Arial"/>
            </a:endParaRPr>
          </a:p>
        </p:txBody>
      </p:sp>
      <p:graphicFrame>
        <p:nvGraphicFramePr>
          <p:cNvPr id="30" name="Table 9"/>
          <p:cNvGraphicFramePr/>
          <p:nvPr>
            <p:extLst>
              <p:ext uri="{D42A27DB-BD31-4B8C-83A1-F6EECF244321}">
                <p14:modId xmlns:p14="http://schemas.microsoft.com/office/powerpoint/2010/main" val="3470273699"/>
              </p:ext>
            </p:extLst>
          </p:nvPr>
        </p:nvGraphicFramePr>
        <p:xfrm>
          <a:off x="4788024" y="4578970"/>
          <a:ext cx="2166497" cy="1586880"/>
        </p:xfrm>
        <a:graphic>
          <a:graphicData uri="http://schemas.openxmlformats.org/drawingml/2006/table">
            <a:tbl>
              <a:tblPr/>
              <a:tblGrid>
                <a:gridCol w="582321"/>
                <a:gridCol w="504056"/>
                <a:gridCol w="576064"/>
                <a:gridCol w="504056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-1/5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1/7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1/9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1/6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05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5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07B3D0AE-95D3-4EC8-BAA1-D912D97109C0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25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0" name="CustomShape 1"/>
          <p:cNvSpPr/>
          <p:nvPr/>
        </p:nvSpPr>
        <p:spPr>
          <a:xfrm>
            <a:off x="57055" y="188640"/>
            <a:ext cx="33652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2- </a:t>
            </a: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Méthode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de Jacobi 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" name="CustomShape 7"/>
          <p:cNvSpPr/>
          <p:nvPr/>
        </p:nvSpPr>
        <p:spPr>
          <a:xfrm>
            <a:off x="290689" y="2158619"/>
            <a:ext cx="573493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0" strike="noStrike" spc="-1" dirty="0" smtClean="0">
                <a:solidFill>
                  <a:srgbClr val="FFFFFF"/>
                </a:solidFill>
                <a:latin typeface="Constantia"/>
              </a:rPr>
              <a:t>A =</a:t>
            </a:r>
            <a:endParaRPr lang="en-US" b="0" strike="noStrike" spc="-1" dirty="0">
              <a:latin typeface="Arial"/>
            </a:endParaRPr>
          </a:p>
        </p:txBody>
      </p:sp>
      <p:graphicFrame>
        <p:nvGraphicFramePr>
          <p:cNvPr id="22" name="Table 9"/>
          <p:cNvGraphicFramePr/>
          <p:nvPr>
            <p:extLst>
              <p:ext uri="{D42A27DB-BD31-4B8C-83A1-F6EECF244321}">
                <p14:modId xmlns:p14="http://schemas.microsoft.com/office/powerpoint/2010/main" val="2878245467"/>
              </p:ext>
            </p:extLst>
          </p:nvPr>
        </p:nvGraphicFramePr>
        <p:xfrm>
          <a:off x="871822" y="1549118"/>
          <a:ext cx="2529000" cy="1586880"/>
        </p:xfrm>
        <a:graphic>
          <a:graphicData uri="http://schemas.openxmlformats.org/drawingml/2006/table">
            <a:tbl>
              <a:tblPr/>
              <a:tblGrid>
                <a:gridCol w="537480"/>
                <a:gridCol w="633600"/>
                <a:gridCol w="633600"/>
                <a:gridCol w="724320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-5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7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9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-3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6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CustomShape 1"/>
          <p:cNvSpPr/>
          <p:nvPr/>
        </p:nvSpPr>
        <p:spPr>
          <a:xfrm>
            <a:off x="557031" y="764704"/>
            <a:ext cx="2430793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 smtClean="0">
                <a:solidFill>
                  <a:srgbClr val="FFFFFF"/>
                </a:solidFill>
                <a:latin typeface="Book Antiqua"/>
              </a:rPr>
              <a:t>Test de convergence :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37" name="CustomShape 7"/>
          <p:cNvSpPr/>
          <p:nvPr/>
        </p:nvSpPr>
        <p:spPr>
          <a:xfrm>
            <a:off x="6320131" y="4959475"/>
            <a:ext cx="390868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0" strike="noStrike" spc="-1" dirty="0" smtClean="0">
                <a:solidFill>
                  <a:srgbClr val="FFFFFF"/>
                </a:solidFill>
                <a:latin typeface="Constantia"/>
              </a:rPr>
              <a:t>=</a:t>
            </a:r>
            <a:endParaRPr lang="en-US" b="0" strike="noStrike" spc="-1" dirty="0">
              <a:latin typeface="Arial"/>
            </a:endParaRPr>
          </a:p>
        </p:txBody>
      </p:sp>
      <p:graphicFrame>
        <p:nvGraphicFramePr>
          <p:cNvPr id="38" name="Table 9"/>
          <p:cNvGraphicFramePr/>
          <p:nvPr>
            <p:extLst>
              <p:ext uri="{D42A27DB-BD31-4B8C-83A1-F6EECF244321}">
                <p14:modId xmlns:p14="http://schemas.microsoft.com/office/powerpoint/2010/main" val="2074937616"/>
              </p:ext>
            </p:extLst>
          </p:nvPr>
        </p:nvGraphicFramePr>
        <p:xfrm>
          <a:off x="6878741" y="4333019"/>
          <a:ext cx="2022481" cy="1586880"/>
        </p:xfrm>
        <a:graphic>
          <a:graphicData uri="http://schemas.openxmlformats.org/drawingml/2006/table">
            <a:tbl>
              <a:tblPr/>
              <a:tblGrid>
                <a:gridCol w="438305"/>
                <a:gridCol w="504056"/>
                <a:gridCol w="576064"/>
                <a:gridCol w="504056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-3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" name="CustomShape 1"/>
          <p:cNvSpPr/>
          <p:nvPr/>
        </p:nvSpPr>
        <p:spPr>
          <a:xfrm>
            <a:off x="536866" y="3428734"/>
            <a:ext cx="2103486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 smtClean="0">
                <a:solidFill>
                  <a:srgbClr val="FFFFFF"/>
                </a:solidFill>
                <a:latin typeface="Book Antiqua"/>
              </a:rPr>
              <a:t>Matrice d’itération :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8" name="CustomShape 1"/>
          <p:cNvSpPr/>
          <p:nvPr/>
        </p:nvSpPr>
        <p:spPr>
          <a:xfrm>
            <a:off x="266201" y="4957909"/>
            <a:ext cx="1127302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 smtClean="0">
                <a:solidFill>
                  <a:srgbClr val="FFFFFF"/>
                </a:solidFill>
                <a:latin typeface="Book Antiqua"/>
              </a:rPr>
              <a:t>N = E + F 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7" name="CustomShape 7"/>
          <p:cNvSpPr/>
          <p:nvPr/>
        </p:nvSpPr>
        <p:spPr>
          <a:xfrm>
            <a:off x="1393504" y="4942520"/>
            <a:ext cx="346192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0" strike="noStrike" spc="-1" dirty="0" smtClean="0">
                <a:solidFill>
                  <a:srgbClr val="FFFFFF"/>
                </a:solidFill>
                <a:latin typeface="Constantia"/>
              </a:rPr>
              <a:t>=</a:t>
            </a:r>
            <a:endParaRPr lang="en-US" b="0" strike="noStrike" spc="-1" dirty="0">
              <a:latin typeface="Arial"/>
            </a:endParaRPr>
          </a:p>
        </p:txBody>
      </p:sp>
      <p:graphicFrame>
        <p:nvGraphicFramePr>
          <p:cNvPr id="18" name="Table 9"/>
          <p:cNvGraphicFramePr/>
          <p:nvPr>
            <p:extLst>
              <p:ext uri="{D42A27DB-BD31-4B8C-83A1-F6EECF244321}">
                <p14:modId xmlns:p14="http://schemas.microsoft.com/office/powerpoint/2010/main" val="3883928044"/>
              </p:ext>
            </p:extLst>
          </p:nvPr>
        </p:nvGraphicFramePr>
        <p:xfrm>
          <a:off x="1724670" y="4333019"/>
          <a:ext cx="2022481" cy="1586880"/>
        </p:xfrm>
        <a:graphic>
          <a:graphicData uri="http://schemas.openxmlformats.org/drawingml/2006/table">
            <a:tbl>
              <a:tblPr/>
              <a:tblGrid>
                <a:gridCol w="438305"/>
                <a:gridCol w="504056"/>
                <a:gridCol w="576064"/>
                <a:gridCol w="504056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-3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-3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-2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CustomShape 7"/>
          <p:cNvSpPr/>
          <p:nvPr/>
        </p:nvSpPr>
        <p:spPr>
          <a:xfrm>
            <a:off x="3795701" y="4939412"/>
            <a:ext cx="344251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0" strike="noStrike" spc="-1" dirty="0" smtClean="0">
                <a:solidFill>
                  <a:srgbClr val="FFFFFF"/>
                </a:solidFill>
                <a:latin typeface="Constantia"/>
              </a:rPr>
              <a:t>+</a:t>
            </a:r>
            <a:endParaRPr lang="en-US" b="0" strike="noStrike" spc="-1" dirty="0">
              <a:latin typeface="Arial"/>
            </a:endParaRPr>
          </a:p>
        </p:txBody>
      </p:sp>
      <p:graphicFrame>
        <p:nvGraphicFramePr>
          <p:cNvPr id="23" name="Table 9"/>
          <p:cNvGraphicFramePr/>
          <p:nvPr>
            <p:extLst>
              <p:ext uri="{D42A27DB-BD31-4B8C-83A1-F6EECF244321}">
                <p14:modId xmlns:p14="http://schemas.microsoft.com/office/powerpoint/2010/main" val="453572230"/>
              </p:ext>
            </p:extLst>
          </p:nvPr>
        </p:nvGraphicFramePr>
        <p:xfrm>
          <a:off x="4133695" y="4349974"/>
          <a:ext cx="2022481" cy="1586880"/>
        </p:xfrm>
        <a:graphic>
          <a:graphicData uri="http://schemas.openxmlformats.org/drawingml/2006/table">
            <a:tbl>
              <a:tblPr/>
              <a:tblGrid>
                <a:gridCol w="438305"/>
                <a:gridCol w="504056"/>
                <a:gridCol w="576064"/>
                <a:gridCol w="504056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-2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-2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491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2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3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5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07B3D0AE-95D3-4EC8-BAA1-D912D97109C0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26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0" name="CustomShape 1"/>
          <p:cNvSpPr/>
          <p:nvPr/>
        </p:nvSpPr>
        <p:spPr>
          <a:xfrm>
            <a:off x="57055" y="188640"/>
            <a:ext cx="33652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2- </a:t>
            </a: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Méthode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de Jacobi 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" name="CustomShape 7"/>
          <p:cNvSpPr/>
          <p:nvPr/>
        </p:nvSpPr>
        <p:spPr>
          <a:xfrm>
            <a:off x="290689" y="2158619"/>
            <a:ext cx="573493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0" strike="noStrike" spc="-1" dirty="0" smtClean="0">
                <a:solidFill>
                  <a:srgbClr val="FFFFFF"/>
                </a:solidFill>
                <a:latin typeface="Constantia"/>
              </a:rPr>
              <a:t>A =</a:t>
            </a:r>
            <a:endParaRPr lang="en-US" b="0" strike="noStrike" spc="-1" dirty="0">
              <a:latin typeface="Arial"/>
            </a:endParaRPr>
          </a:p>
        </p:txBody>
      </p:sp>
      <p:graphicFrame>
        <p:nvGraphicFramePr>
          <p:cNvPr id="22" name="Table 9"/>
          <p:cNvGraphicFramePr/>
          <p:nvPr>
            <p:extLst>
              <p:ext uri="{D42A27DB-BD31-4B8C-83A1-F6EECF244321}">
                <p14:modId xmlns:p14="http://schemas.microsoft.com/office/powerpoint/2010/main" val="389828311"/>
              </p:ext>
            </p:extLst>
          </p:nvPr>
        </p:nvGraphicFramePr>
        <p:xfrm>
          <a:off x="871822" y="1549118"/>
          <a:ext cx="2529000" cy="1586880"/>
        </p:xfrm>
        <a:graphic>
          <a:graphicData uri="http://schemas.openxmlformats.org/drawingml/2006/table">
            <a:tbl>
              <a:tblPr/>
              <a:tblGrid>
                <a:gridCol w="537480"/>
                <a:gridCol w="633600"/>
                <a:gridCol w="633600"/>
                <a:gridCol w="724320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-5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7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9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-3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6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CustomShape 1"/>
          <p:cNvSpPr/>
          <p:nvPr/>
        </p:nvSpPr>
        <p:spPr>
          <a:xfrm>
            <a:off x="557031" y="764704"/>
            <a:ext cx="2430793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 smtClean="0">
                <a:solidFill>
                  <a:srgbClr val="FFFFFF"/>
                </a:solidFill>
                <a:latin typeface="Book Antiqua"/>
              </a:rPr>
              <a:t>Test de convergence :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37" name="CustomShape 7"/>
          <p:cNvSpPr/>
          <p:nvPr/>
        </p:nvSpPr>
        <p:spPr>
          <a:xfrm>
            <a:off x="3637315" y="4726142"/>
            <a:ext cx="358621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1" strike="noStrike" spc="-1" dirty="0" smtClean="0">
                <a:solidFill>
                  <a:srgbClr val="FFFFFF"/>
                </a:solidFill>
                <a:latin typeface="Constantia"/>
              </a:rPr>
              <a:t>*</a:t>
            </a:r>
            <a:endParaRPr lang="en-US" b="1" strike="noStrike" spc="-1" dirty="0">
              <a:latin typeface="Arial"/>
            </a:endParaRPr>
          </a:p>
        </p:txBody>
      </p:sp>
      <p:graphicFrame>
        <p:nvGraphicFramePr>
          <p:cNvPr id="38" name="Table 9"/>
          <p:cNvGraphicFramePr/>
          <p:nvPr>
            <p:extLst>
              <p:ext uri="{D42A27DB-BD31-4B8C-83A1-F6EECF244321}">
                <p14:modId xmlns:p14="http://schemas.microsoft.com/office/powerpoint/2010/main" val="1868298950"/>
              </p:ext>
            </p:extLst>
          </p:nvPr>
        </p:nvGraphicFramePr>
        <p:xfrm>
          <a:off x="4061687" y="4114291"/>
          <a:ext cx="2022481" cy="1586880"/>
        </p:xfrm>
        <a:graphic>
          <a:graphicData uri="http://schemas.openxmlformats.org/drawingml/2006/table">
            <a:tbl>
              <a:tblPr/>
              <a:tblGrid>
                <a:gridCol w="438305"/>
                <a:gridCol w="504056"/>
                <a:gridCol w="576064"/>
                <a:gridCol w="504056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-3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" name="CustomShape 1"/>
          <p:cNvSpPr/>
          <p:nvPr/>
        </p:nvSpPr>
        <p:spPr>
          <a:xfrm>
            <a:off x="536866" y="3428734"/>
            <a:ext cx="2103486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 smtClean="0">
                <a:solidFill>
                  <a:srgbClr val="FFFFFF"/>
                </a:solidFill>
                <a:latin typeface="Book Antiqua"/>
              </a:rPr>
              <a:t>Matrice d’itération :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8" name="CustomShape 1"/>
          <p:cNvSpPr/>
          <p:nvPr/>
        </p:nvSpPr>
        <p:spPr>
          <a:xfrm>
            <a:off x="61188" y="4717351"/>
            <a:ext cx="1343325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spc="-1" dirty="0">
                <a:solidFill>
                  <a:srgbClr val="FFFFFF"/>
                </a:solidFill>
                <a:latin typeface="Cambria" pitchFamily="18" charset="0"/>
              </a:rPr>
              <a:t>B</a:t>
            </a:r>
            <a:r>
              <a:rPr lang="fr-FR" sz="1600" spc="-1" baseline="-25000" dirty="0">
                <a:solidFill>
                  <a:srgbClr val="FFFFFF"/>
                </a:solidFill>
                <a:latin typeface="Cambria" pitchFamily="18" charset="0"/>
              </a:rPr>
              <a:t>j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Book Antiqua"/>
              </a:rPr>
              <a:t> = M</a:t>
            </a:r>
            <a:r>
              <a:rPr lang="fr-FR" sz="1600" b="0" strike="noStrike" spc="-1" baseline="30000" dirty="0" smtClean="0">
                <a:solidFill>
                  <a:srgbClr val="FFFFFF"/>
                </a:solidFill>
                <a:latin typeface="Book Antiqua"/>
              </a:rPr>
              <a:t>-1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Book Antiqua"/>
              </a:rPr>
              <a:t>*N =</a:t>
            </a:r>
            <a:endParaRPr lang="en-US" sz="1600" b="0" strike="noStrike" spc="-1" dirty="0">
              <a:latin typeface="Arial"/>
            </a:endParaRPr>
          </a:p>
        </p:txBody>
      </p:sp>
      <p:graphicFrame>
        <p:nvGraphicFramePr>
          <p:cNvPr id="17" name="Table 9"/>
          <p:cNvGraphicFramePr/>
          <p:nvPr>
            <p:extLst>
              <p:ext uri="{D42A27DB-BD31-4B8C-83A1-F6EECF244321}">
                <p14:modId xmlns:p14="http://schemas.microsoft.com/office/powerpoint/2010/main" val="2702950721"/>
              </p:ext>
            </p:extLst>
          </p:nvPr>
        </p:nvGraphicFramePr>
        <p:xfrm>
          <a:off x="1397391" y="4077072"/>
          <a:ext cx="2166497" cy="1586880"/>
        </p:xfrm>
        <a:graphic>
          <a:graphicData uri="http://schemas.openxmlformats.org/drawingml/2006/table">
            <a:tbl>
              <a:tblPr/>
              <a:tblGrid>
                <a:gridCol w="582321"/>
                <a:gridCol w="504056"/>
                <a:gridCol w="576064"/>
                <a:gridCol w="504056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-1/5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1/7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1/9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1/6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CustomShape 7"/>
          <p:cNvSpPr/>
          <p:nvPr/>
        </p:nvSpPr>
        <p:spPr>
          <a:xfrm>
            <a:off x="6135849" y="4686573"/>
            <a:ext cx="350225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1" strike="noStrike" spc="-1" dirty="0" smtClean="0">
                <a:solidFill>
                  <a:srgbClr val="FFFFFF"/>
                </a:solidFill>
                <a:latin typeface="Constantia"/>
              </a:rPr>
              <a:t>=</a:t>
            </a:r>
            <a:endParaRPr lang="en-US" b="1" strike="noStrike" spc="-1" dirty="0">
              <a:latin typeface="Arial"/>
            </a:endParaRPr>
          </a:p>
        </p:txBody>
      </p:sp>
      <p:graphicFrame>
        <p:nvGraphicFramePr>
          <p:cNvPr id="23" name="Table 9"/>
          <p:cNvGraphicFramePr/>
          <p:nvPr>
            <p:extLst>
              <p:ext uri="{D42A27DB-BD31-4B8C-83A1-F6EECF244321}">
                <p14:modId xmlns:p14="http://schemas.microsoft.com/office/powerpoint/2010/main" val="2094687543"/>
              </p:ext>
            </p:extLst>
          </p:nvPr>
        </p:nvGraphicFramePr>
        <p:xfrm>
          <a:off x="6530299" y="4114291"/>
          <a:ext cx="2376264" cy="1586880"/>
        </p:xfrm>
        <a:graphic>
          <a:graphicData uri="http://schemas.openxmlformats.org/drawingml/2006/table">
            <a:tbl>
              <a:tblPr/>
              <a:tblGrid>
                <a:gridCol w="648072"/>
                <a:gridCol w="576064"/>
                <a:gridCol w="576064"/>
                <a:gridCol w="576064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1/5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1/5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2/5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-1/7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-2/7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1/7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-1/3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1/9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1/3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-1/6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-1/2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-1/3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" name="CustomShape 1"/>
          <p:cNvSpPr/>
          <p:nvPr/>
        </p:nvSpPr>
        <p:spPr>
          <a:xfrm>
            <a:off x="915265" y="6149033"/>
            <a:ext cx="4377877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 smtClean="0">
                <a:solidFill>
                  <a:srgbClr val="FFFFFF"/>
                </a:solidFill>
                <a:latin typeface="Book Antiqua"/>
              </a:rPr>
              <a:t>Le rayon spectral de la matrice </a:t>
            </a:r>
            <a:r>
              <a:rPr lang="el-GR" sz="1600" b="0" strike="noStrike" spc="-1" dirty="0" smtClean="0">
                <a:solidFill>
                  <a:srgbClr val="FFFFFF"/>
                </a:solidFill>
                <a:latin typeface="Book Antiqua"/>
              </a:rPr>
              <a:t>ρ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Book Antiqua"/>
              </a:rPr>
              <a:t>(B) = 0,65 &lt;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5" name="CustomShape 1"/>
          <p:cNvSpPr/>
          <p:nvPr/>
        </p:nvSpPr>
        <p:spPr>
          <a:xfrm>
            <a:off x="5508104" y="6135243"/>
            <a:ext cx="2044391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 smtClean="0">
                <a:solidFill>
                  <a:srgbClr val="FFFFFF"/>
                </a:solidFill>
                <a:latin typeface="Book Antiqua"/>
              </a:rPr>
              <a:t>Elle est convergente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099884" y="6149033"/>
            <a:ext cx="3865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spc="-1" dirty="0">
                <a:solidFill>
                  <a:srgbClr val="FFFFFF"/>
                </a:solidFill>
                <a:latin typeface="Cambria" pitchFamily="18" charset="0"/>
                <a:sym typeface="Symbol"/>
              </a:rPr>
              <a:t>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342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4" grpId="0"/>
      <p:bldP spid="25" grpId="0"/>
      <p:bldP spid="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5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07B3D0AE-95D3-4EC8-BAA1-D912D97109C0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27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0" name="CustomShape 1"/>
          <p:cNvSpPr/>
          <p:nvPr/>
        </p:nvSpPr>
        <p:spPr>
          <a:xfrm>
            <a:off x="57055" y="188640"/>
            <a:ext cx="33652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2- </a:t>
            </a: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Méthode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de Jacobi 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" name="CustomShape 7"/>
          <p:cNvSpPr/>
          <p:nvPr/>
        </p:nvSpPr>
        <p:spPr>
          <a:xfrm>
            <a:off x="1507664" y="1766953"/>
            <a:ext cx="573493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0" strike="noStrike" spc="-1" dirty="0" smtClean="0">
                <a:solidFill>
                  <a:srgbClr val="FFFFFF"/>
                </a:solidFill>
                <a:latin typeface="Constantia"/>
              </a:rPr>
              <a:t>A =</a:t>
            </a:r>
            <a:endParaRPr lang="en-US" b="0" strike="noStrike" spc="-1" dirty="0">
              <a:latin typeface="Arial"/>
            </a:endParaRPr>
          </a:p>
        </p:txBody>
      </p:sp>
      <p:sp>
        <p:nvSpPr>
          <p:cNvPr id="36" name="CustomShape 1"/>
          <p:cNvSpPr/>
          <p:nvPr/>
        </p:nvSpPr>
        <p:spPr>
          <a:xfrm>
            <a:off x="557031" y="764704"/>
            <a:ext cx="2430793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spc="-1" dirty="0" smtClean="0">
                <a:solidFill>
                  <a:srgbClr val="FFFFFF"/>
                </a:solidFill>
                <a:latin typeface="Book Antiqua"/>
              </a:rPr>
              <a:t>Résolution du systèm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Book Antiqua"/>
              </a:rPr>
              <a:t>e :</a:t>
            </a:r>
            <a:endParaRPr lang="en-US" sz="1600" b="0" strike="noStrike" spc="-1" dirty="0">
              <a:latin typeface="Arial"/>
            </a:endParaRPr>
          </a:p>
        </p:txBody>
      </p:sp>
      <p:graphicFrame>
        <p:nvGraphicFramePr>
          <p:cNvPr id="29" name="Table 9"/>
          <p:cNvGraphicFramePr/>
          <p:nvPr>
            <p:extLst>
              <p:ext uri="{D42A27DB-BD31-4B8C-83A1-F6EECF244321}">
                <p14:modId xmlns:p14="http://schemas.microsoft.com/office/powerpoint/2010/main" val="909857660"/>
              </p:ext>
            </p:extLst>
          </p:nvPr>
        </p:nvGraphicFramePr>
        <p:xfrm>
          <a:off x="2088765" y="1157452"/>
          <a:ext cx="2627698" cy="1586880"/>
        </p:xfrm>
        <a:graphic>
          <a:graphicData uri="http://schemas.openxmlformats.org/drawingml/2006/table">
            <a:tbl>
              <a:tblPr/>
              <a:tblGrid>
                <a:gridCol w="467458"/>
                <a:gridCol w="504056"/>
                <a:gridCol w="504056"/>
                <a:gridCol w="576064"/>
                <a:gridCol w="576064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-5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7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18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9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-3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-15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6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20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ormula 2"/>
              <p:cNvSpPr txBox="1"/>
              <p:nvPr/>
            </p:nvSpPr>
            <p:spPr>
              <a:xfrm>
                <a:off x="1403648" y="3573016"/>
                <a:ext cx="5633180" cy="68760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1</m:t>
                      </m:r>
                      <m:r>
                        <a:rPr lang="fr-FR" baseline="3000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r>
                        <a:rPr lang="fr-FR" baseline="30000">
                          <a:solidFill>
                            <a:schemeClr val="bg1"/>
                          </a:solidFill>
                          <a:latin typeface="Cambria Math"/>
                        </a:rPr>
                        <m:t>1</m:t>
                      </m:r>
                      <m:r>
                        <a:rPr lang="fr-FR" baseline="30000">
                          <a:solidFill>
                            <a:schemeClr val="bg1"/>
                          </a:solidFill>
                          <a:latin typeface="Cambria Math"/>
                        </a:rPr>
                        <m:t>)=−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5</m:t>
                          </m:r>
                        </m:den>
                      </m:f>
                      <m:d>
                        <m:dPr>
                          <m:ctrlP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  </m:t>
                          </m:r>
                          <m:r>
                            <a:rPr lang="fr-FR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fr-FR" baseline="-250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fr-FR" baseline="3000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fr-FR" b="0" i="0" baseline="300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fr-FR" baseline="3000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fr-FR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fr-FR" baseline="-250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fr-FR" baseline="3000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fr-FR" b="0" i="0" baseline="300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fr-FR" baseline="3000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fr-FR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fr-FR" baseline="-250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fr-FR" baseline="3000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fr-FR" b="0" i="0" baseline="300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fr-FR" baseline="3000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   = −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Formula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3573016"/>
                <a:ext cx="5633180" cy="6876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Formula 3"/>
              <p:cNvSpPr txBox="1"/>
              <p:nvPr/>
            </p:nvSpPr>
            <p:spPr>
              <a:xfrm>
                <a:off x="1420204" y="4328730"/>
                <a:ext cx="4732172" cy="598437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2</m:t>
                      </m:r>
                      <m:r>
                        <a:rPr lang="fr-FR" baseline="3000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r>
                        <a:rPr lang="fr-FR" baseline="30000">
                          <a:solidFill>
                            <a:schemeClr val="bg1"/>
                          </a:solidFill>
                          <a:latin typeface="Cambria Math"/>
                        </a:rPr>
                        <m:t>1</m:t>
                      </m:r>
                      <m:r>
                        <a:rPr lang="fr-FR" baseline="30000">
                          <a:solidFill>
                            <a:schemeClr val="bg1"/>
                          </a:solidFill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7</m:t>
                          </m:r>
                        </m:den>
                      </m:f>
                      <m:d>
                        <m:dPr>
                          <m:ctrlP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18</m:t>
                          </m:r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fr-FR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fr-FR" baseline="-2500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fr-FR" baseline="3000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fr-FR" b="0" i="0" baseline="300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fr-FR" baseline="3000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fr-FR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fr-FR" baseline="-250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fr-FR" baseline="3000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fr-FR" b="0" i="0" baseline="300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fr-FR" baseline="3000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  </m:t>
                          </m:r>
                          <m:r>
                            <a:rPr lang="fr-FR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fr-FR" baseline="-250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fr-FR" baseline="3000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fr-FR" b="0" i="0" baseline="300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fr-FR" baseline="3000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     =  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18</m:t>
                          </m:r>
                        </m:num>
                        <m:den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Formula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204" y="4328730"/>
                <a:ext cx="4732172" cy="59843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Formula 4"/>
              <p:cNvSpPr txBox="1"/>
              <p:nvPr/>
            </p:nvSpPr>
            <p:spPr>
              <a:xfrm>
                <a:off x="1425698" y="4927167"/>
                <a:ext cx="4952880" cy="764062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>
                          <a:solidFill>
                            <a:schemeClr val="bg1"/>
                          </a:solidFill>
                          <a:latin typeface="Cambria Math"/>
                        </a:rPr>
                        <m:t>3</m:t>
                      </m:r>
                      <m:r>
                        <a:rPr lang="fr-FR" baseline="3000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r>
                        <a:rPr lang="fr-FR" baseline="30000">
                          <a:solidFill>
                            <a:schemeClr val="bg1"/>
                          </a:solidFill>
                          <a:latin typeface="Cambria Math"/>
                        </a:rPr>
                        <m:t>1</m:t>
                      </m:r>
                      <m:r>
                        <a:rPr lang="fr-FR" baseline="30000">
                          <a:solidFill>
                            <a:schemeClr val="bg1"/>
                          </a:solidFill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9</m:t>
                          </m:r>
                        </m:den>
                      </m:f>
                      <m:d>
                        <m:dPr>
                          <m:ctrlP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15</m:t>
                          </m:r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fr-FR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fr-FR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fr-FR" baseline="-250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fr-FR" baseline="3000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fr-FR" b="0" i="0" baseline="300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fr-FR" baseline="3000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fr-FR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fr-FR" baseline="-250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fr-FR" baseline="3000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fr-FR" b="0" i="0" baseline="300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fr-FR" baseline="3000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  <m:r>
                            <a:rPr lang="fr-FR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fr-FR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fr-FR" baseline="-250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fr-FR" baseline="3000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fr-FR" b="0" i="0" baseline="300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fr-FR" baseline="3000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fr-FR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5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Formula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698" y="4927167"/>
                <a:ext cx="4952880" cy="76406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Formula 5"/>
              <p:cNvSpPr txBox="1"/>
              <p:nvPr/>
            </p:nvSpPr>
            <p:spPr>
              <a:xfrm>
                <a:off x="1466625" y="5691229"/>
                <a:ext cx="5066147" cy="660118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>
                          <a:solidFill>
                            <a:schemeClr val="bg1"/>
                          </a:solidFill>
                          <a:latin typeface="Cambria Math"/>
                        </a:rPr>
                        <m:t>4</m:t>
                      </m:r>
                      <m:r>
                        <a:rPr lang="fr-FR" baseline="3000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r>
                        <a:rPr lang="fr-FR" baseline="30000">
                          <a:solidFill>
                            <a:schemeClr val="bg1"/>
                          </a:solidFill>
                          <a:latin typeface="Cambria Math"/>
                        </a:rPr>
                        <m:t>1</m:t>
                      </m:r>
                      <m:r>
                        <a:rPr lang="fr-FR" baseline="30000">
                          <a:solidFill>
                            <a:schemeClr val="bg1"/>
                          </a:solidFill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20</m:t>
                          </m:r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fr-FR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fr-FR" baseline="-250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fr-FR" baseline="3000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fr-FR" b="0" i="0" baseline="300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fr-FR" baseline="3000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fr-FR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fr-FR" baseline="-250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fr-FR" baseline="3000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fr-FR" b="0" i="0" baseline="300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fr-FR" baseline="3000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fr-FR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fr-FR" baseline="-250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fr-FR" baseline="3000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fr-FR" b="0" i="0" baseline="300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fr-FR" baseline="3000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fr-FR" b="0" i="0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  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=  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10</m:t>
                          </m:r>
                        </m:num>
                        <m:den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Formula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625" y="5691229"/>
                <a:ext cx="5066147" cy="66011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ustomShape 6"/>
          <p:cNvSpPr/>
          <p:nvPr/>
        </p:nvSpPr>
        <p:spPr>
          <a:xfrm>
            <a:off x="900959" y="3705530"/>
            <a:ext cx="422280" cy="2650990"/>
          </a:xfrm>
          <a:prstGeom prst="leftBrace">
            <a:avLst>
              <a:gd name="adj1" fmla="val 8333"/>
              <a:gd name="adj2" fmla="val 50000"/>
            </a:avLst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" name="CustomShape 7"/>
          <p:cNvSpPr/>
          <p:nvPr/>
        </p:nvSpPr>
        <p:spPr>
          <a:xfrm>
            <a:off x="228791" y="4847086"/>
            <a:ext cx="697288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0" strike="noStrike" spc="-1" dirty="0" smtClean="0">
                <a:solidFill>
                  <a:srgbClr val="FFFFFF"/>
                </a:solidFill>
                <a:latin typeface="Constantia"/>
              </a:rPr>
              <a:t>X</a:t>
            </a:r>
            <a:r>
              <a:rPr lang="fr-FR" b="0" strike="noStrike" spc="-1" baseline="30000" dirty="0" smtClean="0">
                <a:solidFill>
                  <a:srgbClr val="FFFFFF"/>
                </a:solidFill>
                <a:latin typeface="Constantia"/>
              </a:rPr>
              <a:t>(1)</a:t>
            </a:r>
            <a:r>
              <a:rPr lang="fr-FR" b="0" strike="noStrike" spc="-1" dirty="0" smtClean="0">
                <a:solidFill>
                  <a:srgbClr val="FFFFFF"/>
                </a:solidFill>
                <a:latin typeface="Constantia"/>
              </a:rPr>
              <a:t> =</a:t>
            </a:r>
            <a:endParaRPr lang="en-US" b="0" strike="noStrike" spc="-1" dirty="0">
              <a:latin typeface="Arial"/>
            </a:endParaRPr>
          </a:p>
        </p:txBody>
      </p:sp>
      <p:sp>
        <p:nvSpPr>
          <p:cNvPr id="35" name="CustomShape 1"/>
          <p:cNvSpPr/>
          <p:nvPr/>
        </p:nvSpPr>
        <p:spPr>
          <a:xfrm>
            <a:off x="557031" y="3065111"/>
            <a:ext cx="1311398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u="sng" spc="-1" dirty="0" smtClean="0">
                <a:solidFill>
                  <a:srgbClr val="FFFFFF"/>
                </a:solidFill>
                <a:latin typeface="Book Antiqua"/>
              </a:rPr>
              <a:t>Itération 1 </a:t>
            </a:r>
            <a:r>
              <a:rPr lang="fr-FR" sz="1600" b="0" u="sng" strike="noStrike" spc="-1" dirty="0" smtClean="0">
                <a:solidFill>
                  <a:srgbClr val="FFFFFF"/>
                </a:solidFill>
                <a:latin typeface="Book Antiqua"/>
              </a:rPr>
              <a:t>:</a:t>
            </a:r>
            <a:endParaRPr lang="en-US" sz="1600" b="0" u="sng" strike="noStrike" spc="-1" dirty="0">
              <a:latin typeface="Arial"/>
            </a:endParaRPr>
          </a:p>
        </p:txBody>
      </p:sp>
      <p:sp>
        <p:nvSpPr>
          <p:cNvPr id="14" name="CustomShape 7"/>
          <p:cNvSpPr/>
          <p:nvPr/>
        </p:nvSpPr>
        <p:spPr>
          <a:xfrm>
            <a:off x="5197163" y="1766953"/>
            <a:ext cx="1181415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0" strike="noStrike" spc="-1" dirty="0" smtClean="0">
                <a:solidFill>
                  <a:srgbClr val="FFFFFF"/>
                </a:solidFill>
                <a:latin typeface="Constantia"/>
              </a:rPr>
              <a:t>Soit X</a:t>
            </a:r>
            <a:r>
              <a:rPr lang="fr-FR" b="0" strike="noStrike" spc="-1" baseline="30000" dirty="0" smtClean="0">
                <a:solidFill>
                  <a:srgbClr val="FFFFFF"/>
                </a:solidFill>
                <a:latin typeface="Constantia"/>
              </a:rPr>
              <a:t>(0)</a:t>
            </a:r>
            <a:r>
              <a:rPr lang="fr-FR" b="0" strike="noStrike" spc="-1" dirty="0" smtClean="0">
                <a:solidFill>
                  <a:srgbClr val="FFFFFF"/>
                </a:solidFill>
                <a:latin typeface="Constantia"/>
              </a:rPr>
              <a:t> =</a:t>
            </a:r>
            <a:endParaRPr lang="en-US" b="0" strike="noStrike" spc="-1" dirty="0">
              <a:latin typeface="Arial"/>
            </a:endParaRPr>
          </a:p>
        </p:txBody>
      </p:sp>
      <p:sp>
        <p:nvSpPr>
          <p:cNvPr id="16" name="CustomShape 7"/>
          <p:cNvSpPr/>
          <p:nvPr/>
        </p:nvSpPr>
        <p:spPr>
          <a:xfrm>
            <a:off x="5220072" y="3065111"/>
            <a:ext cx="2412563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0" strike="noStrike" spc="-1" dirty="0" smtClean="0">
                <a:solidFill>
                  <a:srgbClr val="FFFFFF"/>
                </a:solidFill>
                <a:latin typeface="Cambria" pitchFamily="18" charset="0"/>
              </a:rPr>
              <a:t>Soit </a:t>
            </a:r>
            <a:r>
              <a:rPr lang="el-GR" b="0" strike="noStrike" spc="-1" dirty="0" smtClean="0">
                <a:solidFill>
                  <a:srgbClr val="FFFFFF"/>
                </a:solidFill>
                <a:latin typeface="Cambria" pitchFamily="18" charset="0"/>
              </a:rPr>
              <a:t>ε</a:t>
            </a:r>
            <a:r>
              <a:rPr lang="fr-FR" b="0" strike="noStrike" spc="-1" dirty="0" smtClean="0">
                <a:solidFill>
                  <a:srgbClr val="FFFFFF"/>
                </a:solidFill>
                <a:latin typeface="Cambria" pitchFamily="18" charset="0"/>
              </a:rPr>
              <a:t> = 5.10</a:t>
            </a:r>
            <a:r>
              <a:rPr lang="fr-FR" b="0" strike="noStrike" spc="-1" baseline="30000" dirty="0" smtClean="0">
                <a:solidFill>
                  <a:srgbClr val="FFFFFF"/>
                </a:solidFill>
                <a:latin typeface="Cambria" pitchFamily="18" charset="0"/>
              </a:rPr>
              <a:t>-3</a:t>
            </a:r>
            <a:r>
              <a:rPr lang="fr-FR" b="0" strike="noStrike" spc="-1" dirty="0" smtClean="0">
                <a:solidFill>
                  <a:srgbClr val="FFFFFF"/>
                </a:solidFill>
                <a:latin typeface="Cambria" pitchFamily="18" charset="0"/>
              </a:rPr>
              <a:t> = 0,005</a:t>
            </a:r>
            <a:endParaRPr lang="en-US" b="0" strike="noStrike" spc="-1" baseline="30000" dirty="0">
              <a:latin typeface="Cambria" pitchFamily="18" charset="0"/>
            </a:endParaRPr>
          </a:p>
        </p:txBody>
      </p:sp>
      <p:sp>
        <p:nvSpPr>
          <p:cNvPr id="2" name="Parenthèses 1"/>
          <p:cNvSpPr/>
          <p:nvPr/>
        </p:nvSpPr>
        <p:spPr>
          <a:xfrm>
            <a:off x="6316748" y="1196752"/>
            <a:ext cx="432048" cy="1559642"/>
          </a:xfrm>
          <a:prstGeom prst="bracketPair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r-FR" dirty="0" smtClean="0">
                <a:solidFill>
                  <a:schemeClr val="bg1"/>
                </a:solidFill>
                <a:latin typeface="Cambria" pitchFamily="18" charset="0"/>
              </a:rPr>
              <a:t>0</a:t>
            </a:r>
          </a:p>
          <a:p>
            <a:pPr algn="ctr">
              <a:lnSpc>
                <a:spcPct val="150000"/>
              </a:lnSpc>
            </a:pPr>
            <a:r>
              <a:rPr lang="fr-FR" dirty="0" smtClean="0">
                <a:solidFill>
                  <a:schemeClr val="bg1"/>
                </a:solidFill>
                <a:latin typeface="Cambria" pitchFamily="18" charset="0"/>
              </a:rPr>
              <a:t>0</a:t>
            </a:r>
          </a:p>
          <a:p>
            <a:pPr algn="ctr">
              <a:lnSpc>
                <a:spcPct val="150000"/>
              </a:lnSpc>
            </a:pPr>
            <a:r>
              <a:rPr lang="fr-FR" dirty="0" smtClean="0">
                <a:solidFill>
                  <a:schemeClr val="bg1"/>
                </a:solidFill>
                <a:latin typeface="Cambria" pitchFamily="18" charset="0"/>
              </a:rPr>
              <a:t>0</a:t>
            </a:r>
          </a:p>
          <a:p>
            <a:pPr algn="ctr"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  <a:latin typeface="Cambria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8245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1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1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1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1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5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07B3D0AE-95D3-4EC8-BAA1-D912D97109C0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28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0" name="CustomShape 1"/>
          <p:cNvSpPr/>
          <p:nvPr/>
        </p:nvSpPr>
        <p:spPr>
          <a:xfrm>
            <a:off x="57055" y="188640"/>
            <a:ext cx="33652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2- </a:t>
            </a: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Méthode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de Jacobi 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36" name="CustomShape 1"/>
          <p:cNvSpPr/>
          <p:nvPr/>
        </p:nvSpPr>
        <p:spPr>
          <a:xfrm>
            <a:off x="557031" y="764704"/>
            <a:ext cx="2430793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spc="-1" dirty="0" smtClean="0">
                <a:solidFill>
                  <a:srgbClr val="FFFFFF"/>
                </a:solidFill>
                <a:latin typeface="Book Antiqua"/>
              </a:rPr>
              <a:t>Résolution du systèm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Book Antiqua"/>
              </a:rPr>
              <a:t>e :</a:t>
            </a:r>
            <a:endParaRPr lang="en-US" sz="1600" b="0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ormula 2"/>
              <p:cNvSpPr txBox="1"/>
              <p:nvPr/>
            </p:nvSpPr>
            <p:spPr>
              <a:xfrm>
                <a:off x="1755410" y="2712879"/>
                <a:ext cx="5633180" cy="68760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1</m:t>
                      </m:r>
                      <m:d>
                        <m:dPr>
                          <m:ctrlPr>
                            <a:rPr lang="fr-FR" i="1" baseline="300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b="0" i="0" baseline="300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5</m:t>
                          </m:r>
                        </m:den>
                      </m:f>
                      <m:d>
                        <m:dPr>
                          <m:ctrlP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  </m:t>
                          </m:r>
                          <m:r>
                            <a:rPr lang="fr-FR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fr-FR" baseline="-250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  <m:d>
                            <m:dPr>
                              <m:ctrlPr>
                                <a:rPr lang="fr-FR" i="1" baseline="3000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b="0" i="0" baseline="3000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fr-FR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fr-FR" baseline="-250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  <m:d>
                            <m:dPr>
                              <m:ctrlPr>
                                <a:rPr lang="fr-FR" i="1" baseline="3000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b="0" i="0" baseline="3000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fr-FR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fr-FR" baseline="-250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4</m:t>
                          </m:r>
                          <m:d>
                            <m:dPr>
                              <m:ctrlPr>
                                <a:rPr lang="fr-FR" i="1" baseline="3000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b="0" i="0" baseline="3000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  = 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46</m:t>
                          </m:r>
                        </m:num>
                        <m:den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35</m:t>
                          </m:r>
                        </m:den>
                      </m:f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1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.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3143</m:t>
                      </m:r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Formula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410" y="2712879"/>
                <a:ext cx="5633180" cy="6876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Formula 3"/>
              <p:cNvSpPr txBox="1"/>
              <p:nvPr/>
            </p:nvSpPr>
            <p:spPr>
              <a:xfrm>
                <a:off x="1771966" y="3468593"/>
                <a:ext cx="6176132" cy="598437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2</m:t>
                      </m:r>
                      <m:d>
                        <m:dPr>
                          <m:ctrlPr>
                            <a:rPr lang="fr-FR" i="1" baseline="300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b="0" i="0" baseline="300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7</m:t>
                          </m:r>
                        </m:den>
                      </m:f>
                      <m:d>
                        <m:dPr>
                          <m:ctrlP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18</m:t>
                          </m:r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fr-FR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fr-FR" baseline="-2500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  <m:d>
                            <m:dPr>
                              <m:ctrlPr>
                                <a:rPr lang="fr-FR" i="1" baseline="3000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b="0" i="0" baseline="3000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fr-FR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fr-FR" baseline="-250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  <m:d>
                            <m:dPr>
                              <m:ctrlPr>
                                <a:rPr lang="fr-FR" i="1" baseline="3000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b="0" i="0" baseline="3000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  </m:t>
                          </m:r>
                          <m:r>
                            <a:rPr lang="fr-FR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fr-FR" baseline="-250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4</m:t>
                          </m:r>
                          <m:d>
                            <m:dPr>
                              <m:ctrlPr>
                                <a:rPr lang="fr-FR" i="1" baseline="3000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b="0" i="0" baseline="3000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    =  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373</m:t>
                          </m:r>
                        </m:num>
                        <m:den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75</m:t>
                          </m:r>
                        </m:den>
                      </m:f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3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.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5524</m:t>
                      </m:r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Formula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966" y="3468593"/>
                <a:ext cx="6176132" cy="59843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Formula 4"/>
              <p:cNvSpPr txBox="1"/>
              <p:nvPr/>
            </p:nvSpPr>
            <p:spPr>
              <a:xfrm>
                <a:off x="1777460" y="4067030"/>
                <a:ext cx="6170638" cy="764062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>
                          <a:solidFill>
                            <a:schemeClr val="bg1"/>
                          </a:solidFill>
                          <a:latin typeface="Cambria Math"/>
                        </a:rPr>
                        <m:t>3</m:t>
                      </m:r>
                      <m:d>
                        <m:dPr>
                          <m:ctrlPr>
                            <a:rPr lang="fr-FR" i="1" baseline="3000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b="0" i="0" baseline="300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9</m:t>
                          </m:r>
                        </m:den>
                      </m:f>
                      <m:d>
                        <m:dPr>
                          <m:ctrlP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15</m:t>
                          </m:r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fr-FR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fr-FR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fr-FR" baseline="-250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  <m:d>
                            <m:dPr>
                              <m:ctrlPr>
                                <a:rPr lang="fr-FR" i="1" baseline="3000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baseline="3000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fr-FR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fr-FR" baseline="-250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  <m:d>
                            <m:dPr>
                              <m:ctrlPr>
                                <a:rPr lang="fr-FR" i="1" baseline="3000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baseline="3000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r>
                            <a:rPr lang="fr-FR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fr-FR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fr-FR" baseline="-250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4</m:t>
                          </m:r>
                          <m:d>
                            <m:dPr>
                              <m:ctrlPr>
                                <a:rPr lang="fr-FR" i="1" baseline="3000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b="0" i="0" baseline="3000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fr-FR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64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315</m:t>
                          </m:r>
                        </m:den>
                      </m:f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=−</m:t>
                      </m:r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0</m:t>
                      </m:r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.</m:t>
                      </m:r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2032</m:t>
                      </m:r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Formula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460" y="4067030"/>
                <a:ext cx="6170638" cy="76406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Formula 5"/>
              <p:cNvSpPr txBox="1"/>
              <p:nvPr/>
            </p:nvSpPr>
            <p:spPr>
              <a:xfrm>
                <a:off x="1818387" y="4831092"/>
                <a:ext cx="6057703" cy="660118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>
                          <a:solidFill>
                            <a:schemeClr val="bg1"/>
                          </a:solidFill>
                          <a:latin typeface="Cambria Math"/>
                        </a:rPr>
                        <m:t>4</m:t>
                      </m:r>
                      <m:d>
                        <m:dPr>
                          <m:ctrlPr>
                            <a:rPr lang="fr-FR" i="1" baseline="3000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b="0" i="0" baseline="300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fr-FR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20</m:t>
                          </m:r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fr-FR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fr-FR" baseline="-250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  <m:d>
                            <m:dPr>
                              <m:ctrlPr>
                                <a:rPr lang="fr-FR" i="1" baseline="3000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b="0" i="0" baseline="3000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fr-FR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fr-FR" baseline="-250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  <m:d>
                            <m:dPr>
                              <m:ctrlPr>
                                <a:rPr lang="fr-FR" i="1" baseline="3000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b="0" i="0" baseline="3000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fr-FR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fr-FR" baseline="-250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  <m:d>
                            <m:dPr>
                              <m:ctrlPr>
                                <a:rPr lang="fr-FR" i="1" baseline="3000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b="0" i="0" baseline="3000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fr-FR" b="0" i="0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   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=  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1661</m:t>
                          </m:r>
                        </m:num>
                        <m:den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630</m:t>
                          </m:r>
                        </m:den>
                      </m:f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2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.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6365</m:t>
                      </m:r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Formula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387" y="4831092"/>
                <a:ext cx="6057703" cy="66011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ustomShape 6"/>
          <p:cNvSpPr/>
          <p:nvPr/>
        </p:nvSpPr>
        <p:spPr>
          <a:xfrm>
            <a:off x="1303350" y="2741535"/>
            <a:ext cx="422280" cy="2650990"/>
          </a:xfrm>
          <a:prstGeom prst="leftBrace">
            <a:avLst>
              <a:gd name="adj1" fmla="val 8333"/>
              <a:gd name="adj2" fmla="val 50000"/>
            </a:avLst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" name="CustomShape 7"/>
          <p:cNvSpPr/>
          <p:nvPr/>
        </p:nvSpPr>
        <p:spPr>
          <a:xfrm>
            <a:off x="480255" y="3883091"/>
            <a:ext cx="823095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0" strike="noStrike" spc="-1" dirty="0" smtClean="0">
                <a:solidFill>
                  <a:srgbClr val="FFFFFF"/>
                </a:solidFill>
                <a:latin typeface="Constantia"/>
              </a:rPr>
              <a:t>X</a:t>
            </a:r>
            <a:r>
              <a:rPr lang="fr-FR" b="0" strike="noStrike" spc="-1" baseline="30000" dirty="0" smtClean="0">
                <a:solidFill>
                  <a:srgbClr val="FFFFFF"/>
                </a:solidFill>
                <a:latin typeface="Constantia"/>
              </a:rPr>
              <a:t>(2)</a:t>
            </a:r>
            <a:r>
              <a:rPr lang="fr-FR" b="0" strike="noStrike" spc="-1" dirty="0" smtClean="0">
                <a:solidFill>
                  <a:srgbClr val="FFFFFF"/>
                </a:solidFill>
                <a:latin typeface="Constantia"/>
              </a:rPr>
              <a:t> =</a:t>
            </a:r>
            <a:endParaRPr lang="en-US" b="0" strike="noStrike" spc="-1" dirty="0">
              <a:latin typeface="Arial"/>
            </a:endParaRPr>
          </a:p>
        </p:txBody>
      </p:sp>
      <p:sp>
        <p:nvSpPr>
          <p:cNvPr id="12" name="CustomShape 7"/>
          <p:cNvSpPr/>
          <p:nvPr/>
        </p:nvSpPr>
        <p:spPr>
          <a:xfrm>
            <a:off x="3440776" y="1573737"/>
            <a:ext cx="573493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0" strike="noStrike" spc="-1" dirty="0" smtClean="0">
                <a:solidFill>
                  <a:srgbClr val="FFFFFF"/>
                </a:solidFill>
                <a:latin typeface="Constantia"/>
              </a:rPr>
              <a:t>A =</a:t>
            </a:r>
            <a:endParaRPr lang="en-US" b="0" strike="noStrike" spc="-1" dirty="0">
              <a:latin typeface="Arial"/>
            </a:endParaRPr>
          </a:p>
        </p:txBody>
      </p:sp>
      <p:graphicFrame>
        <p:nvGraphicFramePr>
          <p:cNvPr id="13" name="Table 9"/>
          <p:cNvGraphicFramePr/>
          <p:nvPr>
            <p:extLst>
              <p:ext uri="{D42A27DB-BD31-4B8C-83A1-F6EECF244321}">
                <p14:modId xmlns:p14="http://schemas.microsoft.com/office/powerpoint/2010/main" val="1396819809"/>
              </p:ext>
            </p:extLst>
          </p:nvPr>
        </p:nvGraphicFramePr>
        <p:xfrm>
          <a:off x="4021877" y="964236"/>
          <a:ext cx="2627698" cy="1586880"/>
        </p:xfrm>
        <a:graphic>
          <a:graphicData uri="http://schemas.openxmlformats.org/drawingml/2006/table">
            <a:tbl>
              <a:tblPr/>
              <a:tblGrid>
                <a:gridCol w="467458"/>
                <a:gridCol w="504056"/>
                <a:gridCol w="504056"/>
                <a:gridCol w="576064"/>
                <a:gridCol w="576064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-5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7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18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9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-3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-15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6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20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CustomShape 1"/>
          <p:cNvSpPr/>
          <p:nvPr/>
        </p:nvSpPr>
        <p:spPr>
          <a:xfrm>
            <a:off x="672147" y="1340768"/>
            <a:ext cx="1311398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u="sng" spc="-1" dirty="0" smtClean="0">
                <a:solidFill>
                  <a:srgbClr val="FFFFFF"/>
                </a:solidFill>
                <a:latin typeface="Book Antiqua"/>
              </a:rPr>
              <a:t>Itération 2 </a:t>
            </a:r>
            <a:r>
              <a:rPr lang="fr-FR" sz="1600" b="0" u="sng" strike="noStrike" spc="-1" dirty="0" smtClean="0">
                <a:solidFill>
                  <a:srgbClr val="FFFFFF"/>
                </a:solidFill>
                <a:latin typeface="Book Antiqua"/>
              </a:rPr>
              <a:t>:</a:t>
            </a:r>
            <a:endParaRPr lang="en-US" sz="1600" b="0" u="sng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653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1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1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1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5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07B3D0AE-95D3-4EC8-BAA1-D912D97109C0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29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0" name="CustomShape 1"/>
          <p:cNvSpPr/>
          <p:nvPr/>
        </p:nvSpPr>
        <p:spPr>
          <a:xfrm>
            <a:off x="57055" y="188640"/>
            <a:ext cx="33652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2- </a:t>
            </a: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Méthode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de Jacobi 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36" name="CustomShape 1"/>
          <p:cNvSpPr/>
          <p:nvPr/>
        </p:nvSpPr>
        <p:spPr>
          <a:xfrm>
            <a:off x="557031" y="764704"/>
            <a:ext cx="2430793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spc="-1" dirty="0" smtClean="0">
                <a:solidFill>
                  <a:srgbClr val="FFFFFF"/>
                </a:solidFill>
                <a:latin typeface="Book Antiqua"/>
              </a:rPr>
              <a:t>Résolution du systèm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Book Antiqua"/>
              </a:rPr>
              <a:t>e :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35" name="CustomShape 1"/>
          <p:cNvSpPr/>
          <p:nvPr/>
        </p:nvSpPr>
        <p:spPr>
          <a:xfrm>
            <a:off x="672147" y="1340768"/>
            <a:ext cx="1311398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u="sng" spc="-1" dirty="0" smtClean="0">
                <a:solidFill>
                  <a:srgbClr val="FFFFFF"/>
                </a:solidFill>
                <a:latin typeface="Book Antiqua"/>
              </a:rPr>
              <a:t>Itération 2 </a:t>
            </a:r>
            <a:r>
              <a:rPr lang="fr-FR" sz="1600" b="0" u="sng" strike="noStrike" spc="-1" dirty="0" smtClean="0">
                <a:solidFill>
                  <a:srgbClr val="FFFFFF"/>
                </a:solidFill>
                <a:latin typeface="Book Antiqua"/>
              </a:rPr>
              <a:t>:</a:t>
            </a:r>
            <a:endParaRPr lang="en-US" sz="1600" b="0" u="sng" strike="noStrike" spc="-1" dirty="0">
              <a:latin typeface="Arial"/>
            </a:endParaRPr>
          </a:p>
        </p:txBody>
      </p:sp>
      <p:sp>
        <p:nvSpPr>
          <p:cNvPr id="14" name="CustomShape 1"/>
          <p:cNvSpPr/>
          <p:nvPr/>
        </p:nvSpPr>
        <p:spPr>
          <a:xfrm>
            <a:off x="932574" y="1897920"/>
            <a:ext cx="1543788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u="sng" spc="-1" dirty="0" smtClean="0">
                <a:solidFill>
                  <a:srgbClr val="FFFFFF"/>
                </a:solidFill>
                <a:latin typeface="Book Antiqua"/>
              </a:rPr>
              <a:t>Test d’arrêt </a:t>
            </a:r>
            <a:r>
              <a:rPr lang="fr-FR" sz="1600" b="0" u="sng" strike="noStrike" spc="-1" dirty="0" smtClean="0">
                <a:solidFill>
                  <a:srgbClr val="FFFFFF"/>
                </a:solidFill>
                <a:latin typeface="Book Antiqua"/>
              </a:rPr>
              <a:t>:</a:t>
            </a:r>
            <a:endParaRPr lang="en-US" sz="1600" b="0" u="sng" strike="noStrike" spc="-1" dirty="0">
              <a:latin typeface="Arial"/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4650013" y="2276872"/>
            <a:ext cx="1921963" cy="1532963"/>
            <a:chOff x="4300022" y="2452973"/>
            <a:chExt cx="1921963" cy="1532963"/>
          </a:xfrm>
        </p:grpSpPr>
        <p:sp>
          <p:nvSpPr>
            <p:cNvPr id="15" name="CustomShape 7"/>
            <p:cNvSpPr/>
            <p:nvPr/>
          </p:nvSpPr>
          <p:spPr>
            <a:xfrm>
              <a:off x="4300022" y="3035516"/>
              <a:ext cx="823697" cy="367878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b="0" strike="noStrike" spc="-1" dirty="0" smtClean="0">
                  <a:solidFill>
                    <a:srgbClr val="FFFFFF"/>
                  </a:solidFill>
                  <a:latin typeface="Constantia"/>
                </a:rPr>
                <a:t>X</a:t>
              </a:r>
              <a:r>
                <a:rPr lang="fr-FR" b="0" strike="noStrike" spc="-1" baseline="30000" dirty="0" smtClean="0">
                  <a:solidFill>
                    <a:srgbClr val="FFFFFF"/>
                  </a:solidFill>
                  <a:latin typeface="Constantia"/>
                </a:rPr>
                <a:t>(2)</a:t>
              </a:r>
              <a:r>
                <a:rPr lang="fr-FR" b="0" strike="noStrike" spc="-1" dirty="0" smtClean="0">
                  <a:solidFill>
                    <a:srgbClr val="FFFFFF"/>
                  </a:solidFill>
                  <a:latin typeface="Constantia"/>
                </a:rPr>
                <a:t> =</a:t>
              </a:r>
              <a:endParaRPr lang="en-US" b="0" strike="noStrike" spc="-1" dirty="0">
                <a:latin typeface="Arial"/>
              </a:endParaRPr>
            </a:p>
          </p:txBody>
        </p:sp>
        <p:sp>
          <p:nvSpPr>
            <p:cNvPr id="2" name="Parenthèses 1"/>
            <p:cNvSpPr/>
            <p:nvPr/>
          </p:nvSpPr>
          <p:spPr>
            <a:xfrm>
              <a:off x="5197317" y="2452973"/>
              <a:ext cx="1024668" cy="1532963"/>
            </a:xfrm>
            <a:prstGeom prst="bracketPair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150000"/>
                </a:lnSpc>
              </a:pPr>
              <a:r>
                <a:rPr lang="fr-FR" spc="-1" dirty="0">
                  <a:solidFill>
                    <a:srgbClr val="FFFFFF"/>
                  </a:solidFill>
                  <a:latin typeface="Cambria" pitchFamily="18" charset="0"/>
                </a:rPr>
                <a:t>1.3143</a:t>
              </a:r>
            </a:p>
            <a:p>
              <a:pPr algn="ctr">
                <a:lnSpc>
                  <a:spcPct val="150000"/>
                </a:lnSpc>
              </a:pPr>
              <a:r>
                <a:rPr lang="fr-FR" spc="-1" dirty="0">
                  <a:solidFill>
                    <a:srgbClr val="FFFFFF"/>
                  </a:solidFill>
                  <a:latin typeface="Cambria" pitchFamily="18" charset="0"/>
                </a:rPr>
                <a:t>3.5524</a:t>
              </a:r>
            </a:p>
            <a:p>
              <a:pPr algn="ctr">
                <a:lnSpc>
                  <a:spcPct val="150000"/>
                </a:lnSpc>
              </a:pPr>
              <a:r>
                <a:rPr lang="fr-FR" spc="-1" dirty="0">
                  <a:solidFill>
                    <a:srgbClr val="FFFFFF"/>
                  </a:solidFill>
                  <a:latin typeface="Cambria" pitchFamily="18" charset="0"/>
                </a:rPr>
                <a:t>-0.2032</a:t>
              </a:r>
            </a:p>
            <a:p>
              <a:pPr algn="ctr">
                <a:lnSpc>
                  <a:spcPct val="150000"/>
                </a:lnSpc>
              </a:pPr>
              <a:r>
                <a:rPr lang="fr-FR" spc="-1" dirty="0">
                  <a:solidFill>
                    <a:srgbClr val="FFFFFF"/>
                  </a:solidFill>
                  <a:latin typeface="Cambria" pitchFamily="18" charset="0"/>
                </a:rPr>
                <a:t>2.6365</a:t>
              </a:r>
              <a:endParaRPr lang="en-US" spc="-1" dirty="0">
                <a:latin typeface="Cambria" pitchFamily="18" charset="0"/>
              </a:endParaRPr>
            </a:p>
            <a:p>
              <a:pPr algn="ctr"/>
              <a:endParaRPr lang="fr-FR" sz="1400" dirty="0"/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2337479" y="2297667"/>
            <a:ext cx="1921963" cy="1532963"/>
            <a:chOff x="1987488" y="2473768"/>
            <a:chExt cx="1921963" cy="1532963"/>
          </a:xfrm>
        </p:grpSpPr>
        <p:sp>
          <p:nvSpPr>
            <p:cNvPr id="17" name="CustomShape 7"/>
            <p:cNvSpPr/>
            <p:nvPr/>
          </p:nvSpPr>
          <p:spPr>
            <a:xfrm>
              <a:off x="1987488" y="3056311"/>
              <a:ext cx="823697" cy="367878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b="0" strike="noStrike" spc="-1" dirty="0" smtClean="0">
                  <a:solidFill>
                    <a:srgbClr val="FFFFFF"/>
                  </a:solidFill>
                  <a:latin typeface="Constantia"/>
                </a:rPr>
                <a:t>X</a:t>
              </a:r>
              <a:r>
                <a:rPr lang="fr-FR" b="0" strike="noStrike" spc="-1" baseline="30000" dirty="0" smtClean="0">
                  <a:solidFill>
                    <a:srgbClr val="FFFFFF"/>
                  </a:solidFill>
                  <a:latin typeface="Constantia"/>
                </a:rPr>
                <a:t>(1)</a:t>
              </a:r>
              <a:r>
                <a:rPr lang="fr-FR" b="0" strike="noStrike" spc="-1" dirty="0" smtClean="0">
                  <a:solidFill>
                    <a:srgbClr val="FFFFFF"/>
                  </a:solidFill>
                  <a:latin typeface="Constantia"/>
                </a:rPr>
                <a:t> =</a:t>
              </a:r>
              <a:endParaRPr lang="en-US" b="0" strike="noStrike" spc="-1" dirty="0">
                <a:latin typeface="Arial"/>
              </a:endParaRPr>
            </a:p>
          </p:txBody>
        </p:sp>
        <p:sp>
          <p:nvSpPr>
            <p:cNvPr id="18" name="Parenthèses 17"/>
            <p:cNvSpPr/>
            <p:nvPr/>
          </p:nvSpPr>
          <p:spPr>
            <a:xfrm>
              <a:off x="2884783" y="2473768"/>
              <a:ext cx="1024668" cy="1532963"/>
            </a:xfrm>
            <a:prstGeom prst="bracketPair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150000"/>
                </a:lnSpc>
              </a:pPr>
              <a:r>
                <a:rPr lang="fr-FR" spc="-1" dirty="0" smtClean="0">
                  <a:solidFill>
                    <a:srgbClr val="FFFFFF"/>
                  </a:solidFill>
                  <a:latin typeface="Cambria" pitchFamily="18" charset="0"/>
                </a:rPr>
                <a:t>-0.2</a:t>
              </a:r>
              <a:endParaRPr lang="fr-FR" spc="-1" dirty="0">
                <a:solidFill>
                  <a:srgbClr val="FFFFFF"/>
                </a:solidFill>
                <a:latin typeface="Cambria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fr-FR" spc="-1" dirty="0" smtClean="0">
                  <a:solidFill>
                    <a:srgbClr val="FFFFFF"/>
                  </a:solidFill>
                  <a:latin typeface="Cambria" pitchFamily="18" charset="0"/>
                </a:rPr>
                <a:t>2.5714</a:t>
              </a:r>
              <a:endParaRPr lang="fr-FR" spc="-1" dirty="0">
                <a:solidFill>
                  <a:srgbClr val="FFFFFF"/>
                </a:solidFill>
                <a:latin typeface="Cambria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fr-FR" spc="-1" dirty="0" smtClean="0">
                  <a:solidFill>
                    <a:srgbClr val="FFFFFF"/>
                  </a:solidFill>
                  <a:latin typeface="Cambria" pitchFamily="18" charset="0"/>
                </a:rPr>
                <a:t>-1.6667</a:t>
              </a:r>
              <a:endParaRPr lang="fr-FR" spc="-1" dirty="0">
                <a:solidFill>
                  <a:srgbClr val="FFFFFF"/>
                </a:solidFill>
                <a:latin typeface="Cambria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fr-FR" spc="-1" dirty="0" smtClean="0">
                  <a:solidFill>
                    <a:srgbClr val="FFFFFF"/>
                  </a:solidFill>
                  <a:latin typeface="Cambria" pitchFamily="18" charset="0"/>
                </a:rPr>
                <a:t>3.3333</a:t>
              </a:r>
              <a:endParaRPr lang="en-US" spc="-1" dirty="0">
                <a:latin typeface="Cambria" pitchFamily="18" charset="0"/>
              </a:endParaRPr>
            </a:p>
            <a:p>
              <a:pPr algn="ctr"/>
              <a:endParaRPr lang="fr-FR" sz="1400" dirty="0"/>
            </a:p>
          </p:txBody>
        </p:sp>
      </p:grpSp>
      <p:grpSp>
        <p:nvGrpSpPr>
          <p:cNvPr id="5" name="Groupe 4"/>
          <p:cNvGrpSpPr/>
          <p:nvPr/>
        </p:nvGrpSpPr>
        <p:grpSpPr>
          <a:xfrm>
            <a:off x="3593963" y="4517898"/>
            <a:ext cx="1742478" cy="1532963"/>
            <a:chOff x="3593963" y="4517898"/>
            <a:chExt cx="1742478" cy="1532963"/>
          </a:xfrm>
        </p:grpSpPr>
        <p:sp>
          <p:nvSpPr>
            <p:cNvPr id="19" name="CustomShape 7"/>
            <p:cNvSpPr/>
            <p:nvPr/>
          </p:nvSpPr>
          <p:spPr>
            <a:xfrm>
              <a:off x="3593963" y="5100440"/>
              <a:ext cx="823697" cy="367878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l-GR" b="0" strike="noStrike" spc="-1" dirty="0" smtClean="0">
                  <a:solidFill>
                    <a:srgbClr val="FFFFFF"/>
                  </a:solidFill>
                  <a:latin typeface="Constantia"/>
                </a:rPr>
                <a:t>Δ</a:t>
              </a:r>
              <a:r>
                <a:rPr lang="fr-FR" b="0" strike="noStrike" spc="-1" dirty="0" smtClean="0">
                  <a:solidFill>
                    <a:srgbClr val="FFFFFF"/>
                  </a:solidFill>
                  <a:latin typeface="Constantia"/>
                </a:rPr>
                <a:t>X =</a:t>
              </a:r>
              <a:endParaRPr lang="en-US" b="0" strike="noStrike" spc="-1" dirty="0">
                <a:latin typeface="Arial"/>
              </a:endParaRPr>
            </a:p>
          </p:txBody>
        </p:sp>
        <p:sp>
          <p:nvSpPr>
            <p:cNvPr id="23" name="Parenthèses 22"/>
            <p:cNvSpPr/>
            <p:nvPr/>
          </p:nvSpPr>
          <p:spPr>
            <a:xfrm>
              <a:off x="4311773" y="4517898"/>
              <a:ext cx="1024668" cy="1532963"/>
            </a:xfrm>
            <a:prstGeom prst="bracketPair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150000"/>
                </a:lnSpc>
              </a:pPr>
              <a:r>
                <a:rPr lang="fr-FR" spc="-1" dirty="0" smtClean="0">
                  <a:solidFill>
                    <a:srgbClr val="FFFFFF"/>
                  </a:solidFill>
                  <a:latin typeface="Cambria" pitchFamily="18" charset="0"/>
                </a:rPr>
                <a:t>1.5143</a:t>
              </a:r>
              <a:endParaRPr lang="fr-FR" spc="-1" dirty="0">
                <a:solidFill>
                  <a:srgbClr val="FFFFFF"/>
                </a:solidFill>
                <a:latin typeface="Cambria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fr-FR" spc="-1" dirty="0" smtClean="0">
                  <a:solidFill>
                    <a:srgbClr val="FFFFFF"/>
                  </a:solidFill>
                  <a:latin typeface="Cambria" pitchFamily="18" charset="0"/>
                </a:rPr>
                <a:t>0.9810</a:t>
              </a:r>
              <a:endParaRPr lang="fr-FR" spc="-1" dirty="0">
                <a:solidFill>
                  <a:srgbClr val="FFFFFF"/>
                </a:solidFill>
                <a:latin typeface="Cambria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fr-FR" spc="-1" dirty="0" smtClean="0">
                  <a:solidFill>
                    <a:srgbClr val="FFFFFF"/>
                  </a:solidFill>
                  <a:latin typeface="Cambria" pitchFamily="18" charset="0"/>
                </a:rPr>
                <a:t>1.4635</a:t>
              </a:r>
              <a:endParaRPr lang="fr-FR" spc="-1" dirty="0">
                <a:solidFill>
                  <a:srgbClr val="FFFFFF"/>
                </a:solidFill>
                <a:latin typeface="Cambria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fr-FR" spc="-1" dirty="0" smtClean="0">
                  <a:solidFill>
                    <a:srgbClr val="FFFFFF"/>
                  </a:solidFill>
                  <a:latin typeface="Cambria" pitchFamily="18" charset="0"/>
                </a:rPr>
                <a:t>0.6968</a:t>
              </a:r>
              <a:endParaRPr lang="en-US" spc="-1" dirty="0">
                <a:latin typeface="Cambria" pitchFamily="18" charset="0"/>
              </a:endParaRPr>
            </a:p>
            <a:p>
              <a:pPr algn="ctr"/>
              <a:endParaRPr lang="fr-FR" sz="1400" dirty="0"/>
            </a:p>
          </p:txBody>
        </p:sp>
      </p:grpSp>
      <p:sp>
        <p:nvSpPr>
          <p:cNvPr id="28" name="CustomShape 7"/>
          <p:cNvSpPr/>
          <p:nvPr/>
        </p:nvSpPr>
        <p:spPr>
          <a:xfrm>
            <a:off x="5550250" y="5100440"/>
            <a:ext cx="2491803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0" strike="noStrike" spc="-1" dirty="0" smtClean="0">
                <a:solidFill>
                  <a:srgbClr val="FFFFFF"/>
                </a:solidFill>
                <a:latin typeface="Cambria" pitchFamily="18" charset="0"/>
              </a:rPr>
              <a:t>Max(</a:t>
            </a:r>
            <a:r>
              <a:rPr lang="el-GR" b="0" strike="noStrike" spc="-1" dirty="0" smtClean="0">
                <a:solidFill>
                  <a:srgbClr val="FFFFFF"/>
                </a:solidFill>
                <a:latin typeface="Cambria" pitchFamily="18" charset="0"/>
              </a:rPr>
              <a:t>Δ</a:t>
            </a:r>
            <a:r>
              <a:rPr lang="fr-FR" b="0" strike="noStrike" spc="-1" dirty="0" smtClean="0">
                <a:solidFill>
                  <a:srgbClr val="FFFFFF"/>
                </a:solidFill>
                <a:latin typeface="Cambria" pitchFamily="18" charset="0"/>
              </a:rPr>
              <a:t>X) = 1.5143 &gt; </a:t>
            </a:r>
            <a:r>
              <a:rPr lang="el-GR" b="0" strike="noStrike" spc="-1" dirty="0" smtClean="0">
                <a:solidFill>
                  <a:srgbClr val="FFFFFF"/>
                </a:solidFill>
                <a:latin typeface="Cambria" pitchFamily="18" charset="0"/>
              </a:rPr>
              <a:t>ε</a:t>
            </a:r>
            <a:endParaRPr lang="en-US" b="0" strike="noStrike" spc="-1" dirty="0">
              <a:latin typeface="Cambria" pitchFamily="18" charset="0"/>
            </a:endParaRPr>
          </a:p>
        </p:txBody>
      </p:sp>
      <p:sp>
        <p:nvSpPr>
          <p:cNvPr id="30" name="CustomShape 7"/>
          <p:cNvSpPr/>
          <p:nvPr/>
        </p:nvSpPr>
        <p:spPr>
          <a:xfrm>
            <a:off x="3492837" y="6181464"/>
            <a:ext cx="3079139" cy="3678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0" strike="noStrike" spc="-1" dirty="0" smtClean="0">
                <a:solidFill>
                  <a:srgbClr val="FFFFFF"/>
                </a:solidFill>
                <a:latin typeface="Cambria" pitchFamily="18" charset="0"/>
              </a:rPr>
              <a:t>Test d’arrêt n’est pas satisfait.</a:t>
            </a:r>
            <a:endParaRPr lang="en-US" b="0" strike="noStrike" spc="-1" dirty="0">
              <a:latin typeface="Cambria" pitchFamily="18" charset="0"/>
            </a:endParaRPr>
          </a:p>
        </p:txBody>
      </p:sp>
      <p:sp>
        <p:nvSpPr>
          <p:cNvPr id="6" name="Accolade ouvrante 5"/>
          <p:cNvSpPr/>
          <p:nvPr/>
        </p:nvSpPr>
        <p:spPr>
          <a:xfrm rot="16200000">
            <a:off x="4707735" y="2747279"/>
            <a:ext cx="334672" cy="2562211"/>
          </a:xfrm>
          <a:prstGeom prst="leftBrac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162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8" grpId="0"/>
      <p:bldP spid="30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01F02E06-C952-4B08-A3A4-CF6278469C88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241560" y="188640"/>
            <a:ext cx="238572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FFFFFF"/>
                </a:solidFill>
                <a:uFillTx/>
                <a:latin typeface="Book Antiqua"/>
              </a:rPr>
              <a:t>Université de Jijel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6" name="CustomShape 3"/>
          <p:cNvSpPr/>
          <p:nvPr/>
        </p:nvSpPr>
        <p:spPr>
          <a:xfrm>
            <a:off x="231840" y="471960"/>
            <a:ext cx="477180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FFFFFF"/>
                </a:solidFill>
                <a:uFillTx/>
                <a:latin typeface="Book Antiqua"/>
              </a:rPr>
              <a:t>Faculté des Sciences Exactes et Informatique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7" name="CustomShape 4"/>
          <p:cNvSpPr/>
          <p:nvPr/>
        </p:nvSpPr>
        <p:spPr>
          <a:xfrm>
            <a:off x="251640" y="779760"/>
            <a:ext cx="331200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FFFFFF"/>
                </a:solidFill>
                <a:uFillTx/>
                <a:latin typeface="Book Antiqua"/>
              </a:rPr>
              <a:t>Département d’Informatique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78" name="Picture 2"/>
          <p:cNvPicPr/>
          <p:nvPr/>
        </p:nvPicPr>
        <p:blipFill>
          <a:blip r:embed="rId2"/>
          <a:stretch/>
        </p:blipFill>
        <p:spPr>
          <a:xfrm>
            <a:off x="7668360" y="188640"/>
            <a:ext cx="1315800" cy="1525320"/>
          </a:xfrm>
          <a:prstGeom prst="rect">
            <a:avLst/>
          </a:prstGeom>
          <a:ln w="0">
            <a:noFill/>
          </a:ln>
        </p:spPr>
      </p:pic>
      <p:sp>
        <p:nvSpPr>
          <p:cNvPr id="12" name="CustomShape 5"/>
          <p:cNvSpPr/>
          <p:nvPr/>
        </p:nvSpPr>
        <p:spPr>
          <a:xfrm>
            <a:off x="1547640" y="2587580"/>
            <a:ext cx="432000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0" strike="noStrike" spc="-1" dirty="0">
                <a:solidFill>
                  <a:srgbClr val="FFFFFF"/>
                </a:solidFill>
                <a:latin typeface="Book Antiqua"/>
              </a:rPr>
              <a:t>Les Méthodes </a:t>
            </a:r>
            <a:r>
              <a:rPr lang="fr-FR" sz="2800" b="0" strike="noStrike" spc="-1" dirty="0" smtClean="0">
                <a:solidFill>
                  <a:srgbClr val="FFFFFF"/>
                </a:solidFill>
                <a:latin typeface="Book Antiqua"/>
              </a:rPr>
              <a:t>Itératives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3" name="CustomShape 6"/>
          <p:cNvSpPr/>
          <p:nvPr/>
        </p:nvSpPr>
        <p:spPr>
          <a:xfrm>
            <a:off x="2195640" y="3459511"/>
            <a:ext cx="403200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fr-FR" sz="2400" b="1" strike="noStrike" spc="-1" dirty="0" smtClean="0">
                <a:solidFill>
                  <a:srgbClr val="FF0000"/>
                </a:solidFill>
                <a:latin typeface="Book Antiqua"/>
              </a:rPr>
              <a:t>Méthode du point fixe</a:t>
            </a:r>
            <a:endParaRPr lang="en-US" sz="2400" b="1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4" name="CustomShape 7"/>
          <p:cNvSpPr/>
          <p:nvPr/>
        </p:nvSpPr>
        <p:spPr>
          <a:xfrm>
            <a:off x="2220840" y="4323511"/>
            <a:ext cx="515880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fr-FR" sz="2400" b="0" strike="noStrike" spc="-1" dirty="0">
                <a:solidFill>
                  <a:srgbClr val="FFFFFF"/>
                </a:solidFill>
                <a:latin typeface="Book Antiqua"/>
              </a:rPr>
              <a:t>La Méthode de </a:t>
            </a:r>
            <a:r>
              <a:rPr lang="fr-FR" sz="2400" b="0" strike="noStrike" spc="-1" dirty="0" smtClean="0">
                <a:solidFill>
                  <a:srgbClr val="FFFFFF"/>
                </a:solidFill>
                <a:latin typeface="Book Antiqua"/>
              </a:rPr>
              <a:t>Jacobi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5" name="CustomShape 8"/>
          <p:cNvSpPr/>
          <p:nvPr/>
        </p:nvSpPr>
        <p:spPr>
          <a:xfrm>
            <a:off x="847588" y="1802520"/>
            <a:ext cx="633636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0" strike="noStrike" spc="-1" dirty="0">
                <a:solidFill>
                  <a:srgbClr val="FFFFFF"/>
                </a:solidFill>
                <a:latin typeface="Book Antiqua"/>
              </a:rPr>
              <a:t>Résolution des Systèmes Linéaires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6" name="CustomShape 6"/>
          <p:cNvSpPr/>
          <p:nvPr/>
        </p:nvSpPr>
        <p:spPr>
          <a:xfrm>
            <a:off x="2195640" y="5131623"/>
            <a:ext cx="4752624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fr-FR" sz="2400" b="0" strike="noStrike" spc="-1" dirty="0">
                <a:solidFill>
                  <a:srgbClr val="FFFFFF"/>
                </a:solidFill>
                <a:latin typeface="Book Antiqua"/>
              </a:rPr>
              <a:t>La </a:t>
            </a:r>
            <a:r>
              <a:rPr lang="fr-FR" sz="2400" b="0" strike="noStrike" spc="-1" dirty="0" smtClean="0">
                <a:solidFill>
                  <a:srgbClr val="FFFFFF"/>
                </a:solidFill>
                <a:latin typeface="Book Antiqua"/>
              </a:rPr>
              <a:t>Méthode de Gauss-Seidel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7" name="CustomShape 6"/>
          <p:cNvSpPr/>
          <p:nvPr/>
        </p:nvSpPr>
        <p:spPr>
          <a:xfrm>
            <a:off x="2195736" y="5892056"/>
            <a:ext cx="4752624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fr-FR" sz="2400" b="0" strike="noStrike" spc="-1" dirty="0" smtClean="0">
                <a:solidFill>
                  <a:srgbClr val="FFFFFF"/>
                </a:solidFill>
                <a:latin typeface="Book Antiqua"/>
              </a:rPr>
              <a:t>Conditionnement de matrices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5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07B3D0AE-95D3-4EC8-BAA1-D912D97109C0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30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0" name="CustomShape 1"/>
          <p:cNvSpPr/>
          <p:nvPr/>
        </p:nvSpPr>
        <p:spPr>
          <a:xfrm>
            <a:off x="57055" y="188640"/>
            <a:ext cx="33652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2- </a:t>
            </a: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Méthode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de Jacobi 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36" name="CustomShape 1"/>
          <p:cNvSpPr/>
          <p:nvPr/>
        </p:nvSpPr>
        <p:spPr>
          <a:xfrm>
            <a:off x="557031" y="764704"/>
            <a:ext cx="2430793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spc="-1" dirty="0" smtClean="0">
                <a:solidFill>
                  <a:srgbClr val="FFFFFF"/>
                </a:solidFill>
                <a:latin typeface="Book Antiqua"/>
              </a:rPr>
              <a:t>Résolution du systèm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Book Antiqua"/>
              </a:rPr>
              <a:t>e :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35" name="CustomShape 1"/>
          <p:cNvSpPr/>
          <p:nvPr/>
        </p:nvSpPr>
        <p:spPr>
          <a:xfrm>
            <a:off x="672147" y="1340768"/>
            <a:ext cx="1311398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u="sng" spc="-1" dirty="0" smtClean="0">
                <a:solidFill>
                  <a:srgbClr val="FFFFFF"/>
                </a:solidFill>
                <a:latin typeface="Book Antiqua"/>
              </a:rPr>
              <a:t>Itération 3 </a:t>
            </a:r>
            <a:r>
              <a:rPr lang="fr-FR" sz="1600" b="0" u="sng" strike="noStrike" spc="-1" dirty="0" smtClean="0">
                <a:solidFill>
                  <a:srgbClr val="FFFFFF"/>
                </a:solidFill>
                <a:latin typeface="Book Antiqua"/>
              </a:rPr>
              <a:t>:</a:t>
            </a:r>
            <a:endParaRPr lang="en-US" sz="1600" b="0" u="sng" strike="noStrike" spc="-1" dirty="0">
              <a:latin typeface="Arial"/>
            </a:endParaRPr>
          </a:p>
        </p:txBody>
      </p:sp>
      <p:sp>
        <p:nvSpPr>
          <p:cNvPr id="14" name="CustomShape 1"/>
          <p:cNvSpPr/>
          <p:nvPr/>
        </p:nvSpPr>
        <p:spPr>
          <a:xfrm>
            <a:off x="932574" y="1897920"/>
            <a:ext cx="1543788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u="sng" spc="-1" dirty="0" smtClean="0">
                <a:solidFill>
                  <a:srgbClr val="FFFFFF"/>
                </a:solidFill>
                <a:latin typeface="Book Antiqua"/>
              </a:rPr>
              <a:t>Test d’arrêt </a:t>
            </a:r>
            <a:r>
              <a:rPr lang="fr-FR" sz="1600" b="0" u="sng" strike="noStrike" spc="-1" dirty="0" smtClean="0">
                <a:solidFill>
                  <a:srgbClr val="FFFFFF"/>
                </a:solidFill>
                <a:latin typeface="Book Antiqua"/>
              </a:rPr>
              <a:t>:</a:t>
            </a:r>
            <a:endParaRPr lang="en-US" sz="1600" b="0" u="sng" strike="noStrike" spc="-1" dirty="0">
              <a:latin typeface="Arial"/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4650013" y="2276872"/>
            <a:ext cx="1921963" cy="1532963"/>
            <a:chOff x="4300022" y="2452973"/>
            <a:chExt cx="1921963" cy="1532963"/>
          </a:xfrm>
        </p:grpSpPr>
        <p:sp>
          <p:nvSpPr>
            <p:cNvPr id="15" name="CustomShape 7"/>
            <p:cNvSpPr/>
            <p:nvPr/>
          </p:nvSpPr>
          <p:spPr>
            <a:xfrm>
              <a:off x="4300022" y="3035516"/>
              <a:ext cx="823697" cy="367878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b="0" strike="noStrike" spc="-1" dirty="0" smtClean="0">
                  <a:solidFill>
                    <a:srgbClr val="FFFFFF"/>
                  </a:solidFill>
                  <a:latin typeface="Constantia"/>
                </a:rPr>
                <a:t>X</a:t>
              </a:r>
              <a:r>
                <a:rPr lang="fr-FR" b="0" strike="noStrike" spc="-1" baseline="30000" dirty="0" smtClean="0">
                  <a:solidFill>
                    <a:srgbClr val="FFFFFF"/>
                  </a:solidFill>
                  <a:latin typeface="Constantia"/>
                </a:rPr>
                <a:t>(3)</a:t>
              </a:r>
              <a:r>
                <a:rPr lang="fr-FR" b="0" strike="noStrike" spc="-1" dirty="0" smtClean="0">
                  <a:solidFill>
                    <a:srgbClr val="FFFFFF"/>
                  </a:solidFill>
                  <a:latin typeface="Constantia"/>
                </a:rPr>
                <a:t> =</a:t>
              </a:r>
              <a:endParaRPr lang="en-US" b="0" strike="noStrike" spc="-1" dirty="0">
                <a:latin typeface="Arial"/>
              </a:endParaRPr>
            </a:p>
          </p:txBody>
        </p:sp>
        <p:sp>
          <p:nvSpPr>
            <p:cNvPr id="2" name="Parenthèses 1"/>
            <p:cNvSpPr/>
            <p:nvPr/>
          </p:nvSpPr>
          <p:spPr>
            <a:xfrm>
              <a:off x="5197317" y="2452973"/>
              <a:ext cx="1024668" cy="1532963"/>
            </a:xfrm>
            <a:prstGeom prst="bracketPair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150000"/>
                </a:lnSpc>
              </a:pPr>
              <a:r>
                <a:rPr lang="fr-FR" spc="-1" dirty="0">
                  <a:solidFill>
                    <a:srgbClr val="FFFFFF"/>
                  </a:solidFill>
                  <a:latin typeface="Cambria" pitchFamily="18" charset="0"/>
                </a:rPr>
                <a:t>1.5244</a:t>
              </a:r>
            </a:p>
            <a:p>
              <a:pPr algn="ctr">
                <a:lnSpc>
                  <a:spcPct val="150000"/>
                </a:lnSpc>
              </a:pPr>
              <a:r>
                <a:rPr lang="fr-FR" spc="-1" dirty="0">
                  <a:solidFill>
                    <a:srgbClr val="FFFFFF"/>
                  </a:solidFill>
                  <a:latin typeface="Cambria" pitchFamily="18" charset="0"/>
                </a:rPr>
                <a:t>2.8184</a:t>
              </a:r>
            </a:p>
            <a:p>
              <a:pPr algn="ctr">
                <a:lnSpc>
                  <a:spcPct val="150000"/>
                </a:lnSpc>
              </a:pPr>
              <a:r>
                <a:rPr lang="fr-FR" spc="-1" dirty="0">
                  <a:solidFill>
                    <a:srgbClr val="FFFFFF"/>
                  </a:solidFill>
                  <a:latin typeface="Cambria" pitchFamily="18" charset="0"/>
                </a:rPr>
                <a:t>-0.8312</a:t>
              </a:r>
            </a:p>
            <a:p>
              <a:pPr algn="ctr">
                <a:lnSpc>
                  <a:spcPct val="150000"/>
                </a:lnSpc>
              </a:pPr>
              <a:r>
                <a:rPr lang="fr-FR" spc="-1" dirty="0">
                  <a:solidFill>
                    <a:srgbClr val="FFFFFF"/>
                  </a:solidFill>
                  <a:latin typeface="Cambria" pitchFamily="18" charset="0"/>
                </a:rPr>
                <a:t>1.4058</a:t>
              </a:r>
              <a:endParaRPr lang="en-US" spc="-1" dirty="0">
                <a:latin typeface="Cambria" pitchFamily="18" charset="0"/>
              </a:endParaRPr>
            </a:p>
            <a:p>
              <a:pPr algn="ctr"/>
              <a:endParaRPr lang="fr-FR" sz="1400" dirty="0"/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2337479" y="2297667"/>
            <a:ext cx="1921963" cy="1532963"/>
            <a:chOff x="1987488" y="2473768"/>
            <a:chExt cx="1921963" cy="1532963"/>
          </a:xfrm>
        </p:grpSpPr>
        <p:sp>
          <p:nvSpPr>
            <p:cNvPr id="17" name="CustomShape 7"/>
            <p:cNvSpPr/>
            <p:nvPr/>
          </p:nvSpPr>
          <p:spPr>
            <a:xfrm>
              <a:off x="1987488" y="3056311"/>
              <a:ext cx="823697" cy="367878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b="0" strike="noStrike" spc="-1" dirty="0" smtClean="0">
                  <a:solidFill>
                    <a:srgbClr val="FFFFFF"/>
                  </a:solidFill>
                  <a:latin typeface="Constantia"/>
                </a:rPr>
                <a:t>X</a:t>
              </a:r>
              <a:r>
                <a:rPr lang="fr-FR" b="0" strike="noStrike" spc="-1" baseline="30000" dirty="0" smtClean="0">
                  <a:solidFill>
                    <a:srgbClr val="FFFFFF"/>
                  </a:solidFill>
                  <a:latin typeface="Constantia"/>
                </a:rPr>
                <a:t>(2)</a:t>
              </a:r>
              <a:r>
                <a:rPr lang="fr-FR" b="0" strike="noStrike" spc="-1" dirty="0" smtClean="0">
                  <a:solidFill>
                    <a:srgbClr val="FFFFFF"/>
                  </a:solidFill>
                  <a:latin typeface="Constantia"/>
                </a:rPr>
                <a:t> =</a:t>
              </a:r>
              <a:endParaRPr lang="en-US" b="0" strike="noStrike" spc="-1" dirty="0">
                <a:latin typeface="Arial"/>
              </a:endParaRPr>
            </a:p>
          </p:txBody>
        </p:sp>
        <p:sp>
          <p:nvSpPr>
            <p:cNvPr id="18" name="Parenthèses 17"/>
            <p:cNvSpPr/>
            <p:nvPr/>
          </p:nvSpPr>
          <p:spPr>
            <a:xfrm>
              <a:off x="2884783" y="2473768"/>
              <a:ext cx="1024668" cy="1532963"/>
            </a:xfrm>
            <a:prstGeom prst="bracketPair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150000"/>
                </a:lnSpc>
              </a:pPr>
              <a:r>
                <a:rPr lang="fr-FR" spc="-1" dirty="0">
                  <a:solidFill>
                    <a:srgbClr val="FFFFFF"/>
                  </a:solidFill>
                  <a:latin typeface="Cambria" pitchFamily="18" charset="0"/>
                </a:rPr>
                <a:t>1.3143</a:t>
              </a:r>
            </a:p>
            <a:p>
              <a:pPr algn="ctr">
                <a:lnSpc>
                  <a:spcPct val="150000"/>
                </a:lnSpc>
              </a:pPr>
              <a:r>
                <a:rPr lang="fr-FR" spc="-1" dirty="0">
                  <a:solidFill>
                    <a:srgbClr val="FFFFFF"/>
                  </a:solidFill>
                  <a:latin typeface="Cambria" pitchFamily="18" charset="0"/>
                </a:rPr>
                <a:t>3.5524</a:t>
              </a:r>
            </a:p>
            <a:p>
              <a:pPr algn="ctr">
                <a:lnSpc>
                  <a:spcPct val="150000"/>
                </a:lnSpc>
              </a:pPr>
              <a:r>
                <a:rPr lang="fr-FR" spc="-1" dirty="0">
                  <a:solidFill>
                    <a:srgbClr val="FFFFFF"/>
                  </a:solidFill>
                  <a:latin typeface="Cambria" pitchFamily="18" charset="0"/>
                </a:rPr>
                <a:t>-0.2032</a:t>
              </a:r>
            </a:p>
            <a:p>
              <a:pPr algn="ctr">
                <a:lnSpc>
                  <a:spcPct val="150000"/>
                </a:lnSpc>
              </a:pPr>
              <a:r>
                <a:rPr lang="fr-FR" spc="-1" dirty="0">
                  <a:solidFill>
                    <a:srgbClr val="FFFFFF"/>
                  </a:solidFill>
                  <a:latin typeface="Cambria" pitchFamily="18" charset="0"/>
                </a:rPr>
                <a:t>2.6365</a:t>
              </a:r>
              <a:endParaRPr lang="en-US" spc="-1" dirty="0">
                <a:latin typeface="Cambria" pitchFamily="18" charset="0"/>
              </a:endParaRPr>
            </a:p>
            <a:p>
              <a:pPr algn="ctr"/>
              <a:endParaRPr lang="fr-FR" sz="1400" dirty="0"/>
            </a:p>
          </p:txBody>
        </p:sp>
      </p:grpSp>
      <p:grpSp>
        <p:nvGrpSpPr>
          <p:cNvPr id="5" name="Groupe 4"/>
          <p:cNvGrpSpPr/>
          <p:nvPr/>
        </p:nvGrpSpPr>
        <p:grpSpPr>
          <a:xfrm>
            <a:off x="3593963" y="4517898"/>
            <a:ext cx="1742478" cy="1532963"/>
            <a:chOff x="3593963" y="4517898"/>
            <a:chExt cx="1742478" cy="1532963"/>
          </a:xfrm>
        </p:grpSpPr>
        <p:sp>
          <p:nvSpPr>
            <p:cNvPr id="19" name="CustomShape 7"/>
            <p:cNvSpPr/>
            <p:nvPr/>
          </p:nvSpPr>
          <p:spPr>
            <a:xfrm>
              <a:off x="3593963" y="5100440"/>
              <a:ext cx="823697" cy="367878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l-GR" b="0" strike="noStrike" spc="-1" dirty="0" smtClean="0">
                  <a:solidFill>
                    <a:srgbClr val="FFFFFF"/>
                  </a:solidFill>
                  <a:latin typeface="Constantia"/>
                </a:rPr>
                <a:t>Δ</a:t>
              </a:r>
              <a:r>
                <a:rPr lang="fr-FR" b="0" strike="noStrike" spc="-1" dirty="0" smtClean="0">
                  <a:solidFill>
                    <a:srgbClr val="FFFFFF"/>
                  </a:solidFill>
                  <a:latin typeface="Constantia"/>
                </a:rPr>
                <a:t>X =</a:t>
              </a:r>
              <a:endParaRPr lang="en-US" b="0" strike="noStrike" spc="-1" dirty="0">
                <a:latin typeface="Arial"/>
              </a:endParaRPr>
            </a:p>
          </p:txBody>
        </p:sp>
        <p:sp>
          <p:nvSpPr>
            <p:cNvPr id="23" name="Parenthèses 22"/>
            <p:cNvSpPr/>
            <p:nvPr/>
          </p:nvSpPr>
          <p:spPr>
            <a:xfrm>
              <a:off x="4311773" y="4517898"/>
              <a:ext cx="1024668" cy="1532963"/>
            </a:xfrm>
            <a:prstGeom prst="bracketPair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150000"/>
                </a:lnSpc>
              </a:pPr>
              <a:r>
                <a:rPr lang="fr-FR" spc="-1" dirty="0">
                  <a:solidFill>
                    <a:srgbClr val="FFFFFF"/>
                  </a:solidFill>
                  <a:latin typeface="Cambria" pitchFamily="18" charset="0"/>
                </a:rPr>
                <a:t>0.2102</a:t>
              </a:r>
            </a:p>
            <a:p>
              <a:pPr algn="ctr">
                <a:lnSpc>
                  <a:spcPct val="150000"/>
                </a:lnSpc>
              </a:pPr>
              <a:r>
                <a:rPr lang="fr-FR" spc="-1" dirty="0">
                  <a:solidFill>
                    <a:srgbClr val="FFFFFF"/>
                  </a:solidFill>
                  <a:latin typeface="Cambria" pitchFamily="18" charset="0"/>
                </a:rPr>
                <a:t>0.7340</a:t>
              </a:r>
            </a:p>
            <a:p>
              <a:pPr algn="ctr">
                <a:lnSpc>
                  <a:spcPct val="150000"/>
                </a:lnSpc>
              </a:pPr>
              <a:r>
                <a:rPr lang="fr-FR" spc="-1" dirty="0">
                  <a:solidFill>
                    <a:srgbClr val="FFFFFF"/>
                  </a:solidFill>
                  <a:latin typeface="Cambria" pitchFamily="18" charset="0"/>
                </a:rPr>
                <a:t>0.6280</a:t>
              </a:r>
            </a:p>
            <a:p>
              <a:pPr algn="ctr">
                <a:lnSpc>
                  <a:spcPct val="150000"/>
                </a:lnSpc>
              </a:pPr>
              <a:r>
                <a:rPr lang="fr-FR" spc="-1" dirty="0">
                  <a:solidFill>
                    <a:srgbClr val="FFFFFF"/>
                  </a:solidFill>
                  <a:latin typeface="Cambria" pitchFamily="18" charset="0"/>
                </a:rPr>
                <a:t>1.2307</a:t>
              </a:r>
              <a:endParaRPr lang="en-US" spc="-1" dirty="0">
                <a:latin typeface="Cambria" pitchFamily="18" charset="0"/>
              </a:endParaRPr>
            </a:p>
            <a:p>
              <a:pPr algn="ctr"/>
              <a:endParaRPr lang="fr-FR" sz="1400" dirty="0"/>
            </a:p>
          </p:txBody>
        </p:sp>
      </p:grpSp>
      <p:sp>
        <p:nvSpPr>
          <p:cNvPr id="28" name="CustomShape 7"/>
          <p:cNvSpPr/>
          <p:nvPr/>
        </p:nvSpPr>
        <p:spPr>
          <a:xfrm>
            <a:off x="5550250" y="5100440"/>
            <a:ext cx="2491803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0" strike="noStrike" spc="-1" dirty="0" smtClean="0">
                <a:solidFill>
                  <a:srgbClr val="FFFFFF"/>
                </a:solidFill>
                <a:latin typeface="Cambria" pitchFamily="18" charset="0"/>
              </a:rPr>
              <a:t>Max(</a:t>
            </a:r>
            <a:r>
              <a:rPr lang="el-GR" b="0" strike="noStrike" spc="-1" dirty="0" smtClean="0">
                <a:solidFill>
                  <a:srgbClr val="FFFFFF"/>
                </a:solidFill>
                <a:latin typeface="Cambria" pitchFamily="18" charset="0"/>
              </a:rPr>
              <a:t>Δ</a:t>
            </a:r>
            <a:r>
              <a:rPr lang="fr-FR" b="0" strike="noStrike" spc="-1" dirty="0" smtClean="0">
                <a:solidFill>
                  <a:srgbClr val="FFFFFF"/>
                </a:solidFill>
                <a:latin typeface="Cambria" pitchFamily="18" charset="0"/>
              </a:rPr>
              <a:t>X) = 1.2307 &gt; </a:t>
            </a:r>
            <a:r>
              <a:rPr lang="el-GR" b="0" strike="noStrike" spc="-1" dirty="0" smtClean="0">
                <a:solidFill>
                  <a:srgbClr val="FFFFFF"/>
                </a:solidFill>
                <a:latin typeface="Cambria" pitchFamily="18" charset="0"/>
              </a:rPr>
              <a:t>ε</a:t>
            </a:r>
            <a:endParaRPr lang="en-US" b="0" strike="noStrike" spc="-1" dirty="0">
              <a:latin typeface="Cambria" pitchFamily="18" charset="0"/>
            </a:endParaRPr>
          </a:p>
        </p:txBody>
      </p:sp>
      <p:sp>
        <p:nvSpPr>
          <p:cNvPr id="30" name="CustomShape 7"/>
          <p:cNvSpPr/>
          <p:nvPr/>
        </p:nvSpPr>
        <p:spPr>
          <a:xfrm>
            <a:off x="3492837" y="6181464"/>
            <a:ext cx="3079139" cy="3678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0" strike="noStrike" spc="-1" dirty="0" smtClean="0">
                <a:solidFill>
                  <a:srgbClr val="FFFFFF"/>
                </a:solidFill>
                <a:latin typeface="Cambria" pitchFamily="18" charset="0"/>
              </a:rPr>
              <a:t>Test d’arrêt n’est pas satisfait.</a:t>
            </a:r>
            <a:endParaRPr lang="en-US" b="0" strike="noStrike" spc="-1" dirty="0">
              <a:latin typeface="Cambria" pitchFamily="18" charset="0"/>
            </a:endParaRPr>
          </a:p>
        </p:txBody>
      </p:sp>
      <p:sp>
        <p:nvSpPr>
          <p:cNvPr id="6" name="Accolade ouvrante 5"/>
          <p:cNvSpPr/>
          <p:nvPr/>
        </p:nvSpPr>
        <p:spPr>
          <a:xfrm rot="16200000">
            <a:off x="4707735" y="2747279"/>
            <a:ext cx="334672" cy="2562211"/>
          </a:xfrm>
          <a:prstGeom prst="leftBrac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412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5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07B3D0AE-95D3-4EC8-BAA1-D912D97109C0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31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0" name="CustomShape 1"/>
          <p:cNvSpPr/>
          <p:nvPr/>
        </p:nvSpPr>
        <p:spPr>
          <a:xfrm>
            <a:off x="57055" y="188640"/>
            <a:ext cx="33652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2- </a:t>
            </a: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Méthode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de Jacobi 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36" name="CustomShape 1"/>
          <p:cNvSpPr/>
          <p:nvPr/>
        </p:nvSpPr>
        <p:spPr>
          <a:xfrm>
            <a:off x="557031" y="764704"/>
            <a:ext cx="2430793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spc="-1" dirty="0" smtClean="0">
                <a:solidFill>
                  <a:srgbClr val="FFFFFF"/>
                </a:solidFill>
                <a:latin typeface="Book Antiqua"/>
              </a:rPr>
              <a:t>Résolution du systèm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Book Antiqua"/>
              </a:rPr>
              <a:t>e :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35" name="CustomShape 1"/>
          <p:cNvSpPr/>
          <p:nvPr/>
        </p:nvSpPr>
        <p:spPr>
          <a:xfrm>
            <a:off x="672147" y="1340768"/>
            <a:ext cx="1311398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u="sng" spc="-1" dirty="0" smtClean="0">
                <a:solidFill>
                  <a:srgbClr val="FFFFFF"/>
                </a:solidFill>
                <a:latin typeface="Book Antiqua"/>
              </a:rPr>
              <a:t>Itération 16 </a:t>
            </a:r>
            <a:r>
              <a:rPr lang="fr-FR" sz="1600" b="0" u="sng" strike="noStrike" spc="-1" dirty="0" smtClean="0">
                <a:solidFill>
                  <a:srgbClr val="FFFFFF"/>
                </a:solidFill>
                <a:latin typeface="Book Antiqua"/>
              </a:rPr>
              <a:t>:</a:t>
            </a:r>
            <a:endParaRPr lang="en-US" sz="1600" b="0" u="sng" strike="noStrike" spc="-1" dirty="0">
              <a:latin typeface="Arial"/>
            </a:endParaRPr>
          </a:p>
        </p:txBody>
      </p:sp>
      <p:sp>
        <p:nvSpPr>
          <p:cNvPr id="14" name="CustomShape 1"/>
          <p:cNvSpPr/>
          <p:nvPr/>
        </p:nvSpPr>
        <p:spPr>
          <a:xfrm>
            <a:off x="932574" y="1897920"/>
            <a:ext cx="1543788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u="sng" spc="-1" dirty="0" smtClean="0">
                <a:solidFill>
                  <a:srgbClr val="FFFFFF"/>
                </a:solidFill>
                <a:latin typeface="Book Antiqua"/>
              </a:rPr>
              <a:t>Test d’arrêt </a:t>
            </a:r>
            <a:r>
              <a:rPr lang="fr-FR" sz="1600" b="0" u="sng" strike="noStrike" spc="-1" dirty="0" smtClean="0">
                <a:solidFill>
                  <a:srgbClr val="FFFFFF"/>
                </a:solidFill>
                <a:latin typeface="Book Antiqua"/>
              </a:rPr>
              <a:t>:</a:t>
            </a:r>
            <a:endParaRPr lang="en-US" sz="1600" b="0" u="sng" strike="noStrike" spc="-1" dirty="0">
              <a:latin typeface="Arial"/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4650013" y="2276872"/>
            <a:ext cx="1921963" cy="1532963"/>
            <a:chOff x="4300022" y="2452973"/>
            <a:chExt cx="1921963" cy="1532963"/>
          </a:xfrm>
        </p:grpSpPr>
        <p:sp>
          <p:nvSpPr>
            <p:cNvPr id="15" name="CustomShape 7"/>
            <p:cNvSpPr/>
            <p:nvPr/>
          </p:nvSpPr>
          <p:spPr>
            <a:xfrm>
              <a:off x="4300022" y="3035516"/>
              <a:ext cx="823697" cy="367878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b="0" strike="noStrike" spc="-1" dirty="0" smtClean="0">
                  <a:solidFill>
                    <a:srgbClr val="FFFFFF"/>
                  </a:solidFill>
                  <a:latin typeface="Constantia"/>
                </a:rPr>
                <a:t>X</a:t>
              </a:r>
              <a:r>
                <a:rPr lang="fr-FR" b="0" strike="noStrike" spc="-1" baseline="30000" dirty="0" smtClean="0">
                  <a:solidFill>
                    <a:srgbClr val="FFFFFF"/>
                  </a:solidFill>
                  <a:latin typeface="Constantia"/>
                </a:rPr>
                <a:t>(16)</a:t>
              </a:r>
              <a:r>
                <a:rPr lang="fr-FR" b="0" strike="noStrike" spc="-1" dirty="0" smtClean="0">
                  <a:solidFill>
                    <a:srgbClr val="FFFFFF"/>
                  </a:solidFill>
                  <a:latin typeface="Constantia"/>
                </a:rPr>
                <a:t> =</a:t>
              </a:r>
              <a:endParaRPr lang="en-US" b="0" strike="noStrike" spc="-1" dirty="0">
                <a:latin typeface="Arial"/>
              </a:endParaRPr>
            </a:p>
          </p:txBody>
        </p:sp>
        <p:sp>
          <p:nvSpPr>
            <p:cNvPr id="2" name="Parenthèses 1"/>
            <p:cNvSpPr/>
            <p:nvPr/>
          </p:nvSpPr>
          <p:spPr>
            <a:xfrm>
              <a:off x="5197317" y="2452973"/>
              <a:ext cx="1024668" cy="1532963"/>
            </a:xfrm>
            <a:prstGeom prst="bracketPair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150000"/>
                </a:lnSpc>
              </a:pPr>
              <a:r>
                <a:rPr lang="fr-FR" spc="-1" dirty="0">
                  <a:solidFill>
                    <a:srgbClr val="FFFFFF"/>
                  </a:solidFill>
                  <a:latin typeface="Cambria" pitchFamily="18" charset="0"/>
                </a:rPr>
                <a:t>1.0007</a:t>
              </a:r>
            </a:p>
            <a:p>
              <a:pPr algn="ctr">
                <a:lnSpc>
                  <a:spcPct val="150000"/>
                </a:lnSpc>
              </a:pPr>
              <a:r>
                <a:rPr lang="fr-FR" spc="-1" dirty="0">
                  <a:solidFill>
                    <a:srgbClr val="FFFFFF"/>
                  </a:solidFill>
                  <a:latin typeface="Cambria" pitchFamily="18" charset="0"/>
                </a:rPr>
                <a:t>3.0015</a:t>
              </a:r>
            </a:p>
            <a:p>
              <a:pPr algn="ctr">
                <a:lnSpc>
                  <a:spcPct val="150000"/>
                </a:lnSpc>
              </a:pPr>
              <a:r>
                <a:rPr lang="fr-FR" spc="-1" dirty="0">
                  <a:solidFill>
                    <a:srgbClr val="FFFFFF"/>
                  </a:solidFill>
                  <a:latin typeface="Cambria" pitchFamily="18" charset="0"/>
                </a:rPr>
                <a:t>-0.9979</a:t>
              </a:r>
            </a:p>
            <a:p>
              <a:pPr algn="ctr">
                <a:lnSpc>
                  <a:spcPct val="150000"/>
                </a:lnSpc>
              </a:pPr>
              <a:r>
                <a:rPr lang="fr-FR" spc="-1" dirty="0">
                  <a:solidFill>
                    <a:srgbClr val="FFFFFF"/>
                  </a:solidFill>
                  <a:latin typeface="Cambria" pitchFamily="18" charset="0"/>
                </a:rPr>
                <a:t>2.0012</a:t>
              </a:r>
              <a:endParaRPr lang="en-US" spc="-1" dirty="0">
                <a:latin typeface="Cambria" pitchFamily="18" charset="0"/>
              </a:endParaRPr>
            </a:p>
            <a:p>
              <a:pPr algn="ctr"/>
              <a:endParaRPr lang="fr-FR" sz="1400" dirty="0"/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2337479" y="2297667"/>
            <a:ext cx="1921963" cy="1532963"/>
            <a:chOff x="1987488" y="2473768"/>
            <a:chExt cx="1921963" cy="1532963"/>
          </a:xfrm>
        </p:grpSpPr>
        <p:sp>
          <p:nvSpPr>
            <p:cNvPr id="17" name="CustomShape 7"/>
            <p:cNvSpPr/>
            <p:nvPr/>
          </p:nvSpPr>
          <p:spPr>
            <a:xfrm>
              <a:off x="1987488" y="3056311"/>
              <a:ext cx="823697" cy="367878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b="0" strike="noStrike" spc="-1" dirty="0" smtClean="0">
                  <a:solidFill>
                    <a:srgbClr val="FFFFFF"/>
                  </a:solidFill>
                  <a:latin typeface="Constantia"/>
                </a:rPr>
                <a:t>X</a:t>
              </a:r>
              <a:r>
                <a:rPr lang="fr-FR" b="0" strike="noStrike" spc="-1" baseline="30000" dirty="0" smtClean="0">
                  <a:solidFill>
                    <a:srgbClr val="FFFFFF"/>
                  </a:solidFill>
                  <a:latin typeface="Constantia"/>
                </a:rPr>
                <a:t>(15)</a:t>
              </a:r>
              <a:r>
                <a:rPr lang="fr-FR" b="0" strike="noStrike" spc="-1" dirty="0" smtClean="0">
                  <a:solidFill>
                    <a:srgbClr val="FFFFFF"/>
                  </a:solidFill>
                  <a:latin typeface="Constantia"/>
                </a:rPr>
                <a:t> =</a:t>
              </a:r>
              <a:endParaRPr lang="en-US" b="0" strike="noStrike" spc="-1" dirty="0">
                <a:latin typeface="Arial"/>
              </a:endParaRPr>
            </a:p>
          </p:txBody>
        </p:sp>
        <p:sp>
          <p:nvSpPr>
            <p:cNvPr id="18" name="Parenthèses 17"/>
            <p:cNvSpPr/>
            <p:nvPr/>
          </p:nvSpPr>
          <p:spPr>
            <a:xfrm>
              <a:off x="2884783" y="2473768"/>
              <a:ext cx="1024668" cy="1532963"/>
            </a:xfrm>
            <a:prstGeom prst="bracketPair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150000"/>
                </a:lnSpc>
              </a:pPr>
              <a:r>
                <a:rPr lang="fr-FR" spc="-1" dirty="0">
                  <a:solidFill>
                    <a:srgbClr val="FFFFFF"/>
                  </a:solidFill>
                  <a:latin typeface="Cambria" pitchFamily="18" charset="0"/>
                </a:rPr>
                <a:t>0.9966</a:t>
              </a:r>
            </a:p>
            <a:p>
              <a:pPr algn="ctr">
                <a:lnSpc>
                  <a:spcPct val="150000"/>
                </a:lnSpc>
              </a:pPr>
              <a:r>
                <a:rPr lang="fr-FR" spc="-1" dirty="0">
                  <a:solidFill>
                    <a:srgbClr val="FFFFFF"/>
                  </a:solidFill>
                  <a:latin typeface="Cambria" pitchFamily="18" charset="0"/>
                </a:rPr>
                <a:t>3.0002</a:t>
              </a:r>
            </a:p>
            <a:p>
              <a:pPr algn="ctr">
                <a:lnSpc>
                  <a:spcPct val="150000"/>
                </a:lnSpc>
              </a:pPr>
              <a:r>
                <a:rPr lang="fr-FR" spc="-1" dirty="0">
                  <a:solidFill>
                    <a:srgbClr val="FFFFFF"/>
                  </a:solidFill>
                  <a:latin typeface="Cambria" pitchFamily="18" charset="0"/>
                </a:rPr>
                <a:t>-1.0023</a:t>
              </a:r>
            </a:p>
            <a:p>
              <a:pPr algn="ctr">
                <a:lnSpc>
                  <a:spcPct val="150000"/>
                </a:lnSpc>
              </a:pPr>
              <a:r>
                <a:rPr lang="fr-FR" spc="-1" dirty="0">
                  <a:solidFill>
                    <a:srgbClr val="FFFFFF"/>
                  </a:solidFill>
                  <a:latin typeface="Cambria" pitchFamily="18" charset="0"/>
                </a:rPr>
                <a:t>2.0029</a:t>
              </a:r>
              <a:endParaRPr lang="en-US" spc="-1" dirty="0">
                <a:latin typeface="Cambria" pitchFamily="18" charset="0"/>
              </a:endParaRPr>
            </a:p>
            <a:p>
              <a:pPr algn="ctr"/>
              <a:endParaRPr lang="fr-FR" sz="1400" dirty="0"/>
            </a:p>
          </p:txBody>
        </p:sp>
      </p:grpSp>
      <p:grpSp>
        <p:nvGrpSpPr>
          <p:cNvPr id="5" name="Groupe 4"/>
          <p:cNvGrpSpPr/>
          <p:nvPr/>
        </p:nvGrpSpPr>
        <p:grpSpPr>
          <a:xfrm>
            <a:off x="3593963" y="4517898"/>
            <a:ext cx="1742478" cy="1532963"/>
            <a:chOff x="3593963" y="4517898"/>
            <a:chExt cx="1742478" cy="1532963"/>
          </a:xfrm>
        </p:grpSpPr>
        <p:sp>
          <p:nvSpPr>
            <p:cNvPr id="19" name="CustomShape 7"/>
            <p:cNvSpPr/>
            <p:nvPr/>
          </p:nvSpPr>
          <p:spPr>
            <a:xfrm>
              <a:off x="3593963" y="5100440"/>
              <a:ext cx="823697" cy="367878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l-GR" b="0" strike="noStrike" spc="-1" dirty="0" smtClean="0">
                  <a:solidFill>
                    <a:srgbClr val="FFFFFF"/>
                  </a:solidFill>
                  <a:latin typeface="Constantia"/>
                </a:rPr>
                <a:t>Δ</a:t>
              </a:r>
              <a:r>
                <a:rPr lang="fr-FR" b="0" strike="noStrike" spc="-1" dirty="0" smtClean="0">
                  <a:solidFill>
                    <a:srgbClr val="FFFFFF"/>
                  </a:solidFill>
                  <a:latin typeface="Constantia"/>
                </a:rPr>
                <a:t>X =</a:t>
              </a:r>
              <a:endParaRPr lang="en-US" b="0" strike="noStrike" spc="-1" dirty="0">
                <a:latin typeface="Arial"/>
              </a:endParaRPr>
            </a:p>
          </p:txBody>
        </p:sp>
        <p:sp>
          <p:nvSpPr>
            <p:cNvPr id="23" name="Parenthèses 22"/>
            <p:cNvSpPr/>
            <p:nvPr/>
          </p:nvSpPr>
          <p:spPr>
            <a:xfrm>
              <a:off x="4311773" y="4517898"/>
              <a:ext cx="1024668" cy="1532963"/>
            </a:xfrm>
            <a:prstGeom prst="bracketPair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150000"/>
                </a:lnSpc>
              </a:pPr>
              <a:r>
                <a:rPr lang="fr-FR" spc="-1" dirty="0">
                  <a:solidFill>
                    <a:srgbClr val="FFFFFF"/>
                  </a:solidFill>
                  <a:latin typeface="Cambria" pitchFamily="18" charset="0"/>
                </a:rPr>
                <a:t>0.0041</a:t>
              </a:r>
            </a:p>
            <a:p>
              <a:pPr algn="ctr">
                <a:lnSpc>
                  <a:spcPct val="150000"/>
                </a:lnSpc>
              </a:pPr>
              <a:r>
                <a:rPr lang="fr-FR" spc="-1" dirty="0">
                  <a:solidFill>
                    <a:srgbClr val="FFFFFF"/>
                  </a:solidFill>
                  <a:latin typeface="Cambria" pitchFamily="18" charset="0"/>
                </a:rPr>
                <a:t>0.0014</a:t>
              </a:r>
            </a:p>
            <a:p>
              <a:pPr algn="ctr">
                <a:lnSpc>
                  <a:spcPct val="150000"/>
                </a:lnSpc>
              </a:pPr>
              <a:r>
                <a:rPr lang="fr-FR" spc="-1" dirty="0">
                  <a:solidFill>
                    <a:srgbClr val="FFFFFF"/>
                  </a:solidFill>
                  <a:latin typeface="Cambria" pitchFamily="18" charset="0"/>
                </a:rPr>
                <a:t>0.0044</a:t>
              </a:r>
            </a:p>
            <a:p>
              <a:pPr algn="ctr">
                <a:lnSpc>
                  <a:spcPct val="150000"/>
                </a:lnSpc>
              </a:pPr>
              <a:r>
                <a:rPr lang="fr-FR" spc="-1" dirty="0">
                  <a:solidFill>
                    <a:srgbClr val="FFFFFF"/>
                  </a:solidFill>
                  <a:latin typeface="Cambria" pitchFamily="18" charset="0"/>
                </a:rPr>
                <a:t>0.0016</a:t>
              </a:r>
              <a:endParaRPr lang="en-US" spc="-1" dirty="0">
                <a:latin typeface="Cambria" pitchFamily="18" charset="0"/>
              </a:endParaRPr>
            </a:p>
            <a:p>
              <a:pPr algn="ctr"/>
              <a:endParaRPr lang="fr-FR" sz="1400" dirty="0"/>
            </a:p>
          </p:txBody>
        </p:sp>
      </p:grpSp>
      <p:sp>
        <p:nvSpPr>
          <p:cNvPr id="28" name="CustomShape 7"/>
          <p:cNvSpPr/>
          <p:nvPr/>
        </p:nvSpPr>
        <p:spPr>
          <a:xfrm>
            <a:off x="5550250" y="5100440"/>
            <a:ext cx="2491803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0" strike="noStrike" spc="-1" dirty="0" smtClean="0">
                <a:solidFill>
                  <a:srgbClr val="FFFFFF"/>
                </a:solidFill>
                <a:latin typeface="Cambria" pitchFamily="18" charset="0"/>
              </a:rPr>
              <a:t>Max(</a:t>
            </a:r>
            <a:r>
              <a:rPr lang="el-GR" b="0" strike="noStrike" spc="-1" dirty="0" smtClean="0">
                <a:solidFill>
                  <a:srgbClr val="FFFFFF"/>
                </a:solidFill>
                <a:latin typeface="Cambria" pitchFamily="18" charset="0"/>
              </a:rPr>
              <a:t>Δ</a:t>
            </a:r>
            <a:r>
              <a:rPr lang="fr-FR" b="0" strike="noStrike" spc="-1" dirty="0" smtClean="0">
                <a:solidFill>
                  <a:srgbClr val="FFFFFF"/>
                </a:solidFill>
                <a:latin typeface="Cambria" pitchFamily="18" charset="0"/>
              </a:rPr>
              <a:t>X) = 0.0044 &lt; </a:t>
            </a:r>
            <a:r>
              <a:rPr lang="el-GR" b="0" strike="noStrike" spc="-1" dirty="0" smtClean="0">
                <a:solidFill>
                  <a:srgbClr val="FFFFFF"/>
                </a:solidFill>
                <a:latin typeface="Cambria" pitchFamily="18" charset="0"/>
              </a:rPr>
              <a:t>ε</a:t>
            </a:r>
            <a:endParaRPr lang="en-US" b="0" strike="noStrike" spc="-1" dirty="0">
              <a:latin typeface="Cambria" pitchFamily="18" charset="0"/>
            </a:endParaRPr>
          </a:p>
        </p:txBody>
      </p:sp>
      <p:sp>
        <p:nvSpPr>
          <p:cNvPr id="30" name="CustomShape 7"/>
          <p:cNvSpPr/>
          <p:nvPr/>
        </p:nvSpPr>
        <p:spPr>
          <a:xfrm>
            <a:off x="3492837" y="6181464"/>
            <a:ext cx="3079139" cy="3678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b="0" strike="noStrike" spc="-1" dirty="0" smtClean="0">
                <a:solidFill>
                  <a:srgbClr val="FFFFFF"/>
                </a:solidFill>
                <a:latin typeface="Cambria" pitchFamily="18" charset="0"/>
              </a:rPr>
              <a:t>Test d’arrêt  satisfait.</a:t>
            </a:r>
            <a:endParaRPr lang="en-US" b="0" strike="noStrike" spc="-1" dirty="0">
              <a:latin typeface="Cambria" pitchFamily="18" charset="0"/>
            </a:endParaRPr>
          </a:p>
        </p:txBody>
      </p:sp>
      <p:sp>
        <p:nvSpPr>
          <p:cNvPr id="6" name="Accolade ouvrante 5"/>
          <p:cNvSpPr/>
          <p:nvPr/>
        </p:nvSpPr>
        <p:spPr>
          <a:xfrm rot="16200000">
            <a:off x="4707735" y="2747279"/>
            <a:ext cx="334672" cy="2562211"/>
          </a:xfrm>
          <a:prstGeom prst="leftBrac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87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5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07B3D0AE-95D3-4EC8-BAA1-D912D97109C0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32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0" name="CustomShape 1"/>
          <p:cNvSpPr/>
          <p:nvPr/>
        </p:nvSpPr>
        <p:spPr>
          <a:xfrm>
            <a:off x="57055" y="188640"/>
            <a:ext cx="33652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pc="148" dirty="0">
                <a:solidFill>
                  <a:srgbClr val="FFFFFF"/>
                </a:solidFill>
                <a:latin typeface="Book Antiqua"/>
              </a:rPr>
              <a:t>2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- </a:t>
            </a: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Méthode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de Jacobi 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36" name="CustomShape 1"/>
          <p:cNvSpPr/>
          <p:nvPr/>
        </p:nvSpPr>
        <p:spPr>
          <a:xfrm>
            <a:off x="557031" y="764704"/>
            <a:ext cx="2430793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spc="-1" dirty="0" smtClean="0">
                <a:solidFill>
                  <a:srgbClr val="FFFFFF"/>
                </a:solidFill>
                <a:latin typeface="Book Antiqua"/>
              </a:rPr>
              <a:t>Résolution du systèm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Book Antiqua"/>
              </a:rPr>
              <a:t>e :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35" name="CustomShape 1"/>
          <p:cNvSpPr/>
          <p:nvPr/>
        </p:nvSpPr>
        <p:spPr>
          <a:xfrm>
            <a:off x="672147" y="1389769"/>
            <a:ext cx="1311398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u="sng" spc="-1" dirty="0" smtClean="0">
                <a:solidFill>
                  <a:srgbClr val="FFFFFF"/>
                </a:solidFill>
                <a:latin typeface="Book Antiqua"/>
              </a:rPr>
              <a:t>Itération 16 </a:t>
            </a:r>
            <a:r>
              <a:rPr lang="fr-FR" sz="1600" b="0" u="sng" strike="noStrike" spc="-1" dirty="0" smtClean="0">
                <a:solidFill>
                  <a:srgbClr val="FFFFFF"/>
                </a:solidFill>
                <a:latin typeface="Book Antiqua"/>
              </a:rPr>
              <a:t>:</a:t>
            </a:r>
            <a:endParaRPr lang="en-US" sz="1600" b="0" u="sng" strike="noStrike" spc="-1" dirty="0">
              <a:latin typeface="Arial"/>
            </a:endParaRPr>
          </a:p>
        </p:txBody>
      </p:sp>
      <p:sp>
        <p:nvSpPr>
          <p:cNvPr id="14" name="CustomShape 1"/>
          <p:cNvSpPr/>
          <p:nvPr/>
        </p:nvSpPr>
        <p:spPr>
          <a:xfrm>
            <a:off x="967801" y="2060848"/>
            <a:ext cx="1543788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u="sng" spc="-1" dirty="0" smtClean="0">
                <a:solidFill>
                  <a:srgbClr val="FFFFFF"/>
                </a:solidFill>
                <a:latin typeface="Book Antiqua"/>
              </a:rPr>
              <a:t>Résultat final </a:t>
            </a:r>
            <a:r>
              <a:rPr lang="fr-FR" sz="1600" b="0" u="sng" strike="noStrike" spc="-1" dirty="0" smtClean="0">
                <a:solidFill>
                  <a:srgbClr val="FFFFFF"/>
                </a:solidFill>
                <a:latin typeface="Book Antiqua"/>
              </a:rPr>
              <a:t>:</a:t>
            </a:r>
            <a:endParaRPr lang="en-US" sz="1600" b="0" u="sng" strike="noStrike" spc="-1" dirty="0">
              <a:latin typeface="Arial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6039549" y="2472101"/>
            <a:ext cx="1401351" cy="1532963"/>
            <a:chOff x="6627033" y="2657707"/>
            <a:chExt cx="1401351" cy="15329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stomShape 7"/>
                <p:cNvSpPr/>
                <p:nvPr/>
              </p:nvSpPr>
              <p:spPr>
                <a:xfrm>
                  <a:off x="6627033" y="3240250"/>
                  <a:ext cx="823697" cy="367878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square" lIns="90000" tIns="45000" rIns="90000" bIns="45000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fr-FR" b="0" i="1" strike="noStrike" spc="-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b="0" i="1" strike="noStrike" spc="-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</m:acc>
                    </m:oMath>
                  </a14:m>
                  <a:r>
                    <a:rPr lang="fr-FR" b="0" strike="noStrike" spc="-1" dirty="0" smtClean="0">
                      <a:solidFill>
                        <a:srgbClr val="FFFFFF"/>
                      </a:solidFill>
                      <a:latin typeface="Constantia"/>
                    </a:rPr>
                    <a:t> =</a:t>
                  </a:r>
                  <a:endParaRPr lang="en-US" b="0" strike="noStrike" spc="-1" dirty="0">
                    <a:latin typeface="Arial"/>
                  </a:endParaRPr>
                </a:p>
              </p:txBody>
            </p:sp>
          </mc:Choice>
          <mc:Fallback xmlns="">
            <p:sp>
              <p:nvSpPr>
                <p:cNvPr id="16" name="CustomShap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7033" y="3240250"/>
                  <a:ext cx="823697" cy="367878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10000" b="-25000"/>
                  </a:stretch>
                </a:blipFill>
                <a:ln w="0"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Parenthèses 20"/>
            <p:cNvSpPr/>
            <p:nvPr/>
          </p:nvSpPr>
          <p:spPr>
            <a:xfrm>
              <a:off x="7524328" y="2657707"/>
              <a:ext cx="504056" cy="1532963"/>
            </a:xfrm>
            <a:prstGeom prst="bracketPair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150000"/>
                </a:lnSpc>
              </a:pPr>
              <a:r>
                <a:rPr lang="fr-FR" spc="-1" dirty="0">
                  <a:solidFill>
                    <a:srgbClr val="FFFFFF"/>
                  </a:solidFill>
                  <a:latin typeface="Cambria" pitchFamily="18" charset="0"/>
                </a:rPr>
                <a:t>1</a:t>
              </a:r>
            </a:p>
            <a:p>
              <a:pPr algn="ctr">
                <a:lnSpc>
                  <a:spcPct val="150000"/>
                </a:lnSpc>
              </a:pPr>
              <a:r>
                <a:rPr lang="fr-FR" spc="-1" dirty="0" smtClean="0">
                  <a:solidFill>
                    <a:srgbClr val="FFFFFF"/>
                  </a:solidFill>
                  <a:latin typeface="Cambria" pitchFamily="18" charset="0"/>
                </a:rPr>
                <a:t>3</a:t>
              </a:r>
              <a:endParaRPr lang="fr-FR" spc="-1" dirty="0">
                <a:solidFill>
                  <a:srgbClr val="FFFFFF"/>
                </a:solidFill>
                <a:latin typeface="Cambria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fr-FR" spc="-1" dirty="0" smtClean="0">
                  <a:solidFill>
                    <a:srgbClr val="FFFFFF"/>
                  </a:solidFill>
                  <a:latin typeface="Cambria" pitchFamily="18" charset="0"/>
                </a:rPr>
                <a:t>-1</a:t>
              </a:r>
              <a:endParaRPr lang="fr-FR" spc="-1" dirty="0">
                <a:solidFill>
                  <a:srgbClr val="FFFFFF"/>
                </a:solidFill>
                <a:latin typeface="Cambria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fr-FR" spc="-1" dirty="0" smtClean="0">
                  <a:solidFill>
                    <a:srgbClr val="FFFFFF"/>
                  </a:solidFill>
                  <a:latin typeface="Cambria" pitchFamily="18" charset="0"/>
                </a:rPr>
                <a:t>2</a:t>
              </a:r>
              <a:endParaRPr lang="en-US" spc="-1" dirty="0">
                <a:latin typeface="Cambria" pitchFamily="18" charset="0"/>
              </a:endParaRPr>
            </a:p>
            <a:p>
              <a:pPr algn="ctr"/>
              <a:endParaRPr lang="fr-FR" sz="1400" dirty="0"/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2794500" y="2473768"/>
            <a:ext cx="1921963" cy="1532963"/>
            <a:chOff x="2794500" y="2473768"/>
            <a:chExt cx="1921963" cy="1532963"/>
          </a:xfrm>
        </p:grpSpPr>
        <p:sp>
          <p:nvSpPr>
            <p:cNvPr id="24" name="CustomShape 7"/>
            <p:cNvSpPr/>
            <p:nvPr/>
          </p:nvSpPr>
          <p:spPr>
            <a:xfrm>
              <a:off x="2794500" y="3056311"/>
              <a:ext cx="823697" cy="367878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b="0" strike="noStrike" spc="-1" dirty="0" smtClean="0">
                  <a:solidFill>
                    <a:srgbClr val="FFFFFF"/>
                  </a:solidFill>
                  <a:latin typeface="Constantia"/>
                </a:rPr>
                <a:t>X</a:t>
              </a:r>
              <a:r>
                <a:rPr lang="fr-FR" b="0" strike="noStrike" spc="-1" baseline="30000" dirty="0" smtClean="0">
                  <a:solidFill>
                    <a:srgbClr val="FFFFFF"/>
                  </a:solidFill>
                  <a:latin typeface="Constantia"/>
                </a:rPr>
                <a:t>(16)</a:t>
              </a:r>
              <a:r>
                <a:rPr lang="fr-FR" b="0" strike="noStrike" spc="-1" dirty="0" smtClean="0">
                  <a:solidFill>
                    <a:srgbClr val="FFFFFF"/>
                  </a:solidFill>
                  <a:latin typeface="Constantia"/>
                </a:rPr>
                <a:t> =</a:t>
              </a:r>
              <a:endParaRPr lang="en-US" b="0" strike="noStrike" spc="-1" dirty="0">
                <a:latin typeface="Arial"/>
              </a:endParaRPr>
            </a:p>
          </p:txBody>
        </p:sp>
        <p:sp>
          <p:nvSpPr>
            <p:cNvPr id="25" name="Parenthèses 24"/>
            <p:cNvSpPr/>
            <p:nvPr/>
          </p:nvSpPr>
          <p:spPr>
            <a:xfrm>
              <a:off x="3691795" y="2473768"/>
              <a:ext cx="1024668" cy="1532963"/>
            </a:xfrm>
            <a:prstGeom prst="bracketPair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150000"/>
                </a:lnSpc>
              </a:pPr>
              <a:r>
                <a:rPr lang="fr-FR" spc="-1" dirty="0">
                  <a:solidFill>
                    <a:srgbClr val="FFFFFF"/>
                  </a:solidFill>
                  <a:latin typeface="Cambria" pitchFamily="18" charset="0"/>
                </a:rPr>
                <a:t>1.0007</a:t>
              </a:r>
            </a:p>
            <a:p>
              <a:pPr algn="ctr">
                <a:lnSpc>
                  <a:spcPct val="150000"/>
                </a:lnSpc>
              </a:pPr>
              <a:r>
                <a:rPr lang="fr-FR" spc="-1" dirty="0">
                  <a:solidFill>
                    <a:srgbClr val="FFFFFF"/>
                  </a:solidFill>
                  <a:latin typeface="Cambria" pitchFamily="18" charset="0"/>
                </a:rPr>
                <a:t>3.0015</a:t>
              </a:r>
            </a:p>
            <a:p>
              <a:pPr algn="ctr">
                <a:lnSpc>
                  <a:spcPct val="150000"/>
                </a:lnSpc>
              </a:pPr>
              <a:r>
                <a:rPr lang="fr-FR" spc="-1" dirty="0">
                  <a:solidFill>
                    <a:srgbClr val="FFFFFF"/>
                  </a:solidFill>
                  <a:latin typeface="Cambria" pitchFamily="18" charset="0"/>
                </a:rPr>
                <a:t>-0.9979</a:t>
              </a:r>
            </a:p>
            <a:p>
              <a:pPr algn="ctr">
                <a:lnSpc>
                  <a:spcPct val="150000"/>
                </a:lnSpc>
              </a:pPr>
              <a:r>
                <a:rPr lang="fr-FR" spc="-1" dirty="0">
                  <a:solidFill>
                    <a:srgbClr val="FFFFFF"/>
                  </a:solidFill>
                  <a:latin typeface="Cambria" pitchFamily="18" charset="0"/>
                </a:rPr>
                <a:t>2.0012</a:t>
              </a:r>
              <a:endParaRPr lang="en-US" spc="-1" dirty="0">
                <a:latin typeface="Cambria" pitchFamily="18" charset="0"/>
              </a:endParaRPr>
            </a:p>
            <a:p>
              <a:pPr algn="ctr"/>
              <a:endParaRPr lang="fr-FR" sz="1400" dirty="0"/>
            </a:p>
          </p:txBody>
        </p:sp>
      </p:grpSp>
      <p:sp>
        <p:nvSpPr>
          <p:cNvPr id="26" name="CustomShape 7"/>
          <p:cNvSpPr/>
          <p:nvPr/>
        </p:nvSpPr>
        <p:spPr>
          <a:xfrm>
            <a:off x="2150928" y="3050444"/>
            <a:ext cx="643572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0" strike="noStrike" spc="-1" dirty="0" smtClean="0">
                <a:solidFill>
                  <a:srgbClr val="FFFFFF"/>
                </a:solidFill>
                <a:latin typeface="Constantia"/>
              </a:rPr>
              <a:t>X =</a:t>
            </a:r>
            <a:endParaRPr lang="en-US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20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5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07B3D0AE-95D3-4EC8-BAA1-D912D97109C0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33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0" name="CustomShape 1"/>
          <p:cNvSpPr/>
          <p:nvPr/>
        </p:nvSpPr>
        <p:spPr>
          <a:xfrm>
            <a:off x="57055" y="188640"/>
            <a:ext cx="33652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pc="148" dirty="0">
                <a:solidFill>
                  <a:srgbClr val="FFFFFF"/>
                </a:solidFill>
                <a:latin typeface="Book Antiqua"/>
              </a:rPr>
              <a:t>2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- </a:t>
            </a: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Méthode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de Jacobi 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36" name="CustomShape 1"/>
          <p:cNvSpPr/>
          <p:nvPr/>
        </p:nvSpPr>
        <p:spPr>
          <a:xfrm>
            <a:off x="557031" y="764704"/>
            <a:ext cx="2430793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spc="-1" dirty="0" smtClean="0">
                <a:solidFill>
                  <a:srgbClr val="FFFFFF"/>
                </a:solidFill>
                <a:latin typeface="Book Antiqua"/>
              </a:rPr>
              <a:t>Mauvais exemple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Book Antiqua"/>
              </a:rPr>
              <a:t>: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47" name="CustomShape 1"/>
          <p:cNvSpPr/>
          <p:nvPr/>
        </p:nvSpPr>
        <p:spPr>
          <a:xfrm>
            <a:off x="611560" y="1340640"/>
            <a:ext cx="3312368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 smtClean="0">
                <a:solidFill>
                  <a:srgbClr val="FFFFFF"/>
                </a:solidFill>
                <a:latin typeface="Book Antiqua"/>
              </a:rPr>
              <a:t>Soit le système linéaire suivant :</a:t>
            </a:r>
            <a:endParaRPr lang="en-US" sz="1600" b="0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ormula 2"/>
              <p:cNvSpPr txBox="1"/>
              <p:nvPr/>
            </p:nvSpPr>
            <p:spPr>
              <a:xfrm>
                <a:off x="1331640" y="2349000"/>
                <a:ext cx="3096344" cy="39960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−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5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1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  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2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3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8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4</m:t>
                      </m:r>
                      <m:r>
                        <a:rPr lang="fr-FR" b="0" i="0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   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13</m:t>
                      </m:r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8" name="Formula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349000"/>
                <a:ext cx="3096344" cy="3996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ormula 3"/>
              <p:cNvSpPr txBox="1"/>
              <p:nvPr/>
            </p:nvSpPr>
            <p:spPr>
              <a:xfrm>
                <a:off x="1291531" y="2836800"/>
                <a:ext cx="3271656" cy="39960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7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1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+  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2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  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2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3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−   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4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  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" name="Formula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531" y="2836800"/>
                <a:ext cx="3271656" cy="3996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ormula 4"/>
              <p:cNvSpPr txBox="1"/>
              <p:nvPr/>
            </p:nvSpPr>
            <p:spPr>
              <a:xfrm>
                <a:off x="1331640" y="3267000"/>
                <a:ext cx="3281024" cy="39960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3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1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−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2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9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3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−  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3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4</m:t>
                      </m:r>
                      <m:r>
                        <a:rPr lang="fr-FR" b="0" i="0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   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−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𝟏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0" name="Formula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3267000"/>
                <a:ext cx="3281024" cy="3996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Formula 5"/>
              <p:cNvSpPr txBox="1"/>
              <p:nvPr/>
            </p:nvSpPr>
            <p:spPr>
              <a:xfrm>
                <a:off x="1435336" y="3660840"/>
                <a:ext cx="3208672" cy="39960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4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1</m:t>
                      </m:r>
                      <m:r>
                        <a:rPr lang="fr-FR" b="0" i="0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3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2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2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3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4</m:t>
                      </m:r>
                      <m:r>
                        <a:rPr lang="fr-FR" b="0" i="0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  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  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13</m:t>
                      </m:r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1" name="Formula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336" y="3660840"/>
                <a:ext cx="3208672" cy="3996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CustomShape 6"/>
          <p:cNvSpPr/>
          <p:nvPr/>
        </p:nvSpPr>
        <p:spPr>
          <a:xfrm>
            <a:off x="868320" y="2349000"/>
            <a:ext cx="422280" cy="17118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7"/>
          <p:cNvSpPr/>
          <p:nvPr/>
        </p:nvSpPr>
        <p:spPr>
          <a:xfrm>
            <a:off x="148320" y="2874960"/>
            <a:ext cx="71964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0" strike="noStrike" spc="-1" dirty="0">
                <a:solidFill>
                  <a:srgbClr val="FFFFFF"/>
                </a:solidFill>
                <a:latin typeface="Constantia"/>
              </a:rPr>
              <a:t>(S)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54" name="CustomShape 8"/>
          <p:cNvSpPr/>
          <p:nvPr/>
        </p:nvSpPr>
        <p:spPr>
          <a:xfrm>
            <a:off x="5652000" y="4350600"/>
            <a:ext cx="33120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u="sng" strike="noStrike" spc="-1">
                <a:solidFill>
                  <a:srgbClr val="C00000"/>
                </a:solidFill>
                <a:uFillTx/>
                <a:latin typeface="Book Antiqua"/>
              </a:rPr>
              <a:t>Matrice Associée (augmentée)</a:t>
            </a:r>
            <a:endParaRPr lang="en-US" sz="1800" b="0" strike="noStrike" spc="-1">
              <a:latin typeface="Arial"/>
            </a:endParaRPr>
          </a:p>
        </p:txBody>
      </p:sp>
      <p:graphicFrame>
        <p:nvGraphicFramePr>
          <p:cNvPr id="55" name="Table 9"/>
          <p:cNvGraphicFramePr/>
          <p:nvPr>
            <p:extLst>
              <p:ext uri="{D42A27DB-BD31-4B8C-83A1-F6EECF244321}">
                <p14:modId xmlns:p14="http://schemas.microsoft.com/office/powerpoint/2010/main" val="3019789901"/>
              </p:ext>
            </p:extLst>
          </p:nvPr>
        </p:nvGraphicFramePr>
        <p:xfrm>
          <a:off x="5726340" y="2442960"/>
          <a:ext cx="3163320" cy="1586880"/>
        </p:xfrm>
        <a:graphic>
          <a:graphicData uri="http://schemas.openxmlformats.org/drawingml/2006/table">
            <a:tbl>
              <a:tblPr/>
              <a:tblGrid>
                <a:gridCol w="537480"/>
                <a:gridCol w="633600"/>
                <a:gridCol w="633600"/>
                <a:gridCol w="724320"/>
                <a:gridCol w="634320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-5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8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13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7</a:t>
                      </a:r>
                      <a:endParaRPr lang="en-US" sz="2000" b="0" strike="noStrike" spc="-1" dirty="0" smtClean="0">
                        <a:latin typeface="+mn-lt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 smtClean="0">
                        <a:latin typeface="+mn-lt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6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9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-3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-15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4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13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6" name="CustomShape 11"/>
          <p:cNvSpPr/>
          <p:nvPr/>
        </p:nvSpPr>
        <p:spPr>
          <a:xfrm>
            <a:off x="1060920" y="4347720"/>
            <a:ext cx="31680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u="sng" strike="noStrike" spc="-1">
                <a:solidFill>
                  <a:srgbClr val="C00000"/>
                </a:solidFill>
                <a:uFillTx/>
                <a:latin typeface="Book Antiqua"/>
              </a:rPr>
              <a:t>Système linéaire ( carré )</a:t>
            </a:r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896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2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2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2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3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3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500"/>
                            </p:stCondLst>
                            <p:childTnLst>
                              <p:par>
                                <p:cTn id="3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000"/>
                            </p:stCondLst>
                            <p:childTnLst>
                              <p:par>
                                <p:cTn id="4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4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000"/>
                            </p:stCondLst>
                            <p:childTnLst>
                              <p:par>
                                <p:cTn id="4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5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07B3D0AE-95D3-4EC8-BAA1-D912D97109C0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34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0" name="CustomShape 1"/>
          <p:cNvSpPr/>
          <p:nvPr/>
        </p:nvSpPr>
        <p:spPr>
          <a:xfrm>
            <a:off x="57055" y="188640"/>
            <a:ext cx="33652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2- </a:t>
            </a: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Méthode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de Jacobi 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" name="CustomShape 7"/>
          <p:cNvSpPr/>
          <p:nvPr/>
        </p:nvSpPr>
        <p:spPr>
          <a:xfrm>
            <a:off x="295032" y="1988615"/>
            <a:ext cx="573493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0" strike="noStrike" spc="-1" dirty="0" smtClean="0">
                <a:solidFill>
                  <a:srgbClr val="FFFFFF"/>
                </a:solidFill>
                <a:latin typeface="Constantia"/>
              </a:rPr>
              <a:t>A =</a:t>
            </a:r>
            <a:endParaRPr lang="en-US" b="0" strike="noStrike" spc="-1" dirty="0">
              <a:latin typeface="Arial"/>
            </a:endParaRPr>
          </a:p>
        </p:txBody>
      </p:sp>
      <p:graphicFrame>
        <p:nvGraphicFramePr>
          <p:cNvPr id="22" name="Table 9"/>
          <p:cNvGraphicFramePr/>
          <p:nvPr>
            <p:extLst>
              <p:ext uri="{D42A27DB-BD31-4B8C-83A1-F6EECF244321}">
                <p14:modId xmlns:p14="http://schemas.microsoft.com/office/powerpoint/2010/main" val="1154749875"/>
              </p:ext>
            </p:extLst>
          </p:nvPr>
        </p:nvGraphicFramePr>
        <p:xfrm>
          <a:off x="876165" y="1379114"/>
          <a:ext cx="2529000" cy="1586880"/>
        </p:xfrm>
        <a:graphic>
          <a:graphicData uri="http://schemas.openxmlformats.org/drawingml/2006/table">
            <a:tbl>
              <a:tblPr/>
              <a:tblGrid>
                <a:gridCol w="537480"/>
                <a:gridCol w="633600"/>
                <a:gridCol w="633600"/>
                <a:gridCol w="724320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-5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8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7</a:t>
                      </a:r>
                      <a:endParaRPr lang="en-US" sz="2000" b="0" strike="noStrike" spc="-1" dirty="0" smtClean="0">
                        <a:latin typeface="+mn-lt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 smtClean="0">
                        <a:latin typeface="+mn-lt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9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-3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4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3960008" y="1441924"/>
            <a:ext cx="2232248" cy="337100"/>
          </a:xfrm>
          <a:prstGeom prst="rect">
            <a:avLst/>
          </a:prstGeom>
          <a:noFill/>
          <a:ln w="0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fr-FR" sz="1600" spc="-1" dirty="0" smtClean="0">
                <a:solidFill>
                  <a:srgbClr val="FFFFFF"/>
                </a:solidFill>
                <a:latin typeface="Cambria" pitchFamily="18" charset="0"/>
              </a:rPr>
              <a:t>|1| + |1| + |8| = 10 &gt;|-5|  </a:t>
            </a:r>
            <a:endParaRPr lang="fr-FR" sz="1600" spc="-1" dirty="0">
              <a:solidFill>
                <a:srgbClr val="FFFFFF"/>
              </a:solidFill>
              <a:latin typeface="Cambria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960008" y="1834102"/>
            <a:ext cx="2232248" cy="337100"/>
          </a:xfrm>
          <a:prstGeom prst="rect">
            <a:avLst/>
          </a:prstGeom>
          <a:noFill/>
          <a:ln w="0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fr-FR" sz="1600" spc="-1" dirty="0" smtClean="0">
                <a:solidFill>
                  <a:srgbClr val="FFFFFF"/>
                </a:solidFill>
                <a:latin typeface="Cambria" pitchFamily="18" charset="0"/>
              </a:rPr>
              <a:t>|7| + |2| + |-1| = 10 &gt;|1|  </a:t>
            </a:r>
            <a:endParaRPr lang="fr-FR" sz="1600" spc="-1" dirty="0">
              <a:solidFill>
                <a:srgbClr val="FFFFFF"/>
              </a:solidFill>
              <a:latin typeface="Cambria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960008" y="2194142"/>
            <a:ext cx="2232248" cy="337100"/>
          </a:xfrm>
          <a:prstGeom prst="rect">
            <a:avLst/>
          </a:prstGeom>
          <a:noFill/>
          <a:ln w="0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fr-FR" sz="1600" spc="-1" dirty="0" smtClean="0">
                <a:solidFill>
                  <a:srgbClr val="FFFFFF"/>
                </a:solidFill>
                <a:latin typeface="Cambria" pitchFamily="18" charset="0"/>
              </a:rPr>
              <a:t>|3| + |-1| + |-3| = 7 &lt;|9|  </a:t>
            </a:r>
            <a:endParaRPr lang="fr-FR" sz="1600" spc="-1" dirty="0">
              <a:solidFill>
                <a:srgbClr val="FFFFFF"/>
              </a:solidFill>
              <a:latin typeface="Cambria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960008" y="2603250"/>
            <a:ext cx="2232248" cy="337100"/>
          </a:xfrm>
          <a:prstGeom prst="rect">
            <a:avLst/>
          </a:prstGeom>
          <a:noFill/>
          <a:ln w="0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fr-FR" sz="1600" spc="-1" dirty="0" smtClean="0">
                <a:solidFill>
                  <a:srgbClr val="FFFFFF"/>
                </a:solidFill>
                <a:latin typeface="Cambria" pitchFamily="18" charset="0"/>
              </a:rPr>
              <a:t>|4| + |3| + |2| = 9 &gt;|6|  </a:t>
            </a:r>
            <a:endParaRPr lang="fr-FR" sz="1600" spc="-1" dirty="0">
              <a:solidFill>
                <a:srgbClr val="FFFFFF"/>
              </a:solidFill>
              <a:latin typeface="Cambria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73492" y="1440470"/>
            <a:ext cx="3865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spc="-1" dirty="0">
                <a:solidFill>
                  <a:srgbClr val="FFFFFF"/>
                </a:solidFill>
                <a:latin typeface="Cambria" pitchFamily="18" charset="0"/>
                <a:sym typeface="Symbol"/>
              </a:rPr>
              <a:t></a:t>
            </a:r>
            <a:endParaRPr lang="fr-FR" dirty="0"/>
          </a:p>
        </p:txBody>
      </p:sp>
      <p:sp>
        <p:nvSpPr>
          <p:cNvPr id="31" name="Rectangle 30"/>
          <p:cNvSpPr/>
          <p:nvPr/>
        </p:nvSpPr>
        <p:spPr>
          <a:xfrm>
            <a:off x="3573492" y="1842827"/>
            <a:ext cx="3865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spc="-1" dirty="0">
                <a:solidFill>
                  <a:srgbClr val="FFFFFF"/>
                </a:solidFill>
                <a:latin typeface="Cambria" pitchFamily="18" charset="0"/>
                <a:sym typeface="Symbol"/>
              </a:rPr>
              <a:t></a:t>
            </a:r>
            <a:endParaRPr lang="fr-FR" dirty="0"/>
          </a:p>
        </p:txBody>
      </p:sp>
      <p:sp>
        <p:nvSpPr>
          <p:cNvPr id="32" name="Rectangle 31"/>
          <p:cNvSpPr/>
          <p:nvPr/>
        </p:nvSpPr>
        <p:spPr>
          <a:xfrm>
            <a:off x="3573492" y="2171202"/>
            <a:ext cx="3865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spc="-1" dirty="0">
                <a:solidFill>
                  <a:srgbClr val="FFFFFF"/>
                </a:solidFill>
                <a:latin typeface="Cambria" pitchFamily="18" charset="0"/>
                <a:sym typeface="Symbol"/>
              </a:rPr>
              <a:t></a:t>
            </a:r>
            <a:endParaRPr lang="fr-FR" dirty="0"/>
          </a:p>
        </p:txBody>
      </p:sp>
      <p:sp>
        <p:nvSpPr>
          <p:cNvPr id="33" name="Rectangle 32"/>
          <p:cNvSpPr/>
          <p:nvPr/>
        </p:nvSpPr>
        <p:spPr>
          <a:xfrm>
            <a:off x="3573492" y="2601796"/>
            <a:ext cx="3865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spc="-1" dirty="0">
                <a:solidFill>
                  <a:srgbClr val="FFFFFF"/>
                </a:solidFill>
                <a:latin typeface="Cambria" pitchFamily="18" charset="0"/>
                <a:sym typeface="Symbol"/>
              </a:rPr>
              <a:t></a:t>
            </a:r>
            <a:endParaRPr lang="fr-FR" dirty="0"/>
          </a:p>
        </p:txBody>
      </p:sp>
      <p:sp>
        <p:nvSpPr>
          <p:cNvPr id="3" name="Accolade fermante 2"/>
          <p:cNvSpPr/>
          <p:nvPr/>
        </p:nvSpPr>
        <p:spPr>
          <a:xfrm>
            <a:off x="6309796" y="1354580"/>
            <a:ext cx="360040" cy="1633244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6890168" y="1811162"/>
            <a:ext cx="2011916" cy="583321"/>
          </a:xfrm>
          <a:prstGeom prst="rect">
            <a:avLst/>
          </a:prstGeom>
          <a:noFill/>
          <a:ln w="0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fr-FR" sz="1600" spc="-1" dirty="0" smtClean="0">
                <a:solidFill>
                  <a:srgbClr val="FFFFFF"/>
                </a:solidFill>
                <a:latin typeface="Cambria" pitchFamily="18" charset="0"/>
              </a:rPr>
              <a:t>Matrice A n’est pas à diagonale dominante </a:t>
            </a:r>
            <a:endParaRPr lang="fr-FR" sz="1600" spc="-1" dirty="0">
              <a:solidFill>
                <a:srgbClr val="FFFFFF"/>
              </a:solidFill>
              <a:latin typeface="Cambria" pitchFamily="18" charset="0"/>
            </a:endParaRPr>
          </a:p>
        </p:txBody>
      </p:sp>
      <p:sp>
        <p:nvSpPr>
          <p:cNvPr id="50" name="CustomShape 7"/>
          <p:cNvSpPr/>
          <p:nvPr/>
        </p:nvSpPr>
        <p:spPr>
          <a:xfrm>
            <a:off x="309739" y="4417998"/>
            <a:ext cx="573493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pc="-1" dirty="0">
                <a:solidFill>
                  <a:srgbClr val="FFFFFF"/>
                </a:solidFill>
                <a:latin typeface="Book Antiqua"/>
              </a:rPr>
              <a:t>B</a:t>
            </a:r>
            <a:r>
              <a:rPr lang="fr-FR" spc="-1" baseline="-25000" dirty="0">
                <a:solidFill>
                  <a:srgbClr val="FFFFFF"/>
                </a:solidFill>
                <a:latin typeface="Book Antiqua"/>
              </a:rPr>
              <a:t>j</a:t>
            </a:r>
            <a:r>
              <a:rPr lang="fr-FR" b="0" strike="noStrike" spc="-1" dirty="0" smtClean="0">
                <a:solidFill>
                  <a:srgbClr val="FFFFFF"/>
                </a:solidFill>
                <a:latin typeface="Constantia"/>
              </a:rPr>
              <a:t> =</a:t>
            </a:r>
            <a:endParaRPr lang="en-US" b="0" strike="noStrike" spc="-1" dirty="0">
              <a:latin typeface="Arial"/>
            </a:endParaRPr>
          </a:p>
        </p:txBody>
      </p:sp>
      <p:graphicFrame>
        <p:nvGraphicFramePr>
          <p:cNvPr id="51" name="Table 9"/>
          <p:cNvGraphicFramePr/>
          <p:nvPr>
            <p:extLst>
              <p:ext uri="{D42A27DB-BD31-4B8C-83A1-F6EECF244321}">
                <p14:modId xmlns:p14="http://schemas.microsoft.com/office/powerpoint/2010/main" val="151664831"/>
              </p:ext>
            </p:extLst>
          </p:nvPr>
        </p:nvGraphicFramePr>
        <p:xfrm>
          <a:off x="890872" y="3808497"/>
          <a:ext cx="2529000" cy="1586880"/>
        </p:xfrm>
        <a:graphic>
          <a:graphicData uri="http://schemas.openxmlformats.org/drawingml/2006/table">
            <a:tbl>
              <a:tblPr/>
              <a:tblGrid>
                <a:gridCol w="616794"/>
                <a:gridCol w="554286"/>
                <a:gridCol w="633600"/>
                <a:gridCol w="724320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1/5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1/5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8/5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-7</a:t>
                      </a:r>
                      <a:endParaRPr lang="en-US" sz="1600" b="0" strike="noStrike" spc="-1" dirty="0" smtClean="0">
                        <a:latin typeface="+mn-lt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600" b="0" strike="noStrike" spc="-1" dirty="0" smtClean="0">
                        <a:latin typeface="+mn-lt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-2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-1/3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1/9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1/3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-4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-3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-2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780755" y="4472099"/>
            <a:ext cx="1923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pc="-1" dirty="0">
                <a:solidFill>
                  <a:srgbClr val="FFFFFF"/>
                </a:solidFill>
                <a:latin typeface="Book Antiqua"/>
              </a:rPr>
              <a:t>ρ</a:t>
            </a:r>
            <a:r>
              <a:rPr lang="fr-FR" spc="-1" dirty="0" smtClean="0">
                <a:solidFill>
                  <a:srgbClr val="FFFFFF"/>
                </a:solidFill>
                <a:latin typeface="Book Antiqua"/>
              </a:rPr>
              <a:t>(B</a:t>
            </a:r>
            <a:r>
              <a:rPr lang="fr-FR" spc="-1" baseline="-25000" dirty="0" smtClean="0">
                <a:solidFill>
                  <a:srgbClr val="FFFFFF"/>
                </a:solidFill>
                <a:latin typeface="Book Antiqua"/>
              </a:rPr>
              <a:t>j</a:t>
            </a:r>
            <a:r>
              <a:rPr lang="fr-FR" spc="-1" dirty="0" smtClean="0">
                <a:solidFill>
                  <a:srgbClr val="FFFFFF"/>
                </a:solidFill>
                <a:latin typeface="Book Antiqua"/>
              </a:rPr>
              <a:t>) = 4.0473 &gt;1 </a:t>
            </a:r>
            <a:endParaRPr lang="fr-FR" dirty="0"/>
          </a:p>
        </p:txBody>
      </p:sp>
      <p:sp>
        <p:nvSpPr>
          <p:cNvPr id="52" name="Rectangle 51"/>
          <p:cNvSpPr/>
          <p:nvPr/>
        </p:nvSpPr>
        <p:spPr>
          <a:xfrm>
            <a:off x="5512412" y="4365104"/>
            <a:ext cx="2011916" cy="583321"/>
          </a:xfrm>
          <a:prstGeom prst="rect">
            <a:avLst/>
          </a:prstGeom>
          <a:noFill/>
          <a:ln w="0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fr-FR" sz="1600" spc="-1" dirty="0" smtClean="0">
                <a:solidFill>
                  <a:srgbClr val="FFFFFF"/>
                </a:solidFill>
                <a:latin typeface="Cambria" pitchFamily="18" charset="0"/>
              </a:rPr>
              <a:t>2</a:t>
            </a:r>
            <a:r>
              <a:rPr lang="fr-FR" sz="1600" spc="-1" baseline="30000" dirty="0" smtClean="0">
                <a:solidFill>
                  <a:srgbClr val="FFFFFF"/>
                </a:solidFill>
                <a:latin typeface="Cambria" pitchFamily="18" charset="0"/>
              </a:rPr>
              <a:t>ème</a:t>
            </a:r>
            <a:r>
              <a:rPr lang="fr-FR" sz="1600" spc="-1" dirty="0" smtClean="0">
                <a:solidFill>
                  <a:srgbClr val="FFFFFF"/>
                </a:solidFill>
                <a:latin typeface="Cambria" pitchFamily="18" charset="0"/>
              </a:rPr>
              <a:t> </a:t>
            </a:r>
            <a:r>
              <a:rPr lang="fr-FR" sz="1600" spc="-1" dirty="0" smtClean="0">
                <a:solidFill>
                  <a:srgbClr val="FFFFFF"/>
                </a:solidFill>
                <a:latin typeface="Cambria" pitchFamily="18" charset="0"/>
              </a:rPr>
              <a:t>condition n’est pas vérifiée</a:t>
            </a:r>
            <a:endParaRPr lang="fr-FR" sz="1600" spc="-1" dirty="0">
              <a:solidFill>
                <a:srgbClr val="FFFFFF"/>
              </a:solidFill>
              <a:latin typeface="Cambria" pitchFamily="18" charset="0"/>
            </a:endParaRPr>
          </a:p>
        </p:txBody>
      </p:sp>
      <p:sp>
        <p:nvSpPr>
          <p:cNvPr id="53" name="CustomShape 1"/>
          <p:cNvSpPr/>
          <p:nvPr/>
        </p:nvSpPr>
        <p:spPr>
          <a:xfrm>
            <a:off x="608552" y="707851"/>
            <a:ext cx="2430793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spc="-1" dirty="0" smtClean="0">
                <a:solidFill>
                  <a:srgbClr val="FFFFFF"/>
                </a:solidFill>
                <a:latin typeface="Book Antiqua"/>
              </a:rPr>
              <a:t>Mauvais exemple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Book Antiqua"/>
              </a:rPr>
              <a:t>: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051720" y="2603250"/>
            <a:ext cx="5211887" cy="1303583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800" spc="-1" dirty="0" smtClean="0">
                <a:solidFill>
                  <a:srgbClr val="FFFFFF"/>
                </a:solidFill>
                <a:latin typeface="Cambria" pitchFamily="18" charset="0"/>
              </a:rPr>
              <a:t>Méthode de Jacobi ne sera pas convergente pour cet exemple</a:t>
            </a:r>
            <a:endParaRPr lang="fr-FR" sz="2800" spc="-1" dirty="0">
              <a:solidFill>
                <a:srgbClr val="FFFFFF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16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500"/>
                            </p:stCondLst>
                            <p:childTnLst>
                              <p:par>
                                <p:cTn id="4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9500"/>
                            </p:stCondLst>
                            <p:childTnLst>
                              <p:par>
                                <p:cTn id="4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6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" grpId="0"/>
      <p:bldP spid="31" grpId="0"/>
      <p:bldP spid="32" grpId="0"/>
      <p:bldP spid="33" grpId="0"/>
      <p:bldP spid="3" grpId="0" animBg="1"/>
      <p:bldP spid="35" grpId="0" animBg="1"/>
      <p:bldP spid="5" grpId="0"/>
      <p:bldP spid="52" grpId="0" animBg="1"/>
      <p:bldP spid="5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5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07B3D0AE-95D3-4EC8-BAA1-D912D97109C0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35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0" name="CustomShape 1"/>
          <p:cNvSpPr/>
          <p:nvPr/>
        </p:nvSpPr>
        <p:spPr>
          <a:xfrm>
            <a:off x="57055" y="188640"/>
            <a:ext cx="33652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2- </a:t>
            </a: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Méthode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de Jacobi 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36" name="CustomShape 1"/>
          <p:cNvSpPr/>
          <p:nvPr/>
        </p:nvSpPr>
        <p:spPr>
          <a:xfrm>
            <a:off x="578501" y="774023"/>
            <a:ext cx="2430793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spc="-1" dirty="0" smtClean="0">
                <a:solidFill>
                  <a:srgbClr val="FFFFFF"/>
                </a:solidFill>
                <a:latin typeface="Book Antiqua"/>
              </a:rPr>
              <a:t>Résolution du systèm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Book Antiqua"/>
              </a:rPr>
              <a:t>e :</a:t>
            </a:r>
            <a:endParaRPr lang="en-US" sz="1600" b="0" strike="noStrike" spc="-1" dirty="0">
              <a:latin typeface="Arial"/>
            </a:endParaRPr>
          </a:p>
        </p:txBody>
      </p:sp>
      <p:grpSp>
        <p:nvGrpSpPr>
          <p:cNvPr id="6" name="Groupe 5"/>
          <p:cNvGrpSpPr/>
          <p:nvPr/>
        </p:nvGrpSpPr>
        <p:grpSpPr>
          <a:xfrm>
            <a:off x="3369287" y="1292672"/>
            <a:ext cx="1772553" cy="1532963"/>
            <a:chOff x="3369287" y="1292672"/>
            <a:chExt cx="1772553" cy="1532963"/>
          </a:xfrm>
        </p:grpSpPr>
        <p:sp>
          <p:nvSpPr>
            <p:cNvPr id="15" name="CustomShape 7"/>
            <p:cNvSpPr/>
            <p:nvPr/>
          </p:nvSpPr>
          <p:spPr>
            <a:xfrm>
              <a:off x="3369287" y="1867378"/>
              <a:ext cx="823697" cy="367878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b="0" strike="noStrike" spc="-1" dirty="0" smtClean="0">
                  <a:solidFill>
                    <a:srgbClr val="FFFFFF"/>
                  </a:solidFill>
                  <a:latin typeface="Constantia"/>
                </a:rPr>
                <a:t>X</a:t>
              </a:r>
              <a:r>
                <a:rPr lang="fr-FR" b="0" strike="noStrike" spc="-1" baseline="30000" dirty="0" smtClean="0">
                  <a:solidFill>
                    <a:srgbClr val="FFFFFF"/>
                  </a:solidFill>
                  <a:latin typeface="Constantia"/>
                </a:rPr>
                <a:t>(2)</a:t>
              </a:r>
              <a:r>
                <a:rPr lang="fr-FR" b="0" strike="noStrike" spc="-1" dirty="0" smtClean="0">
                  <a:solidFill>
                    <a:srgbClr val="FFFFFF"/>
                  </a:solidFill>
                  <a:latin typeface="Constantia"/>
                </a:rPr>
                <a:t> =</a:t>
              </a:r>
              <a:endParaRPr lang="en-US" b="0" strike="noStrike" spc="-1" dirty="0">
                <a:latin typeface="Arial"/>
              </a:endParaRPr>
            </a:p>
          </p:txBody>
        </p:sp>
        <p:sp>
          <p:nvSpPr>
            <p:cNvPr id="2" name="Parenthèses 1"/>
            <p:cNvSpPr/>
            <p:nvPr/>
          </p:nvSpPr>
          <p:spPr>
            <a:xfrm>
              <a:off x="4192984" y="1292672"/>
              <a:ext cx="948856" cy="1532963"/>
            </a:xfrm>
            <a:prstGeom prst="bracketPair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150000"/>
                </a:lnSpc>
              </a:pPr>
              <a:r>
                <a:rPr lang="fr-FR" sz="1600" spc="-1" dirty="0" smtClean="0">
                  <a:solidFill>
                    <a:srgbClr val="FFFFFF"/>
                  </a:solidFill>
                  <a:latin typeface="Cambria" pitchFamily="18" charset="0"/>
                </a:rPr>
                <a:t>19.0667</a:t>
              </a:r>
              <a:endParaRPr lang="fr-FR" sz="1600" spc="-1" dirty="0">
                <a:solidFill>
                  <a:srgbClr val="FFFFFF"/>
                </a:solidFill>
                <a:latin typeface="Cambria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fr-FR" sz="1600" spc="-1" dirty="0" smtClean="0">
                  <a:solidFill>
                    <a:srgbClr val="FFFFFF"/>
                  </a:solidFill>
                  <a:latin typeface="Cambria" pitchFamily="18" charset="0"/>
                </a:rPr>
                <a:t>40.5333</a:t>
              </a:r>
              <a:endParaRPr lang="fr-FR" sz="1600" spc="-1" dirty="0">
                <a:solidFill>
                  <a:srgbClr val="FFFFFF"/>
                </a:solidFill>
                <a:latin typeface="Cambria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fr-FR" sz="1600" spc="-1" dirty="0" smtClean="0">
                  <a:solidFill>
                    <a:srgbClr val="FFFFFF"/>
                  </a:solidFill>
                  <a:latin typeface="Cambria" pitchFamily="18" charset="0"/>
                </a:rPr>
                <a:t>4.200</a:t>
              </a:r>
              <a:endParaRPr lang="fr-FR" sz="1600" spc="-1" dirty="0">
                <a:solidFill>
                  <a:srgbClr val="FFFFFF"/>
                </a:solidFill>
                <a:latin typeface="Cambria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fr-FR" sz="1600" spc="-1" dirty="0" smtClean="0">
                  <a:solidFill>
                    <a:srgbClr val="FFFFFF"/>
                  </a:solidFill>
                  <a:latin typeface="Cambria" pitchFamily="18" charset="0"/>
                </a:rPr>
                <a:t>8.7333</a:t>
              </a:r>
              <a:endParaRPr lang="en-US" sz="1600" spc="-1" dirty="0">
                <a:latin typeface="Cambria" pitchFamily="18" charset="0"/>
              </a:endParaRPr>
            </a:p>
            <a:p>
              <a:pPr algn="ctr"/>
              <a:endParaRPr lang="fr-FR" sz="1200" dirty="0"/>
            </a:p>
          </p:txBody>
        </p:sp>
      </p:grpSp>
      <p:grpSp>
        <p:nvGrpSpPr>
          <p:cNvPr id="5" name="Groupe 4"/>
          <p:cNvGrpSpPr/>
          <p:nvPr/>
        </p:nvGrpSpPr>
        <p:grpSpPr>
          <a:xfrm>
            <a:off x="1382048" y="1291326"/>
            <a:ext cx="1627246" cy="1532963"/>
            <a:chOff x="1382048" y="1291326"/>
            <a:chExt cx="1627246" cy="1532963"/>
          </a:xfrm>
        </p:grpSpPr>
        <p:sp>
          <p:nvSpPr>
            <p:cNvPr id="17" name="CustomShape 7"/>
            <p:cNvSpPr/>
            <p:nvPr/>
          </p:nvSpPr>
          <p:spPr>
            <a:xfrm>
              <a:off x="1382048" y="1844823"/>
              <a:ext cx="823697" cy="367878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b="0" strike="noStrike" spc="-1" dirty="0" smtClean="0">
                  <a:solidFill>
                    <a:srgbClr val="FFFFFF"/>
                  </a:solidFill>
                  <a:latin typeface="Constantia"/>
                </a:rPr>
                <a:t>X</a:t>
              </a:r>
              <a:r>
                <a:rPr lang="fr-FR" b="0" strike="noStrike" spc="-1" baseline="30000" dirty="0" smtClean="0">
                  <a:solidFill>
                    <a:srgbClr val="FFFFFF"/>
                  </a:solidFill>
                  <a:latin typeface="Constantia"/>
                </a:rPr>
                <a:t>(1)</a:t>
              </a:r>
              <a:r>
                <a:rPr lang="fr-FR" b="0" strike="noStrike" spc="-1" dirty="0" smtClean="0">
                  <a:solidFill>
                    <a:srgbClr val="FFFFFF"/>
                  </a:solidFill>
                  <a:latin typeface="Constantia"/>
                </a:rPr>
                <a:t> =</a:t>
              </a:r>
              <a:endParaRPr lang="en-US" b="0" strike="noStrike" spc="-1" dirty="0">
                <a:latin typeface="Arial"/>
              </a:endParaRPr>
            </a:p>
          </p:txBody>
        </p:sp>
        <p:sp>
          <p:nvSpPr>
            <p:cNvPr id="18" name="Parenthèses 17"/>
            <p:cNvSpPr/>
            <p:nvPr/>
          </p:nvSpPr>
          <p:spPr>
            <a:xfrm>
              <a:off x="2152132" y="1291326"/>
              <a:ext cx="857162" cy="1532963"/>
            </a:xfrm>
            <a:prstGeom prst="bracketPair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150000"/>
                </a:lnSpc>
              </a:pPr>
              <a:r>
                <a:rPr lang="fr-FR" sz="1600" spc="-1" dirty="0" smtClean="0">
                  <a:solidFill>
                    <a:srgbClr val="FFFFFF"/>
                  </a:solidFill>
                  <a:latin typeface="Cambria" pitchFamily="18" charset="0"/>
                </a:rPr>
                <a:t>-2.6</a:t>
              </a:r>
              <a:endParaRPr lang="fr-FR" sz="1600" spc="-1" dirty="0">
                <a:solidFill>
                  <a:srgbClr val="FFFFFF"/>
                </a:solidFill>
                <a:latin typeface="Cambria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fr-FR" sz="1600" spc="-1" dirty="0" smtClean="0">
                  <a:solidFill>
                    <a:srgbClr val="FFFFFF"/>
                  </a:solidFill>
                  <a:latin typeface="Cambria" pitchFamily="18" charset="0"/>
                </a:rPr>
                <a:t>6</a:t>
              </a:r>
              <a:endParaRPr lang="fr-FR" sz="1600" spc="-1" dirty="0">
                <a:solidFill>
                  <a:srgbClr val="FFFFFF"/>
                </a:solidFill>
                <a:latin typeface="Cambria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fr-FR" sz="1600" spc="-1" dirty="0" smtClean="0">
                  <a:solidFill>
                    <a:srgbClr val="FFFFFF"/>
                  </a:solidFill>
                  <a:latin typeface="Cambria" pitchFamily="18" charset="0"/>
                </a:rPr>
                <a:t>-1.6667</a:t>
              </a:r>
              <a:endParaRPr lang="fr-FR" sz="1600" spc="-1" dirty="0">
                <a:solidFill>
                  <a:srgbClr val="FFFFFF"/>
                </a:solidFill>
                <a:latin typeface="Cambria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fr-FR" sz="1600" spc="-1" dirty="0" smtClean="0">
                  <a:solidFill>
                    <a:srgbClr val="FFFFFF"/>
                  </a:solidFill>
                  <a:latin typeface="Cambria" pitchFamily="18" charset="0"/>
                </a:rPr>
                <a:t>13</a:t>
              </a:r>
              <a:endParaRPr lang="en-US" sz="1600" spc="-1" dirty="0">
                <a:latin typeface="Cambria" pitchFamily="18" charset="0"/>
              </a:endParaRPr>
            </a:p>
            <a:p>
              <a:pPr algn="ctr"/>
              <a:endParaRPr lang="fr-FR" sz="1200" dirty="0"/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528582" y="3572154"/>
            <a:ext cx="1384243" cy="1532963"/>
            <a:chOff x="528582" y="3572154"/>
            <a:chExt cx="1384243" cy="1532963"/>
          </a:xfrm>
        </p:grpSpPr>
        <p:sp>
          <p:nvSpPr>
            <p:cNvPr id="19" name="CustomShape 7"/>
            <p:cNvSpPr/>
            <p:nvPr/>
          </p:nvSpPr>
          <p:spPr>
            <a:xfrm>
              <a:off x="528582" y="4154696"/>
              <a:ext cx="823697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600" b="0" strike="noStrike" spc="-1" dirty="0" smtClean="0">
                  <a:solidFill>
                    <a:srgbClr val="FFFFFF"/>
                  </a:solidFill>
                  <a:latin typeface="Constantia"/>
                </a:rPr>
                <a:t>e</a:t>
              </a:r>
              <a:r>
                <a:rPr lang="fr-FR" sz="1600" b="0" strike="noStrike" spc="-1" baseline="30000" dirty="0" smtClean="0">
                  <a:solidFill>
                    <a:srgbClr val="FFFFFF"/>
                  </a:solidFill>
                  <a:latin typeface="Constantia"/>
                </a:rPr>
                <a:t>(0)</a:t>
              </a:r>
              <a:r>
                <a:rPr lang="fr-FR" sz="1600" b="0" strike="noStrike" spc="-1" dirty="0" smtClean="0">
                  <a:solidFill>
                    <a:srgbClr val="FFFFFF"/>
                  </a:solidFill>
                  <a:latin typeface="Constantia"/>
                </a:rPr>
                <a:t> =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3" name="Parenthèses 22"/>
            <p:cNvSpPr/>
            <p:nvPr/>
          </p:nvSpPr>
          <p:spPr>
            <a:xfrm>
              <a:off x="1246392" y="3572154"/>
              <a:ext cx="666433" cy="1532963"/>
            </a:xfrm>
            <a:prstGeom prst="bracketPair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150000"/>
                </a:lnSpc>
              </a:pPr>
              <a:r>
                <a:rPr lang="fr-FR" sz="1600" spc="-1" dirty="0" smtClean="0">
                  <a:solidFill>
                    <a:srgbClr val="FFFFFF"/>
                  </a:solidFill>
                  <a:latin typeface="Cambria" pitchFamily="18" charset="0"/>
                </a:rPr>
                <a:t>2.6</a:t>
              </a:r>
              <a:endParaRPr lang="fr-FR" sz="1600" spc="-1" dirty="0">
                <a:solidFill>
                  <a:srgbClr val="FFFFFF"/>
                </a:solidFill>
                <a:latin typeface="Cambria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fr-FR" sz="1600" spc="-1" dirty="0" smtClean="0">
                  <a:solidFill>
                    <a:srgbClr val="FFFFFF"/>
                  </a:solidFill>
                  <a:latin typeface="Cambria" pitchFamily="18" charset="0"/>
                </a:rPr>
                <a:t>6</a:t>
              </a:r>
              <a:endParaRPr lang="fr-FR" sz="1600" spc="-1" dirty="0">
                <a:solidFill>
                  <a:srgbClr val="FFFFFF"/>
                </a:solidFill>
                <a:latin typeface="Cambria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fr-FR" sz="1600" spc="-1" dirty="0" smtClean="0">
                  <a:solidFill>
                    <a:srgbClr val="FFFFFF"/>
                  </a:solidFill>
                  <a:latin typeface="Cambria" pitchFamily="18" charset="0"/>
                </a:rPr>
                <a:t>1.667</a:t>
              </a:r>
              <a:endParaRPr lang="fr-FR" sz="1600" spc="-1" dirty="0">
                <a:solidFill>
                  <a:srgbClr val="FFFFFF"/>
                </a:solidFill>
                <a:latin typeface="Cambria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fr-FR" sz="1600" spc="-1" dirty="0" smtClean="0">
                  <a:solidFill>
                    <a:srgbClr val="FFFFFF"/>
                  </a:solidFill>
                  <a:latin typeface="Cambria" pitchFamily="18" charset="0"/>
                </a:rPr>
                <a:t>13</a:t>
              </a:r>
              <a:endParaRPr lang="en-US" sz="1600" spc="-1" dirty="0">
                <a:latin typeface="Cambria" pitchFamily="18" charset="0"/>
              </a:endParaRPr>
            </a:p>
            <a:p>
              <a:pPr algn="ctr"/>
              <a:endParaRPr lang="fr-FR" sz="1200" dirty="0"/>
            </a:p>
          </p:txBody>
        </p:sp>
      </p:grpSp>
      <p:grpSp>
        <p:nvGrpSpPr>
          <p:cNvPr id="4" name="Groupe 3"/>
          <p:cNvGrpSpPr/>
          <p:nvPr/>
        </p:nvGrpSpPr>
        <p:grpSpPr>
          <a:xfrm>
            <a:off x="7569" y="1291326"/>
            <a:ext cx="1180055" cy="1532963"/>
            <a:chOff x="7569" y="1291326"/>
            <a:chExt cx="1180055" cy="1532963"/>
          </a:xfrm>
        </p:grpSpPr>
        <p:sp>
          <p:nvSpPr>
            <p:cNvPr id="16" name="CustomShape 7"/>
            <p:cNvSpPr/>
            <p:nvPr/>
          </p:nvSpPr>
          <p:spPr>
            <a:xfrm>
              <a:off x="7569" y="1873869"/>
              <a:ext cx="823697" cy="367878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b="0" strike="noStrike" spc="-1" dirty="0" smtClean="0">
                  <a:solidFill>
                    <a:srgbClr val="FFFFFF"/>
                  </a:solidFill>
                  <a:latin typeface="Constantia"/>
                </a:rPr>
                <a:t>X</a:t>
              </a:r>
              <a:r>
                <a:rPr lang="fr-FR" b="0" strike="noStrike" spc="-1" baseline="30000" dirty="0" smtClean="0">
                  <a:solidFill>
                    <a:srgbClr val="FFFFFF"/>
                  </a:solidFill>
                  <a:latin typeface="Constantia"/>
                </a:rPr>
                <a:t>(0)</a:t>
              </a:r>
              <a:r>
                <a:rPr lang="fr-FR" b="0" strike="noStrike" spc="-1" dirty="0" smtClean="0">
                  <a:solidFill>
                    <a:srgbClr val="FFFFFF"/>
                  </a:solidFill>
                  <a:latin typeface="Constantia"/>
                </a:rPr>
                <a:t> =</a:t>
              </a:r>
              <a:endParaRPr lang="en-US" b="0" strike="noStrike" spc="-1" dirty="0">
                <a:latin typeface="Arial"/>
              </a:endParaRPr>
            </a:p>
          </p:txBody>
        </p:sp>
        <p:sp>
          <p:nvSpPr>
            <p:cNvPr id="21" name="Parenthèses 20"/>
            <p:cNvSpPr/>
            <p:nvPr/>
          </p:nvSpPr>
          <p:spPr>
            <a:xfrm>
              <a:off x="721465" y="1291326"/>
              <a:ext cx="466159" cy="1532963"/>
            </a:xfrm>
            <a:prstGeom prst="bracketPair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150000"/>
                </a:lnSpc>
              </a:pPr>
              <a:r>
                <a:rPr lang="fr-FR" spc="-1" dirty="0" smtClean="0">
                  <a:solidFill>
                    <a:srgbClr val="FFFFFF"/>
                  </a:solidFill>
                  <a:latin typeface="Cambria" pitchFamily="18" charset="0"/>
                </a:rPr>
                <a:t>0</a:t>
              </a:r>
              <a:endParaRPr lang="fr-FR" spc="-1" dirty="0">
                <a:solidFill>
                  <a:srgbClr val="FFFFFF"/>
                </a:solidFill>
                <a:latin typeface="Cambria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fr-FR" spc="-1" dirty="0" smtClean="0">
                  <a:solidFill>
                    <a:srgbClr val="FFFFFF"/>
                  </a:solidFill>
                  <a:latin typeface="Cambria" pitchFamily="18" charset="0"/>
                </a:rPr>
                <a:t>0</a:t>
              </a:r>
              <a:endParaRPr lang="fr-FR" spc="-1" dirty="0">
                <a:solidFill>
                  <a:srgbClr val="FFFFFF"/>
                </a:solidFill>
                <a:latin typeface="Cambria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fr-FR" spc="-1" dirty="0" smtClean="0">
                  <a:solidFill>
                    <a:srgbClr val="FFFFFF"/>
                  </a:solidFill>
                  <a:latin typeface="Cambria" pitchFamily="18" charset="0"/>
                </a:rPr>
                <a:t>0</a:t>
              </a:r>
              <a:endParaRPr lang="fr-FR" spc="-1" dirty="0">
                <a:solidFill>
                  <a:srgbClr val="FFFFFF"/>
                </a:solidFill>
                <a:latin typeface="Cambria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fr-FR" spc="-1" dirty="0" smtClean="0">
                  <a:solidFill>
                    <a:srgbClr val="FFFFFF"/>
                  </a:solidFill>
                  <a:latin typeface="Cambria" pitchFamily="18" charset="0"/>
                </a:rPr>
                <a:t>0</a:t>
              </a:r>
              <a:endParaRPr lang="en-US" spc="-1" dirty="0">
                <a:latin typeface="Cambria" pitchFamily="18" charset="0"/>
              </a:endParaRPr>
            </a:p>
            <a:p>
              <a:pPr algn="ctr"/>
              <a:endParaRPr lang="fr-FR" sz="1400" dirty="0"/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5333703" y="1346908"/>
            <a:ext cx="1903817" cy="1532963"/>
            <a:chOff x="5333703" y="1346908"/>
            <a:chExt cx="1903817" cy="1532963"/>
          </a:xfrm>
        </p:grpSpPr>
        <p:sp>
          <p:nvSpPr>
            <p:cNvPr id="22" name="CustomShape 7"/>
            <p:cNvSpPr/>
            <p:nvPr/>
          </p:nvSpPr>
          <p:spPr>
            <a:xfrm>
              <a:off x="5333703" y="1921614"/>
              <a:ext cx="823697" cy="367878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b="0" strike="noStrike" spc="-1" dirty="0" smtClean="0">
                  <a:solidFill>
                    <a:srgbClr val="FFFFFF"/>
                  </a:solidFill>
                  <a:latin typeface="Constantia"/>
                </a:rPr>
                <a:t>X</a:t>
              </a:r>
              <a:r>
                <a:rPr lang="fr-FR" b="0" strike="noStrike" spc="-1" baseline="30000" dirty="0" smtClean="0">
                  <a:solidFill>
                    <a:srgbClr val="FFFFFF"/>
                  </a:solidFill>
                  <a:latin typeface="Constantia"/>
                </a:rPr>
                <a:t>(3)</a:t>
              </a:r>
              <a:r>
                <a:rPr lang="fr-FR" b="0" strike="noStrike" spc="-1" dirty="0" smtClean="0">
                  <a:solidFill>
                    <a:srgbClr val="FFFFFF"/>
                  </a:solidFill>
                  <a:latin typeface="Constantia"/>
                </a:rPr>
                <a:t> =</a:t>
              </a:r>
              <a:endParaRPr lang="en-US" b="0" strike="noStrike" spc="-1" dirty="0">
                <a:latin typeface="Arial"/>
              </a:endParaRPr>
            </a:p>
          </p:txBody>
        </p:sp>
        <p:sp>
          <p:nvSpPr>
            <p:cNvPr id="24" name="Parenthèses 23"/>
            <p:cNvSpPr/>
            <p:nvPr/>
          </p:nvSpPr>
          <p:spPr>
            <a:xfrm>
              <a:off x="6157400" y="1346908"/>
              <a:ext cx="1080120" cy="1532963"/>
            </a:xfrm>
            <a:prstGeom prst="bracketPair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150000"/>
                </a:lnSpc>
              </a:pPr>
              <a:r>
                <a:rPr lang="fr-FR" sz="1600" spc="-1" dirty="0" smtClean="0">
                  <a:solidFill>
                    <a:srgbClr val="FFFFFF"/>
                  </a:solidFill>
                  <a:latin typeface="Cambria" pitchFamily="18" charset="0"/>
                </a:rPr>
                <a:t>20.32</a:t>
              </a:r>
              <a:endParaRPr lang="fr-FR" sz="1600" spc="-1" dirty="0">
                <a:solidFill>
                  <a:srgbClr val="FFFFFF"/>
                </a:solidFill>
                <a:latin typeface="Cambria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fr-FR" sz="1600" spc="-1" dirty="0" smtClean="0">
                  <a:solidFill>
                    <a:srgbClr val="FFFFFF"/>
                  </a:solidFill>
                  <a:latin typeface="Cambria" pitchFamily="18" charset="0"/>
                </a:rPr>
                <a:t>-127.133</a:t>
              </a:r>
              <a:endParaRPr lang="fr-FR" sz="1600" spc="-1" dirty="0">
                <a:solidFill>
                  <a:srgbClr val="FFFFFF"/>
                </a:solidFill>
                <a:latin typeface="Cambria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fr-FR" sz="1600" spc="-1" dirty="0" smtClean="0">
                  <a:solidFill>
                    <a:srgbClr val="FFFFFF"/>
                  </a:solidFill>
                  <a:latin typeface="Cambria" pitchFamily="18" charset="0"/>
                </a:rPr>
                <a:t>-0.6074</a:t>
              </a:r>
              <a:endParaRPr lang="fr-FR" sz="1600" spc="-1" dirty="0">
                <a:solidFill>
                  <a:srgbClr val="FFFFFF"/>
                </a:solidFill>
                <a:latin typeface="Cambria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fr-FR" sz="1600" spc="-1" dirty="0" smtClean="0">
                  <a:solidFill>
                    <a:srgbClr val="FFFFFF"/>
                  </a:solidFill>
                  <a:latin typeface="Cambria" pitchFamily="18" charset="0"/>
                </a:rPr>
                <a:t>-193.2667</a:t>
              </a:r>
              <a:endParaRPr lang="en-US" sz="1600" spc="-1" dirty="0">
                <a:latin typeface="Cambria" pitchFamily="18" charset="0"/>
              </a:endParaRPr>
            </a:p>
            <a:p>
              <a:pPr algn="ctr"/>
              <a:endParaRPr lang="fr-FR" sz="1200" dirty="0"/>
            </a:p>
          </p:txBody>
        </p:sp>
      </p:grpSp>
      <p:sp>
        <p:nvSpPr>
          <p:cNvPr id="3" name="Accolade ouvrante 2"/>
          <p:cNvSpPr/>
          <p:nvPr/>
        </p:nvSpPr>
        <p:spPr>
          <a:xfrm rot="16200000">
            <a:off x="1294618" y="2158086"/>
            <a:ext cx="569982" cy="2002214"/>
          </a:xfrm>
          <a:prstGeom prst="lef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" name="Groupe 8"/>
          <p:cNvGrpSpPr/>
          <p:nvPr/>
        </p:nvGrpSpPr>
        <p:grpSpPr>
          <a:xfrm>
            <a:off x="2704525" y="3577824"/>
            <a:ext cx="1488459" cy="1532963"/>
            <a:chOff x="2704525" y="3577824"/>
            <a:chExt cx="1488459" cy="1532963"/>
          </a:xfrm>
        </p:grpSpPr>
        <p:sp>
          <p:nvSpPr>
            <p:cNvPr id="25" name="CustomShape 7"/>
            <p:cNvSpPr/>
            <p:nvPr/>
          </p:nvSpPr>
          <p:spPr>
            <a:xfrm>
              <a:off x="2704525" y="4160366"/>
              <a:ext cx="823697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600" b="0" strike="noStrike" spc="-1" dirty="0" smtClean="0">
                  <a:solidFill>
                    <a:srgbClr val="FFFFFF"/>
                  </a:solidFill>
                  <a:latin typeface="Constantia"/>
                </a:rPr>
                <a:t>e</a:t>
              </a:r>
              <a:r>
                <a:rPr lang="fr-FR" sz="1600" b="0" strike="noStrike" spc="-1" baseline="30000" dirty="0" smtClean="0">
                  <a:solidFill>
                    <a:srgbClr val="FFFFFF"/>
                  </a:solidFill>
                  <a:latin typeface="Constantia"/>
                </a:rPr>
                <a:t>(1)</a:t>
              </a:r>
              <a:r>
                <a:rPr lang="fr-FR" sz="1600" b="0" strike="noStrike" spc="-1" dirty="0" smtClean="0">
                  <a:solidFill>
                    <a:srgbClr val="FFFFFF"/>
                  </a:solidFill>
                  <a:latin typeface="Constantia"/>
                </a:rPr>
                <a:t> =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6" name="Parenthèses 25"/>
            <p:cNvSpPr/>
            <p:nvPr/>
          </p:nvSpPr>
          <p:spPr>
            <a:xfrm>
              <a:off x="3422335" y="3577824"/>
              <a:ext cx="770649" cy="1532963"/>
            </a:xfrm>
            <a:prstGeom prst="bracketPair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150000"/>
                </a:lnSpc>
              </a:pPr>
              <a:r>
                <a:rPr lang="fr-FR" sz="1600" spc="-1" dirty="0" smtClean="0">
                  <a:solidFill>
                    <a:srgbClr val="FFFFFF"/>
                  </a:solidFill>
                  <a:latin typeface="Cambria" pitchFamily="18" charset="0"/>
                </a:rPr>
                <a:t>21.667</a:t>
              </a:r>
              <a:endParaRPr lang="fr-FR" sz="1600" spc="-1" dirty="0">
                <a:solidFill>
                  <a:srgbClr val="FFFFFF"/>
                </a:solidFill>
                <a:latin typeface="Cambria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fr-FR" sz="1600" spc="-1" dirty="0" smtClean="0">
                  <a:solidFill>
                    <a:srgbClr val="FFFFFF"/>
                  </a:solidFill>
                  <a:latin typeface="Cambria" pitchFamily="18" charset="0"/>
                </a:rPr>
                <a:t>34.533</a:t>
              </a:r>
              <a:endParaRPr lang="fr-FR" sz="1600" spc="-1" dirty="0">
                <a:solidFill>
                  <a:srgbClr val="FFFFFF"/>
                </a:solidFill>
                <a:latin typeface="Cambria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fr-FR" sz="1600" spc="-1" dirty="0" smtClean="0">
                  <a:solidFill>
                    <a:srgbClr val="FFFFFF"/>
                  </a:solidFill>
                  <a:latin typeface="Cambria" pitchFamily="18" charset="0"/>
                </a:rPr>
                <a:t>5.8667</a:t>
              </a:r>
              <a:endParaRPr lang="fr-FR" sz="1600" spc="-1" dirty="0">
                <a:solidFill>
                  <a:srgbClr val="FFFFFF"/>
                </a:solidFill>
                <a:latin typeface="Cambria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fr-FR" sz="1600" spc="-1" dirty="0" smtClean="0">
                  <a:solidFill>
                    <a:srgbClr val="FFFFFF"/>
                  </a:solidFill>
                  <a:latin typeface="Cambria" pitchFamily="18" charset="0"/>
                </a:rPr>
                <a:t>4.2667</a:t>
              </a:r>
              <a:endParaRPr lang="en-US" sz="1600" spc="-1" dirty="0">
                <a:latin typeface="Cambria" pitchFamily="18" charset="0"/>
              </a:endParaRPr>
            </a:p>
            <a:p>
              <a:pPr algn="ctr"/>
              <a:endParaRPr lang="fr-FR" sz="1200" dirty="0"/>
            </a:p>
          </p:txBody>
        </p:sp>
      </p:grpSp>
      <p:sp>
        <p:nvSpPr>
          <p:cNvPr id="27" name="Accolade ouvrante 26"/>
          <p:cNvSpPr/>
          <p:nvPr/>
        </p:nvSpPr>
        <p:spPr>
          <a:xfrm rot="16200000">
            <a:off x="3470561" y="2163756"/>
            <a:ext cx="569982" cy="2002214"/>
          </a:xfrm>
          <a:prstGeom prst="lef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" name="Groupe 9"/>
          <p:cNvGrpSpPr/>
          <p:nvPr/>
        </p:nvGrpSpPr>
        <p:grpSpPr>
          <a:xfrm>
            <a:off x="4773157" y="3581197"/>
            <a:ext cx="1599043" cy="1532963"/>
            <a:chOff x="4773157" y="3581197"/>
            <a:chExt cx="1599043" cy="1532963"/>
          </a:xfrm>
        </p:grpSpPr>
        <p:sp>
          <p:nvSpPr>
            <p:cNvPr id="29" name="CustomShape 7"/>
            <p:cNvSpPr/>
            <p:nvPr/>
          </p:nvSpPr>
          <p:spPr>
            <a:xfrm>
              <a:off x="4773157" y="4163739"/>
              <a:ext cx="823697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600" b="0" strike="noStrike" spc="-1" dirty="0" smtClean="0">
                  <a:solidFill>
                    <a:srgbClr val="FFFFFF"/>
                  </a:solidFill>
                  <a:latin typeface="Constantia"/>
                </a:rPr>
                <a:t>e</a:t>
              </a:r>
              <a:r>
                <a:rPr lang="fr-FR" sz="1600" b="0" strike="noStrike" spc="-1" baseline="30000" dirty="0" smtClean="0">
                  <a:solidFill>
                    <a:srgbClr val="FFFFFF"/>
                  </a:solidFill>
                  <a:latin typeface="Constantia"/>
                </a:rPr>
                <a:t>(2)</a:t>
              </a:r>
              <a:r>
                <a:rPr lang="fr-FR" sz="1600" b="0" strike="noStrike" spc="-1" dirty="0" smtClean="0">
                  <a:solidFill>
                    <a:srgbClr val="FFFFFF"/>
                  </a:solidFill>
                  <a:latin typeface="Constantia"/>
                </a:rPr>
                <a:t> =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31" name="Parenthèses 30"/>
            <p:cNvSpPr/>
            <p:nvPr/>
          </p:nvSpPr>
          <p:spPr>
            <a:xfrm>
              <a:off x="5490967" y="3581197"/>
              <a:ext cx="881233" cy="1532963"/>
            </a:xfrm>
            <a:prstGeom prst="bracketPair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150000"/>
                </a:lnSpc>
              </a:pPr>
              <a:r>
                <a:rPr lang="fr-FR" sz="1600" spc="-1" dirty="0" smtClean="0">
                  <a:solidFill>
                    <a:srgbClr val="FFFFFF"/>
                  </a:solidFill>
                  <a:latin typeface="Cambria" pitchFamily="18" charset="0"/>
                </a:rPr>
                <a:t>1.253</a:t>
              </a:r>
              <a:endParaRPr lang="fr-FR" sz="1600" spc="-1" dirty="0">
                <a:solidFill>
                  <a:srgbClr val="FFFFFF"/>
                </a:solidFill>
                <a:latin typeface="Cambria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fr-FR" sz="1600" spc="-1" dirty="0" smtClean="0">
                  <a:solidFill>
                    <a:srgbClr val="FFFFFF"/>
                  </a:solidFill>
                  <a:latin typeface="Cambria" pitchFamily="18" charset="0"/>
                </a:rPr>
                <a:t>167.667</a:t>
              </a:r>
              <a:endParaRPr lang="fr-FR" sz="1600" spc="-1" dirty="0">
                <a:solidFill>
                  <a:srgbClr val="FFFFFF"/>
                </a:solidFill>
                <a:latin typeface="Cambria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fr-FR" sz="1600" spc="-1" dirty="0" smtClean="0">
                  <a:solidFill>
                    <a:srgbClr val="FFFFFF"/>
                  </a:solidFill>
                  <a:latin typeface="Cambria" pitchFamily="18" charset="0"/>
                </a:rPr>
                <a:t>4.807</a:t>
              </a:r>
              <a:endParaRPr lang="fr-FR" sz="1600" spc="-1" dirty="0">
                <a:solidFill>
                  <a:srgbClr val="FFFFFF"/>
                </a:solidFill>
                <a:latin typeface="Cambria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fr-FR" sz="1600" spc="-1" dirty="0" smtClean="0">
                  <a:solidFill>
                    <a:srgbClr val="FFFFFF"/>
                  </a:solidFill>
                  <a:latin typeface="Cambria" pitchFamily="18" charset="0"/>
                </a:rPr>
                <a:t>202.0</a:t>
              </a:r>
              <a:endParaRPr lang="en-US" sz="1600" spc="-1" dirty="0">
                <a:latin typeface="Cambria" pitchFamily="18" charset="0"/>
              </a:endParaRPr>
            </a:p>
            <a:p>
              <a:pPr algn="ctr"/>
              <a:endParaRPr lang="fr-FR" sz="1200" dirty="0"/>
            </a:p>
          </p:txBody>
        </p:sp>
      </p:grpSp>
      <p:sp>
        <p:nvSpPr>
          <p:cNvPr id="32" name="Accolade ouvrante 31"/>
          <p:cNvSpPr/>
          <p:nvPr/>
        </p:nvSpPr>
        <p:spPr>
          <a:xfrm rot="16200000">
            <a:off x="5539193" y="2167129"/>
            <a:ext cx="569982" cy="2002214"/>
          </a:xfrm>
          <a:prstGeom prst="lef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939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" grpId="0" animBg="1"/>
      <p:bldP spid="27" grpId="0" animBg="1"/>
      <p:bldP spid="3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5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07B3D0AE-95D3-4EC8-BAA1-D912D97109C0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36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0" name="CustomShape 1"/>
          <p:cNvSpPr/>
          <p:nvPr/>
        </p:nvSpPr>
        <p:spPr>
          <a:xfrm>
            <a:off x="57055" y="188640"/>
            <a:ext cx="33652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2- </a:t>
            </a: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Méthode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de Jacobi 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36" name="CustomShape 1"/>
          <p:cNvSpPr/>
          <p:nvPr/>
        </p:nvSpPr>
        <p:spPr>
          <a:xfrm>
            <a:off x="578501" y="774023"/>
            <a:ext cx="2430793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spc="-1" dirty="0" smtClean="0">
                <a:solidFill>
                  <a:srgbClr val="FFFFFF"/>
                </a:solidFill>
                <a:latin typeface="Book Antiqua"/>
              </a:rPr>
              <a:t>Résolution du systèm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Book Antiqua"/>
              </a:rPr>
              <a:t>e :</a:t>
            </a:r>
            <a:endParaRPr lang="en-US" sz="1600" b="0" strike="noStrike" spc="-1" dirty="0">
              <a:latin typeface="Arial"/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3731215" y="2071937"/>
            <a:ext cx="1992913" cy="1532963"/>
            <a:chOff x="3731215" y="2071937"/>
            <a:chExt cx="1992913" cy="1532963"/>
          </a:xfrm>
        </p:grpSpPr>
        <p:sp>
          <p:nvSpPr>
            <p:cNvPr id="15" name="CustomShape 7"/>
            <p:cNvSpPr/>
            <p:nvPr/>
          </p:nvSpPr>
          <p:spPr>
            <a:xfrm>
              <a:off x="3731215" y="2646643"/>
              <a:ext cx="823697" cy="367878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b="0" strike="noStrike" spc="-1" dirty="0" smtClean="0">
                  <a:solidFill>
                    <a:srgbClr val="FFFFFF"/>
                  </a:solidFill>
                  <a:latin typeface="Constantia"/>
                </a:rPr>
                <a:t>X</a:t>
              </a:r>
              <a:r>
                <a:rPr lang="fr-FR" b="0" strike="noStrike" spc="-1" baseline="30000" dirty="0" smtClean="0">
                  <a:solidFill>
                    <a:srgbClr val="FFFFFF"/>
                  </a:solidFill>
                  <a:latin typeface="Constantia"/>
                </a:rPr>
                <a:t>(30)</a:t>
              </a:r>
              <a:r>
                <a:rPr lang="fr-FR" b="0" strike="noStrike" spc="-1" dirty="0" smtClean="0">
                  <a:solidFill>
                    <a:srgbClr val="FFFFFF"/>
                  </a:solidFill>
                  <a:latin typeface="Constantia"/>
                </a:rPr>
                <a:t> =</a:t>
              </a:r>
              <a:endParaRPr lang="en-US" b="0" strike="noStrike" spc="-1" dirty="0">
                <a:latin typeface="Arial"/>
              </a:endParaRPr>
            </a:p>
          </p:txBody>
        </p:sp>
        <p:sp>
          <p:nvSpPr>
            <p:cNvPr id="2" name="Parenthèses 1"/>
            <p:cNvSpPr/>
            <p:nvPr/>
          </p:nvSpPr>
          <p:spPr>
            <a:xfrm>
              <a:off x="4554912" y="2071937"/>
              <a:ext cx="1169216" cy="1532963"/>
            </a:xfrm>
            <a:prstGeom prst="bracketPair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150000"/>
                </a:lnSpc>
              </a:pPr>
              <a:r>
                <a:rPr lang="fr-FR" sz="1600" spc="-1" dirty="0" smtClean="0">
                  <a:solidFill>
                    <a:srgbClr val="FFFFFF"/>
                  </a:solidFill>
                  <a:latin typeface="Cambria" pitchFamily="18" charset="0"/>
                </a:rPr>
                <a:t>1.43*10</a:t>
              </a:r>
              <a:r>
                <a:rPr lang="fr-FR" sz="1600" spc="-1" baseline="30000" dirty="0" smtClean="0">
                  <a:solidFill>
                    <a:srgbClr val="FFFFFF"/>
                  </a:solidFill>
                  <a:latin typeface="Cambria" pitchFamily="18" charset="0"/>
                </a:rPr>
                <a:t>18</a:t>
              </a:r>
              <a:endParaRPr lang="fr-FR" sz="1600" spc="-1" dirty="0">
                <a:solidFill>
                  <a:srgbClr val="FFFFFF"/>
                </a:solidFill>
                <a:latin typeface="Cambria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fr-FR" sz="1600" spc="-1" dirty="0" smtClean="0">
                  <a:solidFill>
                    <a:srgbClr val="FFFFFF"/>
                  </a:solidFill>
                  <a:latin typeface="Cambria" pitchFamily="18" charset="0"/>
                </a:rPr>
                <a:t>-1.27*10</a:t>
              </a:r>
              <a:r>
                <a:rPr lang="fr-FR" sz="1600" spc="-1" baseline="30000" dirty="0" smtClean="0">
                  <a:solidFill>
                    <a:srgbClr val="FFFFFF"/>
                  </a:solidFill>
                  <a:latin typeface="Cambria" pitchFamily="18" charset="0"/>
                </a:rPr>
                <a:t>18</a:t>
              </a:r>
              <a:endParaRPr lang="fr-FR" sz="1600" spc="-1" dirty="0">
                <a:solidFill>
                  <a:srgbClr val="FFFFFF"/>
                </a:solidFill>
                <a:latin typeface="Cambria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fr-FR" sz="1600" spc="-1" dirty="0" smtClean="0">
                  <a:solidFill>
                    <a:srgbClr val="FFFFFF"/>
                  </a:solidFill>
                  <a:latin typeface="Cambria" pitchFamily="18" charset="0"/>
                </a:rPr>
                <a:t>2.83*10</a:t>
              </a:r>
              <a:r>
                <a:rPr lang="fr-FR" sz="1600" spc="-1" baseline="30000" dirty="0" smtClean="0">
                  <a:solidFill>
                    <a:srgbClr val="FFFFFF"/>
                  </a:solidFill>
                  <a:latin typeface="Cambria" pitchFamily="18" charset="0"/>
                </a:rPr>
                <a:t>17</a:t>
              </a:r>
              <a:endParaRPr lang="fr-FR" sz="1600" spc="-1" dirty="0">
                <a:solidFill>
                  <a:srgbClr val="FFFFFF"/>
                </a:solidFill>
                <a:latin typeface="Cambria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fr-FR" sz="1600" spc="-1" dirty="0" smtClean="0">
                  <a:solidFill>
                    <a:srgbClr val="FFFFFF"/>
                  </a:solidFill>
                  <a:latin typeface="Cambria" pitchFamily="18" charset="0"/>
                </a:rPr>
                <a:t>-4.49*10</a:t>
              </a:r>
              <a:r>
                <a:rPr lang="fr-FR" sz="1600" spc="-1" baseline="30000" dirty="0" smtClean="0">
                  <a:solidFill>
                    <a:srgbClr val="FFFFFF"/>
                  </a:solidFill>
                  <a:latin typeface="Cambria" pitchFamily="18" charset="0"/>
                </a:rPr>
                <a:t>18</a:t>
              </a:r>
              <a:endParaRPr lang="en-US" sz="1600" spc="-1" dirty="0">
                <a:latin typeface="Cambria" pitchFamily="18" charset="0"/>
              </a:endParaRPr>
            </a:p>
            <a:p>
              <a:pPr algn="ctr"/>
              <a:endParaRPr lang="fr-FR" sz="1200" dirty="0"/>
            </a:p>
          </p:txBody>
        </p:sp>
      </p:grpSp>
      <p:grpSp>
        <p:nvGrpSpPr>
          <p:cNvPr id="4" name="Groupe 3"/>
          <p:cNvGrpSpPr/>
          <p:nvPr/>
        </p:nvGrpSpPr>
        <p:grpSpPr>
          <a:xfrm>
            <a:off x="1043608" y="2070591"/>
            <a:ext cx="2327614" cy="1532963"/>
            <a:chOff x="1043608" y="2070591"/>
            <a:chExt cx="2327614" cy="1532963"/>
          </a:xfrm>
        </p:grpSpPr>
        <p:sp>
          <p:nvSpPr>
            <p:cNvPr id="17" name="CustomShape 7"/>
            <p:cNvSpPr/>
            <p:nvPr/>
          </p:nvSpPr>
          <p:spPr>
            <a:xfrm>
              <a:off x="1043608" y="2624088"/>
              <a:ext cx="823697" cy="367878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b="0" strike="noStrike" spc="-1" dirty="0" smtClean="0">
                  <a:solidFill>
                    <a:srgbClr val="FFFFFF"/>
                  </a:solidFill>
                  <a:latin typeface="Constantia"/>
                </a:rPr>
                <a:t>X</a:t>
              </a:r>
              <a:r>
                <a:rPr lang="fr-FR" b="0" strike="noStrike" spc="-1" baseline="30000" dirty="0" smtClean="0">
                  <a:solidFill>
                    <a:srgbClr val="FFFFFF"/>
                  </a:solidFill>
                  <a:latin typeface="Constantia"/>
                </a:rPr>
                <a:t>(29)</a:t>
              </a:r>
              <a:r>
                <a:rPr lang="fr-FR" b="0" strike="noStrike" spc="-1" dirty="0" smtClean="0">
                  <a:solidFill>
                    <a:srgbClr val="FFFFFF"/>
                  </a:solidFill>
                  <a:latin typeface="Constantia"/>
                </a:rPr>
                <a:t> =</a:t>
              </a:r>
              <a:endParaRPr lang="en-US" b="0" strike="noStrike" spc="-1" dirty="0">
                <a:latin typeface="Arial"/>
              </a:endParaRPr>
            </a:p>
          </p:txBody>
        </p:sp>
        <p:sp>
          <p:nvSpPr>
            <p:cNvPr id="18" name="Parenthèses 17"/>
            <p:cNvSpPr/>
            <p:nvPr/>
          </p:nvSpPr>
          <p:spPr>
            <a:xfrm>
              <a:off x="2123728" y="2070591"/>
              <a:ext cx="1247494" cy="1532963"/>
            </a:xfrm>
            <a:prstGeom prst="bracketPair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150000"/>
                </a:lnSpc>
              </a:pPr>
              <a:r>
                <a:rPr lang="fr-FR" sz="1600" spc="-1" dirty="0" smtClean="0">
                  <a:solidFill>
                    <a:srgbClr val="FFFFFF"/>
                  </a:solidFill>
                  <a:latin typeface="Cambria" pitchFamily="18" charset="0"/>
                </a:rPr>
                <a:t>2.61*10</a:t>
              </a:r>
              <a:r>
                <a:rPr lang="fr-FR" sz="1600" spc="-1" baseline="30000" dirty="0" smtClean="0">
                  <a:solidFill>
                    <a:srgbClr val="FFFFFF"/>
                  </a:solidFill>
                  <a:latin typeface="Cambria" pitchFamily="18" charset="0"/>
                </a:rPr>
                <a:t>17</a:t>
              </a:r>
              <a:endParaRPr lang="fr-FR" sz="1600" spc="-1" baseline="30000" dirty="0">
                <a:solidFill>
                  <a:srgbClr val="FFFFFF"/>
                </a:solidFill>
                <a:latin typeface="Cambria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fr-FR" sz="1600" spc="-1" dirty="0" smtClean="0">
                  <a:solidFill>
                    <a:srgbClr val="FFFFFF"/>
                  </a:solidFill>
                  <a:latin typeface="Cambria" pitchFamily="18" charset="0"/>
                </a:rPr>
                <a:t>1.09*10</a:t>
              </a:r>
              <a:r>
                <a:rPr lang="fr-FR" sz="1600" spc="-1" baseline="30000" dirty="0" smtClean="0">
                  <a:solidFill>
                    <a:srgbClr val="FFFFFF"/>
                  </a:solidFill>
                  <a:latin typeface="Cambria" pitchFamily="18" charset="0"/>
                </a:rPr>
                <a:t>18</a:t>
              </a:r>
              <a:endParaRPr lang="fr-FR" sz="1600" spc="-1" dirty="0">
                <a:solidFill>
                  <a:srgbClr val="FFFFFF"/>
                </a:solidFill>
                <a:latin typeface="Cambria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fr-FR" sz="1600" spc="-1" dirty="0" smtClean="0">
                  <a:solidFill>
                    <a:srgbClr val="FFFFFF"/>
                  </a:solidFill>
                  <a:latin typeface="Cambria" pitchFamily="18" charset="0"/>
                </a:rPr>
                <a:t>9.16*10</a:t>
              </a:r>
              <a:r>
                <a:rPr lang="fr-FR" sz="1600" spc="-1" baseline="30000" dirty="0" smtClean="0">
                  <a:solidFill>
                    <a:srgbClr val="FFFFFF"/>
                  </a:solidFill>
                  <a:latin typeface="Cambria" pitchFamily="18" charset="0"/>
                </a:rPr>
                <a:t>16</a:t>
              </a:r>
              <a:endParaRPr lang="fr-FR" sz="1600" spc="-1" dirty="0">
                <a:solidFill>
                  <a:srgbClr val="FFFFFF"/>
                </a:solidFill>
                <a:latin typeface="Cambria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fr-FR" sz="1600" spc="-1" dirty="0" smtClean="0">
                  <a:solidFill>
                    <a:srgbClr val="FFFFFF"/>
                  </a:solidFill>
                  <a:latin typeface="Cambria" pitchFamily="18" charset="0"/>
                </a:rPr>
                <a:t>7.4*10</a:t>
              </a:r>
              <a:r>
                <a:rPr lang="fr-FR" sz="1600" spc="-1" baseline="30000" dirty="0" smtClean="0">
                  <a:solidFill>
                    <a:srgbClr val="FFFFFF"/>
                  </a:solidFill>
                  <a:latin typeface="Cambria" pitchFamily="18" charset="0"/>
                </a:rPr>
                <a:t>17</a:t>
              </a:r>
              <a:endParaRPr lang="en-US" sz="1600" spc="-1" dirty="0">
                <a:latin typeface="Cambria" pitchFamily="18" charset="0"/>
              </a:endParaRPr>
            </a:p>
            <a:p>
              <a:pPr algn="ctr"/>
              <a:endParaRPr lang="fr-FR" sz="1200" dirty="0"/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2755898" y="4357089"/>
            <a:ext cx="1899466" cy="1532963"/>
            <a:chOff x="2755898" y="4357089"/>
            <a:chExt cx="1899466" cy="1532963"/>
          </a:xfrm>
        </p:grpSpPr>
        <p:sp>
          <p:nvSpPr>
            <p:cNvPr id="25" name="CustomShape 7"/>
            <p:cNvSpPr/>
            <p:nvPr/>
          </p:nvSpPr>
          <p:spPr>
            <a:xfrm>
              <a:off x="2755898" y="4939631"/>
              <a:ext cx="823697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600" b="0" strike="noStrike" spc="-1" dirty="0" smtClean="0">
                  <a:solidFill>
                    <a:srgbClr val="FFFFFF"/>
                  </a:solidFill>
                  <a:latin typeface="Constantia"/>
                </a:rPr>
                <a:t>e</a:t>
              </a:r>
              <a:r>
                <a:rPr lang="fr-FR" sz="1600" b="0" strike="noStrike" spc="-1" baseline="30000" dirty="0" smtClean="0">
                  <a:solidFill>
                    <a:srgbClr val="FFFFFF"/>
                  </a:solidFill>
                  <a:latin typeface="Constantia"/>
                </a:rPr>
                <a:t>(29)</a:t>
              </a:r>
              <a:r>
                <a:rPr lang="fr-FR" sz="1600" b="0" strike="noStrike" spc="-1" dirty="0" smtClean="0">
                  <a:solidFill>
                    <a:srgbClr val="FFFFFF"/>
                  </a:solidFill>
                  <a:latin typeface="Constantia"/>
                </a:rPr>
                <a:t> =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6" name="Parenthèses 25"/>
            <p:cNvSpPr/>
            <p:nvPr/>
          </p:nvSpPr>
          <p:spPr>
            <a:xfrm>
              <a:off x="3579595" y="4357089"/>
              <a:ext cx="1075769" cy="1532963"/>
            </a:xfrm>
            <a:prstGeom prst="bracketPair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150000"/>
                </a:lnSpc>
              </a:pPr>
              <a:r>
                <a:rPr lang="fr-FR" sz="1600" spc="-1" dirty="0" smtClean="0">
                  <a:solidFill>
                    <a:srgbClr val="FFFFFF"/>
                  </a:solidFill>
                  <a:latin typeface="Cambria" pitchFamily="18" charset="0"/>
                </a:rPr>
                <a:t>1.17*10</a:t>
              </a:r>
              <a:r>
                <a:rPr lang="fr-FR" sz="1600" spc="-1" baseline="30000" dirty="0" smtClean="0">
                  <a:solidFill>
                    <a:srgbClr val="FFFFFF"/>
                  </a:solidFill>
                  <a:latin typeface="Cambria" pitchFamily="18" charset="0"/>
                </a:rPr>
                <a:t>18</a:t>
              </a:r>
              <a:endParaRPr lang="fr-FR" sz="1600" spc="-1" dirty="0">
                <a:solidFill>
                  <a:srgbClr val="FFFFFF"/>
                </a:solidFill>
                <a:latin typeface="Cambria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fr-FR" sz="1600" spc="-1" dirty="0" smtClean="0">
                  <a:solidFill>
                    <a:srgbClr val="FFFFFF"/>
                  </a:solidFill>
                  <a:latin typeface="Cambria" pitchFamily="18" charset="0"/>
                </a:rPr>
                <a:t>2.35*10</a:t>
              </a:r>
              <a:r>
                <a:rPr lang="fr-FR" sz="1600" spc="-1" baseline="30000" dirty="0" smtClean="0">
                  <a:solidFill>
                    <a:srgbClr val="FFFFFF"/>
                  </a:solidFill>
                  <a:latin typeface="Cambria" pitchFamily="18" charset="0"/>
                </a:rPr>
                <a:t>18</a:t>
              </a:r>
              <a:endParaRPr lang="fr-FR" sz="1600" spc="-1" dirty="0">
                <a:solidFill>
                  <a:srgbClr val="FFFFFF"/>
                </a:solidFill>
                <a:latin typeface="Cambria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fr-FR" sz="1600" spc="-1" dirty="0" smtClean="0">
                  <a:solidFill>
                    <a:srgbClr val="FFFFFF"/>
                  </a:solidFill>
                  <a:latin typeface="Cambria" pitchFamily="18" charset="0"/>
                </a:rPr>
                <a:t>1.91*10</a:t>
              </a:r>
              <a:r>
                <a:rPr lang="fr-FR" sz="1600" spc="-1" baseline="30000" dirty="0" smtClean="0">
                  <a:solidFill>
                    <a:srgbClr val="FFFFFF"/>
                  </a:solidFill>
                  <a:latin typeface="Cambria" pitchFamily="18" charset="0"/>
                </a:rPr>
                <a:t>17</a:t>
              </a:r>
              <a:endParaRPr lang="fr-FR" sz="1600" spc="-1" dirty="0">
                <a:solidFill>
                  <a:srgbClr val="FFFFFF"/>
                </a:solidFill>
                <a:latin typeface="Cambria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fr-FR" sz="1600" spc="-1" dirty="0" smtClean="0">
                  <a:solidFill>
                    <a:srgbClr val="FFFFFF"/>
                  </a:solidFill>
                  <a:latin typeface="Cambria" pitchFamily="18" charset="0"/>
                </a:rPr>
                <a:t>5.23*10</a:t>
              </a:r>
              <a:r>
                <a:rPr lang="fr-FR" sz="1600" spc="-1" baseline="30000" dirty="0" smtClean="0">
                  <a:solidFill>
                    <a:srgbClr val="FFFFFF"/>
                  </a:solidFill>
                  <a:latin typeface="Cambria" pitchFamily="18" charset="0"/>
                </a:rPr>
                <a:t>18</a:t>
              </a:r>
              <a:endParaRPr lang="en-US" sz="1600" spc="-1" dirty="0">
                <a:latin typeface="Cambria" pitchFamily="18" charset="0"/>
              </a:endParaRPr>
            </a:p>
            <a:p>
              <a:pPr algn="ctr"/>
              <a:endParaRPr lang="fr-FR" sz="1200" dirty="0"/>
            </a:p>
          </p:txBody>
        </p:sp>
      </p:grpSp>
      <p:sp>
        <p:nvSpPr>
          <p:cNvPr id="27" name="Accolade ouvrante 26"/>
          <p:cNvSpPr/>
          <p:nvPr/>
        </p:nvSpPr>
        <p:spPr>
          <a:xfrm rot="16200000">
            <a:off x="3832489" y="2943021"/>
            <a:ext cx="569982" cy="2002214"/>
          </a:xfrm>
          <a:prstGeom prst="lef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" name="Groupe 6"/>
          <p:cNvGrpSpPr/>
          <p:nvPr/>
        </p:nvGrpSpPr>
        <p:grpSpPr>
          <a:xfrm>
            <a:off x="6970771" y="2104432"/>
            <a:ext cx="1318653" cy="1532963"/>
            <a:chOff x="6970771" y="2104432"/>
            <a:chExt cx="1318653" cy="15329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ustomShape 7"/>
                <p:cNvSpPr/>
                <p:nvPr/>
              </p:nvSpPr>
              <p:spPr>
                <a:xfrm>
                  <a:off x="6970771" y="2677421"/>
                  <a:ext cx="531049" cy="33710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square" lIns="90000" tIns="45000" rIns="90000" bIns="45000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fr-FR" sz="1600" b="0" i="1" strike="noStrike" spc="-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600" b="0" i="1" strike="noStrike" spc="-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</m:acc>
                    </m:oMath>
                  </a14:m>
                  <a:r>
                    <a:rPr lang="fr-FR" sz="1600" b="0" strike="noStrike" spc="-1" dirty="0" smtClean="0">
                      <a:solidFill>
                        <a:srgbClr val="FFFFFF"/>
                      </a:solidFill>
                      <a:latin typeface="Constantia"/>
                    </a:rPr>
                    <a:t>=</a:t>
                  </a:r>
                  <a:endParaRPr lang="en-US" sz="1600" b="0" strike="noStrike" spc="-1" dirty="0">
                    <a:latin typeface="Arial"/>
                  </a:endParaRPr>
                </a:p>
              </p:txBody>
            </p:sp>
          </mc:Choice>
          <mc:Fallback xmlns="">
            <p:sp>
              <p:nvSpPr>
                <p:cNvPr id="29" name="CustomShap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0771" y="2677421"/>
                  <a:ext cx="531049" cy="3371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5357" b="-21429"/>
                  </a:stretch>
                </a:blipFill>
                <a:ln w="0"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Parenthèses 30"/>
            <p:cNvSpPr/>
            <p:nvPr/>
          </p:nvSpPr>
          <p:spPr>
            <a:xfrm>
              <a:off x="7681664" y="2104432"/>
              <a:ext cx="607760" cy="1532963"/>
            </a:xfrm>
            <a:prstGeom prst="bracketPair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150000"/>
                </a:lnSpc>
              </a:pPr>
              <a:r>
                <a:rPr lang="fr-FR" sz="1600" spc="-1" dirty="0" smtClean="0">
                  <a:solidFill>
                    <a:srgbClr val="FFFFFF"/>
                  </a:solidFill>
                  <a:latin typeface="Cambria" pitchFamily="18" charset="0"/>
                </a:rPr>
                <a:t>1</a:t>
              </a:r>
              <a:endParaRPr lang="fr-FR" sz="1600" spc="-1" dirty="0">
                <a:solidFill>
                  <a:srgbClr val="FFFFFF"/>
                </a:solidFill>
                <a:latin typeface="Cambria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fr-FR" sz="1600" spc="-1" dirty="0" smtClean="0">
                  <a:solidFill>
                    <a:srgbClr val="FFFFFF"/>
                  </a:solidFill>
                  <a:latin typeface="Cambria" pitchFamily="18" charset="0"/>
                </a:rPr>
                <a:t>3</a:t>
              </a:r>
              <a:endParaRPr lang="fr-FR" sz="1600" spc="-1" dirty="0">
                <a:solidFill>
                  <a:srgbClr val="FFFFFF"/>
                </a:solidFill>
                <a:latin typeface="Cambria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fr-FR" sz="1600" spc="-1" dirty="0" smtClean="0">
                  <a:solidFill>
                    <a:srgbClr val="FFFFFF"/>
                  </a:solidFill>
                  <a:latin typeface="Cambria" pitchFamily="18" charset="0"/>
                </a:rPr>
                <a:t>-1</a:t>
              </a:r>
              <a:endParaRPr lang="fr-FR" sz="1600" spc="-1" dirty="0">
                <a:solidFill>
                  <a:srgbClr val="FFFFFF"/>
                </a:solidFill>
                <a:latin typeface="Cambria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fr-FR" sz="1600" spc="-1" dirty="0" smtClean="0">
                  <a:solidFill>
                    <a:srgbClr val="FFFFFF"/>
                  </a:solidFill>
                  <a:latin typeface="Cambria" pitchFamily="18" charset="0"/>
                </a:rPr>
                <a:t>2</a:t>
              </a:r>
              <a:endParaRPr lang="fr-FR" sz="1200" dirty="0"/>
            </a:p>
          </p:txBody>
        </p:sp>
      </p:grpSp>
      <p:sp>
        <p:nvSpPr>
          <p:cNvPr id="28" name="CustomShape 1"/>
          <p:cNvSpPr/>
          <p:nvPr/>
        </p:nvSpPr>
        <p:spPr>
          <a:xfrm>
            <a:off x="781345" y="1340768"/>
            <a:ext cx="2430793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spc="-1" dirty="0" smtClean="0">
                <a:solidFill>
                  <a:srgbClr val="FFFFFF"/>
                </a:solidFill>
                <a:latin typeface="Book Antiqua"/>
              </a:rPr>
              <a:t>Itération 30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Book Antiqua"/>
              </a:rPr>
              <a:t>: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362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5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07B3D0AE-95D3-4EC8-BAA1-D912D97109C0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37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0" name="CustomShape 1"/>
          <p:cNvSpPr/>
          <p:nvPr/>
        </p:nvSpPr>
        <p:spPr>
          <a:xfrm>
            <a:off x="1969593" y="2708920"/>
            <a:ext cx="5760640" cy="58332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3200" b="1" u="sng" strike="noStrike" spc="148" dirty="0" smtClean="0">
                <a:solidFill>
                  <a:srgbClr val="FF0000"/>
                </a:solidFill>
                <a:uFillTx/>
                <a:latin typeface="Book Antiqua"/>
              </a:rPr>
              <a:t>Méthode de Gauss-Seidel</a:t>
            </a:r>
            <a:endParaRPr lang="en-US" sz="3200" b="0" strike="noStrike" spc="-1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311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692661" y="844798"/>
            <a:ext cx="316828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0" strike="noStrike" spc="-1" dirty="0" smtClean="0">
                <a:solidFill>
                  <a:srgbClr val="FFFFFF"/>
                </a:solidFill>
                <a:latin typeface="Cambria" pitchFamily="18" charset="0"/>
              </a:rPr>
              <a:t>Algorithme de résolution :</a:t>
            </a:r>
            <a:endParaRPr lang="en-US" b="0" strike="noStrike" spc="-1" dirty="0">
              <a:latin typeface="Cambria" pitchFamily="18" charset="0"/>
            </a:endParaRPr>
          </a:p>
        </p:txBody>
      </p:sp>
      <p:sp>
        <p:nvSpPr>
          <p:cNvPr id="182" name="TextShape 10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ED1DF493-267E-48B5-8008-DADB1570BB3A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38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4" name="CustomShape 2"/>
          <p:cNvSpPr/>
          <p:nvPr/>
        </p:nvSpPr>
        <p:spPr>
          <a:xfrm>
            <a:off x="412672" y="179400"/>
            <a:ext cx="4020862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1" u="sng" strike="noStrike" spc="148" dirty="0" smtClean="0">
                <a:solidFill>
                  <a:schemeClr val="bg1"/>
                </a:solidFill>
                <a:uFillTx/>
                <a:latin typeface="Book Antiqua"/>
              </a:rPr>
              <a:t>3- Méthode de Gauss-Seidel :</a:t>
            </a:r>
            <a:endParaRPr lang="en-US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7" name="CustomShape 6"/>
          <p:cNvSpPr/>
          <p:nvPr/>
        </p:nvSpPr>
        <p:spPr>
          <a:xfrm>
            <a:off x="772803" y="1944454"/>
            <a:ext cx="422280" cy="17118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CustomShape 7"/>
          <p:cNvSpPr/>
          <p:nvPr/>
        </p:nvSpPr>
        <p:spPr>
          <a:xfrm>
            <a:off x="52803" y="2470414"/>
            <a:ext cx="71964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0" strike="noStrike" spc="-1" dirty="0">
                <a:solidFill>
                  <a:srgbClr val="FFFFFF"/>
                </a:solidFill>
                <a:latin typeface="Constantia"/>
              </a:rPr>
              <a:t>(S)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9" name="CustomShape 8"/>
          <p:cNvSpPr/>
          <p:nvPr/>
        </p:nvSpPr>
        <p:spPr>
          <a:xfrm>
            <a:off x="5556482" y="3911270"/>
            <a:ext cx="3480013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u="sng" strike="noStrike" spc="-1" dirty="0">
                <a:solidFill>
                  <a:srgbClr val="C00000"/>
                </a:solidFill>
                <a:uFillTx/>
                <a:latin typeface="Book Antiqua"/>
              </a:rPr>
              <a:t>Matrice Associée (augmentée)</a:t>
            </a:r>
            <a:endParaRPr lang="en-US" sz="1800" b="0" strike="noStrike" spc="-1" dirty="0">
              <a:latin typeface="Arial"/>
            </a:endParaRPr>
          </a:p>
        </p:txBody>
      </p:sp>
      <p:graphicFrame>
        <p:nvGraphicFramePr>
          <p:cNvPr id="20" name="Table 9"/>
          <p:cNvGraphicFramePr/>
          <p:nvPr>
            <p:extLst>
              <p:ext uri="{D42A27DB-BD31-4B8C-83A1-F6EECF244321}">
                <p14:modId xmlns:p14="http://schemas.microsoft.com/office/powerpoint/2010/main" val="1598312268"/>
              </p:ext>
            </p:extLst>
          </p:nvPr>
        </p:nvGraphicFramePr>
        <p:xfrm>
          <a:off x="5628483" y="1908454"/>
          <a:ext cx="3163320" cy="1753920"/>
        </p:xfrm>
        <a:graphic>
          <a:graphicData uri="http://schemas.openxmlformats.org/drawingml/2006/table">
            <a:tbl>
              <a:tblPr/>
              <a:tblGrid>
                <a:gridCol w="537480"/>
                <a:gridCol w="633600"/>
                <a:gridCol w="633600"/>
                <a:gridCol w="724320"/>
                <a:gridCol w="634320"/>
              </a:tblGrid>
              <a:tr h="438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 dirty="0">
                          <a:solidFill>
                            <a:srgbClr val="FFFFFF"/>
                          </a:solidFill>
                          <a:latin typeface="Cambria"/>
                        </a:rPr>
                        <a:t>a</a:t>
                      </a:r>
                      <a:r>
                        <a:rPr lang="fr-FR" sz="2000" b="0" i="1" strike="noStrike" spc="-1" baseline="-25000" dirty="0">
                          <a:solidFill>
                            <a:srgbClr val="FFFFFF"/>
                          </a:solidFill>
                          <a:latin typeface="Cambria"/>
                        </a:rPr>
                        <a:t>11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a</a:t>
                      </a: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12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.  .  .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a</a:t>
                      </a: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1n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>
                          <a:solidFill>
                            <a:srgbClr val="FF0000"/>
                          </a:solidFill>
                          <a:latin typeface="Cambria"/>
                        </a:rPr>
                        <a:t>b</a:t>
                      </a:r>
                      <a:r>
                        <a:rPr lang="fr-FR" sz="2000" b="0" i="1" strike="noStrike" spc="-1" baseline="-25000">
                          <a:solidFill>
                            <a:srgbClr val="FF0000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438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a</a:t>
                      </a: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21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a</a:t>
                      </a: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22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.  .  .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a</a:t>
                      </a: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2n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>
                          <a:solidFill>
                            <a:srgbClr val="FF0000"/>
                          </a:solidFill>
                          <a:latin typeface="Cambria"/>
                        </a:rPr>
                        <a:t>b</a:t>
                      </a:r>
                      <a:r>
                        <a:rPr lang="fr-FR" sz="2000" b="0" i="1" strike="noStrike" spc="-1" baseline="-25000">
                          <a:solidFill>
                            <a:srgbClr val="FF0000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438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fr-FR" sz="2000" b="0" i="1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: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.  .  .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>
                          <a:solidFill>
                            <a:srgbClr val="FF0000"/>
                          </a:solidFill>
                          <a:latin typeface="Cambria"/>
                        </a:rPr>
                        <a:t>:</a:t>
                      </a:r>
                      <a:endParaRPr lang="en-US" sz="2000" b="0" strike="noStrike" spc="-1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438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a</a:t>
                      </a: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n1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a</a:t>
                      </a: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n2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.  .  .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 dirty="0">
                          <a:solidFill>
                            <a:srgbClr val="FFFFFF"/>
                          </a:solidFill>
                          <a:latin typeface="Cambria"/>
                        </a:rPr>
                        <a:t>a</a:t>
                      </a:r>
                      <a:r>
                        <a:rPr lang="fr-FR" sz="2000" b="0" i="1" strike="noStrike" spc="-1" baseline="-25000" dirty="0">
                          <a:solidFill>
                            <a:srgbClr val="FFFFFF"/>
                          </a:solidFill>
                          <a:latin typeface="Cambria"/>
                        </a:rPr>
                        <a:t>nn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 dirty="0" err="1">
                          <a:solidFill>
                            <a:srgbClr val="FF0000"/>
                          </a:solidFill>
                          <a:latin typeface="Cambria"/>
                        </a:rPr>
                        <a:t>b</a:t>
                      </a:r>
                      <a:r>
                        <a:rPr lang="fr-FR" sz="2000" b="0" i="1" strike="noStrike" spc="-1" baseline="-25000" dirty="0" err="1">
                          <a:solidFill>
                            <a:srgbClr val="FF0000"/>
                          </a:solidFill>
                          <a:latin typeface="Cambria"/>
                        </a:rPr>
                        <a:t>n</a:t>
                      </a:r>
                      <a:endParaRPr lang="en-US" sz="2000" b="0" strike="noStrike" spc="-1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CustomShape 12"/>
          <p:cNvSpPr/>
          <p:nvPr/>
        </p:nvSpPr>
        <p:spPr>
          <a:xfrm>
            <a:off x="983943" y="3880787"/>
            <a:ext cx="31680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u="sng" strike="noStrike" spc="-1" dirty="0">
                <a:solidFill>
                  <a:srgbClr val="C00000"/>
                </a:solidFill>
                <a:uFillTx/>
                <a:latin typeface="Book Antiqua"/>
              </a:rPr>
              <a:t>Système linéaire ( carré )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86835" y="1944334"/>
            <a:ext cx="374441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 smtClean="0">
                <a:latin typeface="Cambria" pitchFamily="18" charset="0"/>
              </a:rPr>
              <a:t>a</a:t>
            </a:r>
            <a:r>
              <a:rPr lang="fr-FR" i="1" baseline="-25000" dirty="0" smtClean="0">
                <a:latin typeface="Cambria" pitchFamily="18" charset="0"/>
              </a:rPr>
              <a:t>11</a:t>
            </a:r>
            <a:r>
              <a:rPr lang="fr-FR" i="1" dirty="0" smtClean="0">
                <a:latin typeface="Cambria" pitchFamily="18" charset="0"/>
              </a:rPr>
              <a:t>X</a:t>
            </a:r>
            <a:r>
              <a:rPr lang="fr-FR" i="1" baseline="-25000" dirty="0" smtClean="0">
                <a:latin typeface="Cambria" pitchFamily="18" charset="0"/>
              </a:rPr>
              <a:t>1</a:t>
            </a:r>
            <a:r>
              <a:rPr lang="fr-FR" i="1" dirty="0" smtClean="0">
                <a:latin typeface="Cambria" pitchFamily="18" charset="0"/>
              </a:rPr>
              <a:t>   +   a</a:t>
            </a:r>
            <a:r>
              <a:rPr lang="fr-FR" i="1" baseline="-25000" dirty="0" smtClean="0">
                <a:latin typeface="Cambria" pitchFamily="18" charset="0"/>
              </a:rPr>
              <a:t>12</a:t>
            </a:r>
            <a:r>
              <a:rPr lang="fr-FR" i="1" dirty="0" smtClean="0">
                <a:latin typeface="Cambria" pitchFamily="18" charset="0"/>
              </a:rPr>
              <a:t>X</a:t>
            </a:r>
            <a:r>
              <a:rPr lang="fr-FR" i="1" baseline="-25000" dirty="0" smtClean="0">
                <a:latin typeface="Cambria" pitchFamily="18" charset="0"/>
              </a:rPr>
              <a:t>2</a:t>
            </a:r>
            <a:r>
              <a:rPr lang="fr-FR" i="1" dirty="0" smtClean="0">
                <a:latin typeface="Cambria" pitchFamily="18" charset="0"/>
              </a:rPr>
              <a:t>   +   ..  +   a</a:t>
            </a:r>
            <a:r>
              <a:rPr lang="fr-FR" i="1" baseline="-25000" dirty="0" smtClean="0">
                <a:latin typeface="Cambria" pitchFamily="18" charset="0"/>
              </a:rPr>
              <a:t>1n</a:t>
            </a:r>
            <a:r>
              <a:rPr lang="fr-FR" i="1" dirty="0" smtClean="0">
                <a:latin typeface="Cambria" pitchFamily="18" charset="0"/>
              </a:rPr>
              <a:t>X</a:t>
            </a:r>
            <a:r>
              <a:rPr lang="fr-FR" i="1" baseline="-25000" dirty="0" smtClean="0">
                <a:latin typeface="Cambria" pitchFamily="18" charset="0"/>
              </a:rPr>
              <a:t>n</a:t>
            </a:r>
            <a:r>
              <a:rPr lang="fr-FR" i="1" dirty="0" smtClean="0">
                <a:latin typeface="Cambria" pitchFamily="18" charset="0"/>
              </a:rPr>
              <a:t>   =   </a:t>
            </a:r>
            <a:r>
              <a:rPr lang="fr-FR" b="1" i="1" dirty="0" smtClean="0">
                <a:solidFill>
                  <a:srgbClr val="FF0000"/>
                </a:solidFill>
                <a:latin typeface="Cambria" pitchFamily="18" charset="0"/>
              </a:rPr>
              <a:t>b</a:t>
            </a:r>
            <a:r>
              <a:rPr lang="fr-FR" b="1" i="1" baseline="-25000" dirty="0" smtClean="0">
                <a:solidFill>
                  <a:srgbClr val="FF0000"/>
                </a:solidFill>
                <a:latin typeface="Cambria" pitchFamily="18" charset="0"/>
              </a:rPr>
              <a:t>1</a:t>
            </a:r>
            <a:endParaRPr lang="fr-FR" b="1" i="1" baseline="-250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86835" y="2508244"/>
            <a:ext cx="374441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latin typeface="Cambria" pitchFamily="18" charset="0"/>
              </a:rPr>
              <a:t>a</a:t>
            </a:r>
            <a:r>
              <a:rPr lang="fr-FR" i="1" baseline="-25000" dirty="0">
                <a:latin typeface="Cambria" pitchFamily="18" charset="0"/>
              </a:rPr>
              <a:t>21</a:t>
            </a:r>
            <a:r>
              <a:rPr lang="fr-FR" i="1" dirty="0">
                <a:latin typeface="Cambria" pitchFamily="18" charset="0"/>
              </a:rPr>
              <a:t>X</a:t>
            </a:r>
            <a:r>
              <a:rPr lang="fr-FR" i="1" baseline="-25000" dirty="0">
                <a:latin typeface="Cambria" pitchFamily="18" charset="0"/>
              </a:rPr>
              <a:t>1</a:t>
            </a:r>
            <a:r>
              <a:rPr lang="fr-FR" i="1" dirty="0">
                <a:latin typeface="Cambria" pitchFamily="18" charset="0"/>
              </a:rPr>
              <a:t>   +   a</a:t>
            </a:r>
            <a:r>
              <a:rPr lang="fr-FR" i="1" baseline="-25000" dirty="0">
                <a:latin typeface="Cambria" pitchFamily="18" charset="0"/>
              </a:rPr>
              <a:t>22</a:t>
            </a:r>
            <a:r>
              <a:rPr lang="fr-FR" i="1" dirty="0">
                <a:latin typeface="Cambria" pitchFamily="18" charset="0"/>
              </a:rPr>
              <a:t>X</a:t>
            </a:r>
            <a:r>
              <a:rPr lang="fr-FR" i="1" baseline="-25000" dirty="0">
                <a:latin typeface="Cambria" pitchFamily="18" charset="0"/>
              </a:rPr>
              <a:t>2</a:t>
            </a:r>
            <a:r>
              <a:rPr lang="fr-FR" i="1" dirty="0">
                <a:latin typeface="Cambria" pitchFamily="18" charset="0"/>
              </a:rPr>
              <a:t>   +   ..  +   a</a:t>
            </a:r>
            <a:r>
              <a:rPr lang="fr-FR" i="1" baseline="-25000" dirty="0">
                <a:latin typeface="Cambria" pitchFamily="18" charset="0"/>
              </a:rPr>
              <a:t>2n</a:t>
            </a:r>
            <a:r>
              <a:rPr lang="fr-FR" i="1" dirty="0">
                <a:latin typeface="Cambria" pitchFamily="18" charset="0"/>
              </a:rPr>
              <a:t>X</a:t>
            </a:r>
            <a:r>
              <a:rPr lang="fr-FR" i="1" baseline="-25000" dirty="0">
                <a:latin typeface="Cambria" pitchFamily="18" charset="0"/>
              </a:rPr>
              <a:t>n</a:t>
            </a:r>
            <a:r>
              <a:rPr lang="fr-FR" i="1" dirty="0">
                <a:latin typeface="Cambria" pitchFamily="18" charset="0"/>
              </a:rPr>
              <a:t>   =   </a:t>
            </a:r>
            <a:r>
              <a:rPr lang="fr-FR" b="1" i="1" dirty="0">
                <a:solidFill>
                  <a:srgbClr val="FF0000"/>
                </a:solidFill>
                <a:latin typeface="Cambria" pitchFamily="18" charset="0"/>
              </a:rPr>
              <a:t>b</a:t>
            </a:r>
            <a:r>
              <a:rPr lang="fr-FR" b="1" i="1" baseline="-25000" dirty="0">
                <a:solidFill>
                  <a:srgbClr val="FF0000"/>
                </a:solidFill>
                <a:latin typeface="Cambria" pitchFamily="18" charset="0"/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92107" y="3312486"/>
            <a:ext cx="374441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 smtClean="0">
                <a:latin typeface="Cambria" pitchFamily="18" charset="0"/>
              </a:rPr>
              <a:t>a</a:t>
            </a:r>
            <a:r>
              <a:rPr lang="fr-FR" i="1" baseline="-25000" dirty="0" smtClean="0">
                <a:latin typeface="Cambria" pitchFamily="18" charset="0"/>
              </a:rPr>
              <a:t>n1</a:t>
            </a:r>
            <a:r>
              <a:rPr lang="fr-FR" i="1" dirty="0" smtClean="0">
                <a:latin typeface="Cambria" pitchFamily="18" charset="0"/>
              </a:rPr>
              <a:t>X</a:t>
            </a:r>
            <a:r>
              <a:rPr lang="fr-FR" i="1" baseline="-25000" dirty="0" smtClean="0">
                <a:latin typeface="Cambria" pitchFamily="18" charset="0"/>
              </a:rPr>
              <a:t>1</a:t>
            </a:r>
            <a:r>
              <a:rPr lang="fr-FR" i="1" dirty="0" smtClean="0">
                <a:latin typeface="Cambria" pitchFamily="18" charset="0"/>
              </a:rPr>
              <a:t>   +   a</a:t>
            </a:r>
            <a:r>
              <a:rPr lang="fr-FR" i="1" baseline="-25000" dirty="0" smtClean="0">
                <a:latin typeface="Cambria" pitchFamily="18" charset="0"/>
              </a:rPr>
              <a:t>n2</a:t>
            </a:r>
            <a:r>
              <a:rPr lang="fr-FR" i="1" dirty="0" smtClean="0">
                <a:latin typeface="Cambria" pitchFamily="18" charset="0"/>
              </a:rPr>
              <a:t>X</a:t>
            </a:r>
            <a:r>
              <a:rPr lang="fr-FR" i="1" baseline="-25000" dirty="0" smtClean="0">
                <a:latin typeface="Cambria" pitchFamily="18" charset="0"/>
              </a:rPr>
              <a:t>2</a:t>
            </a:r>
            <a:r>
              <a:rPr lang="fr-FR" i="1" dirty="0" smtClean="0">
                <a:latin typeface="Cambria" pitchFamily="18" charset="0"/>
              </a:rPr>
              <a:t>   +   ..  +   </a:t>
            </a:r>
            <a:r>
              <a:rPr lang="fr-FR" i="1" dirty="0" err="1" smtClean="0">
                <a:latin typeface="Cambria" pitchFamily="18" charset="0"/>
              </a:rPr>
              <a:t>a</a:t>
            </a:r>
            <a:r>
              <a:rPr lang="fr-FR" i="1" baseline="-25000" dirty="0" err="1" smtClean="0">
                <a:latin typeface="Cambria" pitchFamily="18" charset="0"/>
              </a:rPr>
              <a:t>nn</a:t>
            </a:r>
            <a:r>
              <a:rPr lang="fr-FR" i="1" dirty="0" err="1" smtClean="0">
                <a:latin typeface="Cambria" pitchFamily="18" charset="0"/>
              </a:rPr>
              <a:t>X</a:t>
            </a:r>
            <a:r>
              <a:rPr lang="fr-FR" i="1" baseline="-25000" dirty="0" err="1" smtClean="0">
                <a:latin typeface="Cambria" pitchFamily="18" charset="0"/>
              </a:rPr>
              <a:t>n</a:t>
            </a:r>
            <a:r>
              <a:rPr lang="fr-FR" i="1" dirty="0" smtClean="0">
                <a:latin typeface="Cambria" pitchFamily="18" charset="0"/>
              </a:rPr>
              <a:t>    =   </a:t>
            </a:r>
            <a:r>
              <a:rPr lang="fr-FR" b="1" i="1" dirty="0" err="1" smtClean="0">
                <a:solidFill>
                  <a:srgbClr val="FF0000"/>
                </a:solidFill>
                <a:latin typeface="Cambria" pitchFamily="18" charset="0"/>
              </a:rPr>
              <a:t>b</a:t>
            </a:r>
            <a:r>
              <a:rPr lang="fr-FR" b="1" i="1" baseline="-25000" dirty="0" err="1" smtClean="0">
                <a:solidFill>
                  <a:srgbClr val="FF0000"/>
                </a:solidFill>
                <a:latin typeface="Cambria" pitchFamily="18" charset="0"/>
              </a:rPr>
              <a:t>n</a:t>
            </a:r>
            <a:endParaRPr lang="fr-FR" b="1" i="1" baseline="-250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92107" y="2952446"/>
            <a:ext cx="352839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 smtClean="0">
                <a:latin typeface="Cambria" pitchFamily="18" charset="0"/>
              </a:rPr>
              <a:t>.    .    .</a:t>
            </a:r>
            <a:endParaRPr lang="fr-FR" b="1" i="1" baseline="-250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50" name="CustomShape 1"/>
          <p:cNvSpPr/>
          <p:nvPr/>
        </p:nvSpPr>
        <p:spPr>
          <a:xfrm>
            <a:off x="2256300" y="4621642"/>
            <a:ext cx="4354468" cy="337100"/>
          </a:xfrm>
          <a:prstGeom prst="rect">
            <a:avLst/>
          </a:prstGeom>
          <a:noFill/>
          <a:ln w="0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 smtClean="0">
                <a:solidFill>
                  <a:srgbClr val="FFFFFF"/>
                </a:solidFill>
                <a:latin typeface="Cambria Math" pitchFamily="18" charset="0"/>
                <a:ea typeface="Cambria Math" pitchFamily="18" charset="0"/>
              </a:rPr>
              <a:t>X</a:t>
            </a:r>
            <a:r>
              <a:rPr lang="fr-FR" sz="1600" b="0" strike="noStrike" spc="-1" baseline="30000" dirty="0" smtClean="0">
                <a:solidFill>
                  <a:srgbClr val="FFFFFF"/>
                </a:solidFill>
                <a:latin typeface="Cambria Math" pitchFamily="18" charset="0"/>
                <a:ea typeface="Cambria Math" pitchFamily="18" charset="0"/>
              </a:rPr>
              <a:t>(0)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ambria Math" pitchFamily="18" charset="0"/>
                <a:ea typeface="Cambria Math" pitchFamily="18" charset="0"/>
              </a:rPr>
              <a:t> (solution de départ donnée ou calculée) </a:t>
            </a:r>
            <a:endParaRPr lang="en-US" sz="1600" b="0" strike="noStrike" spc="-1" dirty="0">
              <a:latin typeface="Cambria Math" pitchFamily="18" charset="0"/>
              <a:ea typeface="Cambria Math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ustomShape 1"/>
              <p:cNvSpPr/>
              <p:nvPr/>
            </p:nvSpPr>
            <p:spPr>
              <a:xfrm>
                <a:off x="2265499" y="5157193"/>
                <a:ext cx="5762885" cy="864095"/>
              </a:xfrm>
              <a:prstGeom prst="rect">
                <a:avLst/>
              </a:prstGeom>
              <a:noFill/>
              <a:ln w="0">
                <a:solidFill>
                  <a:srgbClr val="FFC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216000" rIns="90000" bIns="45000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fr-FR" b="0" strike="noStrike" spc="-1" dirty="0" smtClean="0">
                    <a:solidFill>
                      <a:srgbClr val="FFFFFF"/>
                    </a:solidFill>
                    <a:latin typeface="Cambria Math" pitchFamily="18" charset="0"/>
                    <a:ea typeface="Cambria Math" pitchFamily="18" charset="0"/>
                  </a:rPr>
                  <a:t>X</a:t>
                </a:r>
                <a:r>
                  <a:rPr lang="fr-FR" b="0" strike="noStrike" spc="-1" baseline="-25000" dirty="0" smtClean="0">
                    <a:solidFill>
                      <a:srgbClr val="FFFFFF"/>
                    </a:solidFill>
                    <a:latin typeface="Cambria Math" pitchFamily="18" charset="0"/>
                    <a:ea typeface="Cambria Math" pitchFamily="18" charset="0"/>
                  </a:rPr>
                  <a:t>i</a:t>
                </a:r>
                <a:r>
                  <a:rPr lang="fr-FR" b="0" strike="noStrike" spc="-1" baseline="30000" dirty="0" smtClean="0">
                    <a:solidFill>
                      <a:srgbClr val="FFFFFF"/>
                    </a:solidFill>
                    <a:latin typeface="Cambria Math" pitchFamily="18" charset="0"/>
                    <a:ea typeface="Cambria Math" pitchFamily="18" charset="0"/>
                  </a:rPr>
                  <a:t>(k+1)</a:t>
                </a:r>
                <a:r>
                  <a:rPr lang="fr-FR" b="0" strike="noStrike" spc="-1" dirty="0" smtClean="0">
                    <a:solidFill>
                      <a:srgbClr val="FFFFFF"/>
                    </a:solidFill>
                    <a:latin typeface="Cambria Math" pitchFamily="18" charset="0"/>
                    <a:ea typeface="Cambria Math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b="0" i="1" strike="noStrike" spc="-1" smtClean="0">
                            <a:solidFill>
                              <a:srgbClr val="FFFFFF"/>
                            </a:solidFill>
                            <a:latin typeface="Cambria Math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fr-FR" b="0" i="1" strike="noStrike" spc="-1" smtClean="0">
                            <a:solidFill>
                              <a:srgbClr val="FFFFFF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𝑏</m:t>
                        </m:r>
                        <m:r>
                          <a:rPr lang="fr-FR" b="0" i="1" strike="noStrike" spc="-1" baseline="-25000" smtClean="0">
                            <a:solidFill>
                              <a:srgbClr val="FFFFFF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𝑖</m:t>
                        </m:r>
                        <m:r>
                          <a:rPr lang="fr-FR" b="0" i="1" strike="noStrike" spc="-1" smtClean="0">
                            <a:solidFill>
                              <a:srgbClr val="FFFFFF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 −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fr-FR" i="1" spc="-1">
                                <a:solidFill>
                                  <a:srgbClr val="FFFFFF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fr-FR" i="1" spc="-1">
                                <a:solidFill>
                                  <a:srgbClr val="FFFFFF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𝑗</m:t>
                            </m:r>
                            <m:r>
                              <m:rPr>
                                <m:brk m:alnAt="9"/>
                              </m:rPr>
                              <a:rPr lang="fr-FR" b="0" i="1" spc="-1" smtClean="0">
                                <a:solidFill>
                                  <a:srgbClr val="FFFFFF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&lt;</m:t>
                            </m:r>
                            <m:r>
                              <m:rPr>
                                <m:brk m:alnAt="9"/>
                              </m:rPr>
                              <a:rPr lang="fr-FR" i="1" spc="-1">
                                <a:solidFill>
                                  <a:srgbClr val="FFFFFF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fr-FR" i="1" spc="-1">
                                <a:solidFill>
                                  <a:srgbClr val="FFFFFF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𝑎</m:t>
                            </m:r>
                            <m:r>
                              <a:rPr lang="fr-FR" i="1" spc="-1" baseline="-25000">
                                <a:solidFill>
                                  <a:srgbClr val="FFFFFF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𝑖𝑗</m:t>
                            </m:r>
                          </m:e>
                        </m:nary>
                        <m:r>
                          <a:rPr lang="fr-FR" i="1" spc="-1">
                            <a:solidFill>
                              <a:srgbClr val="FFFFFF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 </m:t>
                        </m:r>
                        <m:r>
                          <a:rPr lang="fr-FR" i="1" spc="-1">
                            <a:solidFill>
                              <a:srgbClr val="FFFFFF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𝑋𝑗</m:t>
                        </m:r>
                        <m:d>
                          <m:dPr>
                            <m:ctrlPr>
                              <a:rPr lang="fr-FR" i="1" spc="-1" baseline="30000">
                                <a:solidFill>
                                  <a:srgbClr val="FFFFFF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dPr>
                          <m:e>
                            <m:r>
                              <a:rPr lang="fr-FR" b="0" i="1" spc="-1" baseline="30000" smtClean="0">
                                <a:solidFill>
                                  <a:srgbClr val="FFFFFF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𝑘</m:t>
                            </m:r>
                            <m:r>
                              <a:rPr lang="fr-FR" b="0" i="1" spc="-1" baseline="30000" smtClean="0">
                                <a:solidFill>
                                  <a:srgbClr val="FFFFFF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+</m:t>
                            </m:r>
                            <m:r>
                              <a:rPr lang="fr-FR" b="0" i="1" spc="-1" baseline="30000" smtClean="0">
                                <a:solidFill>
                                  <a:srgbClr val="FFFFFF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fr-FR" b="0" i="1" spc="-1" baseline="30000" smtClean="0">
                            <a:solidFill>
                              <a:srgbClr val="FFFFFF"/>
                            </a:solidFill>
                            <a:latin typeface="Cambria Math"/>
                            <a:ea typeface="Cambria Math" pitchFamily="18" charset="0"/>
                          </a:rPr>
                          <m:t>  </m:t>
                        </m:r>
                        <m:r>
                          <a:rPr lang="fr-FR" b="0" i="1" spc="-1" smtClean="0">
                            <a:solidFill>
                              <a:srgbClr val="FFFFFF"/>
                            </a:solidFill>
                            <a:latin typeface="Cambria Math"/>
                            <a:ea typeface="Cambria Math" pitchFamily="18" charset="0"/>
                          </a:rPr>
                          <m:t>−  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fr-FR" b="0" i="1" strike="noStrike" spc="-1" smtClean="0">
                                <a:solidFill>
                                  <a:srgbClr val="FFFFFF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fr-FR" b="0" i="1" strike="noStrike" spc="-1" smtClean="0">
                                <a:solidFill>
                                  <a:srgbClr val="FFFFFF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𝑗</m:t>
                            </m:r>
                            <m:r>
                              <m:rPr>
                                <m:brk m:alnAt="9"/>
                              </m:rPr>
                              <a:rPr lang="fr-FR" b="0" i="1" strike="noStrike" spc="-1" smtClean="0">
                                <a:solidFill>
                                  <a:srgbClr val="FFFFFF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&gt;</m:t>
                            </m:r>
                            <m:r>
                              <m:rPr>
                                <m:brk m:alnAt="9"/>
                              </m:rPr>
                              <a:rPr lang="fr-FR" b="0" i="1" strike="noStrike" spc="-1" smtClean="0">
                                <a:solidFill>
                                  <a:srgbClr val="FFFFFF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fr-FR" b="0" i="1" strike="noStrike" spc="-1" smtClean="0">
                                <a:solidFill>
                                  <a:srgbClr val="FFFFFF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𝑎</m:t>
                            </m:r>
                            <m:r>
                              <a:rPr lang="fr-FR" b="0" i="1" strike="noStrike" spc="-1" baseline="-25000" smtClean="0">
                                <a:solidFill>
                                  <a:srgbClr val="FFFFFF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𝑖𝑗</m:t>
                            </m:r>
                          </m:e>
                        </m:nary>
                        <m:r>
                          <a:rPr lang="fr-FR" b="0" i="1" strike="noStrike" spc="-1" smtClean="0">
                            <a:solidFill>
                              <a:srgbClr val="FFFFFF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 </m:t>
                        </m:r>
                        <m:r>
                          <a:rPr lang="fr-FR" b="0" i="1" strike="noStrike" spc="-1" smtClean="0">
                            <a:solidFill>
                              <a:srgbClr val="FFFFFF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𝑋𝑗</m:t>
                        </m:r>
                        <m:r>
                          <a:rPr lang="fr-FR" b="0" i="1" strike="noStrike" spc="-1" baseline="30000" smtClean="0">
                            <a:solidFill>
                              <a:srgbClr val="FFFFFF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(</m:t>
                        </m:r>
                        <m:r>
                          <a:rPr lang="fr-FR" b="0" i="1" strike="noStrike" spc="-1" baseline="30000" smtClean="0">
                            <a:solidFill>
                              <a:srgbClr val="FFFFFF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𝑘</m:t>
                        </m:r>
                        <m:r>
                          <a:rPr lang="fr-FR" b="0" i="1" strike="noStrike" spc="-1" baseline="30000" smtClean="0">
                            <a:solidFill>
                              <a:srgbClr val="FFFFFF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) </m:t>
                        </m:r>
                      </m:num>
                      <m:den>
                        <m:r>
                          <a:rPr lang="fr-FR" b="0" i="1" strike="noStrike" spc="-1" smtClean="0">
                            <a:solidFill>
                              <a:srgbClr val="FFFFFF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𝑎</m:t>
                        </m:r>
                        <m:r>
                          <a:rPr lang="fr-FR" b="0" i="1" strike="noStrike" spc="-1" baseline="-25000" smtClean="0">
                            <a:solidFill>
                              <a:srgbClr val="FFFFFF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𝑖𝑖</m:t>
                        </m:r>
                      </m:den>
                    </m:f>
                    <m:r>
                      <a:rPr lang="fr-FR" b="0" i="1" strike="noStrike" spc="-1" smtClean="0">
                        <a:solidFill>
                          <a:srgbClr val="FFFFFF"/>
                        </a:solidFill>
                        <a:latin typeface="Cambria Math" pitchFamily="18" charset="0"/>
                        <a:ea typeface="Cambria Math" pitchFamily="18" charset="0"/>
                      </a:rPr>
                      <m:t>  ∀</m:t>
                    </m:r>
                    <m:r>
                      <a:rPr lang="fr-FR" b="0" i="1" strike="noStrike" spc="-1" smtClean="0">
                        <a:solidFill>
                          <a:srgbClr val="FFFFFF"/>
                        </a:solidFill>
                        <a:latin typeface="Cambria Math" pitchFamily="18" charset="0"/>
                        <a:ea typeface="Cambria Math" pitchFamily="18" charset="0"/>
                      </a:rPr>
                      <m:t>𝑖</m:t>
                    </m:r>
                    <m:r>
                      <a:rPr lang="fr-FR" b="0" i="1" strike="noStrike" spc="-1" smtClean="0">
                        <a:solidFill>
                          <a:srgbClr val="FFFFFF"/>
                        </a:solidFill>
                        <a:latin typeface="Cambria Math" pitchFamily="18" charset="0"/>
                        <a:ea typeface="Cambria Math" pitchFamily="18" charset="0"/>
                      </a:rPr>
                      <m:t>=</m:t>
                    </m:r>
                    <m:r>
                      <a:rPr lang="fr-FR" b="0" i="1" strike="noStrike" spc="-1" smtClean="0">
                        <a:solidFill>
                          <a:srgbClr val="FFFFFF"/>
                        </a:solidFill>
                        <a:latin typeface="Cambria Math" pitchFamily="18" charset="0"/>
                        <a:ea typeface="Cambria Math" pitchFamily="18" charset="0"/>
                      </a:rPr>
                      <m:t>1</m:t>
                    </m:r>
                    <m:r>
                      <a:rPr lang="fr-FR" b="0" i="1" strike="noStrike" spc="-1" smtClean="0">
                        <a:solidFill>
                          <a:srgbClr val="FFFFFF"/>
                        </a:solidFill>
                        <a:latin typeface="Cambria Math" pitchFamily="18" charset="0"/>
                        <a:ea typeface="Cambria Math" pitchFamily="18" charset="0"/>
                      </a:rPr>
                      <m:t>,..,</m:t>
                    </m:r>
                    <m:r>
                      <a:rPr lang="fr-FR" b="0" i="1" strike="noStrike" spc="-1" smtClean="0">
                        <a:solidFill>
                          <a:srgbClr val="FFFFFF"/>
                        </a:solidFill>
                        <a:latin typeface="Cambria Math" pitchFamily="18" charset="0"/>
                        <a:ea typeface="Cambria Math" pitchFamily="18" charset="0"/>
                      </a:rPr>
                      <m:t>𝑛</m:t>
                    </m:r>
                  </m:oMath>
                </a14:m>
                <a:endParaRPr lang="en-US" b="0" strike="noStrike" spc="-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51" name="CustomShap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499" y="5157193"/>
                <a:ext cx="5762885" cy="864095"/>
              </a:xfrm>
              <a:prstGeom prst="rect">
                <a:avLst/>
              </a:prstGeom>
              <a:blipFill rotWithShape="1">
                <a:blip r:embed="rId3"/>
                <a:stretch>
                  <a:fillRect l="-951"/>
                </a:stretch>
              </a:blipFill>
              <a:ln w="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Accolade ouvrante 51"/>
          <p:cNvSpPr/>
          <p:nvPr/>
        </p:nvSpPr>
        <p:spPr>
          <a:xfrm>
            <a:off x="1867441" y="4406298"/>
            <a:ext cx="448020" cy="1727512"/>
          </a:xfrm>
          <a:prstGeom prst="leftBrace">
            <a:avLst>
              <a:gd name="adj1" fmla="val 8333"/>
              <a:gd name="adj2" fmla="val 50913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5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1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2" grpId="0"/>
      <p:bldP spid="23" grpId="0"/>
      <p:bldP spid="24" grpId="0"/>
      <p:bldP spid="25" grpId="0"/>
      <p:bldP spid="50" grpId="0" animBg="1"/>
      <p:bldP spid="51" grpId="0" animBg="1"/>
      <p:bldP spid="5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708249" y="844798"/>
            <a:ext cx="316828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0" u="sng" strike="noStrike" spc="-1" dirty="0" smtClean="0">
                <a:solidFill>
                  <a:srgbClr val="FFFFFF"/>
                </a:solidFill>
                <a:latin typeface="Cambria" pitchFamily="18" charset="0"/>
              </a:rPr>
              <a:t>Algorithme de résolution :</a:t>
            </a:r>
            <a:endParaRPr lang="en-US" b="0" u="sng" strike="noStrike" spc="-1" dirty="0">
              <a:latin typeface="Cambria" pitchFamily="18" charset="0"/>
            </a:endParaRPr>
          </a:p>
        </p:txBody>
      </p:sp>
      <p:sp>
        <p:nvSpPr>
          <p:cNvPr id="182" name="TextShape 10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ED1DF493-267E-48B5-8008-DADB1570BB3A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39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7" name="CustomShape 4"/>
          <p:cNvSpPr/>
          <p:nvPr/>
        </p:nvSpPr>
        <p:spPr>
          <a:xfrm>
            <a:off x="1019965" y="1340768"/>
            <a:ext cx="6696632" cy="5015752"/>
          </a:xfrm>
          <a:prstGeom prst="rect">
            <a:avLst/>
          </a:prstGeom>
          <a:solidFill>
            <a:srgbClr val="FFFFFF"/>
          </a:solidFill>
          <a:ln w="38100">
            <a:solidFill>
              <a:srgbClr val="A5C249"/>
            </a:solidFill>
            <a:round/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9" name="CustomShape 7"/>
          <p:cNvSpPr/>
          <p:nvPr/>
        </p:nvSpPr>
        <p:spPr>
          <a:xfrm>
            <a:off x="1220577" y="1429129"/>
            <a:ext cx="3142440" cy="3436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0" strike="noStrike" spc="-1" dirty="0" smtClean="0">
                <a:solidFill>
                  <a:srgbClr val="002060"/>
                </a:solidFill>
                <a:latin typeface="Courier New"/>
              </a:rPr>
              <a:t>X</a:t>
            </a:r>
            <a:r>
              <a:rPr lang="fr-FR" sz="1400" b="0" strike="noStrike" spc="-1" baseline="30000" dirty="0" smtClean="0">
                <a:solidFill>
                  <a:srgbClr val="002060"/>
                </a:solidFill>
                <a:latin typeface="Courier New"/>
              </a:rPr>
              <a:t>(0)</a:t>
            </a:r>
            <a:r>
              <a:rPr lang="fr-FR" sz="1400" b="0" strike="noStrike" spc="-1" dirty="0" smtClean="0">
                <a:solidFill>
                  <a:srgbClr val="002060"/>
                </a:solidFill>
                <a:latin typeface="Courier New"/>
              </a:rPr>
              <a:t> : solution initiale</a:t>
            </a:r>
            <a:endParaRPr lang="en-US" sz="1400" b="0" strike="noStrike" spc="-1" dirty="0">
              <a:latin typeface="Arial"/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1858292" y="2531021"/>
            <a:ext cx="2587680" cy="2508388"/>
            <a:chOff x="1858292" y="2531021"/>
            <a:chExt cx="2587680" cy="2508388"/>
          </a:xfrm>
        </p:grpSpPr>
        <p:sp>
          <p:nvSpPr>
            <p:cNvPr id="43" name="CustomShape 9"/>
            <p:cNvSpPr/>
            <p:nvPr/>
          </p:nvSpPr>
          <p:spPr>
            <a:xfrm>
              <a:off x="1858292" y="2531021"/>
              <a:ext cx="2587680" cy="340497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400" b="0" strike="noStrike" spc="-1" dirty="0" smtClean="0">
                  <a:solidFill>
                    <a:srgbClr val="002060"/>
                  </a:solidFill>
                  <a:latin typeface="Courier New"/>
                </a:rPr>
                <a:t>Pour </a:t>
              </a:r>
              <a:r>
                <a:rPr lang="fr-FR" sz="1400" b="0" strike="noStrike" spc="-1" dirty="0">
                  <a:solidFill>
                    <a:srgbClr val="002060"/>
                  </a:solidFill>
                  <a:latin typeface="Courier New"/>
                </a:rPr>
                <a:t>j = </a:t>
              </a:r>
              <a:r>
                <a:rPr lang="fr-FR" sz="1400" b="0" strike="noStrike" spc="-1" dirty="0" smtClean="0">
                  <a:solidFill>
                    <a:srgbClr val="002060"/>
                  </a:solidFill>
                  <a:latin typeface="Courier New"/>
                </a:rPr>
                <a:t>1 à n faire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44" name="Line 10"/>
            <p:cNvSpPr/>
            <p:nvPr/>
          </p:nvSpPr>
          <p:spPr>
            <a:xfrm>
              <a:off x="1940248" y="2763595"/>
              <a:ext cx="358560" cy="0"/>
            </a:xfrm>
            <a:prstGeom prst="line">
              <a:avLst/>
            </a:prstGeom>
            <a:ln>
              <a:solidFill>
                <a:srgbClr val="069BA2"/>
              </a:solidFill>
              <a:prstDash val="lgDashDotDot"/>
              <a:round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/>
          </p:style>
        </p:sp>
        <p:sp>
          <p:nvSpPr>
            <p:cNvPr id="45" name="Line 11"/>
            <p:cNvSpPr/>
            <p:nvPr/>
          </p:nvSpPr>
          <p:spPr>
            <a:xfrm flipV="1">
              <a:off x="2119528" y="2763594"/>
              <a:ext cx="4200" cy="2017405"/>
            </a:xfrm>
            <a:prstGeom prst="line">
              <a:avLst/>
            </a:prstGeom>
            <a:ln>
              <a:solidFill>
                <a:srgbClr val="069BA2"/>
              </a:solidFill>
              <a:prstDash val="lgDashDotDot"/>
              <a:round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/>
          </p:style>
        </p:sp>
        <p:sp>
          <p:nvSpPr>
            <p:cNvPr id="46" name="CustomShape 12"/>
            <p:cNvSpPr/>
            <p:nvPr/>
          </p:nvSpPr>
          <p:spPr>
            <a:xfrm>
              <a:off x="2006106" y="4698912"/>
              <a:ext cx="1116000" cy="340497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400" b="0" u="sng" strike="noStrike" spc="-1" dirty="0" smtClean="0">
                  <a:solidFill>
                    <a:srgbClr val="002060"/>
                  </a:solidFill>
                  <a:uFillTx/>
                  <a:latin typeface="Courier New"/>
                </a:rPr>
                <a:t>Fin pour</a:t>
              </a:r>
              <a:endParaRPr lang="en-US" sz="1400" b="0" strike="noStrike" spc="-1" dirty="0">
                <a:latin typeface="Arial"/>
              </a:endParaRPr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2250874" y="2834645"/>
            <a:ext cx="2587680" cy="1946355"/>
            <a:chOff x="2250874" y="2834645"/>
            <a:chExt cx="2587680" cy="1946355"/>
          </a:xfrm>
        </p:grpSpPr>
        <p:sp>
          <p:nvSpPr>
            <p:cNvPr id="53" name="CustomShape 9"/>
            <p:cNvSpPr/>
            <p:nvPr/>
          </p:nvSpPr>
          <p:spPr>
            <a:xfrm>
              <a:off x="2250874" y="2834645"/>
              <a:ext cx="25876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400" b="0" strike="noStrike" spc="-1" dirty="0" smtClean="0">
                  <a:solidFill>
                    <a:srgbClr val="002060"/>
                  </a:solidFill>
                  <a:latin typeface="Courier New"/>
                </a:rPr>
                <a:t>Si j &lt; i alors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54" name="Line 10"/>
            <p:cNvSpPr/>
            <p:nvPr/>
          </p:nvSpPr>
          <p:spPr>
            <a:xfrm>
              <a:off x="2276801" y="3068960"/>
              <a:ext cx="358560" cy="0"/>
            </a:xfrm>
            <a:prstGeom prst="line">
              <a:avLst/>
            </a:prstGeom>
            <a:ln>
              <a:solidFill>
                <a:srgbClr val="069BA2"/>
              </a:solidFill>
              <a:prstDash val="lgDashDotDot"/>
              <a:round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/>
          </p:style>
        </p:sp>
        <p:sp>
          <p:nvSpPr>
            <p:cNvPr id="55" name="Line 11"/>
            <p:cNvSpPr/>
            <p:nvPr/>
          </p:nvSpPr>
          <p:spPr>
            <a:xfrm flipV="1">
              <a:off x="2433146" y="3068960"/>
              <a:ext cx="0" cy="1541790"/>
            </a:xfrm>
            <a:prstGeom prst="line">
              <a:avLst/>
            </a:prstGeom>
            <a:ln>
              <a:solidFill>
                <a:srgbClr val="069BA2"/>
              </a:solidFill>
              <a:prstDash val="lgDashDotDot"/>
              <a:round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/>
          </p:style>
        </p:sp>
        <p:sp>
          <p:nvSpPr>
            <p:cNvPr id="35" name="CustomShape 12"/>
            <p:cNvSpPr/>
            <p:nvPr/>
          </p:nvSpPr>
          <p:spPr>
            <a:xfrm>
              <a:off x="2354836" y="4440503"/>
              <a:ext cx="1116000" cy="340497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400" b="0" u="sng" strike="noStrike" spc="-1" dirty="0" smtClean="0">
                  <a:solidFill>
                    <a:srgbClr val="002060"/>
                  </a:solidFill>
                  <a:uFillTx/>
                  <a:latin typeface="Courier New"/>
                </a:rPr>
                <a:t>Fin si</a:t>
              </a:r>
              <a:endParaRPr lang="en-US" sz="1400" b="0" strike="noStrike" spc="-1" dirty="0">
                <a:latin typeface="Arial"/>
              </a:endParaRPr>
            </a:p>
          </p:txBody>
        </p:sp>
      </p:grpSp>
      <p:sp>
        <p:nvSpPr>
          <p:cNvPr id="48" name="CustomShape 12"/>
          <p:cNvSpPr/>
          <p:nvPr/>
        </p:nvSpPr>
        <p:spPr>
          <a:xfrm>
            <a:off x="2361292" y="3266693"/>
            <a:ext cx="111600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0" u="sng" strike="noStrike" spc="-1" dirty="0" smtClean="0">
                <a:solidFill>
                  <a:srgbClr val="002060"/>
                </a:solidFill>
                <a:uFillTx/>
                <a:latin typeface="Courier New"/>
              </a:rPr>
              <a:t>Sinon</a:t>
            </a:r>
            <a:endParaRPr lang="en-US" sz="1400" b="0" strike="noStrike" spc="-1" dirty="0">
              <a:latin typeface="Arial"/>
            </a:endParaRPr>
          </a:p>
        </p:txBody>
      </p:sp>
      <p:grpSp>
        <p:nvGrpSpPr>
          <p:cNvPr id="7" name="Groupe 6"/>
          <p:cNvGrpSpPr/>
          <p:nvPr/>
        </p:nvGrpSpPr>
        <p:grpSpPr>
          <a:xfrm>
            <a:off x="2619607" y="3523591"/>
            <a:ext cx="2587680" cy="948055"/>
            <a:chOff x="2619607" y="3523591"/>
            <a:chExt cx="2587680" cy="948055"/>
          </a:xfrm>
        </p:grpSpPr>
        <p:sp>
          <p:nvSpPr>
            <p:cNvPr id="50" name="CustomShape 9"/>
            <p:cNvSpPr/>
            <p:nvPr/>
          </p:nvSpPr>
          <p:spPr>
            <a:xfrm>
              <a:off x="2619607" y="3523591"/>
              <a:ext cx="25876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400" b="0" strike="noStrike" spc="-1" dirty="0" smtClean="0">
                  <a:solidFill>
                    <a:srgbClr val="002060"/>
                  </a:solidFill>
                  <a:latin typeface="Courier New"/>
                </a:rPr>
                <a:t>Si j &gt; i alors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58" name="Line 10"/>
            <p:cNvSpPr/>
            <p:nvPr/>
          </p:nvSpPr>
          <p:spPr>
            <a:xfrm>
              <a:off x="2644375" y="3757071"/>
              <a:ext cx="358560" cy="0"/>
            </a:xfrm>
            <a:prstGeom prst="line">
              <a:avLst/>
            </a:prstGeom>
            <a:ln>
              <a:solidFill>
                <a:srgbClr val="069BA2"/>
              </a:solidFill>
              <a:prstDash val="lgDashDotDot"/>
              <a:round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/>
          </p:style>
        </p:sp>
        <p:sp>
          <p:nvSpPr>
            <p:cNvPr id="59" name="Line 11"/>
            <p:cNvSpPr/>
            <p:nvPr/>
          </p:nvSpPr>
          <p:spPr>
            <a:xfrm flipV="1">
              <a:off x="2800720" y="3757071"/>
              <a:ext cx="0" cy="536025"/>
            </a:xfrm>
            <a:prstGeom prst="line">
              <a:avLst/>
            </a:prstGeom>
            <a:ln>
              <a:solidFill>
                <a:srgbClr val="069BA2"/>
              </a:solidFill>
              <a:prstDash val="lgDashDotDot"/>
              <a:round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/>
          </p:style>
        </p:sp>
        <p:sp>
          <p:nvSpPr>
            <p:cNvPr id="60" name="CustomShape 12"/>
            <p:cNvSpPr/>
            <p:nvPr/>
          </p:nvSpPr>
          <p:spPr>
            <a:xfrm>
              <a:off x="2711920" y="4131149"/>
              <a:ext cx="1116000" cy="340497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400" b="0" u="sng" strike="noStrike" spc="-1" dirty="0" smtClean="0">
                  <a:solidFill>
                    <a:srgbClr val="002060"/>
                  </a:solidFill>
                  <a:uFillTx/>
                  <a:latin typeface="Courier New"/>
                </a:rPr>
                <a:t>Fin si</a:t>
              </a:r>
              <a:endParaRPr lang="en-US" sz="1400" b="0" strike="noStrike" spc="-1" dirty="0">
                <a:latin typeface="Arial"/>
              </a:endParaRPr>
            </a:p>
          </p:txBody>
        </p:sp>
      </p:grpSp>
      <p:sp>
        <p:nvSpPr>
          <p:cNvPr id="39" name="CustomShape 14"/>
          <p:cNvSpPr/>
          <p:nvPr/>
        </p:nvSpPr>
        <p:spPr>
          <a:xfrm>
            <a:off x="1938536" y="2224698"/>
            <a:ext cx="2585336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0" strike="noStrike" spc="-1" dirty="0" smtClean="0">
                <a:solidFill>
                  <a:srgbClr val="002060"/>
                </a:solidFill>
                <a:latin typeface="Courier New"/>
              </a:rPr>
              <a:t>X</a:t>
            </a:r>
            <a:r>
              <a:rPr lang="fr-FR" sz="1400" b="0" strike="noStrike" spc="-1" baseline="-25000" dirty="0" smtClean="0">
                <a:solidFill>
                  <a:srgbClr val="002060"/>
                </a:solidFill>
                <a:latin typeface="Courier New"/>
              </a:rPr>
              <a:t>i</a:t>
            </a:r>
            <a:r>
              <a:rPr lang="fr-FR" sz="1400" b="0" strike="noStrike" spc="-1" dirty="0" smtClean="0">
                <a:solidFill>
                  <a:srgbClr val="002060"/>
                </a:solidFill>
                <a:latin typeface="Courier New"/>
              </a:rPr>
              <a:t> = b</a:t>
            </a:r>
            <a:r>
              <a:rPr lang="fr-FR" sz="1400" b="0" strike="noStrike" spc="-1" baseline="-25000" dirty="0" smtClean="0">
                <a:solidFill>
                  <a:srgbClr val="002060"/>
                </a:solidFill>
                <a:latin typeface="Courier New"/>
              </a:rPr>
              <a:t>i</a:t>
            </a:r>
            <a:endParaRPr lang="en-US" sz="1400" b="0" strike="noStrike" spc="-1" baseline="-25000" dirty="0">
              <a:latin typeface="Arial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1475656" y="1962649"/>
            <a:ext cx="3284044" cy="3679899"/>
            <a:chOff x="1475656" y="1962649"/>
            <a:chExt cx="3284044" cy="3679899"/>
          </a:xfrm>
        </p:grpSpPr>
        <p:sp>
          <p:nvSpPr>
            <p:cNvPr id="40" name="Line 15"/>
            <p:cNvSpPr/>
            <p:nvPr/>
          </p:nvSpPr>
          <p:spPr>
            <a:xfrm>
              <a:off x="1571688" y="2189810"/>
              <a:ext cx="358920" cy="0"/>
            </a:xfrm>
            <a:prstGeom prst="line">
              <a:avLst/>
            </a:prstGeom>
            <a:ln>
              <a:solidFill>
                <a:srgbClr val="069BA2"/>
              </a:solidFill>
              <a:prstDash val="lgDashDotDot"/>
              <a:round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/>
          </p:style>
        </p:sp>
        <p:sp>
          <p:nvSpPr>
            <p:cNvPr id="41" name="Line 16"/>
            <p:cNvSpPr/>
            <p:nvPr/>
          </p:nvSpPr>
          <p:spPr>
            <a:xfrm flipV="1">
              <a:off x="1737043" y="2189810"/>
              <a:ext cx="0" cy="3280893"/>
            </a:xfrm>
            <a:prstGeom prst="line">
              <a:avLst/>
            </a:prstGeom>
            <a:ln>
              <a:solidFill>
                <a:srgbClr val="069BA2"/>
              </a:solidFill>
              <a:prstDash val="lgDashDotDot"/>
              <a:round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/>
          </p:style>
        </p:sp>
        <p:sp>
          <p:nvSpPr>
            <p:cNvPr id="42" name="CustomShape 17"/>
            <p:cNvSpPr/>
            <p:nvPr/>
          </p:nvSpPr>
          <p:spPr>
            <a:xfrm>
              <a:off x="1653968" y="5298861"/>
              <a:ext cx="2173320" cy="343687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400" b="0" u="sng" strike="noStrike" spc="-1" dirty="0" smtClean="0">
                  <a:solidFill>
                    <a:srgbClr val="002060"/>
                  </a:solidFill>
                  <a:uFillTx/>
                  <a:latin typeface="Courier New"/>
                </a:rPr>
                <a:t>Fin pour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52" name="CustomShape 14"/>
            <p:cNvSpPr/>
            <p:nvPr/>
          </p:nvSpPr>
          <p:spPr>
            <a:xfrm>
              <a:off x="1475656" y="1962649"/>
              <a:ext cx="3284044" cy="343687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400" b="0" strike="noStrike" spc="-1" dirty="0" smtClean="0">
                  <a:solidFill>
                    <a:srgbClr val="002060"/>
                  </a:solidFill>
                  <a:latin typeface="Courier New"/>
                </a:rPr>
                <a:t>Pour </a:t>
              </a:r>
              <a:r>
                <a:rPr lang="fr-FR" sz="1400" b="0" strike="noStrike" spc="-1" dirty="0">
                  <a:solidFill>
                    <a:srgbClr val="002060"/>
                  </a:solidFill>
                  <a:latin typeface="Courier New"/>
                </a:rPr>
                <a:t>i = </a:t>
              </a:r>
              <a:r>
                <a:rPr lang="fr-FR" sz="1400" b="0" strike="noStrike" spc="-1" dirty="0" smtClean="0">
                  <a:solidFill>
                    <a:srgbClr val="002060"/>
                  </a:solidFill>
                  <a:latin typeface="Courier New"/>
                </a:rPr>
                <a:t>1 à n faire</a:t>
              </a:r>
              <a:endParaRPr lang="en-US" sz="1400" b="0" strike="noStrike" spc="-1" dirty="0">
                <a:latin typeface="Arial"/>
              </a:endParaRPr>
            </a:p>
          </p:txBody>
        </p:sp>
      </p:grpSp>
      <p:sp>
        <p:nvSpPr>
          <p:cNvPr id="36" name="CustomShape 14"/>
          <p:cNvSpPr/>
          <p:nvPr/>
        </p:nvSpPr>
        <p:spPr>
          <a:xfrm>
            <a:off x="1986664" y="5034751"/>
            <a:ext cx="2585336" cy="3436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0" strike="noStrike" spc="-1" dirty="0" smtClean="0">
                <a:solidFill>
                  <a:srgbClr val="002060"/>
                </a:solidFill>
                <a:latin typeface="Courier New"/>
              </a:rPr>
              <a:t>X</a:t>
            </a:r>
            <a:r>
              <a:rPr lang="fr-FR" sz="1400" b="0" strike="noStrike" spc="-1" baseline="-25000" dirty="0" smtClean="0">
                <a:solidFill>
                  <a:srgbClr val="002060"/>
                </a:solidFill>
                <a:latin typeface="Courier New"/>
              </a:rPr>
              <a:t>i</a:t>
            </a:r>
            <a:r>
              <a:rPr lang="fr-FR" sz="1400" b="0" strike="noStrike" spc="-1" dirty="0" smtClean="0">
                <a:solidFill>
                  <a:srgbClr val="002060"/>
                </a:solidFill>
                <a:latin typeface="Courier New"/>
              </a:rPr>
              <a:t> = X</a:t>
            </a:r>
            <a:r>
              <a:rPr lang="fr-FR" sz="1400" b="0" strike="noStrike" spc="-1" baseline="-25000" dirty="0" smtClean="0">
                <a:solidFill>
                  <a:srgbClr val="002060"/>
                </a:solidFill>
                <a:latin typeface="Courier New"/>
              </a:rPr>
              <a:t>i</a:t>
            </a:r>
            <a:r>
              <a:rPr lang="fr-FR" sz="1400" b="0" strike="noStrike" spc="-1" dirty="0" smtClean="0">
                <a:solidFill>
                  <a:srgbClr val="002060"/>
                </a:solidFill>
                <a:latin typeface="Courier New"/>
              </a:rPr>
              <a:t>/</a:t>
            </a:r>
            <a:r>
              <a:rPr lang="fr-FR" sz="1400" b="0" strike="noStrike" spc="-1" dirty="0" err="1" smtClean="0">
                <a:solidFill>
                  <a:srgbClr val="002060"/>
                </a:solidFill>
                <a:latin typeface="Courier New"/>
              </a:rPr>
              <a:t>a</a:t>
            </a:r>
            <a:r>
              <a:rPr lang="fr-FR" sz="1400" b="0" strike="noStrike" spc="-1" baseline="-25000" dirty="0" err="1" smtClean="0">
                <a:solidFill>
                  <a:srgbClr val="002060"/>
                </a:solidFill>
                <a:latin typeface="Courier New"/>
              </a:rPr>
              <a:t>ii</a:t>
            </a:r>
            <a:endParaRPr lang="en-US" sz="1400" b="0" strike="noStrike" spc="-1" baseline="-25000" dirty="0">
              <a:latin typeface="Arial"/>
            </a:endParaRPr>
          </a:p>
        </p:txBody>
      </p:sp>
      <p:sp>
        <p:nvSpPr>
          <p:cNvPr id="56" name="CustomShape 14"/>
          <p:cNvSpPr/>
          <p:nvPr/>
        </p:nvSpPr>
        <p:spPr>
          <a:xfrm>
            <a:off x="1626624" y="5595907"/>
            <a:ext cx="2585336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0" strike="noStrike" spc="-1" dirty="0" smtClean="0">
                <a:solidFill>
                  <a:srgbClr val="002060"/>
                </a:solidFill>
                <a:latin typeface="Courier New"/>
              </a:rPr>
              <a:t>X</a:t>
            </a:r>
            <a:r>
              <a:rPr lang="fr-FR" sz="1400" spc="-1" baseline="30000" dirty="0">
                <a:solidFill>
                  <a:srgbClr val="002060"/>
                </a:solidFill>
                <a:latin typeface="Courier New"/>
              </a:rPr>
              <a:t>(0)</a:t>
            </a:r>
            <a:r>
              <a:rPr lang="fr-FR" sz="1400" b="0" strike="noStrike" spc="-1" dirty="0" smtClean="0">
                <a:solidFill>
                  <a:srgbClr val="002060"/>
                </a:solidFill>
                <a:latin typeface="Courier New"/>
              </a:rPr>
              <a:t> = X</a:t>
            </a:r>
            <a:endParaRPr lang="en-US" sz="1400" b="0" strike="noStrike" spc="-1" baseline="-25000" dirty="0">
              <a:latin typeface="Arial"/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1129550" y="1685767"/>
            <a:ext cx="5297243" cy="4516431"/>
            <a:chOff x="1129550" y="1685767"/>
            <a:chExt cx="5297243" cy="4516431"/>
          </a:xfrm>
        </p:grpSpPr>
        <p:sp>
          <p:nvSpPr>
            <p:cNvPr id="32" name="CustomShape 19"/>
            <p:cNvSpPr/>
            <p:nvPr/>
          </p:nvSpPr>
          <p:spPr>
            <a:xfrm>
              <a:off x="1129550" y="1685767"/>
              <a:ext cx="5297243" cy="343687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400" b="0" strike="noStrike" spc="-1" dirty="0" smtClean="0">
                  <a:solidFill>
                    <a:srgbClr val="002060"/>
                  </a:solidFill>
                  <a:latin typeface="Courier New"/>
                </a:rPr>
                <a:t>Tant que Test d’arrêt n’est pas satisfait faire</a:t>
              </a:r>
              <a:endParaRPr lang="en-US" sz="1400" b="0" strike="noStrike" spc="-1" dirty="0">
                <a:latin typeface="Arial"/>
              </a:endParaRPr>
            </a:p>
          </p:txBody>
        </p:sp>
        <p:grpSp>
          <p:nvGrpSpPr>
            <p:cNvPr id="33" name="Groupe 32"/>
            <p:cNvGrpSpPr/>
            <p:nvPr/>
          </p:nvGrpSpPr>
          <p:grpSpPr>
            <a:xfrm>
              <a:off x="1209064" y="1932041"/>
              <a:ext cx="358920" cy="4099905"/>
              <a:chOff x="512739" y="2674125"/>
              <a:chExt cx="358920" cy="3654180"/>
            </a:xfrm>
          </p:grpSpPr>
          <p:sp>
            <p:nvSpPr>
              <p:cNvPr id="37" name="Line 21"/>
              <p:cNvSpPr/>
              <p:nvPr/>
            </p:nvSpPr>
            <p:spPr>
              <a:xfrm>
                <a:off x="512739" y="2674125"/>
                <a:ext cx="358920" cy="0"/>
              </a:xfrm>
              <a:prstGeom prst="line">
                <a:avLst/>
              </a:prstGeom>
              <a:ln>
                <a:solidFill>
                  <a:srgbClr val="069BA2"/>
                </a:solidFill>
                <a:prstDash val="lgDashDotDot"/>
                <a:round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/>
            </p:style>
          </p:sp>
          <p:sp>
            <p:nvSpPr>
              <p:cNvPr id="38" name="Line 22"/>
              <p:cNvSpPr/>
              <p:nvPr/>
            </p:nvSpPr>
            <p:spPr>
              <a:xfrm flipV="1">
                <a:off x="624692" y="2674125"/>
                <a:ext cx="0" cy="3654180"/>
              </a:xfrm>
              <a:prstGeom prst="line">
                <a:avLst/>
              </a:prstGeom>
              <a:ln>
                <a:solidFill>
                  <a:srgbClr val="069BA2"/>
                </a:solidFill>
                <a:prstDash val="lgDashDotDot"/>
                <a:round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/>
            </p:style>
          </p:sp>
        </p:grpSp>
        <p:sp>
          <p:nvSpPr>
            <p:cNvPr id="34" name="CustomShape 23"/>
            <p:cNvSpPr/>
            <p:nvPr/>
          </p:nvSpPr>
          <p:spPr>
            <a:xfrm>
              <a:off x="1246552" y="5861700"/>
              <a:ext cx="2173320" cy="340498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400" b="0" u="sng" strike="noStrike" spc="-1" dirty="0" smtClean="0">
                  <a:solidFill>
                    <a:srgbClr val="002060"/>
                  </a:solidFill>
                  <a:uFillTx/>
                  <a:latin typeface="Courier New"/>
                </a:rPr>
                <a:t>Fin tant que</a:t>
              </a:r>
              <a:endParaRPr lang="en-US" sz="1400" b="0" strike="noStrike" spc="-1" dirty="0">
                <a:latin typeface="Arial"/>
              </a:endParaRPr>
            </a:p>
          </p:txBody>
        </p:sp>
      </p:grpSp>
      <p:sp>
        <p:nvSpPr>
          <p:cNvPr id="30" name="CustomShape 7"/>
          <p:cNvSpPr/>
          <p:nvPr/>
        </p:nvSpPr>
        <p:spPr>
          <a:xfrm>
            <a:off x="2635361" y="3068960"/>
            <a:ext cx="2480855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spc="-1" dirty="0" smtClean="0">
                <a:solidFill>
                  <a:srgbClr val="002060"/>
                </a:solidFill>
                <a:latin typeface="Courier New"/>
              </a:rPr>
              <a:t>X</a:t>
            </a:r>
            <a:r>
              <a:rPr lang="fr-FR" sz="1400" spc="-1" baseline="-25000" dirty="0" smtClean="0">
                <a:solidFill>
                  <a:srgbClr val="002060"/>
                </a:solidFill>
                <a:latin typeface="Courier New"/>
              </a:rPr>
              <a:t>i</a:t>
            </a:r>
            <a:r>
              <a:rPr lang="fr-FR" sz="1400" spc="-1" dirty="0" smtClean="0">
                <a:solidFill>
                  <a:srgbClr val="002060"/>
                </a:solidFill>
                <a:latin typeface="Courier New"/>
              </a:rPr>
              <a:t> = X</a:t>
            </a:r>
            <a:r>
              <a:rPr lang="fr-FR" sz="1400" spc="-1" baseline="-25000" dirty="0" smtClean="0">
                <a:solidFill>
                  <a:srgbClr val="002060"/>
                </a:solidFill>
                <a:latin typeface="Courier New"/>
              </a:rPr>
              <a:t>i</a:t>
            </a:r>
            <a:r>
              <a:rPr lang="fr-FR" sz="1400" spc="-1" dirty="0" smtClean="0">
                <a:solidFill>
                  <a:srgbClr val="002060"/>
                </a:solidFill>
                <a:latin typeface="Courier New"/>
              </a:rPr>
              <a:t> – </a:t>
            </a:r>
            <a:r>
              <a:rPr lang="fr-FR" sz="1400" spc="-1" dirty="0" err="1" smtClean="0">
                <a:solidFill>
                  <a:srgbClr val="002060"/>
                </a:solidFill>
                <a:latin typeface="Courier New"/>
              </a:rPr>
              <a:t>a</a:t>
            </a:r>
            <a:r>
              <a:rPr lang="fr-FR" sz="1400" spc="-1" baseline="-25000" dirty="0" err="1" smtClean="0">
                <a:solidFill>
                  <a:srgbClr val="002060"/>
                </a:solidFill>
                <a:latin typeface="Courier New"/>
              </a:rPr>
              <a:t>ij</a:t>
            </a:r>
            <a:r>
              <a:rPr lang="fr-FR" sz="1400" spc="-1" dirty="0" smtClean="0">
                <a:solidFill>
                  <a:srgbClr val="002060"/>
                </a:solidFill>
                <a:latin typeface="Courier New"/>
              </a:rPr>
              <a:t> * </a:t>
            </a:r>
            <a:r>
              <a:rPr lang="fr-FR" sz="1400" spc="-1" dirty="0" err="1" smtClean="0">
                <a:solidFill>
                  <a:srgbClr val="002060"/>
                </a:solidFill>
                <a:latin typeface="Courier New"/>
              </a:rPr>
              <a:t>X</a:t>
            </a:r>
            <a:r>
              <a:rPr lang="fr-FR" sz="1400" spc="-1" baseline="-25000" dirty="0" err="1" smtClean="0">
                <a:solidFill>
                  <a:srgbClr val="002060"/>
                </a:solidFill>
                <a:latin typeface="Courier New"/>
              </a:rPr>
              <a:t>j</a:t>
            </a:r>
            <a:endParaRPr lang="en-US" sz="1400" b="0" strike="noStrike" spc="-1" baseline="-25000" dirty="0">
              <a:latin typeface="Arial"/>
            </a:endParaRPr>
          </a:p>
        </p:txBody>
      </p:sp>
      <p:sp>
        <p:nvSpPr>
          <p:cNvPr id="51" name="CustomShape 1"/>
          <p:cNvSpPr/>
          <p:nvPr/>
        </p:nvSpPr>
        <p:spPr>
          <a:xfrm>
            <a:off x="57055" y="188640"/>
            <a:ext cx="33652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3- </a:t>
            </a: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Méthode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de </a:t>
            </a:r>
            <a:r>
              <a:rPr lang="fr-FR" sz="1400" b="1" u="sng" spc="148" dirty="0" smtClean="0">
                <a:solidFill>
                  <a:srgbClr val="FFFFFF"/>
                </a:solidFill>
                <a:latin typeface="Book Antiqua"/>
              </a:rPr>
              <a:t>Gauss-Seidel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 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57" name="CustomShape 7"/>
          <p:cNvSpPr/>
          <p:nvPr/>
        </p:nvSpPr>
        <p:spPr>
          <a:xfrm>
            <a:off x="2912836" y="3862948"/>
            <a:ext cx="2480855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spc="-1" dirty="0" smtClean="0">
                <a:solidFill>
                  <a:srgbClr val="002060"/>
                </a:solidFill>
                <a:latin typeface="Courier New"/>
              </a:rPr>
              <a:t>X</a:t>
            </a:r>
            <a:r>
              <a:rPr lang="fr-FR" sz="1400" spc="-1" baseline="-25000" dirty="0" smtClean="0">
                <a:solidFill>
                  <a:srgbClr val="002060"/>
                </a:solidFill>
                <a:latin typeface="Courier New"/>
              </a:rPr>
              <a:t>i</a:t>
            </a:r>
            <a:r>
              <a:rPr lang="fr-FR" sz="1400" spc="-1" dirty="0" smtClean="0">
                <a:solidFill>
                  <a:srgbClr val="002060"/>
                </a:solidFill>
                <a:latin typeface="Courier New"/>
              </a:rPr>
              <a:t> = X</a:t>
            </a:r>
            <a:r>
              <a:rPr lang="fr-FR" sz="1400" spc="-1" baseline="-25000" dirty="0" smtClean="0">
                <a:solidFill>
                  <a:srgbClr val="002060"/>
                </a:solidFill>
                <a:latin typeface="Courier New"/>
              </a:rPr>
              <a:t>i</a:t>
            </a:r>
            <a:r>
              <a:rPr lang="fr-FR" sz="1400" spc="-1" dirty="0" smtClean="0">
                <a:solidFill>
                  <a:srgbClr val="002060"/>
                </a:solidFill>
                <a:latin typeface="Courier New"/>
              </a:rPr>
              <a:t> – </a:t>
            </a:r>
            <a:r>
              <a:rPr lang="fr-FR" sz="1400" spc="-1" dirty="0" err="1" smtClean="0">
                <a:solidFill>
                  <a:srgbClr val="002060"/>
                </a:solidFill>
                <a:latin typeface="Courier New"/>
              </a:rPr>
              <a:t>a</a:t>
            </a:r>
            <a:r>
              <a:rPr lang="fr-FR" sz="1400" spc="-1" baseline="-25000" dirty="0" err="1" smtClean="0">
                <a:solidFill>
                  <a:srgbClr val="002060"/>
                </a:solidFill>
                <a:latin typeface="Courier New"/>
              </a:rPr>
              <a:t>ij</a:t>
            </a:r>
            <a:r>
              <a:rPr lang="fr-FR" sz="1400" spc="-1" dirty="0" smtClean="0">
                <a:solidFill>
                  <a:srgbClr val="002060"/>
                </a:solidFill>
                <a:latin typeface="Courier New"/>
              </a:rPr>
              <a:t> * </a:t>
            </a:r>
            <a:r>
              <a:rPr lang="fr-FR" sz="1400" spc="-1" dirty="0" err="1" smtClean="0">
                <a:solidFill>
                  <a:srgbClr val="002060"/>
                </a:solidFill>
                <a:latin typeface="Courier New"/>
              </a:rPr>
              <a:t>X</a:t>
            </a:r>
            <a:r>
              <a:rPr lang="fr-FR" sz="1400" spc="-1" baseline="-25000" dirty="0" err="1" smtClean="0">
                <a:solidFill>
                  <a:srgbClr val="002060"/>
                </a:solidFill>
                <a:latin typeface="Courier New"/>
              </a:rPr>
              <a:t>j</a:t>
            </a:r>
            <a:r>
              <a:rPr lang="fr-FR" sz="1400" spc="-1" baseline="30000" dirty="0">
                <a:solidFill>
                  <a:srgbClr val="002060"/>
                </a:solidFill>
                <a:latin typeface="Courier New"/>
              </a:rPr>
              <a:t>(0)</a:t>
            </a:r>
            <a:endParaRPr lang="en-US" sz="1400" b="0" strike="noStrike" spc="-1" baseline="-250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926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50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0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48" grpId="0"/>
      <p:bldP spid="39" grpId="0"/>
      <p:bldP spid="36" grpId="0"/>
      <p:bldP spid="56" grpId="0"/>
      <p:bldP spid="30" grpId="0"/>
      <p:bldP spid="5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7"/>
          <p:cNvSpPr/>
          <p:nvPr/>
        </p:nvSpPr>
        <p:spPr>
          <a:xfrm>
            <a:off x="977468" y="2363716"/>
            <a:ext cx="7488832" cy="7064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 algn="just"/>
            <a:r>
              <a:rPr lang="fr-F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La </a:t>
            </a:r>
            <a:r>
              <a:rPr lang="fr-F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méthode du point fixe permet d’obtenir des valeurs approchées d’une solution d’une équation. </a:t>
            </a:r>
            <a:endParaRPr lang="en-US" sz="2000" b="0" strike="noStrike" spc="-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92" name="TextShape 10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B2371AA4-EDA8-4114-B3DB-CD56969818EF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3" name="CustomShape 11"/>
          <p:cNvSpPr/>
          <p:nvPr/>
        </p:nvSpPr>
        <p:spPr>
          <a:xfrm>
            <a:off x="577800" y="620640"/>
            <a:ext cx="5437440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>
                <a:solidFill>
                  <a:srgbClr val="FFFFFF"/>
                </a:solidFill>
                <a:latin typeface="Book Antiqua"/>
              </a:rPr>
              <a:t>La Méthode </a:t>
            </a:r>
            <a:r>
              <a:rPr lang="fr-FR" sz="2000" b="0" strike="noStrike" spc="-1" dirty="0" smtClean="0">
                <a:solidFill>
                  <a:srgbClr val="FFFFFF"/>
                </a:solidFill>
                <a:latin typeface="Book Antiqua"/>
              </a:rPr>
              <a:t>du Point Fixe :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4" name="CustomShape 7"/>
          <p:cNvSpPr/>
          <p:nvPr/>
        </p:nvSpPr>
        <p:spPr>
          <a:xfrm>
            <a:off x="971600" y="3720079"/>
            <a:ext cx="7488832" cy="10142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 algn="just"/>
            <a:r>
              <a:rPr lang="fr-F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Après avoir abordé les questions d’existence et d’unicité d’une solution, on construit des suites convergeant vers cette solution et on précise sa vitesse de convergence. . 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1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683640" y="1340640"/>
            <a:ext cx="4249036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 smtClean="0">
                <a:solidFill>
                  <a:srgbClr val="FFFFFF"/>
                </a:solidFill>
                <a:latin typeface="Book Antiqua"/>
              </a:rPr>
              <a:t>Soit le système linéaire suivant :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82" name="TextShape 10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ED1DF493-267E-48B5-8008-DADB1570BB3A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40</a:t>
            </a:fld>
            <a:endParaRPr lang="en-US" sz="1200" b="0" strike="noStrike" spc="-1">
              <a:latin typeface="Times New Roman"/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148320" y="2349000"/>
            <a:ext cx="8815680" cy="2639880"/>
            <a:chOff x="148320" y="2349000"/>
            <a:chExt cx="8815680" cy="26398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Formula 2"/>
                <p:cNvSpPr txBox="1"/>
                <p:nvPr/>
              </p:nvSpPr>
              <p:spPr>
                <a:xfrm>
                  <a:off x="1331640" y="2349000"/>
                  <a:ext cx="3096344" cy="399600"/>
                </a:xfrm>
                <a:prstGeom prst="rect">
                  <a:avLst/>
                </a:prstGeom>
              </p:spPr>
              <p:txBody>
                <a:bodyPr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fr-FR" baseline="-2500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fr-FR" baseline="-2500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fr-FR" baseline="-2500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fr-FR" baseline="-2500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4</m:t>
                        </m:r>
                        <m:r>
                          <a:rPr lang="fr-FR" b="0" i="0" baseline="-2500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fr-FR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4" name="Formula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1640" y="2349000"/>
                  <a:ext cx="3096344" cy="3996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Formula 3"/>
                <p:cNvSpPr txBox="1"/>
                <p:nvPr/>
              </p:nvSpPr>
              <p:spPr>
                <a:xfrm>
                  <a:off x="1291531" y="2836800"/>
                  <a:ext cx="3271656" cy="399600"/>
                </a:xfrm>
                <a:prstGeom prst="rect">
                  <a:avLst/>
                </a:prstGeom>
              </p:spPr>
              <p:txBody>
                <a:bodyPr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fr-FR" baseline="-2500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+  </m:t>
                        </m:r>
                        <m: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7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fr-FR" baseline="-2500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fr-FR" baseline="-2500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−   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fr-FR" baseline="-2500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4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18</m:t>
                        </m:r>
                      </m:oMath>
                    </m:oMathPara>
                  </a14:m>
                  <a:endParaRPr lang="fr-FR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5" name="Formula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1531" y="2836800"/>
                  <a:ext cx="3271656" cy="3996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Formula 4"/>
                <p:cNvSpPr txBox="1"/>
                <p:nvPr/>
              </p:nvSpPr>
              <p:spPr>
                <a:xfrm>
                  <a:off x="1331640" y="3267000"/>
                  <a:ext cx="3281024" cy="399600"/>
                </a:xfrm>
                <a:prstGeom prst="rect">
                  <a:avLst/>
                </a:prstGeom>
              </p:spPr>
              <p:txBody>
                <a:bodyPr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fr-FR" baseline="-2500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fr-FR" baseline="-2500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9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fr-FR" baseline="-2500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−  </m:t>
                        </m:r>
                        <m: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fr-FR" baseline="-2500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4</m:t>
                        </m:r>
                        <m:r>
                          <a:rPr lang="fr-FR" b="0" i="0" baseline="-2500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5</m:t>
                        </m:r>
                      </m:oMath>
                    </m:oMathPara>
                  </a14:m>
                  <a:endParaRPr lang="fr-FR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6" name="Formula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1640" y="3267000"/>
                  <a:ext cx="3281024" cy="39960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Formula 5"/>
                <p:cNvSpPr txBox="1"/>
                <p:nvPr/>
              </p:nvSpPr>
              <p:spPr>
                <a:xfrm>
                  <a:off x="1435336" y="3660840"/>
                  <a:ext cx="3208672" cy="399600"/>
                </a:xfrm>
                <a:prstGeom prst="rect">
                  <a:avLst/>
                </a:prstGeom>
              </p:spPr>
              <p:txBody>
                <a:bodyPr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fr-FR" baseline="-2500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fr-FR" b="0" i="0" baseline="-2500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fr-FR" baseline="-2500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fr-FR" baseline="-2500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6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fr-FR" baseline="-2500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4</m:t>
                        </m:r>
                        <m:r>
                          <a:rPr lang="fr-FR" b="0" i="0" baseline="-2500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20</m:t>
                        </m:r>
                      </m:oMath>
                    </m:oMathPara>
                  </a14:m>
                  <a:endParaRPr lang="fr-FR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7" name="Formula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5336" y="3660840"/>
                  <a:ext cx="3208672" cy="39960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8" name="CustomShape 6"/>
            <p:cNvSpPr/>
            <p:nvPr/>
          </p:nvSpPr>
          <p:spPr>
            <a:xfrm>
              <a:off x="868320" y="2349000"/>
              <a:ext cx="422280" cy="17118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12700">
              <a:solidFill>
                <a:srgbClr val="FFC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9" name="CustomShape 7"/>
            <p:cNvSpPr/>
            <p:nvPr/>
          </p:nvSpPr>
          <p:spPr>
            <a:xfrm>
              <a:off x="148320" y="2874960"/>
              <a:ext cx="719640" cy="516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2800" b="0" strike="noStrike" spc="-1" dirty="0">
                  <a:solidFill>
                    <a:srgbClr val="FFFFFF"/>
                  </a:solidFill>
                  <a:latin typeface="Constantia"/>
                </a:rPr>
                <a:t>(S)</a:t>
              </a:r>
              <a:endParaRPr lang="en-US" sz="2800" b="0" strike="noStrike" spc="-1" dirty="0">
                <a:latin typeface="Arial"/>
              </a:endParaRPr>
            </a:p>
          </p:txBody>
        </p:sp>
        <p:sp>
          <p:nvSpPr>
            <p:cNvPr id="180" name="CustomShape 8"/>
            <p:cNvSpPr/>
            <p:nvPr/>
          </p:nvSpPr>
          <p:spPr>
            <a:xfrm>
              <a:off x="5652000" y="4350600"/>
              <a:ext cx="331200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800" b="1" u="sng" strike="noStrike" spc="-1">
                  <a:solidFill>
                    <a:srgbClr val="C00000"/>
                  </a:solidFill>
                  <a:uFillTx/>
                  <a:latin typeface="Book Antiqua"/>
                </a:rPr>
                <a:t>Matrice Associée (augmentée)</a:t>
              </a:r>
              <a:endParaRPr lang="en-US" sz="1800" b="0" strike="noStrike" spc="-1">
                <a:latin typeface="Aria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81" name="Table 9"/>
                <p:cNvGraphicFramePr/>
                <p:nvPr>
                  <p:extLst>
                    <p:ext uri="{D42A27DB-BD31-4B8C-83A1-F6EECF244321}">
                      <p14:modId xmlns:p14="http://schemas.microsoft.com/office/powerpoint/2010/main" val="824264399"/>
                    </p:ext>
                  </p:extLst>
                </p:nvPr>
              </p:nvGraphicFramePr>
              <p:xfrm>
                <a:off x="5726340" y="2442960"/>
                <a:ext cx="3163320" cy="1586880"/>
              </p:xfrm>
              <a:graphic>
                <a:graphicData uri="http://schemas.openxmlformats.org/drawingml/2006/table">
                  <a:tbl>
                    <a:tblPr/>
                    <a:tblGrid>
                      <a:gridCol w="537480"/>
                      <a:gridCol w="633600"/>
                      <a:gridCol w="633600"/>
                      <a:gridCol w="724320"/>
                      <a:gridCol w="634320"/>
                    </a:tblGrid>
                    <a:tr h="396720">
                      <a:tc>
                        <a:txBody>
                          <a:bodyPr/>
                          <a:lstStyle/>
                          <a:p>
                            <a:pPr algn="ctr">
                              <a:lnSpc>
                                <a:spcPct val="100000"/>
                              </a:lnSpc>
                            </a:pPr>
                            <a:r>
                              <a:rPr lang="fr-FR" sz="2000" b="0" strike="noStrike" spc="-1" dirty="0" smtClean="0">
                                <a:solidFill>
                                  <a:srgbClr val="FFFFFF"/>
                                </a:solidFill>
                                <a:latin typeface="Cambria"/>
                              </a:rPr>
                              <a:t>-5</a:t>
                            </a:r>
                            <a:endParaRPr lang="en-US" sz="2000" b="0" strike="noStrike" spc="-1" dirty="0">
                              <a:latin typeface="Arial"/>
                            </a:endParaRPr>
                          </a:p>
                        </a:txBody>
                        <a:tcPr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noFill/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noFill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>
                              <a:lnSpc>
                                <a:spcPct val="100000"/>
                              </a:lnSpc>
                            </a:pPr>
                            <a:r>
                              <a:rPr lang="fr-FR" sz="2000" b="0" strike="noStrike" spc="-1" dirty="0">
                                <a:solidFill>
                                  <a:srgbClr val="FFFFFF"/>
                                </a:solidFill>
                                <a:latin typeface="Cambria"/>
                              </a:rPr>
                              <a:t>1</a:t>
                            </a:r>
                            <a:endParaRPr lang="en-US" sz="2000" b="0" strike="noStrike" spc="-1" dirty="0">
                              <a:latin typeface="Arial"/>
                            </a:endParaRPr>
                          </a:p>
                        </a:txBody>
                        <a:tcPr>
                          <a:lnL w="12240">
                            <a:noFill/>
                          </a:lnL>
                          <a:lnR w="12240">
                            <a:noFill/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noFill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>
                              <a:lnSpc>
                                <a:spcPct val="100000"/>
                              </a:lnSpc>
                            </a:pPr>
                            <a:r>
                              <a:rPr lang="fr-FR" sz="2000" b="0" strike="noStrike" spc="-1" dirty="0" smtClean="0">
                                <a:solidFill>
                                  <a:srgbClr val="FFFFFF"/>
                                </a:solidFill>
                                <a:latin typeface="Cambria"/>
                              </a:rPr>
                              <a:t>1</a:t>
                            </a:r>
                            <a:endParaRPr lang="en-US" sz="2000" b="0" strike="noStrike" spc="-1" dirty="0">
                              <a:latin typeface="Arial"/>
                            </a:endParaRPr>
                          </a:p>
                        </a:txBody>
                        <a:tcPr>
                          <a:lnL w="12240">
                            <a:noFill/>
                          </a:lnL>
                          <a:lnR w="12240">
                            <a:noFill/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noFill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>
                              <a:lnSpc>
                                <a:spcPct val="100000"/>
                              </a:lnSpc>
                            </a:pPr>
                            <a:r>
                              <a:rPr lang="fr-FR" sz="2000" b="0" strike="noStrike" spc="-1" dirty="0" smtClean="0">
                                <a:solidFill>
                                  <a:srgbClr val="FFFFFF"/>
                                </a:solidFill>
                                <a:latin typeface="Cambria"/>
                              </a:rPr>
                              <a:t>2</a:t>
                            </a:r>
                            <a:endParaRPr lang="en-US" sz="2000" b="0" strike="noStrike" spc="-1" dirty="0">
                              <a:latin typeface="Arial"/>
                            </a:endParaRPr>
                          </a:p>
                        </a:txBody>
                        <a:tcPr>
                          <a:lnL w="12240">
                            <a:noFill/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noFill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>
                              <a:lnSpc>
                                <a:spcPct val="100000"/>
                              </a:lnSpc>
                            </a:pPr>
                            <a:r>
                              <a:rPr lang="fr-FR" sz="2000" b="0" strike="noStrike" spc="-1" dirty="0" smtClean="0">
                                <a:solidFill>
                                  <a:srgbClr val="FF0000"/>
                                </a:solidFill>
                                <a:latin typeface="Cambria"/>
                              </a:rPr>
                              <a:t>1</a:t>
                            </a:r>
                            <a:endParaRPr lang="en-US" sz="2000" b="0" strike="noStrike" spc="-1" dirty="0">
                              <a:latin typeface="Arial"/>
                            </a:endParaRPr>
                          </a:p>
                        </a:txBody>
                        <a:tcPr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noFill/>
                          </a:lnB>
                          <a:noFill/>
                        </a:tcPr>
                      </a:tc>
                    </a:tr>
                    <a:tr h="396720">
                      <a:tc>
                        <a:txBody>
                          <a:bodyPr/>
                          <a:lstStyle/>
                          <a:p>
                            <a:pPr algn="ctr">
                              <a:lnSpc>
                                <a:spcPct val="100000"/>
                              </a:lnSpc>
                            </a:pPr>
                            <a:r>
                              <a:rPr lang="fr-FR" sz="2000" b="0" strike="noStrike" spc="-1" dirty="0" smtClean="0">
                                <a:solidFill>
                                  <a:srgbClr val="FFFFFF"/>
                                </a:solidFill>
                                <a:latin typeface="Cambria"/>
                              </a:rPr>
                              <a:t>1</a:t>
                            </a:r>
                            <a:endParaRPr lang="en-US" sz="2000" b="0" strike="noStrike" spc="-1" dirty="0">
                              <a:latin typeface="Arial"/>
                            </a:endParaRPr>
                          </a:p>
                        </a:txBody>
                        <a:tcPr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noFill/>
                          </a:lnR>
                          <a:lnT w="12240">
                            <a:noFill/>
                          </a:lnT>
                          <a:lnB w="12240">
                            <a:noFill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>
                              <a:lnSpc>
                                <a:spcPct val="100000"/>
                              </a:lnSpc>
                            </a:pPr>
                            <a:r>
                              <a:rPr lang="fr-FR" sz="2000" b="0" strike="noStrike" spc="-1" dirty="0" smtClean="0">
                                <a:solidFill>
                                  <a:srgbClr val="FFFFFF"/>
                                </a:solidFill>
                                <a:latin typeface="Cambria"/>
                              </a:rPr>
                              <a:t>7</a:t>
                            </a:r>
                            <a:endParaRPr lang="en-US" sz="2000" b="0" strike="noStrike" spc="-1" dirty="0">
                              <a:latin typeface="Arial"/>
                            </a:endParaRPr>
                          </a:p>
                        </a:txBody>
                        <a:tcPr>
                          <a:lnL w="12240">
                            <a:noFill/>
                          </a:lnL>
                          <a:lnR w="12240">
                            <a:noFill/>
                          </a:lnR>
                          <a:lnT w="12240">
                            <a:noFill/>
                          </a:lnT>
                          <a:lnB w="12240">
                            <a:noFill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>
                              <a:lnSpc>
                                <a:spcPct val="100000"/>
                              </a:lnSpc>
                            </a:pPr>
                            <a:r>
                              <a:rPr lang="fr-FR" sz="2000" b="0" strike="noStrike" spc="-1" dirty="0" smtClean="0">
                                <a:solidFill>
                                  <a:srgbClr val="FFFFFF"/>
                                </a:solidFill>
                                <a:latin typeface="Cambria"/>
                              </a:rPr>
                              <a:t>2</a:t>
                            </a:r>
                            <a:endParaRPr lang="en-US" sz="2000" b="0" strike="noStrike" spc="-1" dirty="0">
                              <a:latin typeface="Arial"/>
                            </a:endParaRPr>
                          </a:p>
                        </a:txBody>
                        <a:tcPr>
                          <a:lnL w="12240">
                            <a:noFill/>
                          </a:lnL>
                          <a:lnR w="12240">
                            <a:noFill/>
                          </a:lnR>
                          <a:lnT w="12240">
                            <a:noFill/>
                          </a:lnT>
                          <a:lnB w="12240">
                            <a:noFill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>
                              <a:lnSpc>
                                <a:spcPct val="100000"/>
                              </a:lnSpc>
                            </a:pPr>
                            <a:r>
                              <a:rPr lang="fr-FR" sz="2000" b="0" strike="noStrike" spc="-1" dirty="0" smtClean="0">
                                <a:solidFill>
                                  <a:srgbClr val="FFFFFF"/>
                                </a:solidFill>
                                <a:latin typeface="Cambria"/>
                              </a:rPr>
                              <a:t>-1</a:t>
                            </a:r>
                            <a:endParaRPr lang="en-US" sz="2000" b="0" strike="noStrike" spc="-1" dirty="0">
                              <a:latin typeface="Arial"/>
                            </a:endParaRPr>
                          </a:p>
                        </a:txBody>
                        <a:tcPr>
                          <a:lnL w="12240">
                            <a:noFill/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noFill/>
                          </a:lnT>
                          <a:lnB w="12240">
                            <a:noFill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>
                              <a:lnSpc>
                                <a:spcPct val="100000"/>
                              </a:lnSpc>
                            </a:pPr>
                            <a:r>
                              <a:rPr lang="fr-FR" sz="2000" b="0" strike="noStrike" spc="-1" dirty="0" smtClean="0">
                                <a:solidFill>
                                  <a:srgbClr val="FF0000"/>
                                </a:solidFill>
                                <a:latin typeface="Cambria"/>
                              </a:rPr>
                              <a:t>18</a:t>
                            </a:r>
                            <a:endParaRPr lang="en-US" sz="2000" b="0" strike="noStrike" spc="-1" dirty="0">
                              <a:latin typeface="Arial"/>
                            </a:endParaRPr>
                          </a:p>
                        </a:txBody>
                        <a:tcPr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noFill/>
                          </a:lnT>
                          <a:lnB w="12240">
                            <a:noFill/>
                          </a:lnB>
                          <a:noFill/>
                        </a:tcPr>
                      </a:tc>
                    </a:tr>
                    <a:tr h="396720">
                      <a:tc>
                        <a:txBody>
                          <a:bodyPr/>
                          <a:lstStyle/>
                          <a:p>
                            <a:pPr algn="ctr">
                              <a:lnSpc>
                                <a:spcPct val="100000"/>
                              </a:lnSpc>
                            </a:pPr>
                            <a:r>
                              <a:rPr lang="fr-FR" sz="2000" b="0" strike="noStrike" spc="-1">
                                <a:solidFill>
                                  <a:srgbClr val="FFFFFF"/>
                                </a:solidFill>
                                <a:latin typeface="Cambria"/>
                              </a:rPr>
                              <a:t>3</a:t>
                            </a:r>
                            <a:endParaRPr lang="en-US" sz="2000" b="0" strike="noStrike" spc="-1">
                              <a:latin typeface="Arial"/>
                            </a:endParaRPr>
                          </a:p>
                        </a:txBody>
                        <a:tcPr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noFill/>
                          </a:lnR>
                          <a:lnT w="12240">
                            <a:noFill/>
                          </a:lnT>
                          <a:lnB w="12240">
                            <a:noFill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>
                              <a:lnSpc>
                                <a:spcPct val="100000"/>
                              </a:lnSpc>
                            </a:pPr>
                            <a:r>
                              <a:rPr lang="fr-FR" sz="2000" b="0" strike="noStrike" spc="-1" dirty="0" smtClean="0">
                                <a:solidFill>
                                  <a:srgbClr val="FFFFFF"/>
                                </a:solidFill>
                                <a:latin typeface="Cambria"/>
                              </a:rPr>
                              <a:t>-1</a:t>
                            </a:r>
                            <a:endParaRPr lang="en-US" sz="2000" b="0" strike="noStrike" spc="-1" dirty="0">
                              <a:latin typeface="Arial"/>
                            </a:endParaRPr>
                          </a:p>
                        </a:txBody>
                        <a:tcPr>
                          <a:lnL w="12240">
                            <a:noFill/>
                          </a:lnL>
                          <a:lnR w="12240">
                            <a:noFill/>
                          </a:lnR>
                          <a:lnT w="12240">
                            <a:noFill/>
                          </a:lnT>
                          <a:lnB w="12240">
                            <a:noFill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>
                              <a:lnSpc>
                                <a:spcPct val="100000"/>
                              </a:lnSpc>
                            </a:pPr>
                            <a:r>
                              <a:rPr lang="fr-FR" sz="2000" b="0" strike="noStrike" spc="-1" dirty="0" smtClean="0">
                                <a:solidFill>
                                  <a:srgbClr val="FFFFFF"/>
                                </a:solidFill>
                                <a:latin typeface="Cambria"/>
                              </a:rPr>
                              <a:t>9</a:t>
                            </a:r>
                            <a:endParaRPr lang="en-US" sz="2000" b="0" strike="noStrike" spc="-1" dirty="0">
                              <a:latin typeface="Arial"/>
                            </a:endParaRPr>
                          </a:p>
                        </a:txBody>
                        <a:tcPr>
                          <a:lnL w="12240">
                            <a:noFill/>
                          </a:lnL>
                          <a:lnR w="12240">
                            <a:noFill/>
                          </a:lnR>
                          <a:lnT w="12240">
                            <a:noFill/>
                          </a:lnT>
                          <a:lnB w="12240">
                            <a:noFill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>
                              <a:lnSpc>
                                <a:spcPct val="100000"/>
                              </a:lnSpc>
                            </a:pPr>
                            <a:r>
                              <a:rPr lang="fr-FR" sz="2000" b="0" strike="noStrike" spc="-1" dirty="0" smtClean="0">
                                <a:solidFill>
                                  <a:srgbClr val="FFFFFF"/>
                                </a:solidFill>
                                <a:latin typeface="Cambria"/>
                              </a:rPr>
                              <a:t>-3</a:t>
                            </a:r>
                            <a:endParaRPr lang="en-US" sz="2000" b="0" strike="noStrike" spc="-1" dirty="0">
                              <a:latin typeface="Arial"/>
                            </a:endParaRPr>
                          </a:p>
                        </a:txBody>
                        <a:tcPr>
                          <a:lnL w="12240">
                            <a:noFill/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noFill/>
                          </a:lnT>
                          <a:lnB w="12240">
                            <a:noFill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>
                              <a:lnSpc>
                                <a:spcPct val="100000"/>
                              </a:lnSpc>
                            </a:pPr>
                            <a:r>
                              <a:rPr lang="fr-FR" sz="2000" b="0" strike="noStrike" spc="-1" dirty="0" smtClean="0">
                                <a:solidFill>
                                  <a:srgbClr val="FF0000"/>
                                </a:solidFill>
                                <a:latin typeface="Cambria"/>
                              </a:rPr>
                              <a:t>-15</a:t>
                            </a:r>
                            <a:endParaRPr lang="en-US" sz="2000" b="0" strike="noStrike" spc="-1" dirty="0">
                              <a:latin typeface="Arial"/>
                            </a:endParaRPr>
                          </a:p>
                        </a:txBody>
                        <a:tcPr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noFill/>
                          </a:lnT>
                          <a:lnB w="12240">
                            <a:noFill/>
                          </a:lnB>
                          <a:noFill/>
                        </a:tcPr>
                      </a:tc>
                    </a:tr>
                    <a:tr h="396720">
                      <a:tc>
                        <a:txBody>
                          <a:bodyPr/>
                          <a:lstStyle/>
                          <a:p>
                            <a:pPr algn="ctr">
                              <a:lnSpc>
                                <a:spcPct val="100000"/>
                              </a:lnSpc>
                            </a:pPr>
                            <a:r>
                              <a:rPr lang="fr-FR" sz="2000" b="0" strike="noStrike" spc="-1">
                                <a:solidFill>
                                  <a:srgbClr val="FFFFFF"/>
                                </a:solidFill>
                                <a:latin typeface="Cambria"/>
                              </a:rPr>
                              <a:t>1</a:t>
                            </a:r>
                            <a:endParaRPr lang="en-US" sz="2000" b="0" strike="noStrike" spc="-1">
                              <a:latin typeface="Arial"/>
                            </a:endParaRPr>
                          </a:p>
                        </a:txBody>
                        <a:tcPr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noFill/>
                          </a:lnR>
                          <a:lnT w="12240">
                            <a:noFill/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>
                              <a:lnSpc>
                                <a:spcPct val="100000"/>
                              </a:lnSpc>
                            </a:pPr>
                            <a:r>
                              <a:rPr lang="fr-FR" sz="2000" b="0" strike="noStrike" spc="-1" dirty="0" smtClean="0">
                                <a:solidFill>
                                  <a:srgbClr val="FFFFFF"/>
                                </a:solidFill>
                                <a:latin typeface="Cambria"/>
                              </a:rPr>
                              <a:t>3</a:t>
                            </a:r>
                            <a:endParaRPr lang="en-US" sz="2000" b="0" strike="noStrike" spc="-1" dirty="0">
                              <a:latin typeface="Arial"/>
                            </a:endParaRPr>
                          </a:p>
                        </a:txBody>
                        <a:tcPr>
                          <a:lnL w="12240">
                            <a:noFill/>
                          </a:lnL>
                          <a:lnR w="12240">
                            <a:noFill/>
                          </a:lnR>
                          <a:lnT w="12240">
                            <a:noFill/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>
                              <a:lnSpc>
                                <a:spcPct val="100000"/>
                              </a:lnSpc>
                            </a:pPr>
                            <a:r>
                              <a:rPr lang="fr-FR" sz="2000" b="0" strike="noStrike" spc="-1" dirty="0" smtClean="0">
                                <a:solidFill>
                                  <a:srgbClr val="FFFFFF"/>
                                </a:solidFill>
                                <a:latin typeface="Cambria"/>
                              </a:rPr>
                              <a:t>2</a:t>
                            </a:r>
                            <a:endParaRPr lang="en-US" sz="2000" b="0" strike="noStrike" spc="-1" dirty="0">
                              <a:latin typeface="Arial"/>
                            </a:endParaRPr>
                          </a:p>
                        </a:txBody>
                        <a:tcPr>
                          <a:lnL w="12240">
                            <a:noFill/>
                          </a:lnL>
                          <a:lnR w="12240">
                            <a:noFill/>
                          </a:lnR>
                          <a:lnT w="12240">
                            <a:noFill/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>
                              <a:lnSpc>
                                <a:spcPct val="100000"/>
                              </a:lnSpc>
                            </a:pPr>
                            <a:r>
                              <a:rPr lang="fr-FR" sz="2000" b="0" strike="noStrike" spc="-1" dirty="0" smtClean="0">
                                <a:solidFill>
                                  <a:srgbClr val="FFFFFF"/>
                                </a:solidFill>
                                <a:latin typeface="Cambria"/>
                              </a:rPr>
                              <a:t>6</a:t>
                            </a:r>
                            <a:endParaRPr lang="en-US" sz="2000" b="0" strike="noStrike" spc="-1" dirty="0">
                              <a:latin typeface="Arial"/>
                            </a:endParaRPr>
                          </a:p>
                        </a:txBody>
                        <a:tcPr>
                          <a:lnL w="12240">
                            <a:noFill/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noFill/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>
                              <a:lnSpc>
                                <a:spcPct val="100000"/>
                              </a:lnSpc>
                            </a:pPr>
                            <a:r>
                              <a:rPr lang="fr-FR" sz="2000" b="0" strike="noStrike" spc="-1" dirty="0" smtClean="0">
                                <a:solidFill>
                                  <a:srgbClr val="FF0000"/>
                                </a:solidFill>
                                <a:latin typeface="Cambria"/>
                              </a:rPr>
                              <a:t>20</a:t>
                            </a:r>
                            <a:endParaRPr lang="en-US" sz="2000" b="0" strike="noStrike" spc="-1" dirty="0">
                              <a:latin typeface="Arial"/>
                            </a:endParaRPr>
                          </a:p>
                        </a:txBody>
                        <a:tcPr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noFill/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noFill/>
                        </a:tcPr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81" name="Table 9"/>
                <p:cNvGraphicFramePr/>
                <p:nvPr>
                  <p:extLst>
                    <p:ext uri="{D42A27DB-BD31-4B8C-83A1-F6EECF244321}">
                      <p14:modId xmlns:p14="http://schemas.microsoft.com/office/powerpoint/2010/main" val="824264399"/>
                    </p:ext>
                  </p:extLst>
                </p:nvPr>
              </p:nvGraphicFramePr>
              <p:xfrm>
                <a:off x="5726340" y="2442960"/>
                <a:ext cx="3163320" cy="1586880"/>
              </p:xfrm>
              <a:graphic>
                <a:graphicData uri="http://schemas.openxmlformats.org/drawingml/2006/table">
                  <a:tbl>
                    <a:tblPr/>
                    <a:tblGrid>
                      <a:gridCol w="537480"/>
                      <a:gridCol w="633600"/>
                      <a:gridCol w="633600"/>
                      <a:gridCol w="724320"/>
                      <a:gridCol w="634320"/>
                    </a:tblGrid>
                    <a:tr h="396720">
                      <a:tc>
                        <a:txBody>
                          <a:bodyPr/>
                          <a:lstStyle/>
                          <a:p>
                            <a:pPr algn="ctr">
                              <a:lnSpc>
                                <a:spcPct val="100000"/>
                              </a:lnSpc>
                            </a:pPr>
                            <a:r>
                              <a:rPr lang="fr-FR" sz="2000" b="0" strike="noStrike" spc="-1" dirty="0" smtClean="0">
                                <a:solidFill>
                                  <a:srgbClr val="FFFFFF"/>
                                </a:solidFill>
                                <a:latin typeface="Cambria"/>
                              </a:rPr>
                              <a:t>-5</a:t>
                            </a:r>
                            <a:endParaRPr lang="en-US" sz="2000" b="0" strike="noStrike" spc="-1" dirty="0">
                              <a:latin typeface="Arial"/>
                            </a:endParaRPr>
                          </a:p>
                        </a:txBody>
                        <a:tcPr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noFill/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noFill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>
                              <a:lnSpc>
                                <a:spcPct val="100000"/>
                              </a:lnSpc>
                            </a:pPr>
                            <a:r>
                              <a:rPr lang="fr-FR" sz="2000" b="0" strike="noStrike" spc="-1" dirty="0">
                                <a:solidFill>
                                  <a:srgbClr val="FFFFFF"/>
                                </a:solidFill>
                                <a:latin typeface="Cambria"/>
                              </a:rPr>
                              <a:t>1</a:t>
                            </a:r>
                            <a:endParaRPr lang="en-US" sz="2000" b="0" strike="noStrike" spc="-1" dirty="0">
                              <a:latin typeface="Arial"/>
                            </a:endParaRPr>
                          </a:p>
                        </a:txBody>
                        <a:tcPr>
                          <a:lnL w="12240">
                            <a:noFill/>
                          </a:lnL>
                          <a:lnR w="12240">
                            <a:noFill/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noFill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>
                              <a:lnSpc>
                                <a:spcPct val="100000"/>
                              </a:lnSpc>
                            </a:pPr>
                            <a:r>
                              <a:rPr lang="fr-FR" sz="2000" b="0" strike="noStrike" spc="-1" dirty="0" smtClean="0">
                                <a:solidFill>
                                  <a:srgbClr val="FFFFFF"/>
                                </a:solidFill>
                                <a:latin typeface="Cambria"/>
                              </a:rPr>
                              <a:t>1</a:t>
                            </a:r>
                            <a:endParaRPr lang="en-US" sz="2000" b="0" strike="noStrike" spc="-1" dirty="0">
                              <a:latin typeface="Arial"/>
                            </a:endParaRPr>
                          </a:p>
                        </a:txBody>
                        <a:tcPr>
                          <a:lnL w="12240">
                            <a:noFill/>
                          </a:lnL>
                          <a:lnR w="12240">
                            <a:noFill/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noFill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>
                              <a:lnSpc>
                                <a:spcPct val="100000"/>
                              </a:lnSpc>
                            </a:pPr>
                            <a:r>
                              <a:rPr lang="fr-FR" sz="2000" b="0" strike="noStrike" spc="-1" dirty="0" smtClean="0">
                                <a:solidFill>
                                  <a:srgbClr val="FFFFFF"/>
                                </a:solidFill>
                                <a:latin typeface="Cambria"/>
                              </a:rPr>
                              <a:t>2</a:t>
                            </a:r>
                            <a:endParaRPr lang="en-US" sz="2000" b="0" strike="noStrike" spc="-1" dirty="0">
                              <a:latin typeface="Arial"/>
                            </a:endParaRPr>
                          </a:p>
                        </a:txBody>
                        <a:tcPr>
                          <a:lnL w="12240">
                            <a:noFill/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noFill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>
                              <a:lnSpc>
                                <a:spcPct val="100000"/>
                              </a:lnSpc>
                            </a:pPr>
                            <a:r>
                              <a:rPr lang="fr-FR" sz="2000" b="0" strike="noStrike" spc="-1" dirty="0" smtClean="0">
                                <a:solidFill>
                                  <a:srgbClr val="FF0000"/>
                                </a:solidFill>
                                <a:latin typeface="Cambria"/>
                              </a:rPr>
                              <a:t>1</a:t>
                            </a:r>
                            <a:endParaRPr lang="en-US" sz="2000" b="0" strike="noStrike" spc="-1" dirty="0">
                              <a:latin typeface="Arial"/>
                            </a:endParaRPr>
                          </a:p>
                        </a:txBody>
                        <a:tcPr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noFill/>
                          </a:lnB>
                          <a:noFill/>
                        </a:tcPr>
                      </a:tc>
                    </a:tr>
                    <a:tr h="396720">
                      <a:tc>
                        <a:txBody>
                          <a:bodyPr/>
                          <a:lstStyle/>
                          <a:p>
                            <a:pPr algn="ctr">
                              <a:lnSpc>
                                <a:spcPct val="100000"/>
                              </a:lnSpc>
                            </a:pPr>
                            <a:r>
                              <a:rPr lang="fr-FR" sz="2000" b="0" strike="noStrike" spc="-1" dirty="0" smtClean="0">
                                <a:solidFill>
                                  <a:srgbClr val="FFFFFF"/>
                                </a:solidFill>
                                <a:latin typeface="Cambria"/>
                              </a:rPr>
                              <a:t>1</a:t>
                            </a:r>
                            <a:endParaRPr lang="en-US" sz="2000" b="0" strike="noStrike" spc="-1" dirty="0">
                              <a:latin typeface="Arial"/>
                            </a:endParaRPr>
                          </a:p>
                        </a:txBody>
                        <a:tcPr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noFill/>
                          </a:lnR>
                          <a:lnT w="12240">
                            <a:noFill/>
                          </a:lnT>
                          <a:lnB w="12240">
                            <a:noFill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>
                              <a:lnSpc>
                                <a:spcPct val="100000"/>
                              </a:lnSpc>
                            </a:pPr>
                            <a:r>
                              <a:rPr lang="fr-FR" sz="2000" b="0" strike="noStrike" spc="-1" dirty="0" smtClean="0">
                                <a:solidFill>
                                  <a:srgbClr val="FFFFFF"/>
                                </a:solidFill>
                                <a:latin typeface="Cambria"/>
                              </a:rPr>
                              <a:t>7</a:t>
                            </a:r>
                            <a:endParaRPr lang="en-US" sz="2000" b="0" strike="noStrike" spc="-1" dirty="0">
                              <a:latin typeface="Arial"/>
                            </a:endParaRPr>
                          </a:p>
                        </a:txBody>
                        <a:tcPr>
                          <a:lnL w="12240">
                            <a:noFill/>
                          </a:lnL>
                          <a:lnR w="12240">
                            <a:noFill/>
                          </a:lnR>
                          <a:lnT w="12240">
                            <a:noFill/>
                          </a:lnT>
                          <a:lnB w="12240">
                            <a:noFill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>
                              <a:lnSpc>
                                <a:spcPct val="100000"/>
                              </a:lnSpc>
                            </a:pPr>
                            <a:r>
                              <a:rPr lang="fr-FR" sz="2000" b="0" strike="noStrike" spc="-1" dirty="0" smtClean="0">
                                <a:solidFill>
                                  <a:srgbClr val="FFFFFF"/>
                                </a:solidFill>
                                <a:latin typeface="Cambria"/>
                              </a:rPr>
                              <a:t>2</a:t>
                            </a:r>
                            <a:endParaRPr lang="en-US" sz="2000" b="0" strike="noStrike" spc="-1" dirty="0">
                              <a:latin typeface="Arial"/>
                            </a:endParaRPr>
                          </a:p>
                        </a:txBody>
                        <a:tcPr>
                          <a:lnL w="12240">
                            <a:noFill/>
                          </a:lnL>
                          <a:lnR w="12240">
                            <a:noFill/>
                          </a:lnR>
                          <a:lnT w="12240">
                            <a:noFill/>
                          </a:lnT>
                          <a:lnB w="12240">
                            <a:noFill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>
                              <a:lnSpc>
                                <a:spcPct val="100000"/>
                              </a:lnSpc>
                            </a:pPr>
                            <a:r>
                              <a:rPr lang="fr-FR" sz="2000" b="0" strike="noStrike" spc="-1" dirty="0" smtClean="0">
                                <a:solidFill>
                                  <a:srgbClr val="FFFFFF"/>
                                </a:solidFill>
                                <a:latin typeface="Cambria"/>
                              </a:rPr>
                              <a:t>-1</a:t>
                            </a:r>
                            <a:endParaRPr lang="en-US" sz="2000" b="0" strike="noStrike" spc="-1" dirty="0">
                              <a:latin typeface="Arial"/>
                            </a:endParaRPr>
                          </a:p>
                        </a:txBody>
                        <a:tcPr>
                          <a:lnL w="12240">
                            <a:noFill/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noFill/>
                          </a:lnT>
                          <a:lnB w="12240">
                            <a:noFill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>
                              <a:lnSpc>
                                <a:spcPct val="100000"/>
                              </a:lnSpc>
                            </a:pPr>
                            <a:r>
                              <a:rPr lang="fr-FR" sz="2000" b="0" strike="noStrike" spc="-1" dirty="0" smtClean="0">
                                <a:solidFill>
                                  <a:srgbClr val="FF0000"/>
                                </a:solidFill>
                                <a:latin typeface="Cambria"/>
                              </a:rPr>
                              <a:t>18</a:t>
                            </a:r>
                            <a:endParaRPr lang="en-US" sz="2000" b="0" strike="noStrike" spc="-1" dirty="0">
                              <a:latin typeface="Arial"/>
                            </a:endParaRPr>
                          </a:p>
                        </a:txBody>
                        <a:tcPr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noFill/>
                          </a:lnT>
                          <a:lnB w="12240">
                            <a:noFill/>
                          </a:lnB>
                          <a:noFill/>
                        </a:tcPr>
                      </a:tc>
                    </a:tr>
                    <a:tr h="396720">
                      <a:tc>
                        <a:txBody>
                          <a:bodyPr/>
                          <a:lstStyle/>
                          <a:p>
                            <a:pPr algn="ctr">
                              <a:lnSpc>
                                <a:spcPct val="100000"/>
                              </a:lnSpc>
                            </a:pPr>
                            <a:r>
                              <a:rPr lang="fr-FR" sz="2000" b="0" strike="noStrike" spc="-1">
                                <a:solidFill>
                                  <a:srgbClr val="FFFFFF"/>
                                </a:solidFill>
                                <a:latin typeface="Cambria"/>
                              </a:rPr>
                              <a:t>3</a:t>
                            </a:r>
                            <a:endParaRPr lang="en-US" sz="2000" b="0" strike="noStrike" spc="-1">
                              <a:latin typeface="Arial"/>
                            </a:endParaRPr>
                          </a:p>
                        </a:txBody>
                        <a:tcPr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noFill/>
                          </a:lnR>
                          <a:lnT w="12240">
                            <a:noFill/>
                          </a:lnT>
                          <a:lnB w="12240">
                            <a:noFill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>
                              <a:lnSpc>
                                <a:spcPct val="100000"/>
                              </a:lnSpc>
                            </a:pPr>
                            <a:r>
                              <a:rPr lang="fr-FR" sz="2000" b="0" strike="noStrike" spc="-1" dirty="0" smtClean="0">
                                <a:solidFill>
                                  <a:srgbClr val="FFFFFF"/>
                                </a:solidFill>
                                <a:latin typeface="Cambria"/>
                              </a:rPr>
                              <a:t>-1</a:t>
                            </a:r>
                            <a:endParaRPr lang="en-US" sz="2000" b="0" strike="noStrike" spc="-1" dirty="0">
                              <a:latin typeface="Arial"/>
                            </a:endParaRPr>
                          </a:p>
                        </a:txBody>
                        <a:tcPr>
                          <a:lnL w="12240">
                            <a:noFill/>
                          </a:lnL>
                          <a:lnR w="12240">
                            <a:noFill/>
                          </a:lnR>
                          <a:lnT w="12240">
                            <a:noFill/>
                          </a:lnT>
                          <a:lnB w="12240">
                            <a:noFill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>
                              <a:lnSpc>
                                <a:spcPct val="100000"/>
                              </a:lnSpc>
                            </a:pPr>
                            <a:r>
                              <a:rPr lang="fr-FR" sz="2000" b="0" strike="noStrike" spc="-1" dirty="0" smtClean="0">
                                <a:solidFill>
                                  <a:srgbClr val="FFFFFF"/>
                                </a:solidFill>
                                <a:latin typeface="Cambria"/>
                              </a:rPr>
                              <a:t>9</a:t>
                            </a:r>
                            <a:endParaRPr lang="en-US" sz="2000" b="0" strike="noStrike" spc="-1" dirty="0">
                              <a:latin typeface="Arial"/>
                            </a:endParaRPr>
                          </a:p>
                        </a:txBody>
                        <a:tcPr>
                          <a:lnL w="12240">
                            <a:noFill/>
                          </a:lnL>
                          <a:lnR w="12240">
                            <a:noFill/>
                          </a:lnR>
                          <a:lnT w="12240">
                            <a:noFill/>
                          </a:lnT>
                          <a:lnB w="12240">
                            <a:noFill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>
                              <a:lnSpc>
                                <a:spcPct val="100000"/>
                              </a:lnSpc>
                            </a:pPr>
                            <a:r>
                              <a:rPr lang="fr-FR" sz="2000" b="0" strike="noStrike" spc="-1" dirty="0" smtClean="0">
                                <a:solidFill>
                                  <a:srgbClr val="FFFFFF"/>
                                </a:solidFill>
                                <a:latin typeface="Cambria"/>
                              </a:rPr>
                              <a:t>-3</a:t>
                            </a:r>
                            <a:endParaRPr lang="en-US" sz="2000" b="0" strike="noStrike" spc="-1" dirty="0">
                              <a:latin typeface="Arial"/>
                            </a:endParaRPr>
                          </a:p>
                        </a:txBody>
                        <a:tcPr>
                          <a:lnL w="12240">
                            <a:noFill/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noFill/>
                          </a:lnT>
                          <a:lnB w="12240">
                            <a:noFill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>
                              <a:lnSpc>
                                <a:spcPct val="100000"/>
                              </a:lnSpc>
                            </a:pPr>
                            <a:r>
                              <a:rPr lang="fr-FR" sz="2000" b="0" strike="noStrike" spc="-1" dirty="0" smtClean="0">
                                <a:solidFill>
                                  <a:srgbClr val="FF0000"/>
                                </a:solidFill>
                                <a:latin typeface="Cambria"/>
                              </a:rPr>
                              <a:t>-15</a:t>
                            </a:r>
                            <a:endParaRPr lang="en-US" sz="2000" b="0" strike="noStrike" spc="-1" dirty="0">
                              <a:latin typeface="Arial"/>
                            </a:endParaRPr>
                          </a:p>
                        </a:txBody>
                        <a:tcPr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noFill/>
                          </a:lnT>
                          <a:lnB w="12240">
                            <a:noFill/>
                          </a:lnB>
                          <a:noFill/>
                        </a:tcPr>
                      </a:tc>
                    </a:tr>
                    <a:tr h="396720">
                      <a:tc>
                        <a:txBody>
                          <a:bodyPr/>
                          <a:lstStyle/>
                          <a:p>
                            <a:pPr algn="ctr">
                              <a:lnSpc>
                                <a:spcPct val="100000"/>
                              </a:lnSpc>
                            </a:pPr>
                            <a:r>
                              <a:rPr lang="fr-FR" sz="2000" b="0" strike="noStrike" spc="-1">
                                <a:solidFill>
                                  <a:srgbClr val="FFFFFF"/>
                                </a:solidFill>
                                <a:latin typeface="Cambria"/>
                              </a:rPr>
                              <a:t>1</a:t>
                            </a:r>
                            <a:endParaRPr lang="en-US" sz="2000" b="0" strike="noStrike" spc="-1">
                              <a:latin typeface="Arial"/>
                            </a:endParaRPr>
                          </a:p>
                        </a:txBody>
                        <a:tcPr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noFill/>
                          </a:lnR>
                          <a:lnT w="12240">
                            <a:noFill/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>
                              <a:lnSpc>
                                <a:spcPct val="100000"/>
                              </a:lnSpc>
                            </a:pPr>
                            <a:r>
                              <a:rPr lang="fr-FR" sz="2000" b="0" strike="noStrike" spc="-1" dirty="0" smtClean="0">
                                <a:solidFill>
                                  <a:srgbClr val="FFFFFF"/>
                                </a:solidFill>
                                <a:latin typeface="Cambria"/>
                              </a:rPr>
                              <a:t>3</a:t>
                            </a:r>
                            <a:endParaRPr lang="en-US" sz="2000" b="0" strike="noStrike" spc="-1" dirty="0">
                              <a:latin typeface="Arial"/>
                            </a:endParaRPr>
                          </a:p>
                        </a:txBody>
                        <a:tcPr>
                          <a:lnL w="12240">
                            <a:noFill/>
                          </a:lnL>
                          <a:lnR w="12240">
                            <a:noFill/>
                          </a:lnR>
                          <a:lnT w="12240">
                            <a:noFill/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>
                              <a:lnSpc>
                                <a:spcPct val="100000"/>
                              </a:lnSpc>
                            </a:pPr>
                            <a:r>
                              <a:rPr lang="fr-FR" sz="2000" b="0" strike="noStrike" spc="-1" dirty="0" smtClean="0">
                                <a:solidFill>
                                  <a:srgbClr val="FFFFFF"/>
                                </a:solidFill>
                                <a:latin typeface="Cambria"/>
                              </a:rPr>
                              <a:t>2</a:t>
                            </a:r>
                            <a:endParaRPr lang="en-US" sz="2000" b="0" strike="noStrike" spc="-1" dirty="0">
                              <a:latin typeface="Arial"/>
                            </a:endParaRPr>
                          </a:p>
                        </a:txBody>
                        <a:tcPr>
                          <a:lnL w="12240">
                            <a:noFill/>
                          </a:lnL>
                          <a:lnR w="12240">
                            <a:noFill/>
                          </a:lnR>
                          <a:lnT w="12240">
                            <a:noFill/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>
                              <a:lnSpc>
                                <a:spcPct val="100000"/>
                              </a:lnSpc>
                            </a:pPr>
                            <a:r>
                              <a:rPr lang="fr-FR" sz="2000" b="0" strike="noStrike" spc="-1" dirty="0" smtClean="0">
                                <a:solidFill>
                                  <a:srgbClr val="FFFFFF"/>
                                </a:solidFill>
                                <a:latin typeface="Cambria"/>
                              </a:rPr>
                              <a:t>6</a:t>
                            </a:r>
                            <a:endParaRPr lang="en-US" sz="2000" b="0" strike="noStrike" spc="-1" dirty="0">
                              <a:latin typeface="Arial"/>
                            </a:endParaRPr>
                          </a:p>
                        </a:txBody>
                        <a:tcPr>
                          <a:lnL w="12240">
                            <a:noFill/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noFill/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>
                              <a:lnSpc>
                                <a:spcPct val="100000"/>
                              </a:lnSpc>
                            </a:pPr>
                            <a:r>
                              <a:rPr lang="fr-FR" sz="2000" b="0" strike="noStrike" spc="-1" dirty="0" smtClean="0">
                                <a:solidFill>
                                  <a:srgbClr val="FF0000"/>
                                </a:solidFill>
                                <a:latin typeface="Cambria"/>
                              </a:rPr>
                              <a:t>20</a:t>
                            </a:r>
                            <a:endParaRPr lang="en-US" sz="2000" b="0" strike="noStrike" spc="-1" dirty="0">
                              <a:latin typeface="Arial"/>
                            </a:endParaRPr>
                          </a:p>
                        </a:txBody>
                        <a:tcPr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noFill/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noFill/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183" name="CustomShape 11"/>
            <p:cNvSpPr/>
            <p:nvPr/>
          </p:nvSpPr>
          <p:spPr>
            <a:xfrm>
              <a:off x="1060920" y="4347720"/>
              <a:ext cx="316800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800" b="1" u="sng" strike="noStrike" spc="-1" dirty="0">
                  <a:solidFill>
                    <a:srgbClr val="C00000"/>
                  </a:solidFill>
                  <a:uFillTx/>
                  <a:latin typeface="Book Antiqua"/>
                </a:rPr>
                <a:t>Système linéaire ( carré )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16" name="CustomShape 1"/>
          <p:cNvSpPr/>
          <p:nvPr/>
        </p:nvSpPr>
        <p:spPr>
          <a:xfrm>
            <a:off x="683640" y="862210"/>
            <a:ext cx="676868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0" strike="noStrike" spc="-1" dirty="0" smtClean="0">
                <a:solidFill>
                  <a:srgbClr val="FFFFFF"/>
                </a:solidFill>
                <a:latin typeface="Book Antiqua"/>
              </a:rPr>
              <a:t>Exemple  (le même que celui utilisé avec la méthode de Jacobi):</a:t>
            </a:r>
            <a:endParaRPr lang="en-US" b="0" strike="noStrike" spc="-1" dirty="0">
              <a:latin typeface="Arial"/>
            </a:endParaRPr>
          </a:p>
        </p:txBody>
      </p:sp>
      <p:sp>
        <p:nvSpPr>
          <p:cNvPr id="17" name="CustomShape 1"/>
          <p:cNvSpPr/>
          <p:nvPr/>
        </p:nvSpPr>
        <p:spPr>
          <a:xfrm>
            <a:off x="57055" y="188640"/>
            <a:ext cx="33652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3- </a:t>
            </a: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Méthode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de </a:t>
            </a:r>
            <a:r>
              <a:rPr lang="fr-FR" sz="1400" b="1" u="sng" spc="148" dirty="0" smtClean="0">
                <a:solidFill>
                  <a:srgbClr val="FFFFFF"/>
                </a:solidFill>
                <a:latin typeface="Book Antiqua"/>
              </a:rPr>
              <a:t>Gauss-Seidel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 :</a:t>
            </a:r>
            <a:endParaRPr lang="en-US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874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1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5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07B3D0AE-95D3-4EC8-BAA1-D912D97109C0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41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1" name="CustomShape 7"/>
          <p:cNvSpPr/>
          <p:nvPr/>
        </p:nvSpPr>
        <p:spPr>
          <a:xfrm>
            <a:off x="285428" y="2158619"/>
            <a:ext cx="573493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0" strike="noStrike" spc="-1" dirty="0" smtClean="0">
                <a:solidFill>
                  <a:srgbClr val="FFFFFF"/>
                </a:solidFill>
                <a:latin typeface="Constantia"/>
              </a:rPr>
              <a:t>A =</a:t>
            </a:r>
            <a:endParaRPr lang="en-US" b="0" strike="noStrike" spc="-1" dirty="0">
              <a:latin typeface="Arial"/>
            </a:endParaRPr>
          </a:p>
        </p:txBody>
      </p:sp>
      <p:graphicFrame>
        <p:nvGraphicFramePr>
          <p:cNvPr id="22" name="Table 9"/>
          <p:cNvGraphicFramePr/>
          <p:nvPr>
            <p:extLst>
              <p:ext uri="{D42A27DB-BD31-4B8C-83A1-F6EECF244321}">
                <p14:modId xmlns:p14="http://schemas.microsoft.com/office/powerpoint/2010/main" val="1426864941"/>
              </p:ext>
            </p:extLst>
          </p:nvPr>
        </p:nvGraphicFramePr>
        <p:xfrm>
          <a:off x="866561" y="1549118"/>
          <a:ext cx="2529000" cy="1586880"/>
        </p:xfrm>
        <a:graphic>
          <a:graphicData uri="http://schemas.openxmlformats.org/drawingml/2006/table">
            <a:tbl>
              <a:tblPr/>
              <a:tblGrid>
                <a:gridCol w="537480"/>
                <a:gridCol w="633600"/>
                <a:gridCol w="633600"/>
                <a:gridCol w="724320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-5</a:t>
                      </a:r>
                      <a:endParaRPr lang="en-US" sz="2000" b="1" strike="noStrike" spc="-1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7</a:t>
                      </a:r>
                      <a:endParaRPr lang="en-US" sz="2000" b="1" strike="noStrike" spc="-1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9</a:t>
                      </a:r>
                      <a:endParaRPr lang="en-US" sz="2000" b="1" strike="noStrike" spc="-1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-3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6</a:t>
                      </a:r>
                      <a:endParaRPr lang="en-US" sz="2000" b="1" strike="noStrike" spc="-1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4" name="Groupe 3"/>
          <p:cNvGrpSpPr/>
          <p:nvPr/>
        </p:nvGrpSpPr>
        <p:grpSpPr>
          <a:xfrm>
            <a:off x="3563888" y="1610474"/>
            <a:ext cx="2618764" cy="1499880"/>
            <a:chOff x="3563888" y="1610474"/>
            <a:chExt cx="2618764" cy="1499880"/>
          </a:xfrm>
        </p:grpSpPr>
        <p:sp>
          <p:nvSpPr>
            <p:cNvPr id="23" name="Rectangle 22"/>
            <p:cNvSpPr/>
            <p:nvPr/>
          </p:nvSpPr>
          <p:spPr>
            <a:xfrm>
              <a:off x="3950404" y="1611928"/>
              <a:ext cx="2232248" cy="337100"/>
            </a:xfrm>
            <a:prstGeom prst="rect">
              <a:avLst/>
            </a:prstGeom>
            <a:noFill/>
            <a:ln w="0">
              <a:solidFill>
                <a:srgbClr val="FFC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r>
                <a:rPr lang="fr-FR" sz="1600" spc="-1" dirty="0" smtClean="0">
                  <a:solidFill>
                    <a:srgbClr val="FFFFFF"/>
                  </a:solidFill>
                  <a:latin typeface="Cambria" pitchFamily="18" charset="0"/>
                </a:rPr>
                <a:t>|1| + |1| + |2| = 4 &lt;|-5|  </a:t>
              </a:r>
              <a:endParaRPr lang="fr-FR" sz="1600" spc="-1" dirty="0">
                <a:solidFill>
                  <a:srgbClr val="FFFFFF"/>
                </a:solidFill>
                <a:latin typeface="Cambria" pitchFamily="18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950404" y="2004106"/>
              <a:ext cx="2232248" cy="337100"/>
            </a:xfrm>
            <a:prstGeom prst="rect">
              <a:avLst/>
            </a:prstGeom>
            <a:noFill/>
            <a:ln w="0">
              <a:solidFill>
                <a:srgbClr val="FFC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r>
                <a:rPr lang="fr-FR" sz="1600" spc="-1" dirty="0" smtClean="0">
                  <a:solidFill>
                    <a:srgbClr val="FFFFFF"/>
                  </a:solidFill>
                  <a:latin typeface="Cambria" pitchFamily="18" charset="0"/>
                </a:rPr>
                <a:t>|1| + |2| + |-1| = 4 &lt;|7|  </a:t>
              </a:r>
              <a:endParaRPr lang="fr-FR" sz="1600" spc="-1" dirty="0">
                <a:solidFill>
                  <a:srgbClr val="FFFFFF"/>
                </a:solidFill>
                <a:latin typeface="Cambria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50404" y="2396045"/>
              <a:ext cx="2232248" cy="337100"/>
            </a:xfrm>
            <a:prstGeom prst="rect">
              <a:avLst/>
            </a:prstGeom>
            <a:noFill/>
            <a:ln w="0">
              <a:solidFill>
                <a:srgbClr val="FFC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r>
                <a:rPr lang="fr-FR" sz="1600" spc="-1" dirty="0" smtClean="0">
                  <a:solidFill>
                    <a:srgbClr val="FFFFFF"/>
                  </a:solidFill>
                  <a:latin typeface="Cambria" pitchFamily="18" charset="0"/>
                </a:rPr>
                <a:t>|3| + |-1| + |-3| = 7 &lt;|9|  </a:t>
              </a:r>
              <a:endParaRPr lang="fr-FR" sz="1600" spc="-1" dirty="0">
                <a:solidFill>
                  <a:srgbClr val="FFFFFF"/>
                </a:solidFill>
                <a:latin typeface="Cambria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50404" y="2773254"/>
              <a:ext cx="2232248" cy="337100"/>
            </a:xfrm>
            <a:prstGeom prst="rect">
              <a:avLst/>
            </a:prstGeom>
            <a:noFill/>
            <a:ln w="0">
              <a:solidFill>
                <a:srgbClr val="FFC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r>
                <a:rPr lang="fr-FR" sz="1600" spc="-1" dirty="0" smtClean="0">
                  <a:solidFill>
                    <a:srgbClr val="FFFFFF"/>
                  </a:solidFill>
                  <a:latin typeface="Cambria" pitchFamily="18" charset="0"/>
                </a:rPr>
                <a:t>|1| + |3| + |2| = 6 ≤|6|  </a:t>
              </a:r>
              <a:endParaRPr lang="fr-FR" sz="1600" spc="-1" dirty="0">
                <a:solidFill>
                  <a:srgbClr val="FFFFFF"/>
                </a:solidFill>
                <a:latin typeface="Cambria" pitchFamily="18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3563888" y="1610474"/>
              <a:ext cx="38651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600" spc="-1" dirty="0">
                  <a:solidFill>
                    <a:srgbClr val="FFFFFF"/>
                  </a:solidFill>
                  <a:latin typeface="Cambria" pitchFamily="18" charset="0"/>
                  <a:sym typeface="Symbol"/>
                </a:rPr>
                <a:t></a:t>
              </a:r>
              <a:endParaRPr lang="fr-FR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563888" y="2012831"/>
              <a:ext cx="38651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600" spc="-1" dirty="0">
                  <a:solidFill>
                    <a:srgbClr val="FFFFFF"/>
                  </a:solidFill>
                  <a:latin typeface="Cambria" pitchFamily="18" charset="0"/>
                  <a:sym typeface="Symbol"/>
                </a:rPr>
                <a:t></a:t>
              </a:r>
              <a:endParaRPr lang="fr-FR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563888" y="2341206"/>
              <a:ext cx="38651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600" spc="-1" dirty="0">
                  <a:solidFill>
                    <a:srgbClr val="FFFFFF"/>
                  </a:solidFill>
                  <a:latin typeface="Cambria" pitchFamily="18" charset="0"/>
                  <a:sym typeface="Symbol"/>
                </a:rPr>
                <a:t></a:t>
              </a:r>
              <a:endParaRPr lang="fr-FR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563888" y="2771800"/>
              <a:ext cx="38651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600" spc="-1" dirty="0">
                  <a:solidFill>
                    <a:srgbClr val="FFFFFF"/>
                  </a:solidFill>
                  <a:latin typeface="Cambria" pitchFamily="18" charset="0"/>
                  <a:sym typeface="Symbol"/>
                </a:rPr>
                <a:t></a:t>
              </a:r>
              <a:endParaRPr lang="fr-FR" dirty="0"/>
            </a:p>
          </p:txBody>
        </p:sp>
      </p:grpSp>
      <p:sp>
        <p:nvSpPr>
          <p:cNvPr id="3" name="Accolade fermante 2"/>
          <p:cNvSpPr/>
          <p:nvPr/>
        </p:nvSpPr>
        <p:spPr>
          <a:xfrm>
            <a:off x="6300192" y="1524584"/>
            <a:ext cx="360040" cy="1633244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6880564" y="1981166"/>
            <a:ext cx="2011916" cy="583321"/>
          </a:xfrm>
          <a:prstGeom prst="rect">
            <a:avLst/>
          </a:prstGeom>
          <a:noFill/>
          <a:ln w="0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fr-FR" sz="1600" spc="-1" dirty="0" smtClean="0">
                <a:solidFill>
                  <a:srgbClr val="FFFFFF"/>
                </a:solidFill>
                <a:latin typeface="Cambria" pitchFamily="18" charset="0"/>
              </a:rPr>
              <a:t>Matrice A est à diagonale dominante </a:t>
            </a:r>
            <a:endParaRPr lang="fr-FR" sz="1600" spc="-1" dirty="0">
              <a:solidFill>
                <a:srgbClr val="FFFFFF"/>
              </a:solidFill>
              <a:latin typeface="Cambria" pitchFamily="18" charset="0"/>
            </a:endParaRPr>
          </a:p>
        </p:txBody>
      </p:sp>
      <p:sp>
        <p:nvSpPr>
          <p:cNvPr id="36" name="CustomShape 1"/>
          <p:cNvSpPr/>
          <p:nvPr/>
        </p:nvSpPr>
        <p:spPr>
          <a:xfrm>
            <a:off x="557031" y="764704"/>
            <a:ext cx="2430793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 smtClean="0">
                <a:solidFill>
                  <a:srgbClr val="FFFFFF"/>
                </a:solidFill>
                <a:latin typeface="Book Antiqua"/>
              </a:rPr>
              <a:t>Test de convergence :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37" name="CustomShape 7"/>
          <p:cNvSpPr/>
          <p:nvPr/>
        </p:nvSpPr>
        <p:spPr>
          <a:xfrm>
            <a:off x="281642" y="4582480"/>
            <a:ext cx="573493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0" strike="noStrike" spc="-1" dirty="0" smtClean="0">
                <a:solidFill>
                  <a:srgbClr val="FFFFFF"/>
                </a:solidFill>
                <a:latin typeface="Constantia"/>
              </a:rPr>
              <a:t>D =</a:t>
            </a:r>
            <a:endParaRPr lang="en-US" b="0" strike="noStrike" spc="-1" dirty="0">
              <a:latin typeface="Arial"/>
            </a:endParaRPr>
          </a:p>
        </p:txBody>
      </p:sp>
      <p:graphicFrame>
        <p:nvGraphicFramePr>
          <p:cNvPr id="38" name="Table 9"/>
          <p:cNvGraphicFramePr/>
          <p:nvPr>
            <p:extLst>
              <p:ext uri="{D42A27DB-BD31-4B8C-83A1-F6EECF244321}">
                <p14:modId xmlns:p14="http://schemas.microsoft.com/office/powerpoint/2010/main" val="1712045435"/>
              </p:ext>
            </p:extLst>
          </p:nvPr>
        </p:nvGraphicFramePr>
        <p:xfrm>
          <a:off x="862775" y="3972979"/>
          <a:ext cx="2022481" cy="1586880"/>
        </p:xfrm>
        <a:graphic>
          <a:graphicData uri="http://schemas.openxmlformats.org/drawingml/2006/table">
            <a:tbl>
              <a:tblPr/>
              <a:tblGrid>
                <a:gridCol w="438305"/>
                <a:gridCol w="504056"/>
                <a:gridCol w="576064"/>
                <a:gridCol w="504056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-5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7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9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6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9" name="CustomShape 7"/>
          <p:cNvSpPr/>
          <p:nvPr/>
        </p:nvSpPr>
        <p:spPr>
          <a:xfrm>
            <a:off x="3263147" y="4582480"/>
            <a:ext cx="573493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0" strike="noStrike" spc="-1" dirty="0" smtClean="0">
                <a:solidFill>
                  <a:srgbClr val="FFFFFF"/>
                </a:solidFill>
                <a:latin typeface="Constantia"/>
              </a:rPr>
              <a:t>E =</a:t>
            </a:r>
            <a:endParaRPr lang="en-US" b="0" strike="noStrike" spc="-1" dirty="0">
              <a:latin typeface="Arial"/>
            </a:endParaRPr>
          </a:p>
        </p:txBody>
      </p:sp>
      <p:graphicFrame>
        <p:nvGraphicFramePr>
          <p:cNvPr id="40" name="Table 9"/>
          <p:cNvGraphicFramePr/>
          <p:nvPr>
            <p:extLst>
              <p:ext uri="{D42A27DB-BD31-4B8C-83A1-F6EECF244321}">
                <p14:modId xmlns:p14="http://schemas.microsoft.com/office/powerpoint/2010/main" val="2639687393"/>
              </p:ext>
            </p:extLst>
          </p:nvPr>
        </p:nvGraphicFramePr>
        <p:xfrm>
          <a:off x="3844280" y="3972979"/>
          <a:ext cx="2022481" cy="1586880"/>
        </p:xfrm>
        <a:graphic>
          <a:graphicData uri="http://schemas.openxmlformats.org/drawingml/2006/table">
            <a:tbl>
              <a:tblPr/>
              <a:tblGrid>
                <a:gridCol w="438305"/>
                <a:gridCol w="504056"/>
                <a:gridCol w="576064"/>
                <a:gridCol w="504056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-3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-3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-2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1" name="CustomShape 7"/>
          <p:cNvSpPr/>
          <p:nvPr/>
        </p:nvSpPr>
        <p:spPr>
          <a:xfrm>
            <a:off x="6324666" y="4582480"/>
            <a:ext cx="573493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0" strike="noStrike" spc="-1" dirty="0" smtClean="0">
                <a:solidFill>
                  <a:srgbClr val="FFFFFF"/>
                </a:solidFill>
                <a:latin typeface="Constantia"/>
              </a:rPr>
              <a:t>F =</a:t>
            </a:r>
            <a:endParaRPr lang="en-US" b="0" strike="noStrike" spc="-1" dirty="0">
              <a:latin typeface="Arial"/>
            </a:endParaRPr>
          </a:p>
        </p:txBody>
      </p:sp>
      <p:graphicFrame>
        <p:nvGraphicFramePr>
          <p:cNvPr id="42" name="Table 9"/>
          <p:cNvGraphicFramePr/>
          <p:nvPr>
            <p:extLst>
              <p:ext uri="{D42A27DB-BD31-4B8C-83A1-F6EECF244321}">
                <p14:modId xmlns:p14="http://schemas.microsoft.com/office/powerpoint/2010/main" val="1265578302"/>
              </p:ext>
            </p:extLst>
          </p:nvPr>
        </p:nvGraphicFramePr>
        <p:xfrm>
          <a:off x="6905799" y="3972979"/>
          <a:ext cx="2022481" cy="1586880"/>
        </p:xfrm>
        <a:graphic>
          <a:graphicData uri="http://schemas.openxmlformats.org/drawingml/2006/table">
            <a:tbl>
              <a:tblPr/>
              <a:tblGrid>
                <a:gridCol w="438305"/>
                <a:gridCol w="504056"/>
                <a:gridCol w="576064"/>
                <a:gridCol w="504056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-2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-2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" name="CustomShape 1"/>
          <p:cNvSpPr/>
          <p:nvPr/>
        </p:nvSpPr>
        <p:spPr>
          <a:xfrm>
            <a:off x="57055" y="188640"/>
            <a:ext cx="33652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3- </a:t>
            </a: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Méthode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de </a:t>
            </a:r>
            <a:r>
              <a:rPr lang="fr-FR" sz="1400" b="1" u="sng" spc="148" dirty="0" smtClean="0">
                <a:solidFill>
                  <a:srgbClr val="FFFFFF"/>
                </a:solidFill>
                <a:latin typeface="Book Antiqua"/>
              </a:rPr>
              <a:t>Gauss-Seidel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 :</a:t>
            </a:r>
            <a:endParaRPr lang="en-US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843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37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50"/>
                            </p:stCondLst>
                            <p:childTnLst>
                              <p:par>
                                <p:cTn id="3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750"/>
                            </p:stCondLst>
                            <p:childTnLst>
                              <p:par>
                                <p:cTn id="4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45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53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5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07B3D0AE-95D3-4EC8-BAA1-D912D97109C0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42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1" name="CustomShape 7"/>
          <p:cNvSpPr/>
          <p:nvPr/>
        </p:nvSpPr>
        <p:spPr>
          <a:xfrm>
            <a:off x="290689" y="2158619"/>
            <a:ext cx="573493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0" strike="noStrike" spc="-1" dirty="0" smtClean="0">
                <a:solidFill>
                  <a:srgbClr val="FFFFFF"/>
                </a:solidFill>
                <a:latin typeface="Constantia"/>
              </a:rPr>
              <a:t>A =</a:t>
            </a:r>
            <a:endParaRPr lang="en-US" b="0" strike="noStrike" spc="-1" dirty="0">
              <a:latin typeface="Arial"/>
            </a:endParaRPr>
          </a:p>
        </p:txBody>
      </p:sp>
      <p:graphicFrame>
        <p:nvGraphicFramePr>
          <p:cNvPr id="22" name="Table 9"/>
          <p:cNvGraphicFramePr/>
          <p:nvPr>
            <p:extLst>
              <p:ext uri="{D42A27DB-BD31-4B8C-83A1-F6EECF244321}">
                <p14:modId xmlns:p14="http://schemas.microsoft.com/office/powerpoint/2010/main" val="3344075309"/>
              </p:ext>
            </p:extLst>
          </p:nvPr>
        </p:nvGraphicFramePr>
        <p:xfrm>
          <a:off x="871822" y="1549118"/>
          <a:ext cx="2529000" cy="1586880"/>
        </p:xfrm>
        <a:graphic>
          <a:graphicData uri="http://schemas.openxmlformats.org/drawingml/2006/table">
            <a:tbl>
              <a:tblPr/>
              <a:tblGrid>
                <a:gridCol w="537480"/>
                <a:gridCol w="633600"/>
                <a:gridCol w="633600"/>
                <a:gridCol w="724320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-5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7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9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-3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6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CustomShape 1"/>
          <p:cNvSpPr/>
          <p:nvPr/>
        </p:nvSpPr>
        <p:spPr>
          <a:xfrm>
            <a:off x="557031" y="764704"/>
            <a:ext cx="2430793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 smtClean="0">
                <a:solidFill>
                  <a:srgbClr val="FFFFFF"/>
                </a:solidFill>
                <a:latin typeface="Book Antiqua"/>
              </a:rPr>
              <a:t>Test de convergence :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37" name="CustomShape 7"/>
          <p:cNvSpPr/>
          <p:nvPr/>
        </p:nvSpPr>
        <p:spPr>
          <a:xfrm>
            <a:off x="311509" y="3964335"/>
            <a:ext cx="792522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0" strike="noStrike" spc="-1" dirty="0" smtClean="0">
                <a:solidFill>
                  <a:srgbClr val="FFFFFF"/>
                </a:solidFill>
                <a:latin typeface="Constantia"/>
              </a:rPr>
              <a:t>D-E =</a:t>
            </a:r>
            <a:endParaRPr lang="en-US" b="0" strike="noStrike" spc="-1" dirty="0">
              <a:latin typeface="Arial"/>
            </a:endParaRPr>
          </a:p>
        </p:txBody>
      </p:sp>
      <p:graphicFrame>
        <p:nvGraphicFramePr>
          <p:cNvPr id="38" name="Table 9"/>
          <p:cNvGraphicFramePr/>
          <p:nvPr>
            <p:extLst>
              <p:ext uri="{D42A27DB-BD31-4B8C-83A1-F6EECF244321}">
                <p14:modId xmlns:p14="http://schemas.microsoft.com/office/powerpoint/2010/main" val="4174896520"/>
              </p:ext>
            </p:extLst>
          </p:nvPr>
        </p:nvGraphicFramePr>
        <p:xfrm>
          <a:off x="1104031" y="3354834"/>
          <a:ext cx="2022481" cy="1586880"/>
        </p:xfrm>
        <a:graphic>
          <a:graphicData uri="http://schemas.openxmlformats.org/drawingml/2006/table">
            <a:tbl>
              <a:tblPr/>
              <a:tblGrid>
                <a:gridCol w="438305"/>
                <a:gridCol w="504056"/>
                <a:gridCol w="576064"/>
                <a:gridCol w="504056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-5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7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9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6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" name="CustomShape 1"/>
          <p:cNvSpPr/>
          <p:nvPr/>
        </p:nvSpPr>
        <p:spPr>
          <a:xfrm>
            <a:off x="3932386" y="1608525"/>
            <a:ext cx="2103486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1" strike="noStrike" spc="-1" dirty="0" smtClean="0">
                <a:solidFill>
                  <a:srgbClr val="FFFFFF"/>
                </a:solidFill>
                <a:latin typeface="Book Antiqua"/>
              </a:rPr>
              <a:t>Matrice d’itération :</a:t>
            </a:r>
            <a:endParaRPr lang="en-US" sz="1600" b="1" strike="noStrike" spc="-1" dirty="0">
              <a:latin typeface="Arial"/>
            </a:endParaRPr>
          </a:p>
        </p:txBody>
      </p:sp>
      <p:sp>
        <p:nvSpPr>
          <p:cNvPr id="28" name="CustomShape 1"/>
          <p:cNvSpPr/>
          <p:nvPr/>
        </p:nvSpPr>
        <p:spPr>
          <a:xfrm>
            <a:off x="6137258" y="2112847"/>
            <a:ext cx="2430793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spc="-1" dirty="0" smtClean="0">
                <a:solidFill>
                  <a:srgbClr val="FFFFFF"/>
                </a:solidFill>
                <a:latin typeface="Cambria" pitchFamily="18" charset="0"/>
              </a:rPr>
              <a:t>B</a:t>
            </a:r>
            <a:r>
              <a:rPr lang="fr-FR" sz="1600" spc="-1" baseline="-25000" dirty="0" smtClean="0">
                <a:solidFill>
                  <a:srgbClr val="FFFFFF"/>
                </a:solidFill>
                <a:latin typeface="Cambria" pitchFamily="18" charset="0"/>
              </a:rPr>
              <a:t>gs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Book Antiqua"/>
              </a:rPr>
              <a:t> = M</a:t>
            </a:r>
            <a:r>
              <a:rPr lang="fr-FR" sz="1600" b="0" strike="noStrike" spc="-1" baseline="30000" dirty="0" smtClean="0">
                <a:solidFill>
                  <a:srgbClr val="FFFFFF"/>
                </a:solidFill>
                <a:latin typeface="Book Antiqua"/>
              </a:rPr>
              <a:t>-1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Book Antiqua"/>
              </a:rPr>
              <a:t>*N = (D-E)</a:t>
            </a:r>
            <a:r>
              <a:rPr lang="fr-FR" sz="1600" b="0" strike="noStrike" spc="-1" baseline="30000" dirty="0" smtClean="0">
                <a:solidFill>
                  <a:srgbClr val="FFFFFF"/>
                </a:solidFill>
                <a:latin typeface="Book Antiqua"/>
              </a:rPr>
              <a:t>-1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Book Antiqua"/>
              </a:rPr>
              <a:t> * F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9" name="CustomShape 7"/>
          <p:cNvSpPr/>
          <p:nvPr/>
        </p:nvSpPr>
        <p:spPr>
          <a:xfrm>
            <a:off x="2987825" y="5769075"/>
            <a:ext cx="1879932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0" strike="noStrike" spc="-1" dirty="0" smtClean="0">
                <a:solidFill>
                  <a:srgbClr val="FFFFFF"/>
                </a:solidFill>
                <a:latin typeface="Constantia"/>
                <a:sym typeface="Symbol"/>
              </a:rPr>
              <a:t> (D-E)</a:t>
            </a:r>
            <a:r>
              <a:rPr lang="fr-FR" b="0" strike="noStrike" spc="-1" baseline="30000" dirty="0" smtClean="0">
                <a:solidFill>
                  <a:srgbClr val="FFFFFF"/>
                </a:solidFill>
                <a:latin typeface="Constantia"/>
              </a:rPr>
              <a:t>-1</a:t>
            </a:r>
            <a:r>
              <a:rPr lang="fr-FR" b="0" strike="noStrike" spc="-1" dirty="0" smtClean="0">
                <a:solidFill>
                  <a:srgbClr val="FFFFFF"/>
                </a:solidFill>
                <a:latin typeface="Constantia"/>
              </a:rPr>
              <a:t>  =</a:t>
            </a:r>
            <a:endParaRPr lang="en-US" b="0" strike="noStrike" spc="-1" dirty="0">
              <a:latin typeface="Arial"/>
            </a:endParaRPr>
          </a:p>
        </p:txBody>
      </p:sp>
      <p:graphicFrame>
        <p:nvGraphicFramePr>
          <p:cNvPr id="30" name="Table 9"/>
          <p:cNvGraphicFramePr/>
          <p:nvPr>
            <p:extLst>
              <p:ext uri="{D42A27DB-BD31-4B8C-83A1-F6EECF244321}">
                <p14:modId xmlns:p14="http://schemas.microsoft.com/office/powerpoint/2010/main" val="394524474"/>
              </p:ext>
            </p:extLst>
          </p:nvPr>
        </p:nvGraphicFramePr>
        <p:xfrm>
          <a:off x="4694095" y="5139673"/>
          <a:ext cx="3384375" cy="1592561"/>
        </p:xfrm>
        <a:graphic>
          <a:graphicData uri="http://schemas.openxmlformats.org/drawingml/2006/table">
            <a:tbl>
              <a:tblPr/>
              <a:tblGrid>
                <a:gridCol w="987920"/>
                <a:gridCol w="884287"/>
                <a:gridCol w="648072"/>
                <a:gridCol w="864096"/>
              </a:tblGrid>
              <a:tr h="4024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-1/5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1/35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1/7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22/315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1/63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1/9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-4/945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-29/378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-1/27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1/6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CustomShape 1"/>
          <p:cNvSpPr/>
          <p:nvPr/>
        </p:nvSpPr>
        <p:spPr>
          <a:xfrm>
            <a:off x="6137258" y="1628800"/>
            <a:ext cx="2430793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spc="-1" dirty="0" smtClean="0">
                <a:solidFill>
                  <a:srgbClr val="FFFFFF"/>
                </a:solidFill>
                <a:latin typeface="Cambria" pitchFamily="18" charset="0"/>
              </a:rPr>
              <a:t>M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Book Antiqua"/>
              </a:rPr>
              <a:t> = D – E ; N =  F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4" name="CustomShape 7"/>
          <p:cNvSpPr/>
          <p:nvPr/>
        </p:nvSpPr>
        <p:spPr>
          <a:xfrm>
            <a:off x="3212619" y="3923626"/>
            <a:ext cx="396261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0" strike="noStrike" spc="-1" dirty="0" smtClean="0">
                <a:solidFill>
                  <a:srgbClr val="FFFFFF"/>
                </a:solidFill>
                <a:latin typeface="Constantia"/>
              </a:rPr>
              <a:t>- </a:t>
            </a:r>
            <a:endParaRPr lang="en-US" b="0" strike="noStrike" spc="-1" dirty="0">
              <a:latin typeface="Arial"/>
            </a:endParaRPr>
          </a:p>
        </p:txBody>
      </p:sp>
      <p:graphicFrame>
        <p:nvGraphicFramePr>
          <p:cNvPr id="15" name="Table 9"/>
          <p:cNvGraphicFramePr/>
          <p:nvPr>
            <p:extLst>
              <p:ext uri="{D42A27DB-BD31-4B8C-83A1-F6EECF244321}">
                <p14:modId xmlns:p14="http://schemas.microsoft.com/office/powerpoint/2010/main" val="379764073"/>
              </p:ext>
            </p:extLst>
          </p:nvPr>
        </p:nvGraphicFramePr>
        <p:xfrm>
          <a:off x="3580355" y="3356992"/>
          <a:ext cx="2022481" cy="1584722"/>
        </p:xfrm>
        <a:graphic>
          <a:graphicData uri="http://schemas.openxmlformats.org/drawingml/2006/table">
            <a:tbl>
              <a:tblPr/>
              <a:tblGrid>
                <a:gridCol w="438305"/>
                <a:gridCol w="504056"/>
                <a:gridCol w="576064"/>
                <a:gridCol w="504056"/>
              </a:tblGrid>
              <a:tr h="3945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-3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-3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-2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CustomShape 7"/>
          <p:cNvSpPr/>
          <p:nvPr/>
        </p:nvSpPr>
        <p:spPr>
          <a:xfrm>
            <a:off x="5675853" y="3923626"/>
            <a:ext cx="396261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0" strike="noStrike" spc="-1" dirty="0" smtClean="0">
                <a:solidFill>
                  <a:srgbClr val="FFFFFF"/>
                </a:solidFill>
                <a:latin typeface="Constantia"/>
              </a:rPr>
              <a:t>= </a:t>
            </a:r>
            <a:endParaRPr lang="en-US" b="0" strike="noStrike" spc="-1" dirty="0">
              <a:latin typeface="Arial"/>
            </a:endParaRPr>
          </a:p>
        </p:txBody>
      </p:sp>
      <p:graphicFrame>
        <p:nvGraphicFramePr>
          <p:cNvPr id="17" name="Table 9"/>
          <p:cNvGraphicFramePr/>
          <p:nvPr>
            <p:extLst>
              <p:ext uri="{D42A27DB-BD31-4B8C-83A1-F6EECF244321}">
                <p14:modId xmlns:p14="http://schemas.microsoft.com/office/powerpoint/2010/main" val="1992759042"/>
              </p:ext>
            </p:extLst>
          </p:nvPr>
        </p:nvGraphicFramePr>
        <p:xfrm>
          <a:off x="6027043" y="3355913"/>
          <a:ext cx="2022481" cy="1584722"/>
        </p:xfrm>
        <a:graphic>
          <a:graphicData uri="http://schemas.openxmlformats.org/drawingml/2006/table">
            <a:tbl>
              <a:tblPr/>
              <a:tblGrid>
                <a:gridCol w="438305"/>
                <a:gridCol w="504056"/>
                <a:gridCol w="576064"/>
                <a:gridCol w="504056"/>
              </a:tblGrid>
              <a:tr h="3945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-5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7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9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6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" name="CustomShape 1"/>
          <p:cNvSpPr/>
          <p:nvPr/>
        </p:nvSpPr>
        <p:spPr>
          <a:xfrm>
            <a:off x="57055" y="188640"/>
            <a:ext cx="33652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3- </a:t>
            </a: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Méthode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de </a:t>
            </a:r>
            <a:r>
              <a:rPr lang="fr-FR" sz="1400" b="1" u="sng" spc="148" dirty="0" smtClean="0">
                <a:solidFill>
                  <a:srgbClr val="FFFFFF"/>
                </a:solidFill>
                <a:latin typeface="Book Antiqua"/>
              </a:rPr>
              <a:t>Gauss-Seidel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 :</a:t>
            </a:r>
            <a:endParaRPr lang="en-US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450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2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2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4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1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5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07B3D0AE-95D3-4EC8-BAA1-D912D97109C0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43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1" name="CustomShape 7"/>
          <p:cNvSpPr/>
          <p:nvPr/>
        </p:nvSpPr>
        <p:spPr>
          <a:xfrm>
            <a:off x="318634" y="1870587"/>
            <a:ext cx="573493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0" strike="noStrike" spc="-1" dirty="0" smtClean="0">
                <a:solidFill>
                  <a:srgbClr val="FFFFFF"/>
                </a:solidFill>
                <a:latin typeface="Constantia"/>
              </a:rPr>
              <a:t>A =</a:t>
            </a:r>
            <a:endParaRPr lang="en-US" b="0" strike="noStrike" spc="-1" dirty="0">
              <a:latin typeface="Arial"/>
            </a:endParaRPr>
          </a:p>
        </p:txBody>
      </p:sp>
      <p:graphicFrame>
        <p:nvGraphicFramePr>
          <p:cNvPr id="22" name="Table 9"/>
          <p:cNvGraphicFramePr/>
          <p:nvPr>
            <p:extLst>
              <p:ext uri="{D42A27DB-BD31-4B8C-83A1-F6EECF244321}">
                <p14:modId xmlns:p14="http://schemas.microsoft.com/office/powerpoint/2010/main" val="689465898"/>
              </p:ext>
            </p:extLst>
          </p:nvPr>
        </p:nvGraphicFramePr>
        <p:xfrm>
          <a:off x="899767" y="1261086"/>
          <a:ext cx="2529000" cy="1586880"/>
        </p:xfrm>
        <a:graphic>
          <a:graphicData uri="http://schemas.openxmlformats.org/drawingml/2006/table">
            <a:tbl>
              <a:tblPr/>
              <a:tblGrid>
                <a:gridCol w="537480"/>
                <a:gridCol w="633600"/>
                <a:gridCol w="633600"/>
                <a:gridCol w="724320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-5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7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9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-3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6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CustomShape 1"/>
          <p:cNvSpPr/>
          <p:nvPr/>
        </p:nvSpPr>
        <p:spPr>
          <a:xfrm>
            <a:off x="557031" y="764704"/>
            <a:ext cx="2430793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 smtClean="0">
                <a:solidFill>
                  <a:srgbClr val="FFFFFF"/>
                </a:solidFill>
                <a:latin typeface="Book Antiqua"/>
              </a:rPr>
              <a:t>Test de convergence :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7" name="CustomShape 1"/>
          <p:cNvSpPr/>
          <p:nvPr/>
        </p:nvSpPr>
        <p:spPr>
          <a:xfrm>
            <a:off x="387492" y="3091634"/>
            <a:ext cx="2103486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 smtClean="0">
                <a:solidFill>
                  <a:srgbClr val="FFFFFF"/>
                </a:solidFill>
                <a:latin typeface="Book Antiqua"/>
              </a:rPr>
              <a:t>Matrice d’itération :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8" name="CustomShape 1"/>
          <p:cNvSpPr/>
          <p:nvPr/>
        </p:nvSpPr>
        <p:spPr>
          <a:xfrm>
            <a:off x="3735849" y="1901365"/>
            <a:ext cx="1127302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 smtClean="0">
                <a:solidFill>
                  <a:srgbClr val="FFFFFF"/>
                </a:solidFill>
                <a:latin typeface="Book Antiqua"/>
              </a:rPr>
              <a:t>N = F 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7" name="CustomShape 7"/>
          <p:cNvSpPr/>
          <p:nvPr/>
        </p:nvSpPr>
        <p:spPr>
          <a:xfrm>
            <a:off x="4398216" y="1907270"/>
            <a:ext cx="346192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0" strike="noStrike" spc="-1" dirty="0" smtClean="0">
                <a:solidFill>
                  <a:srgbClr val="FFFFFF"/>
                </a:solidFill>
                <a:latin typeface="Constantia"/>
              </a:rPr>
              <a:t>=</a:t>
            </a:r>
            <a:endParaRPr lang="en-US" b="0" strike="noStrike" spc="-1" dirty="0">
              <a:latin typeface="Arial"/>
            </a:endParaRPr>
          </a:p>
        </p:txBody>
      </p:sp>
      <p:graphicFrame>
        <p:nvGraphicFramePr>
          <p:cNvPr id="23" name="Table 9"/>
          <p:cNvGraphicFramePr/>
          <p:nvPr>
            <p:extLst>
              <p:ext uri="{D42A27DB-BD31-4B8C-83A1-F6EECF244321}">
                <p14:modId xmlns:p14="http://schemas.microsoft.com/office/powerpoint/2010/main" val="623020867"/>
              </p:ext>
            </p:extLst>
          </p:nvPr>
        </p:nvGraphicFramePr>
        <p:xfrm>
          <a:off x="4716463" y="1268760"/>
          <a:ext cx="2022481" cy="1586880"/>
        </p:xfrm>
        <a:graphic>
          <a:graphicData uri="http://schemas.openxmlformats.org/drawingml/2006/table">
            <a:tbl>
              <a:tblPr/>
              <a:tblGrid>
                <a:gridCol w="438305"/>
                <a:gridCol w="504056"/>
                <a:gridCol w="576064"/>
                <a:gridCol w="504056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-2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-2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CustomShape 1"/>
          <p:cNvSpPr/>
          <p:nvPr/>
        </p:nvSpPr>
        <p:spPr>
          <a:xfrm>
            <a:off x="605380" y="4106764"/>
            <a:ext cx="1511334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spc="-1" dirty="0" smtClean="0">
                <a:solidFill>
                  <a:srgbClr val="FFFFFF"/>
                </a:solidFill>
                <a:latin typeface="Cambria" pitchFamily="18" charset="0"/>
              </a:rPr>
              <a:t>B</a:t>
            </a:r>
            <a:r>
              <a:rPr lang="fr-FR" sz="1600" spc="-1" baseline="-25000" dirty="0" smtClean="0">
                <a:solidFill>
                  <a:srgbClr val="FFFFFF"/>
                </a:solidFill>
                <a:latin typeface="Cambria" pitchFamily="18" charset="0"/>
              </a:rPr>
              <a:t>gs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Book Antiqua"/>
              </a:rPr>
              <a:t> = M</a:t>
            </a:r>
            <a:r>
              <a:rPr lang="fr-FR" sz="1600" b="0" strike="noStrike" spc="-1" baseline="30000" dirty="0" smtClean="0">
                <a:solidFill>
                  <a:srgbClr val="FFFFFF"/>
                </a:solidFill>
                <a:latin typeface="Book Antiqua"/>
              </a:rPr>
              <a:t>-1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Book Antiqua"/>
              </a:rPr>
              <a:t>*N =</a:t>
            </a:r>
            <a:endParaRPr lang="en-US" sz="1600" b="0" strike="noStrike" spc="-1" dirty="0">
              <a:latin typeface="Arial"/>
            </a:endParaRPr>
          </a:p>
        </p:txBody>
      </p:sp>
      <p:graphicFrame>
        <p:nvGraphicFramePr>
          <p:cNvPr id="16" name="Table 9"/>
          <p:cNvGraphicFramePr/>
          <p:nvPr>
            <p:extLst>
              <p:ext uri="{D42A27DB-BD31-4B8C-83A1-F6EECF244321}">
                <p14:modId xmlns:p14="http://schemas.microsoft.com/office/powerpoint/2010/main" val="2052607897"/>
              </p:ext>
            </p:extLst>
          </p:nvPr>
        </p:nvGraphicFramePr>
        <p:xfrm>
          <a:off x="2196444" y="3524190"/>
          <a:ext cx="3384375" cy="1592561"/>
        </p:xfrm>
        <a:graphic>
          <a:graphicData uri="http://schemas.openxmlformats.org/drawingml/2006/table">
            <a:tbl>
              <a:tblPr/>
              <a:tblGrid>
                <a:gridCol w="987920"/>
                <a:gridCol w="884287"/>
                <a:gridCol w="648072"/>
                <a:gridCol w="864096"/>
              </a:tblGrid>
              <a:tr h="4024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-1/5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1/35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1/7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22/315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1/63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1/9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-4/945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-29/378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-1/27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1/6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" name="CustomShape 7"/>
          <p:cNvSpPr/>
          <p:nvPr/>
        </p:nvSpPr>
        <p:spPr>
          <a:xfrm>
            <a:off x="5581654" y="4075986"/>
            <a:ext cx="346192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0" strike="noStrike" spc="-1" dirty="0" smtClean="0">
                <a:solidFill>
                  <a:srgbClr val="FFFFFF"/>
                </a:solidFill>
                <a:latin typeface="Constantia"/>
              </a:rPr>
              <a:t>*</a:t>
            </a:r>
            <a:endParaRPr lang="en-US" b="0" strike="noStrike" spc="-1" dirty="0">
              <a:latin typeface="Arial"/>
            </a:endParaRPr>
          </a:p>
        </p:txBody>
      </p:sp>
      <p:graphicFrame>
        <p:nvGraphicFramePr>
          <p:cNvPr id="25" name="Table 9"/>
          <p:cNvGraphicFramePr/>
          <p:nvPr>
            <p:extLst>
              <p:ext uri="{D42A27DB-BD31-4B8C-83A1-F6EECF244321}">
                <p14:modId xmlns:p14="http://schemas.microsoft.com/office/powerpoint/2010/main" val="3661416208"/>
              </p:ext>
            </p:extLst>
          </p:nvPr>
        </p:nvGraphicFramePr>
        <p:xfrm>
          <a:off x="5926304" y="3524190"/>
          <a:ext cx="2022481" cy="1586880"/>
        </p:xfrm>
        <a:graphic>
          <a:graphicData uri="http://schemas.openxmlformats.org/drawingml/2006/table">
            <a:tbl>
              <a:tblPr/>
              <a:tblGrid>
                <a:gridCol w="438305"/>
                <a:gridCol w="504056"/>
                <a:gridCol w="576064"/>
                <a:gridCol w="504056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-2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-2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6" name="CustomShape 1"/>
          <p:cNvSpPr/>
          <p:nvPr/>
        </p:nvSpPr>
        <p:spPr>
          <a:xfrm>
            <a:off x="892127" y="5828750"/>
            <a:ext cx="833855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spc="-1" dirty="0" smtClean="0">
                <a:solidFill>
                  <a:srgbClr val="FFFFFF"/>
                </a:solidFill>
                <a:latin typeface="Cambria" pitchFamily="18" charset="0"/>
              </a:rPr>
              <a:t>B</a:t>
            </a:r>
            <a:r>
              <a:rPr lang="fr-FR" sz="1600" spc="-1" baseline="-25000" dirty="0" smtClean="0">
                <a:solidFill>
                  <a:srgbClr val="FFFFFF"/>
                </a:solidFill>
                <a:latin typeface="Cambria" pitchFamily="18" charset="0"/>
              </a:rPr>
              <a:t>gs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Book Antiqua"/>
              </a:rPr>
              <a:t> =</a:t>
            </a:r>
            <a:endParaRPr lang="en-US" sz="1600" b="0" strike="noStrike" spc="-1" dirty="0">
              <a:latin typeface="Arial"/>
            </a:endParaRPr>
          </a:p>
        </p:txBody>
      </p:sp>
      <p:graphicFrame>
        <p:nvGraphicFramePr>
          <p:cNvPr id="29" name="Table 9"/>
          <p:cNvGraphicFramePr/>
          <p:nvPr>
            <p:extLst>
              <p:ext uri="{D42A27DB-BD31-4B8C-83A1-F6EECF244321}">
                <p14:modId xmlns:p14="http://schemas.microsoft.com/office/powerpoint/2010/main" val="2980527492"/>
              </p:ext>
            </p:extLst>
          </p:nvPr>
        </p:nvGraphicFramePr>
        <p:xfrm>
          <a:off x="2186722" y="5255208"/>
          <a:ext cx="4401502" cy="1592561"/>
        </p:xfrm>
        <a:graphic>
          <a:graphicData uri="http://schemas.openxmlformats.org/drawingml/2006/table">
            <a:tbl>
              <a:tblPr/>
              <a:tblGrid>
                <a:gridCol w="1089134"/>
                <a:gridCol w="1008112"/>
                <a:gridCol w="1008112"/>
                <a:gridCol w="1296144"/>
              </a:tblGrid>
              <a:tr h="4024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1/5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1/5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2/5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-1/35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-11/35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3/35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-22/315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-32/315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22/105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4/945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149/945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-113/630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0" name="CustomShape 1"/>
          <p:cNvSpPr/>
          <p:nvPr/>
        </p:nvSpPr>
        <p:spPr>
          <a:xfrm>
            <a:off x="57055" y="188640"/>
            <a:ext cx="33652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3- </a:t>
            </a: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Méthode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de </a:t>
            </a:r>
            <a:r>
              <a:rPr lang="fr-FR" sz="1400" b="1" u="sng" spc="148" dirty="0" smtClean="0">
                <a:solidFill>
                  <a:srgbClr val="FFFFFF"/>
                </a:solidFill>
                <a:latin typeface="Book Antiqua"/>
              </a:rPr>
              <a:t>Gauss-Seidel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 :</a:t>
            </a:r>
            <a:endParaRPr lang="en-US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593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5" grpId="0"/>
      <p:bldP spid="2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5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07B3D0AE-95D3-4EC8-BAA1-D912D97109C0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44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1" name="CustomShape 7"/>
          <p:cNvSpPr/>
          <p:nvPr/>
        </p:nvSpPr>
        <p:spPr>
          <a:xfrm>
            <a:off x="290689" y="2158619"/>
            <a:ext cx="573493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0" strike="noStrike" spc="-1" dirty="0" smtClean="0">
                <a:solidFill>
                  <a:srgbClr val="FFFFFF"/>
                </a:solidFill>
                <a:latin typeface="Constantia"/>
              </a:rPr>
              <a:t>A =</a:t>
            </a:r>
            <a:endParaRPr lang="en-US" b="0" strike="noStrike" spc="-1" dirty="0">
              <a:latin typeface="Arial"/>
            </a:endParaRPr>
          </a:p>
        </p:txBody>
      </p:sp>
      <p:graphicFrame>
        <p:nvGraphicFramePr>
          <p:cNvPr id="22" name="Table 9"/>
          <p:cNvGraphicFramePr/>
          <p:nvPr>
            <p:extLst>
              <p:ext uri="{D42A27DB-BD31-4B8C-83A1-F6EECF244321}">
                <p14:modId xmlns:p14="http://schemas.microsoft.com/office/powerpoint/2010/main" val="3648497474"/>
              </p:ext>
            </p:extLst>
          </p:nvPr>
        </p:nvGraphicFramePr>
        <p:xfrm>
          <a:off x="871822" y="1549118"/>
          <a:ext cx="2529000" cy="1586880"/>
        </p:xfrm>
        <a:graphic>
          <a:graphicData uri="http://schemas.openxmlformats.org/drawingml/2006/table">
            <a:tbl>
              <a:tblPr/>
              <a:tblGrid>
                <a:gridCol w="537480"/>
                <a:gridCol w="633600"/>
                <a:gridCol w="633600"/>
                <a:gridCol w="724320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-5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7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9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-3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6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CustomShape 1"/>
          <p:cNvSpPr/>
          <p:nvPr/>
        </p:nvSpPr>
        <p:spPr>
          <a:xfrm>
            <a:off x="557031" y="764704"/>
            <a:ext cx="2430793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 smtClean="0">
                <a:solidFill>
                  <a:srgbClr val="FFFFFF"/>
                </a:solidFill>
                <a:latin typeface="Book Antiqua"/>
              </a:rPr>
              <a:t>Test de convergence :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4" name="CustomShape 1"/>
          <p:cNvSpPr/>
          <p:nvPr/>
        </p:nvSpPr>
        <p:spPr>
          <a:xfrm>
            <a:off x="629970" y="4005064"/>
            <a:ext cx="4715707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 smtClean="0">
                <a:solidFill>
                  <a:srgbClr val="FFFFFF"/>
                </a:solidFill>
                <a:latin typeface="Book Antiqua"/>
              </a:rPr>
              <a:t>Le rayon spectral de la matrice </a:t>
            </a:r>
            <a:r>
              <a:rPr lang="el-GR" sz="1600" b="0" strike="noStrike" spc="-1" dirty="0" smtClean="0">
                <a:solidFill>
                  <a:srgbClr val="FFFFFF"/>
                </a:solidFill>
                <a:latin typeface="Book Antiqua"/>
              </a:rPr>
              <a:t>ρ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Book Antiqua"/>
              </a:rPr>
              <a:t>(B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Book Antiqua"/>
              </a:rPr>
              <a:t>gs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Book Antiqua"/>
              </a:rPr>
              <a:t>) = 0,365 &lt;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5" name="CustomShape 1"/>
          <p:cNvSpPr/>
          <p:nvPr/>
        </p:nvSpPr>
        <p:spPr>
          <a:xfrm>
            <a:off x="4716463" y="4797152"/>
            <a:ext cx="2044391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 smtClean="0">
                <a:solidFill>
                  <a:srgbClr val="FFFFFF"/>
                </a:solidFill>
                <a:latin typeface="Book Antiqua"/>
              </a:rPr>
              <a:t>Elle est convergente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067078" y="4766413"/>
            <a:ext cx="3865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spc="-1" dirty="0">
                <a:solidFill>
                  <a:srgbClr val="FFFFFF"/>
                </a:solidFill>
                <a:latin typeface="Cambria" pitchFamily="18" charset="0"/>
                <a:sym typeface="Symbol"/>
              </a:rPr>
              <a:t></a:t>
            </a:r>
            <a:endParaRPr lang="fr-FR" dirty="0"/>
          </a:p>
        </p:txBody>
      </p:sp>
      <p:sp>
        <p:nvSpPr>
          <p:cNvPr id="18" name="CustomShape 1"/>
          <p:cNvSpPr/>
          <p:nvPr/>
        </p:nvSpPr>
        <p:spPr>
          <a:xfrm>
            <a:off x="3785420" y="2267413"/>
            <a:ext cx="610277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spc="-1" dirty="0" smtClean="0">
                <a:solidFill>
                  <a:srgbClr val="FFFFFF"/>
                </a:solidFill>
                <a:latin typeface="Cambria" pitchFamily="18" charset="0"/>
              </a:rPr>
              <a:t>B</a:t>
            </a:r>
            <a:r>
              <a:rPr lang="fr-FR" sz="1600" spc="-1" baseline="-25000" dirty="0" smtClean="0">
                <a:solidFill>
                  <a:srgbClr val="FFFFFF"/>
                </a:solidFill>
                <a:latin typeface="Cambria" pitchFamily="18" charset="0"/>
              </a:rPr>
              <a:t>gs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Book Antiqua"/>
              </a:rPr>
              <a:t> =</a:t>
            </a:r>
            <a:endParaRPr lang="en-US" sz="1600" b="0" strike="noStrike" spc="-1" dirty="0">
              <a:latin typeface="Arial"/>
            </a:endParaRPr>
          </a:p>
        </p:txBody>
      </p:sp>
      <p:graphicFrame>
        <p:nvGraphicFramePr>
          <p:cNvPr id="29" name="Table 9"/>
          <p:cNvGraphicFramePr/>
          <p:nvPr>
            <p:extLst>
              <p:ext uri="{D42A27DB-BD31-4B8C-83A1-F6EECF244321}">
                <p14:modId xmlns:p14="http://schemas.microsoft.com/office/powerpoint/2010/main" val="2267821850"/>
              </p:ext>
            </p:extLst>
          </p:nvPr>
        </p:nvGraphicFramePr>
        <p:xfrm>
          <a:off x="4501305" y="1546277"/>
          <a:ext cx="4401502" cy="1592561"/>
        </p:xfrm>
        <a:graphic>
          <a:graphicData uri="http://schemas.openxmlformats.org/drawingml/2006/table">
            <a:tbl>
              <a:tblPr/>
              <a:tblGrid>
                <a:gridCol w="1089134"/>
                <a:gridCol w="1008112"/>
                <a:gridCol w="1008112"/>
                <a:gridCol w="1296144"/>
              </a:tblGrid>
              <a:tr h="4024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1/5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1/5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2/5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-1/35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-11/35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3/35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-22/315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-32/315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22/105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4/945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149/945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4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-113/630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0" name="CustomShape 1"/>
          <p:cNvSpPr/>
          <p:nvPr/>
        </p:nvSpPr>
        <p:spPr>
          <a:xfrm>
            <a:off x="57055" y="188640"/>
            <a:ext cx="33652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3- </a:t>
            </a: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Méthode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de </a:t>
            </a:r>
            <a:r>
              <a:rPr lang="fr-FR" sz="1400" b="1" u="sng" spc="148" dirty="0" smtClean="0">
                <a:solidFill>
                  <a:srgbClr val="FFFFFF"/>
                </a:solidFill>
                <a:latin typeface="Book Antiqua"/>
              </a:rPr>
              <a:t>Gauss-Seidel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 :</a:t>
            </a:r>
            <a:endParaRPr lang="en-US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031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1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7887" y="3088213"/>
            <a:ext cx="7971329" cy="365315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0" name="TextShape 15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07B3D0AE-95D3-4EC8-BAA1-D912D97109C0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45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1" name="CustomShape 7"/>
          <p:cNvSpPr/>
          <p:nvPr/>
        </p:nvSpPr>
        <p:spPr>
          <a:xfrm>
            <a:off x="1507664" y="1766953"/>
            <a:ext cx="573493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0" strike="noStrike" spc="-1" dirty="0" smtClean="0">
                <a:solidFill>
                  <a:srgbClr val="FFFFFF"/>
                </a:solidFill>
                <a:latin typeface="Constantia"/>
              </a:rPr>
              <a:t>A =</a:t>
            </a:r>
            <a:endParaRPr lang="en-US" b="0" strike="noStrike" spc="-1" dirty="0">
              <a:latin typeface="Arial"/>
            </a:endParaRPr>
          </a:p>
        </p:txBody>
      </p:sp>
      <p:sp>
        <p:nvSpPr>
          <p:cNvPr id="36" name="CustomShape 1"/>
          <p:cNvSpPr/>
          <p:nvPr/>
        </p:nvSpPr>
        <p:spPr>
          <a:xfrm>
            <a:off x="557031" y="764704"/>
            <a:ext cx="2430793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spc="-1" dirty="0" smtClean="0">
                <a:solidFill>
                  <a:srgbClr val="FFFFFF"/>
                </a:solidFill>
                <a:latin typeface="Book Antiqua"/>
              </a:rPr>
              <a:t>Résolution du systèm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Book Antiqua"/>
              </a:rPr>
              <a:t>e :</a:t>
            </a:r>
            <a:endParaRPr lang="en-US" sz="1600" b="0" strike="noStrike" spc="-1" dirty="0">
              <a:latin typeface="Arial"/>
            </a:endParaRPr>
          </a:p>
        </p:txBody>
      </p:sp>
      <p:graphicFrame>
        <p:nvGraphicFramePr>
          <p:cNvPr id="29" name="Table 9"/>
          <p:cNvGraphicFramePr/>
          <p:nvPr>
            <p:extLst>
              <p:ext uri="{D42A27DB-BD31-4B8C-83A1-F6EECF244321}">
                <p14:modId xmlns:p14="http://schemas.microsoft.com/office/powerpoint/2010/main" val="2758921838"/>
              </p:ext>
            </p:extLst>
          </p:nvPr>
        </p:nvGraphicFramePr>
        <p:xfrm>
          <a:off x="2088765" y="1157452"/>
          <a:ext cx="2627698" cy="1586880"/>
        </p:xfrm>
        <a:graphic>
          <a:graphicData uri="http://schemas.openxmlformats.org/drawingml/2006/table">
            <a:tbl>
              <a:tblPr/>
              <a:tblGrid>
                <a:gridCol w="467458"/>
                <a:gridCol w="504056"/>
                <a:gridCol w="504056"/>
                <a:gridCol w="576064"/>
                <a:gridCol w="576064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-5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7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18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9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-3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-15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6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20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ormula 2"/>
              <p:cNvSpPr txBox="1"/>
              <p:nvPr/>
            </p:nvSpPr>
            <p:spPr>
              <a:xfrm>
                <a:off x="1619672" y="3573016"/>
                <a:ext cx="5976664" cy="68760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1</m:t>
                      </m:r>
                      <m:d>
                        <m:dPr>
                          <m:ctrlPr>
                            <a:rPr lang="fr-FR" i="1" baseline="3000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baseline="3000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fr-FR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fr-FR" baseline="30000">
                          <a:solidFill>
                            <a:schemeClr val="bg1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5</m:t>
                          </m:r>
                        </m:den>
                      </m:f>
                      <m:d>
                        <m:dPr>
                          <m:ctrlP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  </m:t>
                          </m:r>
                          <m:r>
                            <a:rPr lang="fr-FR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fr-FR" baseline="-250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  <m:d>
                            <m:dPr>
                              <m:ctrlPr>
                                <a:rPr lang="fr-FR" i="1" baseline="3000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b="0" i="0" baseline="3000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fr-FR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fr-FR" baseline="-250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  <m:d>
                            <m:dPr>
                              <m:ctrlPr>
                                <a:rPr lang="fr-FR" i="1" baseline="3000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b="0" i="0" baseline="3000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fr-FR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fr-FR" baseline="-250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4</m:t>
                          </m:r>
                          <m:d>
                            <m:dPr>
                              <m:ctrlPr>
                                <a:rPr lang="fr-FR" i="1" baseline="3000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b="0" i="0" baseline="3000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   = −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5</m:t>
                          </m:r>
                        </m:den>
                      </m:f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=−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0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.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2000</m:t>
                      </m:r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Formula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573016"/>
                <a:ext cx="5976664" cy="6876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Formula 3"/>
              <p:cNvSpPr txBox="1"/>
              <p:nvPr/>
            </p:nvSpPr>
            <p:spPr>
              <a:xfrm>
                <a:off x="1636228" y="4328730"/>
                <a:ext cx="5744084" cy="598437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2</m:t>
                      </m:r>
                      <m:d>
                        <m:dPr>
                          <m:ctrlPr>
                            <a:rPr lang="fr-FR" i="1" baseline="3000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baseline="3000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fr-FR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7</m:t>
                          </m:r>
                        </m:den>
                      </m:f>
                      <m:d>
                        <m:dPr>
                          <m:ctrlP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18</m:t>
                          </m:r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fr-FR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fr-FR" baseline="-2500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  <m:d>
                            <m:dPr>
                              <m:ctrlPr>
                                <a:rPr lang="fr-FR" i="1" baseline="3000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b="0" i="0" baseline="3000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fr-FR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fr-FR" baseline="-250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  <m:d>
                            <m:dPr>
                              <m:ctrlPr>
                                <a:rPr lang="fr-FR" i="1" baseline="3000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b="0" i="0" baseline="3000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  </m:t>
                          </m:r>
                          <m:r>
                            <a:rPr lang="fr-FR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fr-FR" baseline="-250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4</m:t>
                          </m:r>
                          <m:d>
                            <m:dPr>
                              <m:ctrlPr>
                                <a:rPr lang="fr-FR" i="1" baseline="3000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b="0" i="0" baseline="3000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     =  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13</m:t>
                          </m:r>
                        </m:num>
                        <m:den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5</m:t>
                          </m:r>
                        </m:den>
                      </m:f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2</m:t>
                      </m:r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.</m:t>
                      </m:r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6000</m:t>
                      </m:r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Formula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228" y="4328730"/>
                <a:ext cx="5744084" cy="59843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Formula 4"/>
              <p:cNvSpPr txBox="1"/>
              <p:nvPr/>
            </p:nvSpPr>
            <p:spPr>
              <a:xfrm>
                <a:off x="1641722" y="4927167"/>
                <a:ext cx="6098630" cy="764062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>
                          <a:solidFill>
                            <a:schemeClr val="bg1"/>
                          </a:solidFill>
                          <a:latin typeface="Cambria Math"/>
                        </a:rPr>
                        <m:t>3</m:t>
                      </m:r>
                      <m:d>
                        <m:dPr>
                          <m:ctrlPr>
                            <a:rPr lang="fr-FR" i="1" baseline="3000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baseline="3000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fr-FR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9</m:t>
                          </m:r>
                        </m:den>
                      </m:f>
                      <m:d>
                        <m:dPr>
                          <m:ctrlP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15</m:t>
                          </m:r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fr-FR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fr-FR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fr-FR" baseline="-250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  <m:d>
                            <m:dPr>
                              <m:ctrlPr>
                                <a:rPr lang="fr-FR" i="1" baseline="3000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b="0" i="0" baseline="3000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fr-FR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fr-FR" baseline="-250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  <m:d>
                            <m:dPr>
                              <m:ctrlPr>
                                <a:rPr lang="fr-FR" i="1" baseline="3000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b="0" i="0" baseline="3000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r>
                            <a:rPr lang="fr-FR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fr-FR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fr-FR" baseline="-250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4</m:t>
                          </m:r>
                          <m:d>
                            <m:dPr>
                              <m:ctrlPr>
                                <a:rPr lang="fr-FR" i="1" baseline="3000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b="0" i="0" baseline="3000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fr-FR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59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45</m:t>
                          </m:r>
                        </m:den>
                      </m:f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=−</m:t>
                      </m:r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1</m:t>
                      </m:r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.</m:t>
                      </m:r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3111</m:t>
                      </m:r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Formula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722" y="4927167"/>
                <a:ext cx="6098630" cy="76406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Formula 5"/>
              <p:cNvSpPr txBox="1"/>
              <p:nvPr/>
            </p:nvSpPr>
            <p:spPr>
              <a:xfrm>
                <a:off x="1682649" y="5691229"/>
                <a:ext cx="5913687" cy="660118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>
                          <a:solidFill>
                            <a:schemeClr val="bg1"/>
                          </a:solidFill>
                          <a:latin typeface="Cambria Math"/>
                        </a:rPr>
                        <m:t>4</m:t>
                      </m:r>
                      <m:d>
                        <m:dPr>
                          <m:ctrlPr>
                            <a:rPr lang="fr-FR" i="1" baseline="3000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baseline="3000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fr-FR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20</m:t>
                          </m:r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fr-FR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fr-FR" baseline="-250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  <m:d>
                            <m:dPr>
                              <m:ctrlPr>
                                <a:rPr lang="fr-FR" i="1" baseline="3000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b="0" i="0" baseline="3000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fr-FR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fr-FR" baseline="-250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  <m:d>
                            <m:dPr>
                              <m:ctrlPr>
                                <a:rPr lang="fr-FR" i="1" baseline="3000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b="0" i="0" baseline="3000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fr-FR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fr-FR" baseline="-250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  <m:d>
                            <m:dPr>
                              <m:ctrlPr>
                                <a:rPr lang="fr-FR" i="1" baseline="3000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b="0" i="0" baseline="3000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fr-FR" b="0" i="0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  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=  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338</m:t>
                          </m:r>
                        </m:num>
                        <m:den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135</m:t>
                          </m:r>
                        </m:den>
                      </m:f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2</m:t>
                      </m:r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.</m:t>
                      </m:r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5037</m:t>
                      </m:r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Formula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649" y="5691229"/>
                <a:ext cx="5913687" cy="66011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ustomShape 6"/>
          <p:cNvSpPr/>
          <p:nvPr/>
        </p:nvSpPr>
        <p:spPr>
          <a:xfrm>
            <a:off x="1116983" y="3705530"/>
            <a:ext cx="422280" cy="2650990"/>
          </a:xfrm>
          <a:prstGeom prst="leftBrace">
            <a:avLst>
              <a:gd name="adj1" fmla="val 8333"/>
              <a:gd name="adj2" fmla="val 50000"/>
            </a:avLst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" name="CustomShape 7"/>
          <p:cNvSpPr/>
          <p:nvPr/>
        </p:nvSpPr>
        <p:spPr>
          <a:xfrm>
            <a:off x="418328" y="4847086"/>
            <a:ext cx="697288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0" strike="noStrike" spc="-1" dirty="0" smtClean="0">
                <a:solidFill>
                  <a:srgbClr val="FFFFFF"/>
                </a:solidFill>
                <a:latin typeface="Constantia"/>
              </a:rPr>
              <a:t>X</a:t>
            </a:r>
            <a:r>
              <a:rPr lang="fr-FR" b="0" strike="noStrike" spc="-1" baseline="30000" dirty="0" smtClean="0">
                <a:solidFill>
                  <a:srgbClr val="FFFFFF"/>
                </a:solidFill>
                <a:latin typeface="Constantia"/>
              </a:rPr>
              <a:t>(1)</a:t>
            </a:r>
            <a:r>
              <a:rPr lang="fr-FR" b="0" strike="noStrike" spc="-1" dirty="0" smtClean="0">
                <a:solidFill>
                  <a:srgbClr val="FFFFFF"/>
                </a:solidFill>
                <a:latin typeface="Constantia"/>
              </a:rPr>
              <a:t> =</a:t>
            </a:r>
            <a:endParaRPr lang="en-US" b="0" strike="noStrike" spc="-1" dirty="0">
              <a:latin typeface="Arial"/>
            </a:endParaRPr>
          </a:p>
        </p:txBody>
      </p:sp>
      <p:sp>
        <p:nvSpPr>
          <p:cNvPr id="35" name="CustomShape 1"/>
          <p:cNvSpPr/>
          <p:nvPr/>
        </p:nvSpPr>
        <p:spPr>
          <a:xfrm>
            <a:off x="596306" y="3091900"/>
            <a:ext cx="1311398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u="sng" spc="-1" dirty="0" smtClean="0">
                <a:solidFill>
                  <a:srgbClr val="FFFFFF"/>
                </a:solidFill>
                <a:latin typeface="Book Antiqua"/>
              </a:rPr>
              <a:t>Itération 1 </a:t>
            </a:r>
            <a:r>
              <a:rPr lang="fr-FR" sz="1600" b="0" u="sng" strike="noStrike" spc="-1" dirty="0" smtClean="0">
                <a:solidFill>
                  <a:srgbClr val="FFFFFF"/>
                </a:solidFill>
                <a:latin typeface="Book Antiqua"/>
              </a:rPr>
              <a:t>:</a:t>
            </a:r>
            <a:endParaRPr lang="en-US" sz="1600" b="0" u="sng" strike="noStrike" spc="-1" dirty="0">
              <a:latin typeface="Arial"/>
            </a:endParaRPr>
          </a:p>
        </p:txBody>
      </p:sp>
      <p:sp>
        <p:nvSpPr>
          <p:cNvPr id="14" name="CustomShape 7"/>
          <p:cNvSpPr/>
          <p:nvPr/>
        </p:nvSpPr>
        <p:spPr>
          <a:xfrm>
            <a:off x="5258993" y="1557333"/>
            <a:ext cx="1181415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0" strike="noStrike" spc="-1" dirty="0" smtClean="0">
                <a:solidFill>
                  <a:srgbClr val="FFFFFF"/>
                </a:solidFill>
                <a:latin typeface="Constantia"/>
              </a:rPr>
              <a:t>Soit X</a:t>
            </a:r>
            <a:r>
              <a:rPr lang="fr-FR" b="0" strike="noStrike" spc="-1" baseline="30000" dirty="0" smtClean="0">
                <a:solidFill>
                  <a:srgbClr val="FFFFFF"/>
                </a:solidFill>
                <a:latin typeface="Constantia"/>
              </a:rPr>
              <a:t>(0)</a:t>
            </a:r>
            <a:r>
              <a:rPr lang="fr-FR" b="0" strike="noStrike" spc="-1" dirty="0" smtClean="0">
                <a:solidFill>
                  <a:srgbClr val="FFFFFF"/>
                </a:solidFill>
                <a:latin typeface="Constantia"/>
              </a:rPr>
              <a:t> =</a:t>
            </a:r>
            <a:endParaRPr lang="en-US" b="0" strike="noStrike" spc="-1" dirty="0">
              <a:latin typeface="Arial"/>
            </a:endParaRPr>
          </a:p>
        </p:txBody>
      </p:sp>
      <p:sp>
        <p:nvSpPr>
          <p:cNvPr id="16" name="CustomShape 7"/>
          <p:cNvSpPr/>
          <p:nvPr/>
        </p:nvSpPr>
        <p:spPr>
          <a:xfrm>
            <a:off x="5388320" y="2700167"/>
            <a:ext cx="2412563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0" strike="noStrike" spc="-1" dirty="0" smtClean="0">
                <a:solidFill>
                  <a:srgbClr val="FFFFFF"/>
                </a:solidFill>
                <a:latin typeface="Cambria" pitchFamily="18" charset="0"/>
              </a:rPr>
              <a:t>Soit </a:t>
            </a:r>
            <a:r>
              <a:rPr lang="el-GR" b="0" strike="noStrike" spc="-1" dirty="0" smtClean="0">
                <a:solidFill>
                  <a:srgbClr val="FFFFFF"/>
                </a:solidFill>
                <a:latin typeface="Cambria" pitchFamily="18" charset="0"/>
              </a:rPr>
              <a:t>ε</a:t>
            </a:r>
            <a:r>
              <a:rPr lang="fr-FR" b="0" strike="noStrike" spc="-1" dirty="0" smtClean="0">
                <a:solidFill>
                  <a:srgbClr val="FFFFFF"/>
                </a:solidFill>
                <a:latin typeface="Cambria" pitchFamily="18" charset="0"/>
              </a:rPr>
              <a:t> = 5.10</a:t>
            </a:r>
            <a:r>
              <a:rPr lang="fr-FR" b="0" strike="noStrike" spc="-1" baseline="30000" dirty="0" smtClean="0">
                <a:solidFill>
                  <a:srgbClr val="FFFFFF"/>
                </a:solidFill>
                <a:latin typeface="Cambria" pitchFamily="18" charset="0"/>
              </a:rPr>
              <a:t>-3</a:t>
            </a:r>
            <a:r>
              <a:rPr lang="fr-FR" b="0" strike="noStrike" spc="-1" dirty="0" smtClean="0">
                <a:solidFill>
                  <a:srgbClr val="FFFFFF"/>
                </a:solidFill>
                <a:latin typeface="Cambria" pitchFamily="18" charset="0"/>
              </a:rPr>
              <a:t> = 0,005</a:t>
            </a:r>
            <a:endParaRPr lang="en-US" b="0" strike="noStrike" spc="-1" baseline="30000" dirty="0">
              <a:latin typeface="Cambria" pitchFamily="18" charset="0"/>
            </a:endParaRPr>
          </a:p>
        </p:txBody>
      </p:sp>
      <p:sp>
        <p:nvSpPr>
          <p:cNvPr id="2" name="Parenthèses 1"/>
          <p:cNvSpPr/>
          <p:nvPr/>
        </p:nvSpPr>
        <p:spPr>
          <a:xfrm>
            <a:off x="6378578" y="987132"/>
            <a:ext cx="432048" cy="1559642"/>
          </a:xfrm>
          <a:prstGeom prst="bracketPair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r-FR" dirty="0" smtClean="0">
                <a:solidFill>
                  <a:schemeClr val="bg1"/>
                </a:solidFill>
                <a:latin typeface="Cambria" pitchFamily="18" charset="0"/>
              </a:rPr>
              <a:t>0</a:t>
            </a:r>
          </a:p>
          <a:p>
            <a:pPr algn="ctr">
              <a:lnSpc>
                <a:spcPct val="150000"/>
              </a:lnSpc>
            </a:pPr>
            <a:r>
              <a:rPr lang="fr-FR" dirty="0" smtClean="0">
                <a:solidFill>
                  <a:schemeClr val="bg1"/>
                </a:solidFill>
                <a:latin typeface="Cambria" pitchFamily="18" charset="0"/>
              </a:rPr>
              <a:t>0</a:t>
            </a:r>
          </a:p>
          <a:p>
            <a:pPr algn="ctr">
              <a:lnSpc>
                <a:spcPct val="150000"/>
              </a:lnSpc>
            </a:pPr>
            <a:r>
              <a:rPr lang="fr-FR" dirty="0" smtClean="0">
                <a:solidFill>
                  <a:schemeClr val="bg1"/>
                </a:solidFill>
                <a:latin typeface="Cambria" pitchFamily="18" charset="0"/>
              </a:rPr>
              <a:t>0</a:t>
            </a:r>
          </a:p>
          <a:p>
            <a:pPr algn="ctr"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  <a:latin typeface="Cambria" pitchFamily="18" charset="0"/>
              </a:rPr>
              <a:t>0</a:t>
            </a:r>
          </a:p>
        </p:txBody>
      </p:sp>
      <p:sp>
        <p:nvSpPr>
          <p:cNvPr id="17" name="CustomShape 1"/>
          <p:cNvSpPr/>
          <p:nvPr/>
        </p:nvSpPr>
        <p:spPr>
          <a:xfrm>
            <a:off x="57055" y="188640"/>
            <a:ext cx="33652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3- </a:t>
            </a: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Méthode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de </a:t>
            </a:r>
            <a:r>
              <a:rPr lang="fr-FR" sz="1400" b="1" u="sng" spc="148" dirty="0" smtClean="0">
                <a:solidFill>
                  <a:srgbClr val="FFFFFF"/>
                </a:solidFill>
                <a:latin typeface="Book Antiqua"/>
              </a:rPr>
              <a:t>Gauss-Seidel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 :</a:t>
            </a:r>
            <a:endParaRPr lang="en-US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38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2" grpId="0"/>
      <p:bldP spid="24" grpId="0"/>
      <p:bldP spid="25" grpId="0"/>
      <p:bldP spid="26" grpId="0"/>
      <p:bldP spid="34" grpId="0"/>
      <p:bldP spid="35" grpId="0"/>
      <p:bldP spid="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5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07B3D0AE-95D3-4EC8-BAA1-D912D97109C0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46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6" name="CustomShape 1"/>
          <p:cNvSpPr/>
          <p:nvPr/>
        </p:nvSpPr>
        <p:spPr>
          <a:xfrm>
            <a:off x="557031" y="764704"/>
            <a:ext cx="2430793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spc="-1" dirty="0" smtClean="0">
                <a:solidFill>
                  <a:srgbClr val="FFFFFF"/>
                </a:solidFill>
                <a:latin typeface="Book Antiqua"/>
              </a:rPr>
              <a:t>Résolution du systèm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Book Antiqua"/>
              </a:rPr>
              <a:t>e :</a:t>
            </a:r>
            <a:endParaRPr lang="en-US" sz="1600" b="0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ormula 2"/>
              <p:cNvSpPr txBox="1"/>
              <p:nvPr/>
            </p:nvSpPr>
            <p:spPr>
              <a:xfrm>
                <a:off x="1755410" y="2712879"/>
                <a:ext cx="5633180" cy="68760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1</m:t>
                      </m:r>
                      <m:d>
                        <m:dPr>
                          <m:ctrlPr>
                            <a:rPr lang="fr-FR" i="1" baseline="300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b="0" i="0" baseline="300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5</m:t>
                          </m:r>
                        </m:den>
                      </m:f>
                      <m:d>
                        <m:dPr>
                          <m:ctrlP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  </m:t>
                          </m:r>
                          <m:r>
                            <a:rPr lang="fr-FR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fr-FR" baseline="-250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  <m:d>
                            <m:dPr>
                              <m:ctrlPr>
                                <a:rPr lang="fr-FR" i="1" baseline="3000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b="0" i="0" baseline="3000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fr-FR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fr-FR" baseline="-250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  <m:d>
                            <m:dPr>
                              <m:ctrlPr>
                                <a:rPr lang="fr-FR" i="1" baseline="3000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b="0" i="0" baseline="3000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fr-FR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fr-FR" baseline="-250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4</m:t>
                          </m:r>
                          <m:d>
                            <m:dPr>
                              <m:ctrlPr>
                                <a:rPr lang="fr-FR" i="1" baseline="3000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b="0" i="0" baseline="3000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  =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1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.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0593</m:t>
                      </m:r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Formula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410" y="2712879"/>
                <a:ext cx="5633180" cy="6876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Formula 3"/>
              <p:cNvSpPr txBox="1"/>
              <p:nvPr/>
            </p:nvSpPr>
            <p:spPr>
              <a:xfrm>
                <a:off x="1771966" y="3468593"/>
                <a:ext cx="6176132" cy="598437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2</m:t>
                      </m:r>
                      <m:d>
                        <m:dPr>
                          <m:ctrlPr>
                            <a:rPr lang="fr-FR" i="1" baseline="300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b="0" i="0" baseline="300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7</m:t>
                          </m:r>
                        </m:den>
                      </m:f>
                      <m:d>
                        <m:dPr>
                          <m:ctrlP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18</m:t>
                          </m:r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fr-FR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fr-FR" baseline="-2500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  <m:d>
                            <m:dPr>
                              <m:ctrlPr>
                                <a:rPr lang="fr-FR" i="1" baseline="3000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b="0" i="0" baseline="3000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fr-FR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fr-FR" baseline="-250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  <m:d>
                            <m:dPr>
                              <m:ctrlPr>
                                <a:rPr lang="fr-FR" i="1" baseline="3000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b="0" i="0" baseline="3000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  </m:t>
                          </m:r>
                          <m:r>
                            <a:rPr lang="fr-FR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fr-FR" baseline="-250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4</m:t>
                          </m:r>
                          <m:d>
                            <m:dPr>
                              <m:ctrlPr>
                                <a:rPr lang="fr-FR" i="1" baseline="3000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b="0" i="0" baseline="3000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    =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3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.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1524</m:t>
                      </m:r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Formula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966" y="3468593"/>
                <a:ext cx="6176132" cy="59843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Formula 4"/>
              <p:cNvSpPr txBox="1"/>
              <p:nvPr/>
            </p:nvSpPr>
            <p:spPr>
              <a:xfrm>
                <a:off x="1777460" y="4067030"/>
                <a:ext cx="6170638" cy="764062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>
                          <a:solidFill>
                            <a:schemeClr val="bg1"/>
                          </a:solidFill>
                          <a:latin typeface="Cambria Math"/>
                        </a:rPr>
                        <m:t>3</m:t>
                      </m:r>
                      <m:d>
                        <m:dPr>
                          <m:ctrlPr>
                            <a:rPr lang="fr-FR" i="1" baseline="3000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b="0" i="0" baseline="300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9</m:t>
                          </m:r>
                        </m:den>
                      </m:f>
                      <m:d>
                        <m:dPr>
                          <m:ctrlP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15</m:t>
                          </m:r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fr-FR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fr-FR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fr-FR" baseline="-250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  <m:d>
                            <m:dPr>
                              <m:ctrlPr>
                                <a:rPr lang="fr-FR" i="1" baseline="3000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b="0" i="0" baseline="3000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fr-FR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fr-FR" baseline="-250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  <m:d>
                            <m:dPr>
                              <m:ctrlPr>
                                <a:rPr lang="fr-FR" i="1" baseline="3000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b="0" i="0" baseline="3000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  <m:r>
                            <a:rPr lang="fr-FR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fr-FR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fr-FR" baseline="-250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4</m:t>
                          </m:r>
                          <m:d>
                            <m:dPr>
                              <m:ctrlPr>
                                <a:rPr lang="fr-FR" i="1" baseline="3000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b="0" i="0" baseline="3000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=−</m:t>
                      </m:r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0</m:t>
                      </m:r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.</m:t>
                      </m:r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8349</m:t>
                      </m:r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Formula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460" y="4067030"/>
                <a:ext cx="6170638" cy="76406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Formula 5"/>
              <p:cNvSpPr txBox="1"/>
              <p:nvPr/>
            </p:nvSpPr>
            <p:spPr>
              <a:xfrm>
                <a:off x="1818387" y="4831092"/>
                <a:ext cx="6057703" cy="660118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>
                          <a:solidFill>
                            <a:schemeClr val="bg1"/>
                          </a:solidFill>
                          <a:latin typeface="Cambria Math"/>
                        </a:rPr>
                        <m:t>4</m:t>
                      </m:r>
                      <m:d>
                        <m:dPr>
                          <m:ctrlPr>
                            <a:rPr lang="fr-FR" i="1" baseline="3000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b="0" i="0" baseline="300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fr-FR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20</m:t>
                          </m:r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fr-FR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fr-FR" baseline="-250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  <m:d>
                            <m:dPr>
                              <m:ctrlPr>
                                <a:rPr lang="fr-FR" i="1" baseline="3000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b="0" i="0" baseline="3000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fr-FR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fr-FR" baseline="-250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  <m:d>
                            <m:dPr>
                              <m:ctrlPr>
                                <a:rPr lang="fr-FR" i="1" baseline="3000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b="0" i="0" baseline="3000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fr-F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fr-FR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fr-FR" baseline="-250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  <m:d>
                            <m:dPr>
                              <m:ctrlPr>
                                <a:rPr lang="fr-FR" i="1" baseline="3000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b="0" i="0" baseline="3000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</m:e>
                      </m:d>
                      <m:r>
                        <a:rPr lang="fr-FR" b="0" i="0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   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=  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1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.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8589</m:t>
                      </m:r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Formula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387" y="4831092"/>
                <a:ext cx="6057703" cy="66011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ustomShape 6"/>
          <p:cNvSpPr/>
          <p:nvPr/>
        </p:nvSpPr>
        <p:spPr>
          <a:xfrm>
            <a:off x="1303350" y="2741535"/>
            <a:ext cx="422280" cy="2650990"/>
          </a:xfrm>
          <a:prstGeom prst="leftBrace">
            <a:avLst>
              <a:gd name="adj1" fmla="val 8333"/>
              <a:gd name="adj2" fmla="val 50000"/>
            </a:avLst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" name="CustomShape 7"/>
          <p:cNvSpPr/>
          <p:nvPr/>
        </p:nvSpPr>
        <p:spPr>
          <a:xfrm>
            <a:off x="480255" y="3883091"/>
            <a:ext cx="823095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0" strike="noStrike" spc="-1" dirty="0" smtClean="0">
                <a:solidFill>
                  <a:srgbClr val="FFFFFF"/>
                </a:solidFill>
                <a:latin typeface="Constantia"/>
              </a:rPr>
              <a:t>X</a:t>
            </a:r>
            <a:r>
              <a:rPr lang="fr-FR" b="0" strike="noStrike" spc="-1" baseline="30000" dirty="0" smtClean="0">
                <a:solidFill>
                  <a:srgbClr val="FFFFFF"/>
                </a:solidFill>
                <a:latin typeface="Constantia"/>
              </a:rPr>
              <a:t>(2)</a:t>
            </a:r>
            <a:r>
              <a:rPr lang="fr-FR" b="0" strike="noStrike" spc="-1" dirty="0" smtClean="0">
                <a:solidFill>
                  <a:srgbClr val="FFFFFF"/>
                </a:solidFill>
                <a:latin typeface="Constantia"/>
              </a:rPr>
              <a:t> =</a:t>
            </a:r>
            <a:endParaRPr lang="en-US" b="0" strike="noStrike" spc="-1" dirty="0">
              <a:latin typeface="Arial"/>
            </a:endParaRPr>
          </a:p>
        </p:txBody>
      </p:sp>
      <p:sp>
        <p:nvSpPr>
          <p:cNvPr id="12" name="CustomShape 7"/>
          <p:cNvSpPr/>
          <p:nvPr/>
        </p:nvSpPr>
        <p:spPr>
          <a:xfrm>
            <a:off x="3440776" y="1573737"/>
            <a:ext cx="573493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0" strike="noStrike" spc="-1" dirty="0" smtClean="0">
                <a:solidFill>
                  <a:srgbClr val="FFFFFF"/>
                </a:solidFill>
                <a:latin typeface="Constantia"/>
              </a:rPr>
              <a:t>A =</a:t>
            </a:r>
            <a:endParaRPr lang="en-US" b="0" strike="noStrike" spc="-1" dirty="0">
              <a:latin typeface="Arial"/>
            </a:endParaRPr>
          </a:p>
        </p:txBody>
      </p:sp>
      <p:graphicFrame>
        <p:nvGraphicFramePr>
          <p:cNvPr id="13" name="Table 9"/>
          <p:cNvGraphicFramePr/>
          <p:nvPr>
            <p:extLst>
              <p:ext uri="{D42A27DB-BD31-4B8C-83A1-F6EECF244321}">
                <p14:modId xmlns:p14="http://schemas.microsoft.com/office/powerpoint/2010/main" val="1825245648"/>
              </p:ext>
            </p:extLst>
          </p:nvPr>
        </p:nvGraphicFramePr>
        <p:xfrm>
          <a:off x="4021877" y="964236"/>
          <a:ext cx="2627698" cy="1586880"/>
        </p:xfrm>
        <a:graphic>
          <a:graphicData uri="http://schemas.openxmlformats.org/drawingml/2006/table">
            <a:tbl>
              <a:tblPr/>
              <a:tblGrid>
                <a:gridCol w="467458"/>
                <a:gridCol w="504056"/>
                <a:gridCol w="504056"/>
                <a:gridCol w="576064"/>
                <a:gridCol w="576064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-5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7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18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9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-3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-15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6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20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CustomShape 1"/>
          <p:cNvSpPr/>
          <p:nvPr/>
        </p:nvSpPr>
        <p:spPr>
          <a:xfrm>
            <a:off x="672147" y="1340768"/>
            <a:ext cx="1311398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u="sng" spc="-1" dirty="0" smtClean="0">
                <a:solidFill>
                  <a:srgbClr val="FFFFFF"/>
                </a:solidFill>
                <a:latin typeface="Book Antiqua"/>
              </a:rPr>
              <a:t>Itération 2 </a:t>
            </a:r>
            <a:r>
              <a:rPr lang="fr-FR" sz="1600" b="0" u="sng" strike="noStrike" spc="-1" dirty="0" smtClean="0">
                <a:solidFill>
                  <a:srgbClr val="FFFFFF"/>
                </a:solidFill>
                <a:latin typeface="Book Antiqua"/>
              </a:rPr>
              <a:t>:</a:t>
            </a:r>
            <a:endParaRPr lang="en-US" sz="1600" b="0" u="sng" strike="noStrike" spc="-1" dirty="0">
              <a:latin typeface="Arial"/>
            </a:endParaRPr>
          </a:p>
        </p:txBody>
      </p:sp>
      <p:sp>
        <p:nvSpPr>
          <p:cNvPr id="15" name="CustomShape 1"/>
          <p:cNvSpPr/>
          <p:nvPr/>
        </p:nvSpPr>
        <p:spPr>
          <a:xfrm>
            <a:off x="57055" y="188640"/>
            <a:ext cx="33652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3- </a:t>
            </a: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Méthode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de </a:t>
            </a:r>
            <a:r>
              <a:rPr lang="fr-FR" sz="1400" b="1" u="sng" spc="148" dirty="0" smtClean="0">
                <a:solidFill>
                  <a:srgbClr val="FFFFFF"/>
                </a:solidFill>
                <a:latin typeface="Book Antiqua"/>
              </a:rPr>
              <a:t>Gauss-Seidel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 :</a:t>
            </a:r>
            <a:endParaRPr lang="en-US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623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1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1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1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5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07B3D0AE-95D3-4EC8-BAA1-D912D97109C0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47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0" name="CustomShape 1"/>
          <p:cNvSpPr/>
          <p:nvPr/>
        </p:nvSpPr>
        <p:spPr>
          <a:xfrm>
            <a:off x="57055" y="188640"/>
            <a:ext cx="33652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2- </a:t>
            </a: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Méthode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de Jacobi 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36" name="CustomShape 1"/>
          <p:cNvSpPr/>
          <p:nvPr/>
        </p:nvSpPr>
        <p:spPr>
          <a:xfrm>
            <a:off x="557031" y="764704"/>
            <a:ext cx="2430793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spc="-1" dirty="0" smtClean="0">
                <a:solidFill>
                  <a:srgbClr val="FFFFFF"/>
                </a:solidFill>
                <a:latin typeface="Book Antiqua"/>
              </a:rPr>
              <a:t>Résolution du systèm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Book Antiqua"/>
              </a:rPr>
              <a:t>e :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35" name="CustomShape 1"/>
          <p:cNvSpPr/>
          <p:nvPr/>
        </p:nvSpPr>
        <p:spPr>
          <a:xfrm>
            <a:off x="672147" y="1340768"/>
            <a:ext cx="1311398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u="sng" spc="-1" dirty="0" smtClean="0">
                <a:solidFill>
                  <a:srgbClr val="FFFFFF"/>
                </a:solidFill>
                <a:latin typeface="Book Antiqua"/>
              </a:rPr>
              <a:t>Itération 2 </a:t>
            </a:r>
            <a:r>
              <a:rPr lang="fr-FR" sz="1600" b="0" u="sng" strike="noStrike" spc="-1" dirty="0" smtClean="0">
                <a:solidFill>
                  <a:srgbClr val="FFFFFF"/>
                </a:solidFill>
                <a:latin typeface="Book Antiqua"/>
              </a:rPr>
              <a:t>:</a:t>
            </a:r>
            <a:endParaRPr lang="en-US" sz="1600" b="0" u="sng" strike="noStrike" spc="-1" dirty="0">
              <a:latin typeface="Arial"/>
            </a:endParaRPr>
          </a:p>
        </p:txBody>
      </p:sp>
      <p:sp>
        <p:nvSpPr>
          <p:cNvPr id="14" name="CustomShape 1"/>
          <p:cNvSpPr/>
          <p:nvPr/>
        </p:nvSpPr>
        <p:spPr>
          <a:xfrm>
            <a:off x="932574" y="1897920"/>
            <a:ext cx="1543788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u="sng" spc="-1" dirty="0" smtClean="0">
                <a:solidFill>
                  <a:srgbClr val="FFFFFF"/>
                </a:solidFill>
                <a:latin typeface="Book Antiqua"/>
              </a:rPr>
              <a:t>Test d’arrêt </a:t>
            </a:r>
            <a:r>
              <a:rPr lang="fr-FR" sz="1600" b="0" u="sng" strike="noStrike" spc="-1" dirty="0" smtClean="0">
                <a:solidFill>
                  <a:srgbClr val="FFFFFF"/>
                </a:solidFill>
                <a:latin typeface="Book Antiqua"/>
              </a:rPr>
              <a:t>:</a:t>
            </a:r>
            <a:endParaRPr lang="en-US" sz="1600" b="0" u="sng" strike="noStrike" spc="-1" dirty="0">
              <a:latin typeface="Arial"/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4572000" y="2276872"/>
            <a:ext cx="1921963" cy="1532963"/>
            <a:chOff x="4300022" y="2452973"/>
            <a:chExt cx="1921963" cy="1532963"/>
          </a:xfrm>
        </p:grpSpPr>
        <p:sp>
          <p:nvSpPr>
            <p:cNvPr id="15" name="CustomShape 7"/>
            <p:cNvSpPr/>
            <p:nvPr/>
          </p:nvSpPr>
          <p:spPr>
            <a:xfrm>
              <a:off x="4300022" y="3035516"/>
              <a:ext cx="823697" cy="367878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b="0" strike="noStrike" spc="-1" dirty="0" smtClean="0">
                  <a:solidFill>
                    <a:srgbClr val="FFFFFF"/>
                  </a:solidFill>
                  <a:latin typeface="Constantia"/>
                </a:rPr>
                <a:t>X</a:t>
              </a:r>
              <a:r>
                <a:rPr lang="fr-FR" b="0" strike="noStrike" spc="-1" baseline="30000" dirty="0" smtClean="0">
                  <a:solidFill>
                    <a:srgbClr val="FFFFFF"/>
                  </a:solidFill>
                  <a:latin typeface="Constantia"/>
                </a:rPr>
                <a:t>(2)</a:t>
              </a:r>
              <a:r>
                <a:rPr lang="fr-FR" b="0" strike="noStrike" spc="-1" dirty="0" smtClean="0">
                  <a:solidFill>
                    <a:srgbClr val="FFFFFF"/>
                  </a:solidFill>
                  <a:latin typeface="Constantia"/>
                </a:rPr>
                <a:t> =</a:t>
              </a:r>
              <a:endParaRPr lang="en-US" b="0" strike="noStrike" spc="-1" dirty="0">
                <a:latin typeface="Arial"/>
              </a:endParaRPr>
            </a:p>
          </p:txBody>
        </p:sp>
        <p:sp>
          <p:nvSpPr>
            <p:cNvPr id="2" name="Parenthèses 1"/>
            <p:cNvSpPr/>
            <p:nvPr/>
          </p:nvSpPr>
          <p:spPr>
            <a:xfrm>
              <a:off x="5197317" y="2452973"/>
              <a:ext cx="1024668" cy="1532963"/>
            </a:xfrm>
            <a:prstGeom prst="bracketPair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150000"/>
                </a:lnSpc>
              </a:pPr>
              <a:r>
                <a:rPr lang="fr-FR" spc="-1" dirty="0" smtClean="0">
                  <a:solidFill>
                    <a:srgbClr val="FFFFFF"/>
                  </a:solidFill>
                  <a:latin typeface="Cambria" pitchFamily="18" charset="0"/>
                </a:rPr>
                <a:t>1.0593</a:t>
              </a:r>
              <a:endParaRPr lang="fr-FR" spc="-1" dirty="0">
                <a:solidFill>
                  <a:srgbClr val="FFFFFF"/>
                </a:solidFill>
                <a:latin typeface="Cambria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fr-FR" spc="-1" dirty="0" smtClean="0">
                  <a:solidFill>
                    <a:srgbClr val="FFFFFF"/>
                  </a:solidFill>
                  <a:latin typeface="Cambria" pitchFamily="18" charset="0"/>
                </a:rPr>
                <a:t>3.1524</a:t>
              </a:r>
              <a:endParaRPr lang="fr-FR" spc="-1" dirty="0">
                <a:solidFill>
                  <a:srgbClr val="FFFFFF"/>
                </a:solidFill>
                <a:latin typeface="Cambria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fr-FR" spc="-1" dirty="0">
                  <a:solidFill>
                    <a:srgbClr val="FFFFFF"/>
                  </a:solidFill>
                  <a:latin typeface="Cambria" pitchFamily="18" charset="0"/>
                </a:rPr>
                <a:t>-</a:t>
              </a:r>
              <a:r>
                <a:rPr lang="fr-FR" spc="-1" dirty="0" smtClean="0">
                  <a:solidFill>
                    <a:srgbClr val="FFFFFF"/>
                  </a:solidFill>
                  <a:latin typeface="Cambria" pitchFamily="18" charset="0"/>
                </a:rPr>
                <a:t>0.8349</a:t>
              </a:r>
              <a:endParaRPr lang="fr-FR" spc="-1" dirty="0">
                <a:solidFill>
                  <a:srgbClr val="FFFFFF"/>
                </a:solidFill>
                <a:latin typeface="Cambria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fr-FR" spc="-1" dirty="0">
                  <a:solidFill>
                    <a:srgbClr val="FFFFFF"/>
                  </a:solidFill>
                  <a:latin typeface="Cambria" pitchFamily="18" charset="0"/>
                </a:rPr>
                <a:t>1.8589</a:t>
              </a:r>
              <a:endParaRPr lang="fr-FR" sz="1400" dirty="0"/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2337479" y="2297667"/>
            <a:ext cx="1921963" cy="1532963"/>
            <a:chOff x="1987488" y="2473768"/>
            <a:chExt cx="1921963" cy="1532963"/>
          </a:xfrm>
        </p:grpSpPr>
        <p:sp>
          <p:nvSpPr>
            <p:cNvPr id="17" name="CustomShape 7"/>
            <p:cNvSpPr/>
            <p:nvPr/>
          </p:nvSpPr>
          <p:spPr>
            <a:xfrm>
              <a:off x="1987488" y="3056311"/>
              <a:ext cx="823697" cy="367878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b="0" strike="noStrike" spc="-1" dirty="0" smtClean="0">
                  <a:solidFill>
                    <a:srgbClr val="FFFFFF"/>
                  </a:solidFill>
                  <a:latin typeface="Constantia"/>
                </a:rPr>
                <a:t>X</a:t>
              </a:r>
              <a:r>
                <a:rPr lang="fr-FR" b="0" strike="noStrike" spc="-1" baseline="30000" dirty="0" smtClean="0">
                  <a:solidFill>
                    <a:srgbClr val="FFFFFF"/>
                  </a:solidFill>
                  <a:latin typeface="Constantia"/>
                </a:rPr>
                <a:t>(1)</a:t>
              </a:r>
              <a:r>
                <a:rPr lang="fr-FR" b="0" strike="noStrike" spc="-1" dirty="0" smtClean="0">
                  <a:solidFill>
                    <a:srgbClr val="FFFFFF"/>
                  </a:solidFill>
                  <a:latin typeface="Constantia"/>
                </a:rPr>
                <a:t> =</a:t>
              </a:r>
              <a:endParaRPr lang="en-US" b="0" strike="noStrike" spc="-1" dirty="0">
                <a:latin typeface="Aria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Parenthèses 17"/>
                <p:cNvSpPr/>
                <p:nvPr/>
              </p:nvSpPr>
              <p:spPr>
                <a:xfrm>
                  <a:off x="2884783" y="2473768"/>
                  <a:ext cx="1024668" cy="1532963"/>
                </a:xfrm>
                <a:prstGeom prst="bracketPair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lIns="36000" tIns="36000" rIns="36000" bIns="36000"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fr-FR" spc="-1" dirty="0" smtClean="0">
                      <a:solidFill>
                        <a:srgbClr val="FFFFFF"/>
                      </a:solidFill>
                      <a:latin typeface="Cambria" pitchFamily="18" charset="0"/>
                    </a:rPr>
                    <a:t>-0.2000</a:t>
                  </a:r>
                  <a:endParaRPr lang="fr-FR" spc="-1" dirty="0">
                    <a:solidFill>
                      <a:srgbClr val="FFFFFF"/>
                    </a:solidFill>
                    <a:latin typeface="Cambria" pitchFamily="18" charset="0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fr-FR" spc="-1" dirty="0" smtClean="0">
                      <a:solidFill>
                        <a:srgbClr val="FFFFFF"/>
                      </a:solidFill>
                      <a:latin typeface="Cambria" pitchFamily="18" charset="0"/>
                    </a:rPr>
                    <a:t>2.6000</a:t>
                  </a:r>
                  <a:endParaRPr lang="fr-FR" spc="-1" dirty="0">
                    <a:solidFill>
                      <a:srgbClr val="FFFFFF"/>
                    </a:solidFill>
                    <a:latin typeface="Cambria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fr-FR" spc="-1" dirty="0" smtClean="0">
                      <a:solidFill>
                        <a:srgbClr val="FFFFFF"/>
                      </a:solidFill>
                      <a:latin typeface="Cambria" pitchFamily="18" charset="0"/>
                    </a:rPr>
                    <a:t>-</a:t>
                  </a:r>
                  <a14:m>
                    <m:oMath xmlns:m="http://schemas.openxmlformats.org/officeDocument/2006/math">
                      <m:r>
                        <a:rPr lang="fr-FR" i="1">
                          <a:solidFill>
                            <a:schemeClr val="bg1"/>
                          </a:solidFill>
                          <a:latin typeface="Cambria Math"/>
                        </a:rPr>
                        <m:t>1</m:t>
                      </m:r>
                      <m:r>
                        <a:rPr lang="fr-FR" i="1">
                          <a:solidFill>
                            <a:schemeClr val="bg1"/>
                          </a:solidFill>
                          <a:latin typeface="Cambria Math"/>
                        </a:rPr>
                        <m:t>.</m:t>
                      </m:r>
                      <m:r>
                        <a:rPr lang="fr-FR" i="1">
                          <a:solidFill>
                            <a:schemeClr val="bg1"/>
                          </a:solidFill>
                          <a:latin typeface="Cambria Math"/>
                        </a:rPr>
                        <m:t>3111</m:t>
                      </m:r>
                    </m:oMath>
                  </a14:m>
                  <a:endParaRPr lang="fr-FR" dirty="0">
                    <a:solidFill>
                      <a:schemeClr val="bg1"/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/>
                          </a:rPr>
                          <m:t>5037</m:t>
                        </m:r>
                      </m:oMath>
                    </m:oMathPara>
                  </a14:m>
                  <a:endParaRPr lang="fr-FR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fr-FR" sz="1400" dirty="0"/>
                </a:p>
              </p:txBody>
            </p:sp>
          </mc:Choice>
          <mc:Fallback xmlns="">
            <p:sp>
              <p:nvSpPr>
                <p:cNvPr id="18" name="Parenthèses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4783" y="2473768"/>
                  <a:ext cx="1024668" cy="1532963"/>
                </a:xfrm>
                <a:prstGeom prst="bracketPair">
                  <a:avLst/>
                </a:prstGeom>
                <a:blipFill rotWithShape="1">
                  <a:blip r:embed="rId3"/>
                  <a:stretch>
                    <a:fillRect l="-5263" t="-9449"/>
                  </a:stretch>
                </a:blipFill>
                <a:ln w="1905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e 4"/>
          <p:cNvGrpSpPr/>
          <p:nvPr/>
        </p:nvGrpSpPr>
        <p:grpSpPr>
          <a:xfrm>
            <a:off x="3593963" y="4517898"/>
            <a:ext cx="1742478" cy="1532963"/>
            <a:chOff x="3593963" y="4517898"/>
            <a:chExt cx="1742478" cy="1532963"/>
          </a:xfrm>
        </p:grpSpPr>
        <p:sp>
          <p:nvSpPr>
            <p:cNvPr id="19" name="CustomShape 7"/>
            <p:cNvSpPr/>
            <p:nvPr/>
          </p:nvSpPr>
          <p:spPr>
            <a:xfrm>
              <a:off x="3593963" y="5100440"/>
              <a:ext cx="823697" cy="367878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l-GR" b="0" strike="noStrike" spc="-1" dirty="0" smtClean="0">
                  <a:solidFill>
                    <a:srgbClr val="FFFFFF"/>
                  </a:solidFill>
                  <a:latin typeface="Constantia"/>
                </a:rPr>
                <a:t>Δ</a:t>
              </a:r>
              <a:r>
                <a:rPr lang="fr-FR" b="0" strike="noStrike" spc="-1" dirty="0" smtClean="0">
                  <a:solidFill>
                    <a:srgbClr val="FFFFFF"/>
                  </a:solidFill>
                  <a:latin typeface="Constantia"/>
                </a:rPr>
                <a:t>X =</a:t>
              </a:r>
              <a:endParaRPr lang="en-US" b="0" strike="noStrike" spc="-1" dirty="0">
                <a:latin typeface="Arial"/>
              </a:endParaRPr>
            </a:p>
          </p:txBody>
        </p:sp>
        <p:sp>
          <p:nvSpPr>
            <p:cNvPr id="23" name="Parenthèses 22"/>
            <p:cNvSpPr/>
            <p:nvPr/>
          </p:nvSpPr>
          <p:spPr>
            <a:xfrm>
              <a:off x="4311773" y="4517898"/>
              <a:ext cx="1024668" cy="1532963"/>
            </a:xfrm>
            <a:prstGeom prst="bracketPair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150000"/>
                </a:lnSpc>
              </a:pPr>
              <a:r>
                <a:rPr lang="fr-FR" spc="-1" dirty="0" smtClean="0">
                  <a:solidFill>
                    <a:srgbClr val="FFFFFF"/>
                  </a:solidFill>
                  <a:latin typeface="Cambria" pitchFamily="18" charset="0"/>
                </a:rPr>
                <a:t>1.2593</a:t>
              </a:r>
              <a:endParaRPr lang="fr-FR" spc="-1" dirty="0">
                <a:solidFill>
                  <a:srgbClr val="FFFFFF"/>
                </a:solidFill>
                <a:latin typeface="Cambria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fr-FR" spc="-1" dirty="0" smtClean="0">
                  <a:solidFill>
                    <a:srgbClr val="FFFFFF"/>
                  </a:solidFill>
                  <a:latin typeface="Cambria" pitchFamily="18" charset="0"/>
                </a:rPr>
                <a:t>0.5524</a:t>
              </a:r>
              <a:endParaRPr lang="fr-FR" spc="-1" dirty="0">
                <a:solidFill>
                  <a:srgbClr val="FFFFFF"/>
                </a:solidFill>
                <a:latin typeface="Cambria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fr-FR" spc="-1" dirty="0" smtClean="0">
                  <a:solidFill>
                    <a:srgbClr val="FFFFFF"/>
                  </a:solidFill>
                  <a:latin typeface="Cambria" pitchFamily="18" charset="0"/>
                </a:rPr>
                <a:t>0.4762</a:t>
              </a:r>
              <a:endParaRPr lang="fr-FR" spc="-1" dirty="0">
                <a:solidFill>
                  <a:srgbClr val="FFFFFF"/>
                </a:solidFill>
                <a:latin typeface="Cambria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fr-FR" spc="-1" dirty="0" smtClean="0">
                  <a:solidFill>
                    <a:srgbClr val="FFFFFF"/>
                  </a:solidFill>
                  <a:latin typeface="Cambria" pitchFamily="18" charset="0"/>
                </a:rPr>
                <a:t>0.6448</a:t>
              </a:r>
              <a:endParaRPr lang="en-US" spc="-1" dirty="0">
                <a:latin typeface="Cambria" pitchFamily="18" charset="0"/>
              </a:endParaRPr>
            </a:p>
            <a:p>
              <a:pPr algn="ctr"/>
              <a:endParaRPr lang="fr-FR" sz="1400" dirty="0"/>
            </a:p>
          </p:txBody>
        </p:sp>
      </p:grpSp>
      <p:sp>
        <p:nvSpPr>
          <p:cNvPr id="28" name="CustomShape 7"/>
          <p:cNvSpPr/>
          <p:nvPr/>
        </p:nvSpPr>
        <p:spPr>
          <a:xfrm>
            <a:off x="474646" y="6172581"/>
            <a:ext cx="2491803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0" strike="noStrike" spc="-1" dirty="0" smtClean="0">
                <a:solidFill>
                  <a:srgbClr val="FFFFFF"/>
                </a:solidFill>
                <a:latin typeface="Cambria" pitchFamily="18" charset="0"/>
              </a:rPr>
              <a:t>Max(</a:t>
            </a:r>
            <a:r>
              <a:rPr lang="el-GR" b="0" strike="noStrike" spc="-1" dirty="0" smtClean="0">
                <a:solidFill>
                  <a:srgbClr val="FFFFFF"/>
                </a:solidFill>
                <a:latin typeface="Cambria" pitchFamily="18" charset="0"/>
              </a:rPr>
              <a:t>Δ</a:t>
            </a:r>
            <a:r>
              <a:rPr lang="fr-FR" b="0" strike="noStrike" spc="-1" dirty="0" smtClean="0">
                <a:solidFill>
                  <a:srgbClr val="FFFFFF"/>
                </a:solidFill>
                <a:latin typeface="Cambria" pitchFamily="18" charset="0"/>
              </a:rPr>
              <a:t>X) = 1.2593 &gt; </a:t>
            </a:r>
            <a:r>
              <a:rPr lang="el-GR" b="0" strike="noStrike" spc="-1" dirty="0" smtClean="0">
                <a:solidFill>
                  <a:srgbClr val="FFFFFF"/>
                </a:solidFill>
                <a:latin typeface="Cambria" pitchFamily="18" charset="0"/>
              </a:rPr>
              <a:t>ε</a:t>
            </a:r>
            <a:endParaRPr lang="en-US" b="0" strike="noStrike" spc="-1" dirty="0">
              <a:latin typeface="Cambria" pitchFamily="18" charset="0"/>
            </a:endParaRPr>
          </a:p>
        </p:txBody>
      </p:sp>
      <p:sp>
        <p:nvSpPr>
          <p:cNvPr id="30" name="CustomShape 7"/>
          <p:cNvSpPr/>
          <p:nvPr/>
        </p:nvSpPr>
        <p:spPr>
          <a:xfrm>
            <a:off x="3492837" y="6181464"/>
            <a:ext cx="3079139" cy="3678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0" strike="noStrike" spc="-1" dirty="0" smtClean="0">
                <a:solidFill>
                  <a:srgbClr val="FFFFFF"/>
                </a:solidFill>
                <a:latin typeface="Cambria" pitchFamily="18" charset="0"/>
              </a:rPr>
              <a:t>Test d’arrêt n’est pas satisfait.</a:t>
            </a:r>
            <a:endParaRPr lang="en-US" b="0" strike="noStrike" spc="-1" dirty="0">
              <a:latin typeface="Cambria" pitchFamily="18" charset="0"/>
            </a:endParaRPr>
          </a:p>
        </p:txBody>
      </p:sp>
      <p:sp>
        <p:nvSpPr>
          <p:cNvPr id="6" name="Accolade ouvrante 5"/>
          <p:cNvSpPr/>
          <p:nvPr/>
        </p:nvSpPr>
        <p:spPr>
          <a:xfrm rot="16200000">
            <a:off x="4727592" y="2880568"/>
            <a:ext cx="351572" cy="2312533"/>
          </a:xfrm>
          <a:prstGeom prst="leftBrac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1" name="Groupe 20"/>
          <p:cNvGrpSpPr/>
          <p:nvPr/>
        </p:nvGrpSpPr>
        <p:grpSpPr>
          <a:xfrm>
            <a:off x="265411" y="2344987"/>
            <a:ext cx="1452948" cy="1532963"/>
            <a:chOff x="1987488" y="2473768"/>
            <a:chExt cx="1452948" cy="1532963"/>
          </a:xfrm>
        </p:grpSpPr>
        <p:sp>
          <p:nvSpPr>
            <p:cNvPr id="22" name="CustomShape 7"/>
            <p:cNvSpPr/>
            <p:nvPr/>
          </p:nvSpPr>
          <p:spPr>
            <a:xfrm>
              <a:off x="1987488" y="3056311"/>
              <a:ext cx="823697" cy="367878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b="0" strike="noStrike" spc="-1" dirty="0" smtClean="0">
                  <a:solidFill>
                    <a:srgbClr val="FFFFFF"/>
                  </a:solidFill>
                  <a:latin typeface="Constantia"/>
                </a:rPr>
                <a:t>X</a:t>
              </a:r>
              <a:r>
                <a:rPr lang="fr-FR" b="0" strike="noStrike" spc="-1" baseline="30000" dirty="0" smtClean="0">
                  <a:solidFill>
                    <a:srgbClr val="FFFFFF"/>
                  </a:solidFill>
                  <a:latin typeface="Constantia"/>
                </a:rPr>
                <a:t>(0)</a:t>
              </a:r>
              <a:r>
                <a:rPr lang="fr-FR" b="0" strike="noStrike" spc="-1" dirty="0" smtClean="0">
                  <a:solidFill>
                    <a:srgbClr val="FFFFFF"/>
                  </a:solidFill>
                  <a:latin typeface="Constantia"/>
                </a:rPr>
                <a:t> =</a:t>
              </a:r>
              <a:endParaRPr lang="en-US" b="0" strike="noStrike" spc="-1" dirty="0">
                <a:latin typeface="Aria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Parenthèses 23"/>
                <p:cNvSpPr/>
                <p:nvPr/>
              </p:nvSpPr>
              <p:spPr>
                <a:xfrm>
                  <a:off x="2884783" y="2473768"/>
                  <a:ext cx="555653" cy="1532963"/>
                </a:xfrm>
                <a:prstGeom prst="bracketPair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lIns="36000" tIns="36000" rIns="36000" bIns="36000"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fr-FR" spc="-1" dirty="0" smtClean="0">
                      <a:solidFill>
                        <a:srgbClr val="FFFFFF"/>
                      </a:solidFill>
                      <a:latin typeface="Cambria" pitchFamily="18" charset="0"/>
                    </a:rPr>
                    <a:t>0</a:t>
                  </a:r>
                  <a:endParaRPr lang="fr-FR" spc="-1" dirty="0">
                    <a:solidFill>
                      <a:srgbClr val="FFFFFF"/>
                    </a:solidFill>
                    <a:latin typeface="Cambria" pitchFamily="18" charset="0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fr-FR" spc="-1" dirty="0" smtClean="0">
                      <a:solidFill>
                        <a:srgbClr val="FFFFFF"/>
                      </a:solidFill>
                      <a:latin typeface="Cambria" pitchFamily="18" charset="0"/>
                    </a:rPr>
                    <a:t>0</a:t>
                  </a:r>
                </a:p>
                <a:p>
                  <a:pPr algn="ctr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0</m:t>
                        </m:r>
                      </m:oMath>
                    </m:oMathPara>
                  </a14:m>
                  <a:endParaRPr lang="fr-FR" b="0" i="1" dirty="0" smtClean="0">
                    <a:solidFill>
                      <a:schemeClr val="bg1"/>
                    </a:solidFill>
                    <a:latin typeface="Cambria Math"/>
                  </a:endParaRPr>
                </a:p>
                <a:p>
                  <a:pPr algn="ctr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/>
                          </a:rPr>
                          <m:t>0</m:t>
                        </m:r>
                      </m:oMath>
                    </m:oMathPara>
                  </a14:m>
                  <a:endParaRPr lang="fr-FR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fr-FR" sz="1400" dirty="0"/>
                </a:p>
              </p:txBody>
            </p:sp>
          </mc:Choice>
          <mc:Fallback xmlns="">
            <p:sp>
              <p:nvSpPr>
                <p:cNvPr id="24" name="Parenthèses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4783" y="2473768"/>
                  <a:ext cx="555653" cy="1532963"/>
                </a:xfrm>
                <a:prstGeom prst="bracketPair">
                  <a:avLst/>
                </a:prstGeom>
                <a:blipFill rotWithShape="1">
                  <a:blip r:embed="rId4"/>
                  <a:stretch>
                    <a:fillRect t="-9843"/>
                  </a:stretch>
                </a:blipFill>
                <a:ln w="1905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e 24"/>
          <p:cNvGrpSpPr/>
          <p:nvPr/>
        </p:nvGrpSpPr>
        <p:grpSpPr>
          <a:xfrm>
            <a:off x="1162706" y="4534798"/>
            <a:ext cx="1742478" cy="1532963"/>
            <a:chOff x="3593963" y="4517898"/>
            <a:chExt cx="1742478" cy="1532963"/>
          </a:xfrm>
        </p:grpSpPr>
        <p:sp>
          <p:nvSpPr>
            <p:cNvPr id="26" name="CustomShape 7"/>
            <p:cNvSpPr/>
            <p:nvPr/>
          </p:nvSpPr>
          <p:spPr>
            <a:xfrm>
              <a:off x="3593963" y="5100440"/>
              <a:ext cx="823697" cy="367878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l-GR" b="0" strike="noStrike" spc="-1" dirty="0" smtClean="0">
                  <a:solidFill>
                    <a:srgbClr val="FFFFFF"/>
                  </a:solidFill>
                  <a:latin typeface="Constantia"/>
                </a:rPr>
                <a:t>Δ</a:t>
              </a:r>
              <a:r>
                <a:rPr lang="fr-FR" b="0" strike="noStrike" spc="-1" dirty="0" smtClean="0">
                  <a:solidFill>
                    <a:srgbClr val="FFFFFF"/>
                  </a:solidFill>
                  <a:latin typeface="Constantia"/>
                </a:rPr>
                <a:t>X =</a:t>
              </a:r>
              <a:endParaRPr lang="en-US" b="0" strike="noStrike" spc="-1" dirty="0">
                <a:latin typeface="Arial"/>
              </a:endParaRPr>
            </a:p>
          </p:txBody>
        </p:sp>
        <p:sp>
          <p:nvSpPr>
            <p:cNvPr id="27" name="Parenthèses 26"/>
            <p:cNvSpPr/>
            <p:nvPr/>
          </p:nvSpPr>
          <p:spPr>
            <a:xfrm>
              <a:off x="4311773" y="4517898"/>
              <a:ext cx="1024668" cy="1532963"/>
            </a:xfrm>
            <a:prstGeom prst="bracketPair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150000"/>
                </a:lnSpc>
              </a:pPr>
              <a:r>
                <a:rPr lang="fr-FR" spc="-1" dirty="0" smtClean="0">
                  <a:solidFill>
                    <a:srgbClr val="FFFFFF"/>
                  </a:solidFill>
                  <a:latin typeface="Cambria" pitchFamily="18" charset="0"/>
                </a:rPr>
                <a:t>0.2000</a:t>
              </a:r>
              <a:endParaRPr lang="fr-FR" spc="-1" dirty="0">
                <a:solidFill>
                  <a:srgbClr val="FFFFFF"/>
                </a:solidFill>
                <a:latin typeface="Cambria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fr-FR" spc="-1" dirty="0" smtClean="0">
                  <a:solidFill>
                    <a:srgbClr val="FFFFFF"/>
                  </a:solidFill>
                  <a:latin typeface="Cambria" pitchFamily="18" charset="0"/>
                </a:rPr>
                <a:t>2.6000</a:t>
              </a:r>
              <a:endParaRPr lang="fr-FR" spc="-1" dirty="0">
                <a:solidFill>
                  <a:srgbClr val="FFFFFF"/>
                </a:solidFill>
                <a:latin typeface="Cambria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fr-FR" spc="-1" dirty="0" smtClean="0">
                  <a:solidFill>
                    <a:srgbClr val="FFFFFF"/>
                  </a:solidFill>
                  <a:latin typeface="Cambria" pitchFamily="18" charset="0"/>
                </a:rPr>
                <a:t>1.3111</a:t>
              </a:r>
              <a:endParaRPr lang="fr-FR" spc="-1" dirty="0">
                <a:solidFill>
                  <a:srgbClr val="FFFFFF"/>
                </a:solidFill>
                <a:latin typeface="Cambria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fr-FR" spc="-1" dirty="0" smtClean="0">
                  <a:solidFill>
                    <a:srgbClr val="FFFFFF"/>
                  </a:solidFill>
                  <a:latin typeface="Cambria" pitchFamily="18" charset="0"/>
                </a:rPr>
                <a:t>2.5000</a:t>
              </a:r>
              <a:endParaRPr lang="en-US" spc="-1" dirty="0">
                <a:latin typeface="Cambria" pitchFamily="18" charset="0"/>
              </a:endParaRPr>
            </a:p>
            <a:p>
              <a:pPr algn="ctr"/>
              <a:endParaRPr lang="fr-FR" sz="1400" dirty="0"/>
            </a:p>
          </p:txBody>
        </p:sp>
      </p:grpSp>
      <p:sp>
        <p:nvSpPr>
          <p:cNvPr id="29" name="Accolade ouvrante 28"/>
          <p:cNvSpPr/>
          <p:nvPr/>
        </p:nvSpPr>
        <p:spPr>
          <a:xfrm rot="16200000">
            <a:off x="2160438" y="2880221"/>
            <a:ext cx="334674" cy="2330130"/>
          </a:xfrm>
          <a:prstGeom prst="leftBrac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1" name="Groupe 30"/>
          <p:cNvGrpSpPr/>
          <p:nvPr/>
        </p:nvGrpSpPr>
        <p:grpSpPr>
          <a:xfrm>
            <a:off x="6963698" y="2276872"/>
            <a:ext cx="1921963" cy="1532963"/>
            <a:chOff x="4300022" y="2452973"/>
            <a:chExt cx="1921963" cy="1532963"/>
          </a:xfrm>
        </p:grpSpPr>
        <p:sp>
          <p:nvSpPr>
            <p:cNvPr id="32" name="CustomShape 7"/>
            <p:cNvSpPr/>
            <p:nvPr/>
          </p:nvSpPr>
          <p:spPr>
            <a:xfrm>
              <a:off x="4300022" y="3035516"/>
              <a:ext cx="823697" cy="367878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b="0" strike="noStrike" spc="-1" dirty="0" smtClean="0">
                  <a:solidFill>
                    <a:srgbClr val="FFFFFF"/>
                  </a:solidFill>
                  <a:latin typeface="Constantia"/>
                </a:rPr>
                <a:t>X</a:t>
              </a:r>
              <a:r>
                <a:rPr lang="fr-FR" b="0" strike="noStrike" spc="-1" baseline="30000" dirty="0" smtClean="0">
                  <a:solidFill>
                    <a:srgbClr val="FFFFFF"/>
                  </a:solidFill>
                  <a:latin typeface="Constantia"/>
                </a:rPr>
                <a:t>(3)</a:t>
              </a:r>
              <a:r>
                <a:rPr lang="fr-FR" b="0" strike="noStrike" spc="-1" dirty="0" smtClean="0">
                  <a:solidFill>
                    <a:srgbClr val="FFFFFF"/>
                  </a:solidFill>
                  <a:latin typeface="Constantia"/>
                </a:rPr>
                <a:t> =</a:t>
              </a:r>
              <a:endParaRPr lang="en-US" b="0" strike="noStrike" spc="-1" dirty="0">
                <a:latin typeface="Arial"/>
              </a:endParaRPr>
            </a:p>
          </p:txBody>
        </p:sp>
        <p:sp>
          <p:nvSpPr>
            <p:cNvPr id="33" name="Parenthèses 32"/>
            <p:cNvSpPr/>
            <p:nvPr/>
          </p:nvSpPr>
          <p:spPr>
            <a:xfrm>
              <a:off x="5197317" y="2452973"/>
              <a:ext cx="1024668" cy="1532963"/>
            </a:xfrm>
            <a:prstGeom prst="bracketPair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150000"/>
                </a:lnSpc>
              </a:pPr>
              <a:r>
                <a:rPr lang="fr-FR" spc="-1" dirty="0" smtClean="0">
                  <a:solidFill>
                    <a:srgbClr val="FFFFFF"/>
                  </a:solidFill>
                  <a:latin typeface="Cambria" pitchFamily="18" charset="0"/>
                </a:rPr>
                <a:t>1.0593</a:t>
              </a:r>
              <a:endParaRPr lang="fr-FR" spc="-1" dirty="0">
                <a:solidFill>
                  <a:srgbClr val="FFFFFF"/>
                </a:solidFill>
                <a:latin typeface="Cambria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fr-FR" spc="-1" dirty="0" smtClean="0">
                  <a:solidFill>
                    <a:srgbClr val="FFFFFF"/>
                  </a:solidFill>
                  <a:latin typeface="Cambria" pitchFamily="18" charset="0"/>
                </a:rPr>
                <a:t>3.1524</a:t>
              </a:r>
              <a:endParaRPr lang="fr-FR" spc="-1" dirty="0">
                <a:solidFill>
                  <a:srgbClr val="FFFFFF"/>
                </a:solidFill>
                <a:latin typeface="Cambria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fr-FR" spc="-1" dirty="0">
                  <a:solidFill>
                    <a:srgbClr val="FFFFFF"/>
                  </a:solidFill>
                  <a:latin typeface="Cambria" pitchFamily="18" charset="0"/>
                </a:rPr>
                <a:t>-</a:t>
              </a:r>
              <a:r>
                <a:rPr lang="fr-FR" spc="-1" dirty="0" smtClean="0">
                  <a:solidFill>
                    <a:srgbClr val="FFFFFF"/>
                  </a:solidFill>
                  <a:latin typeface="Cambria" pitchFamily="18" charset="0"/>
                </a:rPr>
                <a:t>0.8349</a:t>
              </a:r>
              <a:endParaRPr lang="fr-FR" spc="-1" dirty="0">
                <a:solidFill>
                  <a:srgbClr val="FFFFFF"/>
                </a:solidFill>
                <a:latin typeface="Cambria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fr-FR" spc="-1" dirty="0">
                  <a:solidFill>
                    <a:srgbClr val="FFFFFF"/>
                  </a:solidFill>
                  <a:latin typeface="Cambria" pitchFamily="18" charset="0"/>
                </a:rPr>
                <a:t>1.8589</a:t>
              </a:r>
              <a:endParaRPr lang="fr-FR" sz="1400" dirty="0"/>
            </a:p>
          </p:txBody>
        </p:sp>
      </p:grpSp>
      <p:grpSp>
        <p:nvGrpSpPr>
          <p:cNvPr id="34" name="Groupe 33"/>
          <p:cNvGrpSpPr/>
          <p:nvPr/>
        </p:nvGrpSpPr>
        <p:grpSpPr>
          <a:xfrm>
            <a:off x="6092459" y="4551664"/>
            <a:ext cx="1742478" cy="1532963"/>
            <a:chOff x="3593963" y="4517898"/>
            <a:chExt cx="1742478" cy="1532963"/>
          </a:xfrm>
        </p:grpSpPr>
        <p:sp>
          <p:nvSpPr>
            <p:cNvPr id="37" name="CustomShape 7"/>
            <p:cNvSpPr/>
            <p:nvPr/>
          </p:nvSpPr>
          <p:spPr>
            <a:xfrm>
              <a:off x="3593963" y="5100440"/>
              <a:ext cx="823697" cy="367878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l-GR" b="0" strike="noStrike" spc="-1" dirty="0" smtClean="0">
                  <a:solidFill>
                    <a:srgbClr val="FFFFFF"/>
                  </a:solidFill>
                  <a:latin typeface="Constantia"/>
                </a:rPr>
                <a:t>Δ</a:t>
              </a:r>
              <a:r>
                <a:rPr lang="fr-FR" b="0" strike="noStrike" spc="-1" dirty="0" smtClean="0">
                  <a:solidFill>
                    <a:srgbClr val="FFFFFF"/>
                  </a:solidFill>
                  <a:latin typeface="Constantia"/>
                </a:rPr>
                <a:t>X =</a:t>
              </a:r>
              <a:endParaRPr lang="en-US" b="0" strike="noStrike" spc="-1" dirty="0">
                <a:latin typeface="Arial"/>
              </a:endParaRPr>
            </a:p>
          </p:txBody>
        </p:sp>
        <p:sp>
          <p:nvSpPr>
            <p:cNvPr id="38" name="Parenthèses 37"/>
            <p:cNvSpPr/>
            <p:nvPr/>
          </p:nvSpPr>
          <p:spPr>
            <a:xfrm>
              <a:off x="4311773" y="4517898"/>
              <a:ext cx="1024668" cy="1532963"/>
            </a:xfrm>
            <a:prstGeom prst="bracketPair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150000"/>
                </a:lnSpc>
              </a:pPr>
              <a:r>
                <a:rPr lang="fr-FR" spc="-1" dirty="0" smtClean="0">
                  <a:solidFill>
                    <a:srgbClr val="FFFFFF"/>
                  </a:solidFill>
                  <a:latin typeface="Cambria" pitchFamily="18" charset="0"/>
                </a:rPr>
                <a:t>1.2593</a:t>
              </a:r>
              <a:endParaRPr lang="fr-FR" spc="-1" dirty="0">
                <a:solidFill>
                  <a:srgbClr val="FFFFFF"/>
                </a:solidFill>
                <a:latin typeface="Cambria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fr-FR" spc="-1" dirty="0" smtClean="0">
                  <a:solidFill>
                    <a:srgbClr val="FFFFFF"/>
                  </a:solidFill>
                  <a:latin typeface="Cambria" pitchFamily="18" charset="0"/>
                </a:rPr>
                <a:t>0.5524</a:t>
              </a:r>
              <a:endParaRPr lang="fr-FR" spc="-1" dirty="0">
                <a:solidFill>
                  <a:srgbClr val="FFFFFF"/>
                </a:solidFill>
                <a:latin typeface="Cambria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fr-FR" spc="-1" dirty="0" smtClean="0">
                  <a:solidFill>
                    <a:srgbClr val="FFFFFF"/>
                  </a:solidFill>
                  <a:latin typeface="Cambria" pitchFamily="18" charset="0"/>
                </a:rPr>
                <a:t>0.4762</a:t>
              </a:r>
              <a:endParaRPr lang="fr-FR" spc="-1" dirty="0">
                <a:solidFill>
                  <a:srgbClr val="FFFFFF"/>
                </a:solidFill>
                <a:latin typeface="Cambria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fr-FR" spc="-1" dirty="0" smtClean="0">
                  <a:solidFill>
                    <a:srgbClr val="FFFFFF"/>
                  </a:solidFill>
                  <a:latin typeface="Cambria" pitchFamily="18" charset="0"/>
                </a:rPr>
                <a:t>0.6448</a:t>
              </a:r>
              <a:endParaRPr lang="en-US" spc="-1" dirty="0">
                <a:latin typeface="Cambria" pitchFamily="18" charset="0"/>
              </a:endParaRPr>
            </a:p>
            <a:p>
              <a:pPr algn="ctr"/>
              <a:endParaRPr lang="fr-FR" sz="1400" dirty="0"/>
            </a:p>
          </p:txBody>
        </p:sp>
      </p:grpSp>
      <p:sp>
        <p:nvSpPr>
          <p:cNvPr id="39" name="Accolade ouvrante 38"/>
          <p:cNvSpPr/>
          <p:nvPr/>
        </p:nvSpPr>
        <p:spPr>
          <a:xfrm rot="16200000">
            <a:off x="7226088" y="2914334"/>
            <a:ext cx="351572" cy="2312533"/>
          </a:xfrm>
          <a:prstGeom prst="leftBrac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199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8" grpId="0"/>
      <p:bldP spid="30" grpId="0" animBg="1"/>
      <p:bldP spid="6" grpId="0" animBg="1"/>
      <p:bldP spid="29" grpId="0" animBg="1"/>
      <p:bldP spid="3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5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07B3D0AE-95D3-4EC8-BAA1-D912D97109C0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48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0" name="CustomShape 1"/>
          <p:cNvSpPr/>
          <p:nvPr/>
        </p:nvSpPr>
        <p:spPr>
          <a:xfrm>
            <a:off x="57055" y="188640"/>
            <a:ext cx="33652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2- </a:t>
            </a: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Méthode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de Jacobi 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36" name="CustomShape 1"/>
          <p:cNvSpPr/>
          <p:nvPr/>
        </p:nvSpPr>
        <p:spPr>
          <a:xfrm>
            <a:off x="557031" y="764704"/>
            <a:ext cx="2430793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spc="-1" dirty="0" smtClean="0">
                <a:solidFill>
                  <a:srgbClr val="FFFFFF"/>
                </a:solidFill>
                <a:latin typeface="Book Antiqua"/>
              </a:rPr>
              <a:t>Résolution du systèm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Book Antiqua"/>
              </a:rPr>
              <a:t>e :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35" name="CustomShape 1"/>
          <p:cNvSpPr/>
          <p:nvPr/>
        </p:nvSpPr>
        <p:spPr>
          <a:xfrm>
            <a:off x="672147" y="1340768"/>
            <a:ext cx="1311398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u="sng" spc="-1" dirty="0" smtClean="0">
                <a:solidFill>
                  <a:srgbClr val="FFFFFF"/>
                </a:solidFill>
                <a:latin typeface="Book Antiqua"/>
              </a:rPr>
              <a:t>Itération 7 </a:t>
            </a:r>
            <a:r>
              <a:rPr lang="fr-FR" sz="1600" b="0" u="sng" strike="noStrike" spc="-1" dirty="0" smtClean="0">
                <a:solidFill>
                  <a:srgbClr val="FFFFFF"/>
                </a:solidFill>
                <a:latin typeface="Book Antiqua"/>
              </a:rPr>
              <a:t>:</a:t>
            </a:r>
            <a:endParaRPr lang="en-US" sz="1600" b="0" u="sng" strike="noStrike" spc="-1" dirty="0">
              <a:latin typeface="Arial"/>
            </a:endParaRPr>
          </a:p>
        </p:txBody>
      </p:sp>
      <p:sp>
        <p:nvSpPr>
          <p:cNvPr id="14" name="CustomShape 1"/>
          <p:cNvSpPr/>
          <p:nvPr/>
        </p:nvSpPr>
        <p:spPr>
          <a:xfrm>
            <a:off x="932574" y="1897920"/>
            <a:ext cx="1543788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u="sng" spc="-1" dirty="0" smtClean="0">
                <a:solidFill>
                  <a:srgbClr val="FFFFFF"/>
                </a:solidFill>
                <a:latin typeface="Book Antiqua"/>
              </a:rPr>
              <a:t>Test d’arrêt </a:t>
            </a:r>
            <a:r>
              <a:rPr lang="fr-FR" sz="1600" b="0" u="sng" strike="noStrike" spc="-1" dirty="0" smtClean="0">
                <a:solidFill>
                  <a:srgbClr val="FFFFFF"/>
                </a:solidFill>
                <a:latin typeface="Book Antiqua"/>
              </a:rPr>
              <a:t>:</a:t>
            </a:r>
            <a:endParaRPr lang="en-US" sz="1600" b="0" u="sng" strike="noStrike" spc="-1" dirty="0">
              <a:latin typeface="Arial"/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4650013" y="2276872"/>
            <a:ext cx="1921963" cy="1532963"/>
            <a:chOff x="4300022" y="2452973"/>
            <a:chExt cx="1921963" cy="1532963"/>
          </a:xfrm>
        </p:grpSpPr>
        <p:sp>
          <p:nvSpPr>
            <p:cNvPr id="15" name="CustomShape 7"/>
            <p:cNvSpPr/>
            <p:nvPr/>
          </p:nvSpPr>
          <p:spPr>
            <a:xfrm>
              <a:off x="4300022" y="3035516"/>
              <a:ext cx="823697" cy="367878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b="0" strike="noStrike" spc="-1" dirty="0" smtClean="0">
                  <a:solidFill>
                    <a:srgbClr val="FFFFFF"/>
                  </a:solidFill>
                  <a:latin typeface="Constantia"/>
                </a:rPr>
                <a:t>X</a:t>
              </a:r>
              <a:r>
                <a:rPr lang="fr-FR" b="0" strike="noStrike" spc="-1" baseline="30000" dirty="0" smtClean="0">
                  <a:solidFill>
                    <a:srgbClr val="FFFFFF"/>
                  </a:solidFill>
                  <a:latin typeface="Constantia"/>
                </a:rPr>
                <a:t>(7)</a:t>
              </a:r>
              <a:r>
                <a:rPr lang="fr-FR" b="0" strike="noStrike" spc="-1" dirty="0" smtClean="0">
                  <a:solidFill>
                    <a:srgbClr val="FFFFFF"/>
                  </a:solidFill>
                  <a:latin typeface="Constantia"/>
                </a:rPr>
                <a:t> =</a:t>
              </a:r>
              <a:endParaRPr lang="en-US" b="0" strike="noStrike" spc="-1" dirty="0">
                <a:latin typeface="Arial"/>
              </a:endParaRPr>
            </a:p>
          </p:txBody>
        </p:sp>
        <p:sp>
          <p:nvSpPr>
            <p:cNvPr id="2" name="Parenthèses 1"/>
            <p:cNvSpPr/>
            <p:nvPr/>
          </p:nvSpPr>
          <p:spPr>
            <a:xfrm>
              <a:off x="5197317" y="2452973"/>
              <a:ext cx="1024668" cy="1532963"/>
            </a:xfrm>
            <a:prstGeom prst="bracketPair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150000"/>
                </a:lnSpc>
              </a:pPr>
              <a:r>
                <a:rPr lang="fr-FR" spc="-1" dirty="0" smtClean="0">
                  <a:solidFill>
                    <a:srgbClr val="FFFFFF"/>
                  </a:solidFill>
                  <a:latin typeface="Cambria" pitchFamily="18" charset="0"/>
                </a:rPr>
                <a:t>1.0002</a:t>
              </a:r>
              <a:endParaRPr lang="fr-FR" spc="-1" dirty="0">
                <a:solidFill>
                  <a:srgbClr val="FFFFFF"/>
                </a:solidFill>
                <a:latin typeface="Cambria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fr-FR" spc="-1" dirty="0" smtClean="0">
                  <a:solidFill>
                    <a:srgbClr val="FFFFFF"/>
                  </a:solidFill>
                  <a:latin typeface="Cambria" pitchFamily="18" charset="0"/>
                </a:rPr>
                <a:t>2.9988</a:t>
              </a:r>
              <a:endParaRPr lang="fr-FR" spc="-1" dirty="0">
                <a:solidFill>
                  <a:srgbClr val="FFFFFF"/>
                </a:solidFill>
                <a:latin typeface="Cambria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fr-FR" spc="-1" dirty="0" smtClean="0">
                  <a:solidFill>
                    <a:srgbClr val="FFFFFF"/>
                  </a:solidFill>
                  <a:latin typeface="Cambria" pitchFamily="18" charset="0"/>
                </a:rPr>
                <a:t>-1.0010</a:t>
              </a:r>
              <a:endParaRPr lang="fr-FR" spc="-1" dirty="0">
                <a:solidFill>
                  <a:srgbClr val="FFFFFF"/>
                </a:solidFill>
                <a:latin typeface="Cambria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fr-FR" spc="-1" dirty="0" smtClean="0">
                  <a:solidFill>
                    <a:srgbClr val="FFFFFF"/>
                  </a:solidFill>
                  <a:latin typeface="Cambria" pitchFamily="18" charset="0"/>
                </a:rPr>
                <a:t>2.0009</a:t>
              </a:r>
              <a:endParaRPr lang="en-US" spc="-1" dirty="0">
                <a:latin typeface="Cambria" pitchFamily="18" charset="0"/>
              </a:endParaRPr>
            </a:p>
            <a:p>
              <a:pPr algn="ctr"/>
              <a:endParaRPr lang="fr-FR" sz="1400" dirty="0"/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2337479" y="2297667"/>
            <a:ext cx="1921963" cy="1532963"/>
            <a:chOff x="1987488" y="2473768"/>
            <a:chExt cx="1921963" cy="1532963"/>
          </a:xfrm>
        </p:grpSpPr>
        <p:sp>
          <p:nvSpPr>
            <p:cNvPr id="17" name="CustomShape 7"/>
            <p:cNvSpPr/>
            <p:nvPr/>
          </p:nvSpPr>
          <p:spPr>
            <a:xfrm>
              <a:off x="1987488" y="3056311"/>
              <a:ext cx="823697" cy="367878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b="0" strike="noStrike" spc="-1" dirty="0" smtClean="0">
                  <a:solidFill>
                    <a:srgbClr val="FFFFFF"/>
                  </a:solidFill>
                  <a:latin typeface="Constantia"/>
                </a:rPr>
                <a:t>X</a:t>
              </a:r>
              <a:r>
                <a:rPr lang="fr-FR" b="0" strike="noStrike" spc="-1" baseline="30000" dirty="0" smtClean="0">
                  <a:solidFill>
                    <a:srgbClr val="FFFFFF"/>
                  </a:solidFill>
                  <a:latin typeface="Constantia"/>
                </a:rPr>
                <a:t>(6)</a:t>
              </a:r>
              <a:r>
                <a:rPr lang="fr-FR" b="0" strike="noStrike" spc="-1" dirty="0" smtClean="0">
                  <a:solidFill>
                    <a:srgbClr val="FFFFFF"/>
                  </a:solidFill>
                  <a:latin typeface="Constantia"/>
                </a:rPr>
                <a:t> =</a:t>
              </a:r>
              <a:endParaRPr lang="en-US" b="0" strike="noStrike" spc="-1" dirty="0">
                <a:latin typeface="Arial"/>
              </a:endParaRPr>
            </a:p>
          </p:txBody>
        </p:sp>
        <p:sp>
          <p:nvSpPr>
            <p:cNvPr id="18" name="Parenthèses 17"/>
            <p:cNvSpPr/>
            <p:nvPr/>
          </p:nvSpPr>
          <p:spPr>
            <a:xfrm>
              <a:off x="2884783" y="2473768"/>
              <a:ext cx="1024668" cy="1532963"/>
            </a:xfrm>
            <a:prstGeom prst="bracketPair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150000"/>
                </a:lnSpc>
              </a:pPr>
              <a:r>
                <a:rPr lang="fr-FR" spc="-1" dirty="0" smtClean="0">
                  <a:solidFill>
                    <a:srgbClr val="FFFFFF"/>
                  </a:solidFill>
                  <a:latin typeface="Cambria" pitchFamily="18" charset="0"/>
                </a:rPr>
                <a:t>0.9994</a:t>
              </a:r>
              <a:endParaRPr lang="fr-FR" spc="-1" dirty="0">
                <a:solidFill>
                  <a:srgbClr val="FFFFFF"/>
                </a:solidFill>
                <a:latin typeface="Cambria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fr-FR" spc="-1" dirty="0" smtClean="0">
                  <a:solidFill>
                    <a:srgbClr val="FFFFFF"/>
                  </a:solidFill>
                  <a:latin typeface="Cambria" pitchFamily="18" charset="0"/>
                </a:rPr>
                <a:t>3.0033</a:t>
              </a:r>
              <a:endParaRPr lang="fr-FR" spc="-1" dirty="0">
                <a:solidFill>
                  <a:srgbClr val="FFFFFF"/>
                </a:solidFill>
                <a:latin typeface="Cambria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fr-FR" spc="-1" dirty="0">
                  <a:solidFill>
                    <a:srgbClr val="FFFFFF"/>
                  </a:solidFill>
                  <a:latin typeface="Cambria" pitchFamily="18" charset="0"/>
                </a:rPr>
                <a:t>-</a:t>
              </a:r>
              <a:r>
                <a:rPr lang="fr-FR" spc="-1" dirty="0" smtClean="0">
                  <a:solidFill>
                    <a:srgbClr val="FFFFFF"/>
                  </a:solidFill>
                  <a:latin typeface="Cambria" pitchFamily="18" charset="0"/>
                </a:rPr>
                <a:t>0.9972</a:t>
              </a:r>
              <a:endParaRPr lang="fr-FR" spc="-1" dirty="0">
                <a:solidFill>
                  <a:srgbClr val="FFFFFF"/>
                </a:solidFill>
                <a:latin typeface="Cambria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fr-FR" spc="-1" dirty="0" smtClean="0">
                  <a:solidFill>
                    <a:srgbClr val="FFFFFF"/>
                  </a:solidFill>
                  <a:latin typeface="Cambria" pitchFamily="18" charset="0"/>
                </a:rPr>
                <a:t>1.9975</a:t>
              </a:r>
              <a:endParaRPr lang="en-US" spc="-1" dirty="0">
                <a:latin typeface="Cambria" pitchFamily="18" charset="0"/>
              </a:endParaRPr>
            </a:p>
            <a:p>
              <a:pPr algn="ctr"/>
              <a:endParaRPr lang="fr-FR" sz="1400" dirty="0"/>
            </a:p>
          </p:txBody>
        </p:sp>
      </p:grpSp>
      <p:grpSp>
        <p:nvGrpSpPr>
          <p:cNvPr id="5" name="Groupe 4"/>
          <p:cNvGrpSpPr/>
          <p:nvPr/>
        </p:nvGrpSpPr>
        <p:grpSpPr>
          <a:xfrm>
            <a:off x="3593963" y="4517898"/>
            <a:ext cx="1742478" cy="1532963"/>
            <a:chOff x="3593963" y="4517898"/>
            <a:chExt cx="1742478" cy="1532963"/>
          </a:xfrm>
        </p:grpSpPr>
        <p:sp>
          <p:nvSpPr>
            <p:cNvPr id="19" name="CustomShape 7"/>
            <p:cNvSpPr/>
            <p:nvPr/>
          </p:nvSpPr>
          <p:spPr>
            <a:xfrm>
              <a:off x="3593963" y="5100440"/>
              <a:ext cx="823697" cy="367878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l-GR" b="0" strike="noStrike" spc="-1" dirty="0" smtClean="0">
                  <a:solidFill>
                    <a:srgbClr val="FFFFFF"/>
                  </a:solidFill>
                  <a:latin typeface="Constantia"/>
                </a:rPr>
                <a:t>Δ</a:t>
              </a:r>
              <a:r>
                <a:rPr lang="fr-FR" b="0" strike="noStrike" spc="-1" dirty="0" smtClean="0">
                  <a:solidFill>
                    <a:srgbClr val="FFFFFF"/>
                  </a:solidFill>
                  <a:latin typeface="Constantia"/>
                </a:rPr>
                <a:t>X =</a:t>
              </a:r>
              <a:endParaRPr lang="en-US" b="0" strike="noStrike" spc="-1" dirty="0">
                <a:latin typeface="Arial"/>
              </a:endParaRPr>
            </a:p>
          </p:txBody>
        </p:sp>
        <p:sp>
          <p:nvSpPr>
            <p:cNvPr id="23" name="Parenthèses 22"/>
            <p:cNvSpPr/>
            <p:nvPr/>
          </p:nvSpPr>
          <p:spPr>
            <a:xfrm>
              <a:off x="4311773" y="4517898"/>
              <a:ext cx="1024668" cy="1532963"/>
            </a:xfrm>
            <a:prstGeom prst="bracketPair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150000"/>
                </a:lnSpc>
              </a:pPr>
              <a:r>
                <a:rPr lang="fr-FR" spc="-1" dirty="0" smtClean="0">
                  <a:solidFill>
                    <a:srgbClr val="FFFFFF"/>
                  </a:solidFill>
                  <a:latin typeface="Cambria" pitchFamily="18" charset="0"/>
                </a:rPr>
                <a:t>0.0009</a:t>
              </a:r>
              <a:endParaRPr lang="fr-FR" spc="-1" dirty="0">
                <a:solidFill>
                  <a:srgbClr val="FFFFFF"/>
                </a:solidFill>
                <a:latin typeface="Cambria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fr-FR" spc="-1" dirty="0" smtClean="0">
                  <a:solidFill>
                    <a:srgbClr val="FFFFFF"/>
                  </a:solidFill>
                  <a:latin typeface="Cambria" pitchFamily="18" charset="0"/>
                </a:rPr>
                <a:t>0.0045</a:t>
              </a:r>
              <a:endParaRPr lang="fr-FR" spc="-1" dirty="0">
                <a:solidFill>
                  <a:srgbClr val="FFFFFF"/>
                </a:solidFill>
                <a:latin typeface="Cambria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fr-FR" spc="-1" dirty="0" smtClean="0">
                  <a:solidFill>
                    <a:srgbClr val="FFFFFF"/>
                  </a:solidFill>
                  <a:latin typeface="Cambria" pitchFamily="18" charset="0"/>
                </a:rPr>
                <a:t>0.0039</a:t>
              </a:r>
              <a:endParaRPr lang="fr-FR" spc="-1" dirty="0">
                <a:solidFill>
                  <a:srgbClr val="FFFFFF"/>
                </a:solidFill>
                <a:latin typeface="Cambria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fr-FR" spc="-1" dirty="0" smtClean="0">
                  <a:solidFill>
                    <a:srgbClr val="FFFFFF"/>
                  </a:solidFill>
                  <a:latin typeface="Cambria" pitchFamily="18" charset="0"/>
                </a:rPr>
                <a:t>0.0034</a:t>
              </a:r>
              <a:endParaRPr lang="en-US" spc="-1" dirty="0">
                <a:latin typeface="Cambria" pitchFamily="18" charset="0"/>
              </a:endParaRPr>
            </a:p>
            <a:p>
              <a:pPr algn="ctr"/>
              <a:endParaRPr lang="fr-FR" sz="1400" dirty="0"/>
            </a:p>
          </p:txBody>
        </p:sp>
      </p:grpSp>
      <p:sp>
        <p:nvSpPr>
          <p:cNvPr id="28" name="CustomShape 7"/>
          <p:cNvSpPr/>
          <p:nvPr/>
        </p:nvSpPr>
        <p:spPr>
          <a:xfrm>
            <a:off x="5550250" y="5100440"/>
            <a:ext cx="2491803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0" strike="noStrike" spc="-1" dirty="0" smtClean="0">
                <a:solidFill>
                  <a:srgbClr val="FFFFFF"/>
                </a:solidFill>
                <a:latin typeface="Cambria" pitchFamily="18" charset="0"/>
              </a:rPr>
              <a:t>Max(</a:t>
            </a:r>
            <a:r>
              <a:rPr lang="el-GR" b="0" strike="noStrike" spc="-1" dirty="0" smtClean="0">
                <a:solidFill>
                  <a:srgbClr val="FFFFFF"/>
                </a:solidFill>
                <a:latin typeface="Cambria" pitchFamily="18" charset="0"/>
              </a:rPr>
              <a:t>Δ</a:t>
            </a:r>
            <a:r>
              <a:rPr lang="fr-FR" b="0" strike="noStrike" spc="-1" dirty="0" smtClean="0">
                <a:solidFill>
                  <a:srgbClr val="FFFFFF"/>
                </a:solidFill>
                <a:latin typeface="Cambria" pitchFamily="18" charset="0"/>
              </a:rPr>
              <a:t>X) = 0.0045 &lt; </a:t>
            </a:r>
            <a:r>
              <a:rPr lang="el-GR" b="0" strike="noStrike" spc="-1" dirty="0" smtClean="0">
                <a:solidFill>
                  <a:srgbClr val="FFFFFF"/>
                </a:solidFill>
                <a:latin typeface="Cambria" pitchFamily="18" charset="0"/>
              </a:rPr>
              <a:t>ε</a:t>
            </a:r>
            <a:endParaRPr lang="en-US" b="0" strike="noStrike" spc="-1" dirty="0">
              <a:latin typeface="Cambria" pitchFamily="18" charset="0"/>
            </a:endParaRPr>
          </a:p>
        </p:txBody>
      </p:sp>
      <p:sp>
        <p:nvSpPr>
          <p:cNvPr id="30" name="CustomShape 7"/>
          <p:cNvSpPr/>
          <p:nvPr/>
        </p:nvSpPr>
        <p:spPr>
          <a:xfrm>
            <a:off x="3492837" y="6181464"/>
            <a:ext cx="3079139" cy="3678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0" strike="noStrike" spc="-1" dirty="0" smtClean="0">
                <a:solidFill>
                  <a:srgbClr val="FFFFFF"/>
                </a:solidFill>
                <a:latin typeface="Cambria" pitchFamily="18" charset="0"/>
              </a:rPr>
              <a:t>Test d’arrêt satisfait.</a:t>
            </a:r>
            <a:endParaRPr lang="en-US" b="0" strike="noStrike" spc="-1" dirty="0">
              <a:latin typeface="Cambria" pitchFamily="18" charset="0"/>
            </a:endParaRPr>
          </a:p>
        </p:txBody>
      </p:sp>
      <p:sp>
        <p:nvSpPr>
          <p:cNvPr id="6" name="Accolade ouvrante 5"/>
          <p:cNvSpPr/>
          <p:nvPr/>
        </p:nvSpPr>
        <p:spPr>
          <a:xfrm rot="16200000">
            <a:off x="4707735" y="2747279"/>
            <a:ext cx="334672" cy="2562211"/>
          </a:xfrm>
          <a:prstGeom prst="leftBrac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1" name="Groupe 20"/>
          <p:cNvGrpSpPr/>
          <p:nvPr/>
        </p:nvGrpSpPr>
        <p:grpSpPr>
          <a:xfrm>
            <a:off x="7224004" y="2328085"/>
            <a:ext cx="1401351" cy="1532963"/>
            <a:chOff x="6627033" y="2657707"/>
            <a:chExt cx="1401351" cy="15329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ustomShape 7"/>
                <p:cNvSpPr/>
                <p:nvPr/>
              </p:nvSpPr>
              <p:spPr>
                <a:xfrm>
                  <a:off x="6627033" y="3240250"/>
                  <a:ext cx="823697" cy="367878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square" lIns="90000" tIns="45000" rIns="90000" bIns="45000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fr-FR" b="0" i="1" strike="noStrike" spc="-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b="0" i="1" strike="noStrike" spc="-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</m:acc>
                    </m:oMath>
                  </a14:m>
                  <a:r>
                    <a:rPr lang="fr-FR" b="0" strike="noStrike" spc="-1" dirty="0" smtClean="0">
                      <a:solidFill>
                        <a:srgbClr val="FFFFFF"/>
                      </a:solidFill>
                      <a:latin typeface="Constantia"/>
                    </a:rPr>
                    <a:t> =</a:t>
                  </a:r>
                  <a:endParaRPr lang="en-US" b="0" strike="noStrike" spc="-1" dirty="0">
                    <a:latin typeface="Arial"/>
                  </a:endParaRPr>
                </a:p>
              </p:txBody>
            </p:sp>
          </mc:Choice>
          <mc:Fallback xmlns="">
            <p:sp>
              <p:nvSpPr>
                <p:cNvPr id="16" name="CustomShap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7033" y="3240250"/>
                  <a:ext cx="823697" cy="367878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10000" b="-25000"/>
                  </a:stretch>
                </a:blipFill>
                <a:ln w="0"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Parenthèses 23"/>
            <p:cNvSpPr/>
            <p:nvPr/>
          </p:nvSpPr>
          <p:spPr>
            <a:xfrm>
              <a:off x="7524328" y="2657707"/>
              <a:ext cx="504056" cy="1532963"/>
            </a:xfrm>
            <a:prstGeom prst="bracketPair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150000"/>
                </a:lnSpc>
              </a:pPr>
              <a:r>
                <a:rPr lang="fr-FR" spc="-1" dirty="0">
                  <a:solidFill>
                    <a:srgbClr val="FFFFFF"/>
                  </a:solidFill>
                  <a:latin typeface="Cambria" pitchFamily="18" charset="0"/>
                </a:rPr>
                <a:t>1</a:t>
              </a:r>
            </a:p>
            <a:p>
              <a:pPr algn="ctr">
                <a:lnSpc>
                  <a:spcPct val="150000"/>
                </a:lnSpc>
              </a:pPr>
              <a:r>
                <a:rPr lang="fr-FR" spc="-1" dirty="0" smtClean="0">
                  <a:solidFill>
                    <a:srgbClr val="FFFFFF"/>
                  </a:solidFill>
                  <a:latin typeface="Cambria" pitchFamily="18" charset="0"/>
                </a:rPr>
                <a:t>3</a:t>
              </a:r>
              <a:endParaRPr lang="fr-FR" spc="-1" dirty="0">
                <a:solidFill>
                  <a:srgbClr val="FFFFFF"/>
                </a:solidFill>
                <a:latin typeface="Cambria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fr-FR" spc="-1" dirty="0" smtClean="0">
                  <a:solidFill>
                    <a:srgbClr val="FFFFFF"/>
                  </a:solidFill>
                  <a:latin typeface="Cambria" pitchFamily="18" charset="0"/>
                </a:rPr>
                <a:t>-1</a:t>
              </a:r>
              <a:endParaRPr lang="fr-FR" spc="-1" dirty="0">
                <a:solidFill>
                  <a:srgbClr val="FFFFFF"/>
                </a:solidFill>
                <a:latin typeface="Cambria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fr-FR" spc="-1" dirty="0" smtClean="0">
                  <a:solidFill>
                    <a:srgbClr val="FFFFFF"/>
                  </a:solidFill>
                  <a:latin typeface="Cambria" pitchFamily="18" charset="0"/>
                </a:rPr>
                <a:t>2</a:t>
              </a:r>
              <a:endParaRPr lang="en-US" spc="-1" dirty="0">
                <a:latin typeface="Cambria" pitchFamily="18" charset="0"/>
              </a:endParaRPr>
            </a:p>
            <a:p>
              <a:pPr algn="ctr"/>
              <a:endParaRPr lang="fr-F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8228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 animBg="1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TextShape 1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ADAED3A8-F396-4EDF-BD77-9E2161A68A05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49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022" name="CustomShape 2"/>
          <p:cNvSpPr/>
          <p:nvPr/>
        </p:nvSpPr>
        <p:spPr>
          <a:xfrm>
            <a:off x="4068000" y="2708640"/>
            <a:ext cx="1583640" cy="76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4400" b="1" strike="noStrike" cap="small" spc="199">
                <a:solidFill>
                  <a:srgbClr val="FFFFFF"/>
                </a:solidFill>
                <a:latin typeface="Book Antiqua"/>
              </a:rPr>
              <a:t>Fin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651609" y="937540"/>
            <a:ext cx="300996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u="sng" strike="noStrike" spc="-1" dirty="0" smtClean="0">
                <a:solidFill>
                  <a:srgbClr val="FFFFFF"/>
                </a:solidFill>
                <a:latin typeface="Book Antiqua"/>
              </a:rPr>
              <a:t>Définitions :</a:t>
            </a:r>
            <a:endParaRPr lang="en-US" sz="2000" b="0" u="sng" strike="noStrike" spc="-1" dirty="0">
              <a:latin typeface="Arial"/>
            </a:endParaRPr>
          </a:p>
        </p:txBody>
      </p:sp>
      <p:sp>
        <p:nvSpPr>
          <p:cNvPr id="89" name="CustomShape 7"/>
          <p:cNvSpPr/>
          <p:nvPr/>
        </p:nvSpPr>
        <p:spPr>
          <a:xfrm>
            <a:off x="922116" y="1575176"/>
            <a:ext cx="7708972" cy="36787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r>
              <a:rPr lang="fr-F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Soit </a:t>
            </a:r>
            <a:r>
              <a:rPr lang="fr-FR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I</a:t>
            </a:r>
            <a:r>
              <a:rPr lang="fr-F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 un intervalle non vide de </a:t>
            </a:r>
            <a:r>
              <a:rPr lang="fr-FR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R</a:t>
            </a:r>
            <a:r>
              <a:rPr lang="fr-F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 et </a:t>
            </a:r>
            <a:r>
              <a:rPr lang="fr-FR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f</a:t>
            </a:r>
            <a:r>
              <a:rPr lang="fr-F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 </a:t>
            </a:r>
            <a:r>
              <a:rPr lang="fr-F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 une </a:t>
            </a:r>
            <a:r>
              <a:rPr lang="fr-F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fonction définie sur </a:t>
            </a:r>
            <a:r>
              <a:rPr lang="fr-F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cet intervalle </a:t>
            </a:r>
            <a:r>
              <a:rPr lang="fr-F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:</a:t>
            </a:r>
            <a:r>
              <a:rPr lang="fr-F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 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92" name="TextShape 10"/>
          <p:cNvSpPr txBox="1"/>
          <p:nvPr/>
        </p:nvSpPr>
        <p:spPr>
          <a:xfrm>
            <a:off x="7869328" y="615888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B2371AA4-EDA8-4114-B3DB-CD56969818EF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48296" y="2178069"/>
            <a:ext cx="6984776" cy="36787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Soit </a:t>
            </a:r>
            <a:r>
              <a:rPr lang="fr-FR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x </a:t>
            </a:r>
            <a:r>
              <a:rPr lang="fr-FR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 </a:t>
            </a:r>
            <a:r>
              <a:rPr lang="fr-F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un point de </a:t>
            </a:r>
            <a:r>
              <a:rPr lang="fr-FR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 </a:t>
            </a:r>
            <a:r>
              <a:rPr lang="fr-FR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I</a:t>
            </a:r>
            <a:r>
              <a:rPr lang="fr-F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. On dit que </a:t>
            </a:r>
            <a:r>
              <a:rPr lang="fr-FR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x</a:t>
            </a:r>
            <a:r>
              <a:rPr lang="fr-F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 est un point fixe pour f si </a:t>
            </a:r>
            <a:r>
              <a:rPr lang="fr-FR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f(x) = x</a:t>
            </a:r>
            <a:r>
              <a:rPr lang="fr-F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. </a:t>
            </a:r>
          </a:p>
        </p:txBody>
      </p:sp>
      <p:sp>
        <p:nvSpPr>
          <p:cNvPr id="8" name="Rectangle 7"/>
          <p:cNvSpPr/>
          <p:nvPr/>
        </p:nvSpPr>
        <p:spPr>
          <a:xfrm>
            <a:off x="1357098" y="2818883"/>
            <a:ext cx="6984776" cy="36787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On dit que I est stable par f si f(I) ⊂ I</a:t>
            </a:r>
            <a:r>
              <a:rPr lang="fr-F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. </a:t>
            </a:r>
            <a:endParaRPr lang="fr-F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48296" y="3250931"/>
            <a:ext cx="6849562" cy="64487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On dit que f est contractante sur I s’il existe un réel </a:t>
            </a:r>
            <a:r>
              <a:rPr lang="fr-F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γ ε </a:t>
            </a:r>
            <a:r>
              <a:rPr lang="fr-F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[0, 1[, appelé coefficient de contraction, tel que : </a:t>
            </a:r>
          </a:p>
        </p:txBody>
      </p:sp>
      <p:sp>
        <p:nvSpPr>
          <p:cNvPr id="4" name="Rectangle 3"/>
          <p:cNvSpPr/>
          <p:nvPr/>
        </p:nvSpPr>
        <p:spPr>
          <a:xfrm>
            <a:off x="2839695" y="3895808"/>
            <a:ext cx="3866764" cy="36933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r>
              <a:rPr lang="fr-F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∀(x, y) </a:t>
            </a:r>
            <a:r>
              <a:rPr lang="el-G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ε </a:t>
            </a:r>
            <a:r>
              <a:rPr lang="fr-F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I</a:t>
            </a:r>
            <a:r>
              <a:rPr lang="fr-FR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2</a:t>
            </a:r>
            <a:r>
              <a:rPr lang="fr-F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, |f(x) - f(y)| ≤ </a:t>
            </a:r>
            <a:r>
              <a:rPr lang="el-G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γ|</a:t>
            </a:r>
            <a:r>
              <a:rPr lang="fr-F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x - y| . </a:t>
            </a:r>
          </a:p>
        </p:txBody>
      </p:sp>
      <p:sp>
        <p:nvSpPr>
          <p:cNvPr id="5" name="Rectangle 4"/>
          <p:cNvSpPr/>
          <p:nvPr/>
        </p:nvSpPr>
        <p:spPr>
          <a:xfrm>
            <a:off x="2487077" y="5541318"/>
            <a:ext cx="4572000" cy="36933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∀ </a:t>
            </a:r>
            <a:r>
              <a:rPr lang="fr-F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n </a:t>
            </a:r>
            <a:r>
              <a:rPr lang="el-G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ε </a:t>
            </a:r>
            <a:r>
              <a:rPr lang="fr-F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N , |U</a:t>
            </a:r>
            <a:r>
              <a:rPr lang="fr-FR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n+1</a:t>
            </a:r>
            <a:r>
              <a:rPr lang="fr-F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 –</a:t>
            </a:r>
            <a:r>
              <a:rPr lang="el-G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α| ≤ </a:t>
            </a:r>
            <a:r>
              <a:rPr lang="fr-F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k|U</a:t>
            </a:r>
            <a:r>
              <a:rPr lang="fr-FR" baseline="-25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n</a:t>
            </a:r>
            <a:r>
              <a:rPr lang="fr-F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 - </a:t>
            </a:r>
            <a:r>
              <a:rPr lang="el-G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α| </a:t>
            </a:r>
            <a:endParaRPr lang="fr-F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58640" y="4541684"/>
            <a:ext cx="7329856" cy="92333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fr-F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Soit </a:t>
            </a:r>
            <a:r>
              <a:rPr lang="fr-F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U</a:t>
            </a:r>
            <a:r>
              <a:rPr lang="fr-FR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n</a:t>
            </a:r>
            <a:r>
              <a:rPr lang="fr-F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 (n ε N) </a:t>
            </a:r>
            <a:r>
              <a:rPr lang="fr-F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une suite de réels. </a:t>
            </a:r>
            <a:r>
              <a:rPr lang="fr-F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 On </a:t>
            </a:r>
            <a:r>
              <a:rPr lang="fr-F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dit que </a:t>
            </a:r>
            <a:r>
              <a:rPr lang="fr-F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U</a:t>
            </a:r>
            <a:r>
              <a:rPr lang="fr-FR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n</a:t>
            </a:r>
            <a:r>
              <a:rPr lang="fr-F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 </a:t>
            </a:r>
            <a:r>
              <a:rPr lang="fr-F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converge géométriquement, ou à une vitesse géométrique, vers le réel α s’il existe </a:t>
            </a:r>
            <a:r>
              <a:rPr lang="fr-F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k ε </a:t>
            </a:r>
            <a:r>
              <a:rPr lang="fr-F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R, avec 0 &lt; k &lt; 1, tel que : </a:t>
            </a:r>
          </a:p>
        </p:txBody>
      </p:sp>
      <p:sp>
        <p:nvSpPr>
          <p:cNvPr id="13" name="CustomShape 1"/>
          <p:cNvSpPr/>
          <p:nvPr/>
        </p:nvSpPr>
        <p:spPr>
          <a:xfrm>
            <a:off x="35640" y="188640"/>
            <a:ext cx="33652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1- Méthode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du Point Fixe: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7798" y="5981911"/>
            <a:ext cx="7479094" cy="70643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r>
              <a:rPr lang="fr-FR" sz="2000" b="1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Si la suite des solutions calculées converge, ainsi sa limite est la solution exacte. </a:t>
            </a:r>
          </a:p>
        </p:txBody>
      </p:sp>
    </p:spTree>
    <p:extLst>
      <p:ext uri="{BB962C8B-B14F-4D97-AF65-F5344CB8AC3E}">
        <p14:creationId xmlns:p14="http://schemas.microsoft.com/office/powerpoint/2010/main" val="87011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1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5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3" grpId="0"/>
      <p:bldP spid="4" grpId="0"/>
      <p:bldP spid="5" grpId="0"/>
      <p:bldP spid="6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0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B2371AA4-EDA8-4114-B3DB-CD56969818EF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4" name="CustomShape 1"/>
          <p:cNvSpPr/>
          <p:nvPr/>
        </p:nvSpPr>
        <p:spPr>
          <a:xfrm>
            <a:off x="35640" y="188640"/>
            <a:ext cx="33652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1- Méthode </a:t>
            </a:r>
            <a:r>
              <a:rPr lang="fr-FR" sz="1400" b="1" u="sng" spc="148" dirty="0">
                <a:solidFill>
                  <a:srgbClr val="FFFFFF"/>
                </a:solidFill>
                <a:latin typeface="Book Antiqua"/>
              </a:rPr>
              <a:t>du Point </a:t>
            </a:r>
            <a:r>
              <a:rPr lang="fr-FR" sz="1400" b="1" u="sng" spc="148" dirty="0" smtClean="0">
                <a:solidFill>
                  <a:srgbClr val="FFFFFF"/>
                </a:solidFill>
                <a:latin typeface="Book Antiqua"/>
              </a:rPr>
              <a:t>Fixe </a:t>
            </a: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8" name="CustomShape 2"/>
          <p:cNvSpPr/>
          <p:nvPr/>
        </p:nvSpPr>
        <p:spPr>
          <a:xfrm>
            <a:off x="539640" y="980640"/>
            <a:ext cx="22838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1" u="sng" strike="noStrike" spc="148" dirty="0" smtClean="0">
                <a:solidFill>
                  <a:srgbClr val="FF0000"/>
                </a:solidFill>
                <a:uFillTx/>
                <a:latin typeface="Book Antiqua"/>
              </a:rPr>
              <a:t>Algorithme :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0" name="CustomShape 4"/>
          <p:cNvSpPr/>
          <p:nvPr/>
        </p:nvSpPr>
        <p:spPr>
          <a:xfrm>
            <a:off x="2006516" y="1840140"/>
            <a:ext cx="6021868" cy="2524964"/>
          </a:xfrm>
          <a:prstGeom prst="rect">
            <a:avLst/>
          </a:prstGeom>
          <a:solidFill>
            <a:srgbClr val="FFFFFF"/>
          </a:solidFill>
          <a:ln w="38100">
            <a:solidFill>
              <a:srgbClr val="A5C249"/>
            </a:solidFill>
            <a:round/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1" name="CustomShape 5"/>
          <p:cNvSpPr/>
          <p:nvPr/>
        </p:nvSpPr>
        <p:spPr>
          <a:xfrm>
            <a:off x="2118668" y="2217166"/>
            <a:ext cx="5797563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fr-FR" sz="1400" spc="-1" dirty="0">
                <a:solidFill>
                  <a:srgbClr val="002060"/>
                </a:solidFill>
                <a:latin typeface="Courier New"/>
              </a:rPr>
              <a:t>Soit X</a:t>
            </a:r>
            <a:r>
              <a:rPr lang="fr-FR" sz="1400" spc="-1" baseline="-25000" dirty="0">
                <a:solidFill>
                  <a:srgbClr val="002060"/>
                </a:solidFill>
                <a:latin typeface="Courier New"/>
              </a:rPr>
              <a:t>0</a:t>
            </a:r>
            <a:r>
              <a:rPr lang="fr-FR" sz="1400" spc="-1" dirty="0">
                <a:solidFill>
                  <a:srgbClr val="002060"/>
                </a:solidFill>
                <a:latin typeface="Courier New"/>
              </a:rPr>
              <a:t> une solution de départ (calculée ou donnée)</a:t>
            </a:r>
            <a:endParaRPr lang="en-US" sz="1400" spc="-1" dirty="0">
              <a:solidFill>
                <a:srgbClr val="002060"/>
              </a:solidFill>
              <a:latin typeface="Courier New"/>
            </a:endParaRPr>
          </a:p>
        </p:txBody>
      </p:sp>
      <p:sp>
        <p:nvSpPr>
          <p:cNvPr id="30" name="CustomShape 14"/>
          <p:cNvSpPr/>
          <p:nvPr/>
        </p:nvSpPr>
        <p:spPr>
          <a:xfrm>
            <a:off x="2543277" y="3232045"/>
            <a:ext cx="290052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0" strike="noStrike" spc="-1" dirty="0" smtClean="0">
                <a:solidFill>
                  <a:srgbClr val="002060"/>
                </a:solidFill>
                <a:latin typeface="Courier New"/>
              </a:rPr>
              <a:t>X</a:t>
            </a:r>
            <a:r>
              <a:rPr lang="fr-FR" sz="1400" b="0" strike="noStrike" spc="-1" baseline="-25000" dirty="0" smtClean="0">
                <a:solidFill>
                  <a:srgbClr val="002060"/>
                </a:solidFill>
                <a:latin typeface="Courier New"/>
              </a:rPr>
              <a:t>n+1</a:t>
            </a:r>
            <a:r>
              <a:rPr lang="fr-FR" sz="1400" b="0" strike="noStrike" spc="-1" dirty="0" smtClean="0">
                <a:solidFill>
                  <a:srgbClr val="002060"/>
                </a:solidFill>
                <a:latin typeface="Courier New"/>
              </a:rPr>
              <a:t> = f(</a:t>
            </a:r>
            <a:r>
              <a:rPr lang="fr-FR" sz="1400" b="0" strike="noStrike" spc="-1" dirty="0" err="1" smtClean="0">
                <a:solidFill>
                  <a:srgbClr val="002060"/>
                </a:solidFill>
                <a:latin typeface="Courier New"/>
              </a:rPr>
              <a:t>X</a:t>
            </a:r>
            <a:r>
              <a:rPr lang="fr-FR" sz="1400" b="0" strike="noStrike" spc="-1" baseline="-25000" dirty="0" err="1" smtClean="0">
                <a:solidFill>
                  <a:srgbClr val="002060"/>
                </a:solidFill>
                <a:latin typeface="Courier New"/>
              </a:rPr>
              <a:t>n</a:t>
            </a:r>
            <a:r>
              <a:rPr lang="fr-FR" sz="1400" b="0" strike="noStrike" spc="-1" dirty="0" smtClean="0">
                <a:solidFill>
                  <a:srgbClr val="002060"/>
                </a:solidFill>
                <a:latin typeface="Courier New"/>
              </a:rPr>
              <a:t>)</a:t>
            </a:r>
            <a:endParaRPr lang="en-US" sz="1400" b="0" strike="noStrike" spc="-1" dirty="0">
              <a:latin typeface="Arial"/>
            </a:endParaRPr>
          </a:p>
        </p:txBody>
      </p:sp>
      <p:grpSp>
        <p:nvGrpSpPr>
          <p:cNvPr id="34" name="Group 18"/>
          <p:cNvGrpSpPr/>
          <p:nvPr/>
        </p:nvGrpSpPr>
        <p:grpSpPr>
          <a:xfrm>
            <a:off x="2109836" y="2712780"/>
            <a:ext cx="5630516" cy="1354738"/>
            <a:chOff x="517679" y="3489840"/>
            <a:chExt cx="5630516" cy="1354738"/>
          </a:xfrm>
        </p:grpSpPr>
        <p:sp>
          <p:nvSpPr>
            <p:cNvPr id="35" name="CustomShape 19"/>
            <p:cNvSpPr/>
            <p:nvPr/>
          </p:nvSpPr>
          <p:spPr>
            <a:xfrm>
              <a:off x="517679" y="3489840"/>
              <a:ext cx="5630516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400" b="0" strike="noStrike" spc="-1" dirty="0" smtClean="0">
                  <a:solidFill>
                    <a:srgbClr val="002060"/>
                  </a:solidFill>
                  <a:latin typeface="Courier New"/>
                </a:rPr>
                <a:t>Tant que le test d’arrêt n’est pas satisfait faire</a:t>
              </a:r>
              <a:endParaRPr lang="en-US" sz="1400" b="0" strike="noStrike" spc="-1" dirty="0">
                <a:latin typeface="Arial"/>
              </a:endParaRPr>
            </a:p>
          </p:txBody>
        </p:sp>
        <p:grpSp>
          <p:nvGrpSpPr>
            <p:cNvPr id="36" name="Group 20"/>
            <p:cNvGrpSpPr/>
            <p:nvPr/>
          </p:nvGrpSpPr>
          <p:grpSpPr>
            <a:xfrm>
              <a:off x="592200" y="3777840"/>
              <a:ext cx="2303223" cy="1066738"/>
              <a:chOff x="592200" y="3777840"/>
              <a:chExt cx="2303223" cy="1066738"/>
            </a:xfrm>
          </p:grpSpPr>
          <p:sp>
            <p:nvSpPr>
              <p:cNvPr id="37" name="Line 21"/>
              <p:cNvSpPr/>
              <p:nvPr/>
            </p:nvSpPr>
            <p:spPr>
              <a:xfrm>
                <a:off x="592200" y="3777840"/>
                <a:ext cx="358920" cy="0"/>
              </a:xfrm>
              <a:prstGeom prst="line">
                <a:avLst/>
              </a:prstGeom>
              <a:ln>
                <a:solidFill>
                  <a:srgbClr val="069BA2"/>
                </a:solidFill>
                <a:prstDash val="lgDashDotDot"/>
                <a:round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/>
            </p:style>
          </p:sp>
          <p:sp>
            <p:nvSpPr>
              <p:cNvPr id="38" name="Line 22"/>
              <p:cNvSpPr/>
              <p:nvPr/>
            </p:nvSpPr>
            <p:spPr>
              <a:xfrm flipV="1">
                <a:off x="765720" y="3777840"/>
                <a:ext cx="6120" cy="853740"/>
              </a:xfrm>
              <a:prstGeom prst="line">
                <a:avLst/>
              </a:prstGeom>
              <a:ln>
                <a:solidFill>
                  <a:srgbClr val="069BA2"/>
                </a:solidFill>
                <a:prstDash val="lgDashDotDot"/>
                <a:round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/>
            </p:style>
          </p:sp>
          <p:sp>
            <p:nvSpPr>
              <p:cNvPr id="39" name="CustomShape 23"/>
              <p:cNvSpPr/>
              <p:nvPr/>
            </p:nvSpPr>
            <p:spPr>
              <a:xfrm>
                <a:off x="722103" y="4541098"/>
                <a:ext cx="2173320" cy="303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fr-FR" sz="1400" b="0" u="sng" strike="noStrike" spc="-1" dirty="0" smtClean="0">
                    <a:solidFill>
                      <a:srgbClr val="002060"/>
                    </a:solidFill>
                    <a:uFillTx/>
                    <a:latin typeface="Courier New"/>
                  </a:rPr>
                  <a:t>Fin tant que</a:t>
                </a:r>
                <a:endParaRPr lang="en-US" sz="1400" b="0" strike="noStrike" spc="-1" dirty="0">
                  <a:latin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842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0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B2371AA4-EDA8-4114-B3DB-CD56969818EF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4" name="CustomShape 1"/>
          <p:cNvSpPr/>
          <p:nvPr/>
        </p:nvSpPr>
        <p:spPr>
          <a:xfrm>
            <a:off x="35640" y="188640"/>
            <a:ext cx="33652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1- Méthode </a:t>
            </a:r>
            <a:r>
              <a:rPr lang="fr-FR" sz="1400" b="1" u="sng" spc="148" dirty="0">
                <a:solidFill>
                  <a:srgbClr val="FFFFFF"/>
                </a:solidFill>
                <a:latin typeface="Book Antiqua"/>
              </a:rPr>
              <a:t>du Point </a:t>
            </a:r>
            <a:r>
              <a:rPr lang="fr-FR" sz="1400" b="1" u="sng" spc="148" dirty="0" smtClean="0">
                <a:solidFill>
                  <a:srgbClr val="FFFFFF"/>
                </a:solidFill>
                <a:latin typeface="Book Antiqua"/>
              </a:rPr>
              <a:t>Fixe </a:t>
            </a: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:</a:t>
            </a:r>
            <a:endParaRPr lang="en-US" sz="1400" b="0" strike="noStrike" spc="-1" dirty="0">
              <a:latin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317740"/>
            <a:ext cx="5067300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760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5640" y="188640"/>
            <a:ext cx="33652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1- Méthode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du Point Fixe: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0" name="TextShape 5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AA57B5DD-2564-4836-A514-2984648E5170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00808"/>
            <a:ext cx="4248472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CustomShape 2"/>
          <p:cNvSpPr/>
          <p:nvPr/>
        </p:nvSpPr>
        <p:spPr>
          <a:xfrm>
            <a:off x="572160" y="962437"/>
            <a:ext cx="4159412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 smtClean="0">
                <a:solidFill>
                  <a:schemeClr val="bg1"/>
                </a:solidFill>
                <a:uFillTx/>
                <a:latin typeface="Book Antiqua"/>
              </a:rPr>
              <a:t>Exemple de mauvaise convergence :</a:t>
            </a:r>
            <a:endParaRPr lang="en-US" sz="14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0"/>
          <p:cNvSpPr txBox="1"/>
          <p:nvPr/>
        </p:nvSpPr>
        <p:spPr>
          <a:xfrm>
            <a:off x="7924680" y="630468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B2371AA4-EDA8-4114-B3DB-CD56969818EF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4" name="CustomShape 1"/>
          <p:cNvSpPr/>
          <p:nvPr/>
        </p:nvSpPr>
        <p:spPr>
          <a:xfrm>
            <a:off x="35640" y="188640"/>
            <a:ext cx="33652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1- Méthode </a:t>
            </a:r>
            <a:r>
              <a:rPr lang="fr-FR" sz="1400" b="1" u="sng" spc="148" dirty="0">
                <a:solidFill>
                  <a:srgbClr val="FFFFFF"/>
                </a:solidFill>
                <a:latin typeface="Book Antiqua"/>
              </a:rPr>
              <a:t>du Point </a:t>
            </a:r>
            <a:r>
              <a:rPr lang="fr-FR" sz="1400" b="1" u="sng" spc="148" dirty="0" smtClean="0">
                <a:solidFill>
                  <a:srgbClr val="FFFFFF"/>
                </a:solidFill>
                <a:latin typeface="Book Antiqua"/>
              </a:rPr>
              <a:t>Fixe </a:t>
            </a: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539640" y="764704"/>
            <a:ext cx="5400512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1" u="sng" strike="noStrike" spc="148" dirty="0" smtClean="0">
                <a:solidFill>
                  <a:schemeClr val="bg1"/>
                </a:solidFill>
                <a:uFillTx/>
                <a:latin typeface="Book Antiqua"/>
              </a:rPr>
              <a:t>Application sur les systèmes </a:t>
            </a:r>
            <a:r>
              <a:rPr lang="fr-FR" b="1" u="sng" strike="noStrike" spc="148" dirty="0" err="1" smtClean="0">
                <a:solidFill>
                  <a:schemeClr val="bg1"/>
                </a:solidFill>
                <a:uFillTx/>
                <a:latin typeface="Book Antiqua"/>
              </a:rPr>
              <a:t>lnéaires</a:t>
            </a:r>
            <a:r>
              <a:rPr lang="fr-FR" b="1" u="sng" strike="noStrike" spc="148" dirty="0" smtClean="0">
                <a:solidFill>
                  <a:schemeClr val="bg1"/>
                </a:solidFill>
                <a:uFillTx/>
                <a:latin typeface="Book Antiqua"/>
              </a:rPr>
              <a:t> :</a:t>
            </a:r>
            <a:endParaRPr lang="en-US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7" name="CustomShape 1"/>
          <p:cNvSpPr/>
          <p:nvPr/>
        </p:nvSpPr>
        <p:spPr>
          <a:xfrm>
            <a:off x="683640" y="1436617"/>
            <a:ext cx="4104384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b="0" strike="noStrike" spc="-1" dirty="0" smtClean="0">
                <a:solidFill>
                  <a:srgbClr val="FFFFFF"/>
                </a:solidFill>
                <a:latin typeface="Book Antiqua"/>
              </a:rPr>
              <a:t>Soit (S) un système </a:t>
            </a:r>
            <a:r>
              <a:rPr lang="fr-FR" b="0" strike="noStrike" spc="-1" dirty="0">
                <a:solidFill>
                  <a:srgbClr val="FFFFFF"/>
                </a:solidFill>
                <a:latin typeface="Book Antiqua"/>
              </a:rPr>
              <a:t>linéaire :</a:t>
            </a:r>
            <a:endParaRPr lang="en-US" b="0" strike="noStrike" spc="-1" dirty="0">
              <a:latin typeface="Arial"/>
            </a:endParaRPr>
          </a:p>
        </p:txBody>
      </p:sp>
      <p:sp>
        <p:nvSpPr>
          <p:cNvPr id="8" name="CustomShape 6"/>
          <p:cNvSpPr/>
          <p:nvPr/>
        </p:nvSpPr>
        <p:spPr>
          <a:xfrm>
            <a:off x="868320" y="2267978"/>
            <a:ext cx="422280" cy="1711800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7"/>
          <p:cNvSpPr/>
          <p:nvPr/>
        </p:nvSpPr>
        <p:spPr>
          <a:xfrm>
            <a:off x="148320" y="2793938"/>
            <a:ext cx="71964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0" strike="noStrike" spc="-1">
                <a:solidFill>
                  <a:srgbClr val="FFFFFF"/>
                </a:solidFill>
                <a:latin typeface="Constantia"/>
              </a:rPr>
              <a:t>(S)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0" name="CustomShape 8"/>
          <p:cNvSpPr/>
          <p:nvPr/>
        </p:nvSpPr>
        <p:spPr>
          <a:xfrm>
            <a:off x="5652000" y="4269578"/>
            <a:ext cx="33120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u="sng" strike="noStrike" spc="-1" dirty="0">
                <a:solidFill>
                  <a:srgbClr val="C00000"/>
                </a:solidFill>
                <a:uFillTx/>
                <a:latin typeface="Book Antiqua"/>
              </a:rPr>
              <a:t>Matrice Associée (augmentée)</a:t>
            </a:r>
            <a:endParaRPr lang="en-US" sz="1800" b="0" strike="noStrike" spc="-1" dirty="0">
              <a:latin typeface="Arial"/>
            </a:endParaRPr>
          </a:p>
        </p:txBody>
      </p:sp>
      <p:graphicFrame>
        <p:nvGraphicFramePr>
          <p:cNvPr id="11" name="Table 9"/>
          <p:cNvGraphicFramePr/>
          <p:nvPr>
            <p:extLst>
              <p:ext uri="{D42A27DB-BD31-4B8C-83A1-F6EECF244321}">
                <p14:modId xmlns:p14="http://schemas.microsoft.com/office/powerpoint/2010/main" val="1997098382"/>
              </p:ext>
            </p:extLst>
          </p:nvPr>
        </p:nvGraphicFramePr>
        <p:xfrm>
          <a:off x="5724000" y="2231978"/>
          <a:ext cx="3163320" cy="1753920"/>
        </p:xfrm>
        <a:graphic>
          <a:graphicData uri="http://schemas.openxmlformats.org/drawingml/2006/table">
            <a:tbl>
              <a:tblPr/>
              <a:tblGrid>
                <a:gridCol w="537480"/>
                <a:gridCol w="633600"/>
                <a:gridCol w="633600"/>
                <a:gridCol w="724320"/>
                <a:gridCol w="634320"/>
              </a:tblGrid>
              <a:tr h="438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 dirty="0">
                          <a:solidFill>
                            <a:srgbClr val="FFFFFF"/>
                          </a:solidFill>
                          <a:latin typeface="Cambria"/>
                        </a:rPr>
                        <a:t>a</a:t>
                      </a:r>
                      <a:r>
                        <a:rPr lang="fr-FR" sz="2000" b="0" i="1" strike="noStrike" spc="-1" baseline="-25000" dirty="0">
                          <a:solidFill>
                            <a:srgbClr val="FFFFFF"/>
                          </a:solidFill>
                          <a:latin typeface="Cambria"/>
                        </a:rPr>
                        <a:t>11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a</a:t>
                      </a: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12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.  .  .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a</a:t>
                      </a: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1n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>
                          <a:solidFill>
                            <a:srgbClr val="FF0000"/>
                          </a:solidFill>
                          <a:latin typeface="Cambria"/>
                        </a:rPr>
                        <a:t>b</a:t>
                      </a:r>
                      <a:r>
                        <a:rPr lang="fr-FR" sz="2000" b="0" i="1" strike="noStrike" spc="-1" baseline="-25000">
                          <a:solidFill>
                            <a:srgbClr val="FF0000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438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a</a:t>
                      </a: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21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a</a:t>
                      </a: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22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.  .  .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a</a:t>
                      </a: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2n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>
                          <a:solidFill>
                            <a:srgbClr val="FF0000"/>
                          </a:solidFill>
                          <a:latin typeface="Cambria"/>
                        </a:rPr>
                        <a:t>b</a:t>
                      </a:r>
                      <a:r>
                        <a:rPr lang="fr-FR" sz="2000" b="0" i="1" strike="noStrike" spc="-1" baseline="-25000">
                          <a:solidFill>
                            <a:srgbClr val="FF0000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438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fr-FR" sz="2000" b="0" i="1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: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.  .  .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>
                          <a:solidFill>
                            <a:srgbClr val="FF0000"/>
                          </a:solidFill>
                          <a:latin typeface="Cambria"/>
                        </a:rPr>
                        <a:t>:</a:t>
                      </a:r>
                      <a:endParaRPr lang="en-US" sz="2000" b="0" strike="noStrike" spc="-1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438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a</a:t>
                      </a: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n1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a</a:t>
                      </a: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n2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.  .  .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 dirty="0">
                          <a:solidFill>
                            <a:srgbClr val="FFFFFF"/>
                          </a:solidFill>
                          <a:latin typeface="Cambria"/>
                        </a:rPr>
                        <a:t>a</a:t>
                      </a:r>
                      <a:r>
                        <a:rPr lang="fr-FR" sz="2000" b="0" i="1" strike="noStrike" spc="-1" baseline="-25000" dirty="0">
                          <a:solidFill>
                            <a:srgbClr val="FFFFFF"/>
                          </a:solidFill>
                          <a:latin typeface="Cambria"/>
                        </a:rPr>
                        <a:t>nn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 dirty="0" err="1">
                          <a:solidFill>
                            <a:srgbClr val="FF0000"/>
                          </a:solidFill>
                          <a:latin typeface="Cambria"/>
                        </a:rPr>
                        <a:t>b</a:t>
                      </a:r>
                      <a:r>
                        <a:rPr lang="fr-FR" sz="2000" b="0" i="1" strike="noStrike" spc="-1" baseline="-25000" dirty="0" err="1">
                          <a:solidFill>
                            <a:srgbClr val="FF0000"/>
                          </a:solidFill>
                          <a:latin typeface="Cambria"/>
                        </a:rPr>
                        <a:t>n</a:t>
                      </a:r>
                      <a:endParaRPr lang="en-US" sz="2000" b="0" strike="noStrike" spc="-1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CustomShape 12"/>
          <p:cNvSpPr/>
          <p:nvPr/>
        </p:nvSpPr>
        <p:spPr>
          <a:xfrm>
            <a:off x="1060920" y="4266698"/>
            <a:ext cx="31680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u="sng" strike="noStrike" spc="-1" dirty="0">
                <a:solidFill>
                  <a:srgbClr val="C00000"/>
                </a:solidFill>
                <a:uFillTx/>
                <a:latin typeface="Book Antiqua"/>
              </a:rPr>
              <a:t>Système linéaire ( carré )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82352" y="2267858"/>
            <a:ext cx="374441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 smtClean="0">
                <a:latin typeface="Cambria" pitchFamily="18" charset="0"/>
              </a:rPr>
              <a:t>a</a:t>
            </a:r>
            <a:r>
              <a:rPr lang="fr-FR" i="1" baseline="-25000" dirty="0" smtClean="0">
                <a:latin typeface="Cambria" pitchFamily="18" charset="0"/>
              </a:rPr>
              <a:t>11</a:t>
            </a:r>
            <a:r>
              <a:rPr lang="fr-FR" i="1" dirty="0" smtClean="0">
                <a:latin typeface="Cambria" pitchFamily="18" charset="0"/>
              </a:rPr>
              <a:t>X</a:t>
            </a:r>
            <a:r>
              <a:rPr lang="fr-FR" i="1" baseline="-25000" dirty="0" smtClean="0">
                <a:latin typeface="Cambria" pitchFamily="18" charset="0"/>
              </a:rPr>
              <a:t>1</a:t>
            </a:r>
            <a:r>
              <a:rPr lang="fr-FR" i="1" dirty="0" smtClean="0">
                <a:latin typeface="Cambria" pitchFamily="18" charset="0"/>
              </a:rPr>
              <a:t>   +   a</a:t>
            </a:r>
            <a:r>
              <a:rPr lang="fr-FR" i="1" baseline="-25000" dirty="0" smtClean="0">
                <a:latin typeface="Cambria" pitchFamily="18" charset="0"/>
              </a:rPr>
              <a:t>12</a:t>
            </a:r>
            <a:r>
              <a:rPr lang="fr-FR" i="1" dirty="0" smtClean="0">
                <a:latin typeface="Cambria" pitchFamily="18" charset="0"/>
              </a:rPr>
              <a:t>X</a:t>
            </a:r>
            <a:r>
              <a:rPr lang="fr-FR" i="1" baseline="-25000" dirty="0" smtClean="0">
                <a:latin typeface="Cambria" pitchFamily="18" charset="0"/>
              </a:rPr>
              <a:t>2</a:t>
            </a:r>
            <a:r>
              <a:rPr lang="fr-FR" i="1" dirty="0" smtClean="0">
                <a:latin typeface="Cambria" pitchFamily="18" charset="0"/>
              </a:rPr>
              <a:t>   +   ..  +   a</a:t>
            </a:r>
            <a:r>
              <a:rPr lang="fr-FR" i="1" baseline="-25000" dirty="0" smtClean="0">
                <a:latin typeface="Cambria" pitchFamily="18" charset="0"/>
              </a:rPr>
              <a:t>1n</a:t>
            </a:r>
            <a:r>
              <a:rPr lang="fr-FR" i="1" dirty="0" smtClean="0">
                <a:latin typeface="Cambria" pitchFamily="18" charset="0"/>
              </a:rPr>
              <a:t>X</a:t>
            </a:r>
            <a:r>
              <a:rPr lang="fr-FR" i="1" baseline="-25000" dirty="0" smtClean="0">
                <a:latin typeface="Cambria" pitchFamily="18" charset="0"/>
              </a:rPr>
              <a:t>n</a:t>
            </a:r>
            <a:r>
              <a:rPr lang="fr-FR" i="1" dirty="0" smtClean="0">
                <a:latin typeface="Cambria" pitchFamily="18" charset="0"/>
              </a:rPr>
              <a:t>   =   </a:t>
            </a:r>
            <a:r>
              <a:rPr lang="fr-FR" b="1" i="1" dirty="0" smtClean="0">
                <a:solidFill>
                  <a:srgbClr val="FF0000"/>
                </a:solidFill>
                <a:latin typeface="Cambria" pitchFamily="18" charset="0"/>
              </a:rPr>
              <a:t>b</a:t>
            </a:r>
            <a:r>
              <a:rPr lang="fr-FR" b="1" i="1" baseline="-25000" dirty="0" smtClean="0">
                <a:solidFill>
                  <a:srgbClr val="FF0000"/>
                </a:solidFill>
                <a:latin typeface="Cambria" pitchFamily="18" charset="0"/>
              </a:rPr>
              <a:t>1</a:t>
            </a:r>
            <a:endParaRPr lang="fr-FR" b="1" i="1" baseline="-250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82352" y="2831768"/>
            <a:ext cx="374441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latin typeface="Cambria" pitchFamily="18" charset="0"/>
              </a:rPr>
              <a:t>a</a:t>
            </a:r>
            <a:r>
              <a:rPr lang="fr-FR" i="1" baseline="-25000" dirty="0">
                <a:latin typeface="Cambria" pitchFamily="18" charset="0"/>
              </a:rPr>
              <a:t>21</a:t>
            </a:r>
            <a:r>
              <a:rPr lang="fr-FR" i="1" dirty="0">
                <a:latin typeface="Cambria" pitchFamily="18" charset="0"/>
              </a:rPr>
              <a:t>X</a:t>
            </a:r>
            <a:r>
              <a:rPr lang="fr-FR" i="1" baseline="-25000" dirty="0">
                <a:latin typeface="Cambria" pitchFamily="18" charset="0"/>
              </a:rPr>
              <a:t>1</a:t>
            </a:r>
            <a:r>
              <a:rPr lang="fr-FR" i="1" dirty="0">
                <a:latin typeface="Cambria" pitchFamily="18" charset="0"/>
              </a:rPr>
              <a:t>   +   a</a:t>
            </a:r>
            <a:r>
              <a:rPr lang="fr-FR" i="1" baseline="-25000" dirty="0">
                <a:latin typeface="Cambria" pitchFamily="18" charset="0"/>
              </a:rPr>
              <a:t>22</a:t>
            </a:r>
            <a:r>
              <a:rPr lang="fr-FR" i="1" dirty="0">
                <a:latin typeface="Cambria" pitchFamily="18" charset="0"/>
              </a:rPr>
              <a:t>X</a:t>
            </a:r>
            <a:r>
              <a:rPr lang="fr-FR" i="1" baseline="-25000" dirty="0">
                <a:latin typeface="Cambria" pitchFamily="18" charset="0"/>
              </a:rPr>
              <a:t>2</a:t>
            </a:r>
            <a:r>
              <a:rPr lang="fr-FR" i="1" dirty="0">
                <a:latin typeface="Cambria" pitchFamily="18" charset="0"/>
              </a:rPr>
              <a:t>   +   ..  +   a</a:t>
            </a:r>
            <a:r>
              <a:rPr lang="fr-FR" i="1" baseline="-25000" dirty="0">
                <a:latin typeface="Cambria" pitchFamily="18" charset="0"/>
              </a:rPr>
              <a:t>2n</a:t>
            </a:r>
            <a:r>
              <a:rPr lang="fr-FR" i="1" dirty="0">
                <a:latin typeface="Cambria" pitchFamily="18" charset="0"/>
              </a:rPr>
              <a:t>X</a:t>
            </a:r>
            <a:r>
              <a:rPr lang="fr-FR" i="1" baseline="-25000" dirty="0">
                <a:latin typeface="Cambria" pitchFamily="18" charset="0"/>
              </a:rPr>
              <a:t>n</a:t>
            </a:r>
            <a:r>
              <a:rPr lang="fr-FR" i="1" dirty="0">
                <a:latin typeface="Cambria" pitchFamily="18" charset="0"/>
              </a:rPr>
              <a:t>   =   </a:t>
            </a:r>
            <a:r>
              <a:rPr lang="fr-FR" b="1" i="1" dirty="0">
                <a:solidFill>
                  <a:srgbClr val="FF0000"/>
                </a:solidFill>
                <a:latin typeface="Cambria" pitchFamily="18" charset="0"/>
              </a:rPr>
              <a:t>b</a:t>
            </a:r>
            <a:r>
              <a:rPr lang="fr-FR" b="1" i="1" baseline="-25000" dirty="0">
                <a:solidFill>
                  <a:srgbClr val="FF0000"/>
                </a:solidFill>
                <a:latin typeface="Cambria" pitchFamily="18" charset="0"/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7624" y="3636010"/>
            <a:ext cx="374441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 smtClean="0">
                <a:latin typeface="Cambria" pitchFamily="18" charset="0"/>
              </a:rPr>
              <a:t>a</a:t>
            </a:r>
            <a:r>
              <a:rPr lang="fr-FR" i="1" baseline="-25000" dirty="0" smtClean="0">
                <a:latin typeface="Cambria" pitchFamily="18" charset="0"/>
              </a:rPr>
              <a:t>n1</a:t>
            </a:r>
            <a:r>
              <a:rPr lang="fr-FR" i="1" dirty="0" smtClean="0">
                <a:latin typeface="Cambria" pitchFamily="18" charset="0"/>
              </a:rPr>
              <a:t>X</a:t>
            </a:r>
            <a:r>
              <a:rPr lang="fr-FR" i="1" baseline="-25000" dirty="0" smtClean="0">
                <a:latin typeface="Cambria" pitchFamily="18" charset="0"/>
              </a:rPr>
              <a:t>1</a:t>
            </a:r>
            <a:r>
              <a:rPr lang="fr-FR" i="1" dirty="0" smtClean="0">
                <a:latin typeface="Cambria" pitchFamily="18" charset="0"/>
              </a:rPr>
              <a:t>   +   a</a:t>
            </a:r>
            <a:r>
              <a:rPr lang="fr-FR" i="1" baseline="-25000" dirty="0" smtClean="0">
                <a:latin typeface="Cambria" pitchFamily="18" charset="0"/>
              </a:rPr>
              <a:t>n2</a:t>
            </a:r>
            <a:r>
              <a:rPr lang="fr-FR" i="1" dirty="0" smtClean="0">
                <a:latin typeface="Cambria" pitchFamily="18" charset="0"/>
              </a:rPr>
              <a:t>X</a:t>
            </a:r>
            <a:r>
              <a:rPr lang="fr-FR" i="1" baseline="-25000" dirty="0" smtClean="0">
                <a:latin typeface="Cambria" pitchFamily="18" charset="0"/>
              </a:rPr>
              <a:t>2</a:t>
            </a:r>
            <a:r>
              <a:rPr lang="fr-FR" i="1" dirty="0" smtClean="0">
                <a:latin typeface="Cambria" pitchFamily="18" charset="0"/>
              </a:rPr>
              <a:t>   +   ..  +   </a:t>
            </a:r>
            <a:r>
              <a:rPr lang="fr-FR" i="1" dirty="0" err="1" smtClean="0">
                <a:latin typeface="Cambria" pitchFamily="18" charset="0"/>
              </a:rPr>
              <a:t>a</a:t>
            </a:r>
            <a:r>
              <a:rPr lang="fr-FR" i="1" baseline="-25000" dirty="0" err="1" smtClean="0">
                <a:latin typeface="Cambria" pitchFamily="18" charset="0"/>
              </a:rPr>
              <a:t>nn</a:t>
            </a:r>
            <a:r>
              <a:rPr lang="fr-FR" i="1" dirty="0" err="1" smtClean="0">
                <a:latin typeface="Cambria" pitchFamily="18" charset="0"/>
              </a:rPr>
              <a:t>X</a:t>
            </a:r>
            <a:r>
              <a:rPr lang="fr-FR" i="1" baseline="-25000" dirty="0" err="1" smtClean="0">
                <a:latin typeface="Cambria" pitchFamily="18" charset="0"/>
              </a:rPr>
              <a:t>n</a:t>
            </a:r>
            <a:r>
              <a:rPr lang="fr-FR" i="1" dirty="0" smtClean="0">
                <a:latin typeface="Cambria" pitchFamily="18" charset="0"/>
              </a:rPr>
              <a:t>    =   </a:t>
            </a:r>
            <a:r>
              <a:rPr lang="fr-FR" b="1" i="1" dirty="0" err="1" smtClean="0">
                <a:solidFill>
                  <a:srgbClr val="FF0000"/>
                </a:solidFill>
                <a:latin typeface="Cambria" pitchFamily="18" charset="0"/>
              </a:rPr>
              <a:t>b</a:t>
            </a:r>
            <a:r>
              <a:rPr lang="fr-FR" b="1" i="1" baseline="-25000" dirty="0" err="1" smtClean="0">
                <a:solidFill>
                  <a:srgbClr val="FF0000"/>
                </a:solidFill>
                <a:latin typeface="Cambria" pitchFamily="18" charset="0"/>
              </a:rPr>
              <a:t>n</a:t>
            </a:r>
            <a:endParaRPr lang="fr-FR" b="1" i="1" baseline="-250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87624" y="3275970"/>
            <a:ext cx="352839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 smtClean="0">
                <a:latin typeface="Cambria" pitchFamily="18" charset="0"/>
              </a:rPr>
              <a:t>.    .    .</a:t>
            </a:r>
            <a:endParaRPr lang="fr-FR" b="1" i="1" baseline="-25000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45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250"/>
                            </p:stCondLst>
                            <p:childTnLst>
                              <p:par>
                                <p:cTn id="3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500"/>
                            </p:stCondLst>
                            <p:childTnLst>
                              <p:par>
                                <p:cTn id="4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0"/>
                            </p:stCondLst>
                            <p:childTnLst>
                              <p:par>
                                <p:cTn id="4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4407</TotalTime>
  <Words>4910</Words>
  <Application>Microsoft Office PowerPoint</Application>
  <PresentationFormat>Affichage à l'écran (4:3)</PresentationFormat>
  <Paragraphs>1792</Paragraphs>
  <Slides>49</Slides>
  <Notes>18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49</vt:i4>
      </vt:variant>
    </vt:vector>
  </HeadingPairs>
  <TitlesOfParts>
    <vt:vector size="50" baseType="lpstr"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Cours</dc:creator>
  <cp:lastModifiedBy>Cours</cp:lastModifiedBy>
  <cp:revision>307</cp:revision>
  <dcterms:created xsi:type="dcterms:W3CDTF">2020-12-25T15:17:10Z</dcterms:created>
  <dcterms:modified xsi:type="dcterms:W3CDTF">2021-02-16T10:05:13Z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Hewlett-Packard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Affichage à l'écran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34</vt:i4>
  </property>
</Properties>
</file>