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62" r:id="rId10"/>
    <p:sldId id="270" r:id="rId11"/>
    <p:sldId id="263" r:id="rId12"/>
    <p:sldId id="271" r:id="rId13"/>
    <p:sldId id="272" r:id="rId14"/>
    <p:sldId id="276" r:id="rId15"/>
    <p:sldId id="264" r:id="rId16"/>
    <p:sldId id="267" r:id="rId17"/>
    <p:sldId id="273" r:id="rId18"/>
    <p:sldId id="274" r:id="rId19"/>
    <p:sldId id="27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94716"/>
  </p:normalViewPr>
  <p:slideViewPr>
    <p:cSldViewPr snapToGrid="0">
      <p:cViewPr varScale="1">
        <p:scale>
          <a:sx n="86" d="100"/>
          <a:sy n="86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6B577-79DC-4025-AD0B-627B533D75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6ABD52-3A8C-4501-A42D-2F30A2D72105}">
      <dgm:prSet/>
      <dgm:spPr/>
      <dgm:t>
        <a:bodyPr/>
        <a:lstStyle/>
        <a:p>
          <a:r>
            <a:rPr lang="en-US"/>
            <a:t>Dataset: CIFAR-10 (60,000 images across 10 classes)</a:t>
          </a:r>
        </a:p>
      </dgm:t>
    </dgm:pt>
    <dgm:pt modelId="{4F379BAA-3F9A-4210-AD6B-0761ED15EAC3}" type="parTrans" cxnId="{B5D99702-8CBD-4ABC-826C-9D179FC8789C}">
      <dgm:prSet/>
      <dgm:spPr/>
      <dgm:t>
        <a:bodyPr/>
        <a:lstStyle/>
        <a:p>
          <a:endParaRPr lang="en-US"/>
        </a:p>
      </dgm:t>
    </dgm:pt>
    <dgm:pt modelId="{C41A1FFB-6576-4AE0-A19F-410FFB10000E}" type="sibTrans" cxnId="{B5D99702-8CBD-4ABC-826C-9D179FC8789C}">
      <dgm:prSet/>
      <dgm:spPr/>
      <dgm:t>
        <a:bodyPr/>
        <a:lstStyle/>
        <a:p>
          <a:endParaRPr lang="en-US"/>
        </a:p>
      </dgm:t>
    </dgm:pt>
    <dgm:pt modelId="{71F205E9-92AE-4DC0-A5D3-E72A879BB907}">
      <dgm:prSet/>
      <dgm:spPr/>
      <dgm:t>
        <a:bodyPr/>
        <a:lstStyle/>
        <a:p>
          <a:r>
            <a:rPr lang="en-US"/>
            <a:t>Goal: Classify images into 10 categories using CNN</a:t>
          </a:r>
        </a:p>
      </dgm:t>
    </dgm:pt>
    <dgm:pt modelId="{0F805E0E-63BF-4E83-BCEC-CDFE06AD3B79}" type="parTrans" cxnId="{0BBE9E42-945C-4293-AFD4-05B8BC3C3867}">
      <dgm:prSet/>
      <dgm:spPr/>
      <dgm:t>
        <a:bodyPr/>
        <a:lstStyle/>
        <a:p>
          <a:endParaRPr lang="en-US"/>
        </a:p>
      </dgm:t>
    </dgm:pt>
    <dgm:pt modelId="{4A46FA69-0932-45BE-B974-65B1F0DCDC51}" type="sibTrans" cxnId="{0BBE9E42-945C-4293-AFD4-05B8BC3C3867}">
      <dgm:prSet/>
      <dgm:spPr/>
      <dgm:t>
        <a:bodyPr/>
        <a:lstStyle/>
        <a:p>
          <a:endParaRPr lang="en-US"/>
        </a:p>
      </dgm:t>
    </dgm:pt>
    <dgm:pt modelId="{09AF8648-B18F-42DD-9905-C7DAD0D865CA}">
      <dgm:prSet/>
      <dgm:spPr/>
      <dgm:t>
        <a:bodyPr/>
        <a:lstStyle/>
        <a:p>
          <a:r>
            <a:rPr lang="en-US"/>
            <a:t>Tools: Google Colab, TensorFlow, Keras, Seaborn</a:t>
          </a:r>
        </a:p>
      </dgm:t>
    </dgm:pt>
    <dgm:pt modelId="{BF76793D-7140-453B-8D85-2F780DAAB034}" type="parTrans" cxnId="{D41B575C-2DBC-4F2A-91D4-D59DC37C885C}">
      <dgm:prSet/>
      <dgm:spPr/>
      <dgm:t>
        <a:bodyPr/>
        <a:lstStyle/>
        <a:p>
          <a:endParaRPr lang="en-US"/>
        </a:p>
      </dgm:t>
    </dgm:pt>
    <dgm:pt modelId="{F6C1EA61-C7E9-4412-B229-3CCEE55B6CCB}" type="sibTrans" cxnId="{D41B575C-2DBC-4F2A-91D4-D59DC37C885C}">
      <dgm:prSet/>
      <dgm:spPr/>
      <dgm:t>
        <a:bodyPr/>
        <a:lstStyle/>
        <a:p>
          <a:endParaRPr lang="en-US"/>
        </a:p>
      </dgm:t>
    </dgm:pt>
    <dgm:pt modelId="{6BF54356-65CC-4BB8-BD75-CDC1C2E5B0A0}">
      <dgm:prSet/>
      <dgm:spPr/>
      <dgm:t>
        <a:bodyPr/>
        <a:lstStyle/>
        <a:p>
          <a:r>
            <a:rPr lang="en-US"/>
            <a:t>Techniques: Data Augmentation, Learning Rate Scheduling, Transfer Learning</a:t>
          </a:r>
        </a:p>
      </dgm:t>
    </dgm:pt>
    <dgm:pt modelId="{F4E2C408-17C5-49FD-B92A-7BE78F2C988D}" type="parTrans" cxnId="{3BC56777-1A8C-4DD3-9E57-C6D504CCB9B1}">
      <dgm:prSet/>
      <dgm:spPr/>
      <dgm:t>
        <a:bodyPr/>
        <a:lstStyle/>
        <a:p>
          <a:endParaRPr lang="en-US"/>
        </a:p>
      </dgm:t>
    </dgm:pt>
    <dgm:pt modelId="{F9ABF86E-2387-4B64-BA4D-C9304E91C1B8}" type="sibTrans" cxnId="{3BC56777-1A8C-4DD3-9E57-C6D504CCB9B1}">
      <dgm:prSet/>
      <dgm:spPr/>
      <dgm:t>
        <a:bodyPr/>
        <a:lstStyle/>
        <a:p>
          <a:endParaRPr lang="en-US"/>
        </a:p>
      </dgm:t>
    </dgm:pt>
    <dgm:pt modelId="{809D717B-8EAC-4B0D-80D9-5837DC3C78D5}" type="pres">
      <dgm:prSet presAssocID="{4F46B577-79DC-4025-AD0B-627B533D758A}" presName="root" presStyleCnt="0">
        <dgm:presLayoutVars>
          <dgm:dir/>
          <dgm:resizeHandles val="exact"/>
        </dgm:presLayoutVars>
      </dgm:prSet>
      <dgm:spPr/>
    </dgm:pt>
    <dgm:pt modelId="{75242A50-ECEF-44A9-B512-3626419DAF12}" type="pres">
      <dgm:prSet presAssocID="{B06ABD52-3A8C-4501-A42D-2F30A2D72105}" presName="compNode" presStyleCnt="0"/>
      <dgm:spPr/>
    </dgm:pt>
    <dgm:pt modelId="{9F6DCF37-C3AA-4119-A50C-73185F52F0E1}" type="pres">
      <dgm:prSet presAssocID="{B06ABD52-3A8C-4501-A42D-2F30A2D72105}" presName="bgRect" presStyleLbl="bgShp" presStyleIdx="0" presStyleCnt="4"/>
      <dgm:spPr/>
    </dgm:pt>
    <dgm:pt modelId="{F15C8594-B023-4C38-84B7-D3AF1AC5420D}" type="pres">
      <dgm:prSet presAssocID="{B06ABD52-3A8C-4501-A42D-2F30A2D721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38033C1-84CC-404A-8EB6-A7D2190D5529}" type="pres">
      <dgm:prSet presAssocID="{B06ABD52-3A8C-4501-A42D-2F30A2D72105}" presName="spaceRect" presStyleCnt="0"/>
      <dgm:spPr/>
    </dgm:pt>
    <dgm:pt modelId="{72F7364D-68FC-4BBA-9298-04A3ED4ACFAA}" type="pres">
      <dgm:prSet presAssocID="{B06ABD52-3A8C-4501-A42D-2F30A2D72105}" presName="parTx" presStyleLbl="revTx" presStyleIdx="0" presStyleCnt="4">
        <dgm:presLayoutVars>
          <dgm:chMax val="0"/>
          <dgm:chPref val="0"/>
        </dgm:presLayoutVars>
      </dgm:prSet>
      <dgm:spPr/>
    </dgm:pt>
    <dgm:pt modelId="{4DBB5EA2-CC46-4003-AF4D-167F07573A61}" type="pres">
      <dgm:prSet presAssocID="{C41A1FFB-6576-4AE0-A19F-410FFB10000E}" presName="sibTrans" presStyleCnt="0"/>
      <dgm:spPr/>
    </dgm:pt>
    <dgm:pt modelId="{E6018AC3-4919-4718-BCAD-8DC095268669}" type="pres">
      <dgm:prSet presAssocID="{71F205E9-92AE-4DC0-A5D3-E72A879BB907}" presName="compNode" presStyleCnt="0"/>
      <dgm:spPr/>
    </dgm:pt>
    <dgm:pt modelId="{8B8CF468-8CBE-4CCE-B9CB-4FDE05552A2B}" type="pres">
      <dgm:prSet presAssocID="{71F205E9-92AE-4DC0-A5D3-E72A879BB907}" presName="bgRect" presStyleLbl="bgShp" presStyleIdx="1" presStyleCnt="4"/>
      <dgm:spPr/>
    </dgm:pt>
    <dgm:pt modelId="{A7EA3AB5-842C-4084-BF14-A1D0AFAF5A65}" type="pres">
      <dgm:prSet presAssocID="{71F205E9-92AE-4DC0-A5D3-E72A879BB9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4701E4C-E35B-4D79-A9DB-7AD9AA03D7A9}" type="pres">
      <dgm:prSet presAssocID="{71F205E9-92AE-4DC0-A5D3-E72A879BB907}" presName="spaceRect" presStyleCnt="0"/>
      <dgm:spPr/>
    </dgm:pt>
    <dgm:pt modelId="{436A213F-5330-43AE-A973-30F22342D370}" type="pres">
      <dgm:prSet presAssocID="{71F205E9-92AE-4DC0-A5D3-E72A879BB907}" presName="parTx" presStyleLbl="revTx" presStyleIdx="1" presStyleCnt="4">
        <dgm:presLayoutVars>
          <dgm:chMax val="0"/>
          <dgm:chPref val="0"/>
        </dgm:presLayoutVars>
      </dgm:prSet>
      <dgm:spPr/>
    </dgm:pt>
    <dgm:pt modelId="{4586E52C-412D-4175-8850-D9FDFEB952EB}" type="pres">
      <dgm:prSet presAssocID="{4A46FA69-0932-45BE-B974-65B1F0DCDC51}" presName="sibTrans" presStyleCnt="0"/>
      <dgm:spPr/>
    </dgm:pt>
    <dgm:pt modelId="{51D21F53-A40C-43F8-8DAF-D902D03CAAD4}" type="pres">
      <dgm:prSet presAssocID="{09AF8648-B18F-42DD-9905-C7DAD0D865CA}" presName="compNode" presStyleCnt="0"/>
      <dgm:spPr/>
    </dgm:pt>
    <dgm:pt modelId="{88C53BAF-746C-48E7-A25A-35D85DCB4139}" type="pres">
      <dgm:prSet presAssocID="{09AF8648-B18F-42DD-9905-C7DAD0D865CA}" presName="bgRect" presStyleLbl="bgShp" presStyleIdx="2" presStyleCnt="4"/>
      <dgm:spPr/>
    </dgm:pt>
    <dgm:pt modelId="{459AF6D6-A72A-4339-BC20-813684ABAC43}" type="pres">
      <dgm:prSet presAssocID="{09AF8648-B18F-42DD-9905-C7DAD0D865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5889089-21B3-4ED5-9E20-BCC7AC95A016}" type="pres">
      <dgm:prSet presAssocID="{09AF8648-B18F-42DD-9905-C7DAD0D865CA}" presName="spaceRect" presStyleCnt="0"/>
      <dgm:spPr/>
    </dgm:pt>
    <dgm:pt modelId="{D7BC3E00-5B73-4211-866F-CF96941AF092}" type="pres">
      <dgm:prSet presAssocID="{09AF8648-B18F-42DD-9905-C7DAD0D865CA}" presName="parTx" presStyleLbl="revTx" presStyleIdx="2" presStyleCnt="4">
        <dgm:presLayoutVars>
          <dgm:chMax val="0"/>
          <dgm:chPref val="0"/>
        </dgm:presLayoutVars>
      </dgm:prSet>
      <dgm:spPr/>
    </dgm:pt>
    <dgm:pt modelId="{30B3BBE4-D433-497F-9C1C-F2B9F77541CF}" type="pres">
      <dgm:prSet presAssocID="{F6C1EA61-C7E9-4412-B229-3CCEE55B6CCB}" presName="sibTrans" presStyleCnt="0"/>
      <dgm:spPr/>
    </dgm:pt>
    <dgm:pt modelId="{E81119D0-A655-46F4-B8DA-61EF223403B2}" type="pres">
      <dgm:prSet presAssocID="{6BF54356-65CC-4BB8-BD75-CDC1C2E5B0A0}" presName="compNode" presStyleCnt="0"/>
      <dgm:spPr/>
    </dgm:pt>
    <dgm:pt modelId="{7797599E-1D9D-49E6-B051-E2E2FD588AD2}" type="pres">
      <dgm:prSet presAssocID="{6BF54356-65CC-4BB8-BD75-CDC1C2E5B0A0}" presName="bgRect" presStyleLbl="bgShp" presStyleIdx="3" presStyleCnt="4"/>
      <dgm:spPr/>
    </dgm:pt>
    <dgm:pt modelId="{9732366B-7E66-4552-A046-BAF7616FF60D}" type="pres">
      <dgm:prSet presAssocID="{6BF54356-65CC-4BB8-BD75-CDC1C2E5B0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0CDBB29-F801-4941-8343-69E6EF438CB3}" type="pres">
      <dgm:prSet presAssocID="{6BF54356-65CC-4BB8-BD75-CDC1C2E5B0A0}" presName="spaceRect" presStyleCnt="0"/>
      <dgm:spPr/>
    </dgm:pt>
    <dgm:pt modelId="{FE0FBB9F-08E1-4570-AE2A-CF076178F91B}" type="pres">
      <dgm:prSet presAssocID="{6BF54356-65CC-4BB8-BD75-CDC1C2E5B0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D99702-8CBD-4ABC-826C-9D179FC8789C}" srcId="{4F46B577-79DC-4025-AD0B-627B533D758A}" destId="{B06ABD52-3A8C-4501-A42D-2F30A2D72105}" srcOrd="0" destOrd="0" parTransId="{4F379BAA-3F9A-4210-AD6B-0761ED15EAC3}" sibTransId="{C41A1FFB-6576-4AE0-A19F-410FFB10000E}"/>
    <dgm:cxn modelId="{07655933-2925-483E-9003-2821C88155F0}" type="presOf" srcId="{4F46B577-79DC-4025-AD0B-627B533D758A}" destId="{809D717B-8EAC-4B0D-80D9-5837DC3C78D5}" srcOrd="0" destOrd="0" presId="urn:microsoft.com/office/officeart/2018/2/layout/IconVerticalSolidList"/>
    <dgm:cxn modelId="{0BBE9E42-945C-4293-AFD4-05B8BC3C3867}" srcId="{4F46B577-79DC-4025-AD0B-627B533D758A}" destId="{71F205E9-92AE-4DC0-A5D3-E72A879BB907}" srcOrd="1" destOrd="0" parTransId="{0F805E0E-63BF-4E83-BCEC-CDFE06AD3B79}" sibTransId="{4A46FA69-0932-45BE-B974-65B1F0DCDC51}"/>
    <dgm:cxn modelId="{D41B575C-2DBC-4F2A-91D4-D59DC37C885C}" srcId="{4F46B577-79DC-4025-AD0B-627B533D758A}" destId="{09AF8648-B18F-42DD-9905-C7DAD0D865CA}" srcOrd="2" destOrd="0" parTransId="{BF76793D-7140-453B-8D85-2F780DAAB034}" sibTransId="{F6C1EA61-C7E9-4412-B229-3CCEE55B6CCB}"/>
    <dgm:cxn modelId="{3BC56777-1A8C-4DD3-9E57-C6D504CCB9B1}" srcId="{4F46B577-79DC-4025-AD0B-627B533D758A}" destId="{6BF54356-65CC-4BB8-BD75-CDC1C2E5B0A0}" srcOrd="3" destOrd="0" parTransId="{F4E2C408-17C5-49FD-B92A-7BE78F2C988D}" sibTransId="{F9ABF86E-2387-4B64-BA4D-C9304E91C1B8}"/>
    <dgm:cxn modelId="{D402577A-23A2-4D7C-AB9B-B262EFD21E95}" type="presOf" srcId="{09AF8648-B18F-42DD-9905-C7DAD0D865CA}" destId="{D7BC3E00-5B73-4211-866F-CF96941AF092}" srcOrd="0" destOrd="0" presId="urn:microsoft.com/office/officeart/2018/2/layout/IconVerticalSolidList"/>
    <dgm:cxn modelId="{8CD72991-E225-4A84-973F-FF1C72F7D0EA}" type="presOf" srcId="{71F205E9-92AE-4DC0-A5D3-E72A879BB907}" destId="{436A213F-5330-43AE-A973-30F22342D370}" srcOrd="0" destOrd="0" presId="urn:microsoft.com/office/officeart/2018/2/layout/IconVerticalSolidList"/>
    <dgm:cxn modelId="{9C2C689A-F6C3-4CC3-A547-A2DC7CBB2300}" type="presOf" srcId="{B06ABD52-3A8C-4501-A42D-2F30A2D72105}" destId="{72F7364D-68FC-4BBA-9298-04A3ED4ACFAA}" srcOrd="0" destOrd="0" presId="urn:microsoft.com/office/officeart/2018/2/layout/IconVerticalSolidList"/>
    <dgm:cxn modelId="{E5272CA4-A129-4FFB-ADEC-91EC1535CF18}" type="presOf" srcId="{6BF54356-65CC-4BB8-BD75-CDC1C2E5B0A0}" destId="{FE0FBB9F-08E1-4570-AE2A-CF076178F91B}" srcOrd="0" destOrd="0" presId="urn:microsoft.com/office/officeart/2018/2/layout/IconVerticalSolidList"/>
    <dgm:cxn modelId="{556C2EB8-9665-4F1B-BAFD-3AAE09F70176}" type="presParOf" srcId="{809D717B-8EAC-4B0D-80D9-5837DC3C78D5}" destId="{75242A50-ECEF-44A9-B512-3626419DAF12}" srcOrd="0" destOrd="0" presId="urn:microsoft.com/office/officeart/2018/2/layout/IconVerticalSolidList"/>
    <dgm:cxn modelId="{EE328B70-22AD-4942-AD97-5095D94BBAF1}" type="presParOf" srcId="{75242A50-ECEF-44A9-B512-3626419DAF12}" destId="{9F6DCF37-C3AA-4119-A50C-73185F52F0E1}" srcOrd="0" destOrd="0" presId="urn:microsoft.com/office/officeart/2018/2/layout/IconVerticalSolidList"/>
    <dgm:cxn modelId="{AB4EE319-736E-4B1C-A70E-C0747453878F}" type="presParOf" srcId="{75242A50-ECEF-44A9-B512-3626419DAF12}" destId="{F15C8594-B023-4C38-84B7-D3AF1AC5420D}" srcOrd="1" destOrd="0" presId="urn:microsoft.com/office/officeart/2018/2/layout/IconVerticalSolidList"/>
    <dgm:cxn modelId="{FA147634-F8F5-44F6-8D17-677BA7F2885E}" type="presParOf" srcId="{75242A50-ECEF-44A9-B512-3626419DAF12}" destId="{138033C1-84CC-404A-8EB6-A7D2190D5529}" srcOrd="2" destOrd="0" presId="urn:microsoft.com/office/officeart/2018/2/layout/IconVerticalSolidList"/>
    <dgm:cxn modelId="{9007F917-7CAA-4049-AAEA-8EA1B669DE86}" type="presParOf" srcId="{75242A50-ECEF-44A9-B512-3626419DAF12}" destId="{72F7364D-68FC-4BBA-9298-04A3ED4ACFAA}" srcOrd="3" destOrd="0" presId="urn:microsoft.com/office/officeart/2018/2/layout/IconVerticalSolidList"/>
    <dgm:cxn modelId="{DECE514F-75C2-4BDB-A049-BA4F6C37B625}" type="presParOf" srcId="{809D717B-8EAC-4B0D-80D9-5837DC3C78D5}" destId="{4DBB5EA2-CC46-4003-AF4D-167F07573A61}" srcOrd="1" destOrd="0" presId="urn:microsoft.com/office/officeart/2018/2/layout/IconVerticalSolidList"/>
    <dgm:cxn modelId="{C06C47B5-B79B-4E55-B646-89BB0EA4FCD3}" type="presParOf" srcId="{809D717B-8EAC-4B0D-80D9-5837DC3C78D5}" destId="{E6018AC3-4919-4718-BCAD-8DC095268669}" srcOrd="2" destOrd="0" presId="urn:microsoft.com/office/officeart/2018/2/layout/IconVerticalSolidList"/>
    <dgm:cxn modelId="{8FF8ECBA-0DC9-44B8-81C1-1D9EA36C016F}" type="presParOf" srcId="{E6018AC3-4919-4718-BCAD-8DC095268669}" destId="{8B8CF468-8CBE-4CCE-B9CB-4FDE05552A2B}" srcOrd="0" destOrd="0" presId="urn:microsoft.com/office/officeart/2018/2/layout/IconVerticalSolidList"/>
    <dgm:cxn modelId="{1F2BA57E-8221-4B74-86AE-C0D5F9B6B6B5}" type="presParOf" srcId="{E6018AC3-4919-4718-BCAD-8DC095268669}" destId="{A7EA3AB5-842C-4084-BF14-A1D0AFAF5A65}" srcOrd="1" destOrd="0" presId="urn:microsoft.com/office/officeart/2018/2/layout/IconVerticalSolidList"/>
    <dgm:cxn modelId="{02001F4D-140D-4BB2-9E34-45BB23081AC8}" type="presParOf" srcId="{E6018AC3-4919-4718-BCAD-8DC095268669}" destId="{04701E4C-E35B-4D79-A9DB-7AD9AA03D7A9}" srcOrd="2" destOrd="0" presId="urn:microsoft.com/office/officeart/2018/2/layout/IconVerticalSolidList"/>
    <dgm:cxn modelId="{B2151247-88B1-44C8-AB1E-8BE58F5407A2}" type="presParOf" srcId="{E6018AC3-4919-4718-BCAD-8DC095268669}" destId="{436A213F-5330-43AE-A973-30F22342D370}" srcOrd="3" destOrd="0" presId="urn:microsoft.com/office/officeart/2018/2/layout/IconVerticalSolidList"/>
    <dgm:cxn modelId="{1B87CC5E-A5AD-467B-A9B3-7D9E9C87CC07}" type="presParOf" srcId="{809D717B-8EAC-4B0D-80D9-5837DC3C78D5}" destId="{4586E52C-412D-4175-8850-D9FDFEB952EB}" srcOrd="3" destOrd="0" presId="urn:microsoft.com/office/officeart/2018/2/layout/IconVerticalSolidList"/>
    <dgm:cxn modelId="{C494629C-2A85-4D28-9EA5-23F24200FE48}" type="presParOf" srcId="{809D717B-8EAC-4B0D-80D9-5837DC3C78D5}" destId="{51D21F53-A40C-43F8-8DAF-D902D03CAAD4}" srcOrd="4" destOrd="0" presId="urn:microsoft.com/office/officeart/2018/2/layout/IconVerticalSolidList"/>
    <dgm:cxn modelId="{122F39CF-49AC-4FDA-82B7-907853F7A5AD}" type="presParOf" srcId="{51D21F53-A40C-43F8-8DAF-D902D03CAAD4}" destId="{88C53BAF-746C-48E7-A25A-35D85DCB4139}" srcOrd="0" destOrd="0" presId="urn:microsoft.com/office/officeart/2018/2/layout/IconVerticalSolidList"/>
    <dgm:cxn modelId="{F1EBBC76-A75D-4669-BBA7-73F23C1339FE}" type="presParOf" srcId="{51D21F53-A40C-43F8-8DAF-D902D03CAAD4}" destId="{459AF6D6-A72A-4339-BC20-813684ABAC43}" srcOrd="1" destOrd="0" presId="urn:microsoft.com/office/officeart/2018/2/layout/IconVerticalSolidList"/>
    <dgm:cxn modelId="{9899BC0B-0CC0-41AF-8727-C0641F1CE1B4}" type="presParOf" srcId="{51D21F53-A40C-43F8-8DAF-D902D03CAAD4}" destId="{55889089-21B3-4ED5-9E20-BCC7AC95A016}" srcOrd="2" destOrd="0" presId="urn:microsoft.com/office/officeart/2018/2/layout/IconVerticalSolidList"/>
    <dgm:cxn modelId="{11ADC1D9-B130-4F02-A11D-621921159ED6}" type="presParOf" srcId="{51D21F53-A40C-43F8-8DAF-D902D03CAAD4}" destId="{D7BC3E00-5B73-4211-866F-CF96941AF092}" srcOrd="3" destOrd="0" presId="urn:microsoft.com/office/officeart/2018/2/layout/IconVerticalSolidList"/>
    <dgm:cxn modelId="{F30B3668-3436-4F15-A8A7-24CA4721C2AE}" type="presParOf" srcId="{809D717B-8EAC-4B0D-80D9-5837DC3C78D5}" destId="{30B3BBE4-D433-497F-9C1C-F2B9F77541CF}" srcOrd="5" destOrd="0" presId="urn:microsoft.com/office/officeart/2018/2/layout/IconVerticalSolidList"/>
    <dgm:cxn modelId="{5E0058FC-D76B-4ED1-99E6-07F384D4E9B6}" type="presParOf" srcId="{809D717B-8EAC-4B0D-80D9-5837DC3C78D5}" destId="{E81119D0-A655-46F4-B8DA-61EF223403B2}" srcOrd="6" destOrd="0" presId="urn:microsoft.com/office/officeart/2018/2/layout/IconVerticalSolidList"/>
    <dgm:cxn modelId="{E81262AD-7496-4450-AF7B-D3CF2EDF6AB8}" type="presParOf" srcId="{E81119D0-A655-46F4-B8DA-61EF223403B2}" destId="{7797599E-1D9D-49E6-B051-E2E2FD588AD2}" srcOrd="0" destOrd="0" presId="urn:microsoft.com/office/officeart/2018/2/layout/IconVerticalSolidList"/>
    <dgm:cxn modelId="{30352B27-23FA-43CD-9B9D-DE415C53CC4C}" type="presParOf" srcId="{E81119D0-A655-46F4-B8DA-61EF223403B2}" destId="{9732366B-7E66-4552-A046-BAF7616FF60D}" srcOrd="1" destOrd="0" presId="urn:microsoft.com/office/officeart/2018/2/layout/IconVerticalSolidList"/>
    <dgm:cxn modelId="{AA90ED3A-3FE4-4BEE-9780-B16D12267614}" type="presParOf" srcId="{E81119D0-A655-46F4-B8DA-61EF223403B2}" destId="{F0CDBB29-F801-4941-8343-69E6EF438CB3}" srcOrd="2" destOrd="0" presId="urn:microsoft.com/office/officeart/2018/2/layout/IconVerticalSolidList"/>
    <dgm:cxn modelId="{87927459-1A59-4EB4-A4AD-08C6CF750DC6}" type="presParOf" srcId="{E81119D0-A655-46F4-B8DA-61EF223403B2}" destId="{FE0FBB9F-08E1-4570-AE2A-CF076178F9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81AF20-8E9F-43B1-9882-753448ACF7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004974-561E-4497-B882-D76915463ECC}">
      <dgm:prSet/>
      <dgm:spPr/>
      <dgm:t>
        <a:bodyPr/>
        <a:lstStyle/>
        <a:p>
          <a:r>
            <a:rPr lang="en-US"/>
            <a:t>Slide Content:Total Images: 60,000 (50,000 for training, 10,000 for testing)</a:t>
          </a:r>
        </a:p>
      </dgm:t>
    </dgm:pt>
    <dgm:pt modelId="{8120FAC0-3F72-4A5A-90CD-E67720608641}" type="parTrans" cxnId="{382A5B6A-48E3-4A9C-B27A-7AEE67DDE99D}">
      <dgm:prSet/>
      <dgm:spPr/>
      <dgm:t>
        <a:bodyPr/>
        <a:lstStyle/>
        <a:p>
          <a:endParaRPr lang="en-US"/>
        </a:p>
      </dgm:t>
    </dgm:pt>
    <dgm:pt modelId="{7B0CAA41-2B2F-4E28-93C3-4FA606309E56}" type="sibTrans" cxnId="{382A5B6A-48E3-4A9C-B27A-7AEE67DDE99D}">
      <dgm:prSet/>
      <dgm:spPr/>
      <dgm:t>
        <a:bodyPr/>
        <a:lstStyle/>
        <a:p>
          <a:endParaRPr lang="en-US"/>
        </a:p>
      </dgm:t>
    </dgm:pt>
    <dgm:pt modelId="{153C866C-2C55-487F-B86D-1DFE400D9BC9}">
      <dgm:prSet/>
      <dgm:spPr/>
      <dgm:t>
        <a:bodyPr/>
        <a:lstStyle/>
        <a:p>
          <a:r>
            <a:rPr lang="en-US"/>
            <a:t>Image Size: 32x32 pixels, 3 color channels (RGB)</a:t>
          </a:r>
        </a:p>
      </dgm:t>
    </dgm:pt>
    <dgm:pt modelId="{CCD4AFC2-44B9-487E-B6D9-FA3D6C92CF56}" type="parTrans" cxnId="{66430024-8A37-4EB6-9DBA-A44981D29F40}">
      <dgm:prSet/>
      <dgm:spPr/>
      <dgm:t>
        <a:bodyPr/>
        <a:lstStyle/>
        <a:p>
          <a:endParaRPr lang="en-US"/>
        </a:p>
      </dgm:t>
    </dgm:pt>
    <dgm:pt modelId="{C766E5BE-314F-4CFF-A515-A77FBEC62046}" type="sibTrans" cxnId="{66430024-8A37-4EB6-9DBA-A44981D29F40}">
      <dgm:prSet/>
      <dgm:spPr/>
      <dgm:t>
        <a:bodyPr/>
        <a:lstStyle/>
        <a:p>
          <a:endParaRPr lang="en-US"/>
        </a:p>
      </dgm:t>
    </dgm:pt>
    <dgm:pt modelId="{80DBB055-B344-4B13-AAF5-587242C76282}">
      <dgm:prSet/>
      <dgm:spPr/>
      <dgm:t>
        <a:bodyPr/>
        <a:lstStyle/>
        <a:p>
          <a:r>
            <a:rPr lang="en-US"/>
            <a:t>Number of Classes: 10</a:t>
          </a:r>
        </a:p>
      </dgm:t>
    </dgm:pt>
    <dgm:pt modelId="{DE4D5B4A-ECD1-4877-9FA1-57DAEF3A474C}" type="parTrans" cxnId="{4A7A6FB7-D122-4E2B-96BF-1D3227945E21}">
      <dgm:prSet/>
      <dgm:spPr/>
      <dgm:t>
        <a:bodyPr/>
        <a:lstStyle/>
        <a:p>
          <a:endParaRPr lang="en-US"/>
        </a:p>
      </dgm:t>
    </dgm:pt>
    <dgm:pt modelId="{7BF7C93E-298D-492F-B2DE-4E7F184ACAF0}" type="sibTrans" cxnId="{4A7A6FB7-D122-4E2B-96BF-1D3227945E21}">
      <dgm:prSet/>
      <dgm:spPr/>
      <dgm:t>
        <a:bodyPr/>
        <a:lstStyle/>
        <a:p>
          <a:endParaRPr lang="en-US"/>
        </a:p>
      </dgm:t>
    </dgm:pt>
    <dgm:pt modelId="{4665028B-7C37-446C-B62A-EEA336474E3E}">
      <dgm:prSet/>
      <dgm:spPr/>
      <dgm:t>
        <a:bodyPr/>
        <a:lstStyle/>
        <a:p>
          <a:r>
            <a:rPr lang="en-US"/>
            <a:t>Classes:🛩 Airplane | 🚗 Automobile | 🐦 Bird | 🐱 Cat | 🦌 Deer🐶 Dog | 🐸 Frog | 🐴 Horse | 🚢 Ship | 🚛 Truck</a:t>
          </a:r>
        </a:p>
      </dgm:t>
    </dgm:pt>
    <dgm:pt modelId="{B6D504A3-B6DD-4DE1-90F7-CFF3CD7BF642}" type="parTrans" cxnId="{412435F3-D844-48B1-88CA-C62EA5B20B12}">
      <dgm:prSet/>
      <dgm:spPr/>
      <dgm:t>
        <a:bodyPr/>
        <a:lstStyle/>
        <a:p>
          <a:endParaRPr lang="en-US"/>
        </a:p>
      </dgm:t>
    </dgm:pt>
    <dgm:pt modelId="{F6B8380A-1717-4518-9E4E-FD51EBAD7BF3}" type="sibTrans" cxnId="{412435F3-D844-48B1-88CA-C62EA5B20B12}">
      <dgm:prSet/>
      <dgm:spPr/>
      <dgm:t>
        <a:bodyPr/>
        <a:lstStyle/>
        <a:p>
          <a:endParaRPr lang="en-US"/>
        </a:p>
      </dgm:t>
    </dgm:pt>
    <dgm:pt modelId="{66AA10A3-C8A2-47AF-BE37-AB43F4003072}">
      <dgm:prSet/>
      <dgm:spPr/>
      <dgm:t>
        <a:bodyPr/>
        <a:lstStyle/>
        <a:p>
          <a:r>
            <a:rPr lang="en-US" dirty="0"/>
            <a:t>Dataset Balance: Each class has 6,000 </a:t>
          </a:r>
          <a:r>
            <a:rPr lang="en-US" dirty="0" err="1"/>
            <a:t>imagesPreprocessing</a:t>
          </a:r>
          <a:r>
            <a:rPr lang="en-US" dirty="0"/>
            <a:t> Techniques:✅ Normalization (Pixel values scaled between [0,1])✅ One-Hot Encoding for categorical labels✅ Data Augmentation (Rotation, Shifts, Flips, Brightness Adjustments)</a:t>
          </a:r>
        </a:p>
      </dgm:t>
    </dgm:pt>
    <dgm:pt modelId="{B71A4113-9103-4CFD-8E63-4690760F007B}" type="parTrans" cxnId="{49525703-A63B-4B06-BA97-C82D673CF5F1}">
      <dgm:prSet/>
      <dgm:spPr/>
      <dgm:t>
        <a:bodyPr/>
        <a:lstStyle/>
        <a:p>
          <a:endParaRPr lang="en-US"/>
        </a:p>
      </dgm:t>
    </dgm:pt>
    <dgm:pt modelId="{45E60267-E88D-44EB-8313-8651CE11ED5B}" type="sibTrans" cxnId="{49525703-A63B-4B06-BA97-C82D673CF5F1}">
      <dgm:prSet/>
      <dgm:spPr/>
      <dgm:t>
        <a:bodyPr/>
        <a:lstStyle/>
        <a:p>
          <a:endParaRPr lang="en-US"/>
        </a:p>
      </dgm:t>
    </dgm:pt>
    <dgm:pt modelId="{02D8DDE9-103C-4A45-9582-247AC82A563B}" type="pres">
      <dgm:prSet presAssocID="{4181AF20-8E9F-43B1-9882-753448ACF73D}" presName="root" presStyleCnt="0">
        <dgm:presLayoutVars>
          <dgm:dir/>
          <dgm:resizeHandles val="exact"/>
        </dgm:presLayoutVars>
      </dgm:prSet>
      <dgm:spPr/>
    </dgm:pt>
    <dgm:pt modelId="{839E7D7B-0C31-46D0-B030-07677FD93D7D}" type="pres">
      <dgm:prSet presAssocID="{CD004974-561E-4497-B882-D76915463ECC}" presName="compNode" presStyleCnt="0"/>
      <dgm:spPr/>
    </dgm:pt>
    <dgm:pt modelId="{6E6F3DD8-5ED7-4273-B53C-96E7E37910B9}" type="pres">
      <dgm:prSet presAssocID="{CD004974-561E-4497-B882-D76915463ECC}" presName="bgRect" presStyleLbl="bgShp" presStyleIdx="0" presStyleCnt="5"/>
      <dgm:spPr/>
    </dgm:pt>
    <dgm:pt modelId="{D65D840E-E175-4FA4-80D3-BA39FB6E8C2A}" type="pres">
      <dgm:prSet presAssocID="{CD004974-561E-4497-B882-D76915463E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8C0C90F-0768-4477-BC7C-E631718994ED}" type="pres">
      <dgm:prSet presAssocID="{CD004974-561E-4497-B882-D76915463ECC}" presName="spaceRect" presStyleCnt="0"/>
      <dgm:spPr/>
    </dgm:pt>
    <dgm:pt modelId="{F656FA57-5549-4331-8AB4-466AF0964A9E}" type="pres">
      <dgm:prSet presAssocID="{CD004974-561E-4497-B882-D76915463ECC}" presName="parTx" presStyleLbl="revTx" presStyleIdx="0" presStyleCnt="5">
        <dgm:presLayoutVars>
          <dgm:chMax val="0"/>
          <dgm:chPref val="0"/>
        </dgm:presLayoutVars>
      </dgm:prSet>
      <dgm:spPr/>
    </dgm:pt>
    <dgm:pt modelId="{C4D977E5-09CF-457E-9615-A539A171FCD2}" type="pres">
      <dgm:prSet presAssocID="{7B0CAA41-2B2F-4E28-93C3-4FA606309E56}" presName="sibTrans" presStyleCnt="0"/>
      <dgm:spPr/>
    </dgm:pt>
    <dgm:pt modelId="{656D3F7D-605C-4541-81A0-18674161696E}" type="pres">
      <dgm:prSet presAssocID="{153C866C-2C55-487F-B86D-1DFE400D9BC9}" presName="compNode" presStyleCnt="0"/>
      <dgm:spPr/>
    </dgm:pt>
    <dgm:pt modelId="{3D051F40-ADA7-4D96-ACCB-9171EF61FDA3}" type="pres">
      <dgm:prSet presAssocID="{153C866C-2C55-487F-B86D-1DFE400D9BC9}" presName="bgRect" presStyleLbl="bgShp" presStyleIdx="1" presStyleCnt="5"/>
      <dgm:spPr/>
    </dgm:pt>
    <dgm:pt modelId="{C492CA79-9BD1-425D-9924-323F40DEF914}" type="pres">
      <dgm:prSet presAssocID="{153C866C-2C55-487F-B86D-1DFE400D9B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FC99EC94-6DD8-47BA-A5A9-48612DF87082}" type="pres">
      <dgm:prSet presAssocID="{153C866C-2C55-487F-B86D-1DFE400D9BC9}" presName="spaceRect" presStyleCnt="0"/>
      <dgm:spPr/>
    </dgm:pt>
    <dgm:pt modelId="{7324A813-2ADC-4A3F-B2A4-94FB54BB3736}" type="pres">
      <dgm:prSet presAssocID="{153C866C-2C55-487F-B86D-1DFE400D9BC9}" presName="parTx" presStyleLbl="revTx" presStyleIdx="1" presStyleCnt="5">
        <dgm:presLayoutVars>
          <dgm:chMax val="0"/>
          <dgm:chPref val="0"/>
        </dgm:presLayoutVars>
      </dgm:prSet>
      <dgm:spPr/>
    </dgm:pt>
    <dgm:pt modelId="{D2C53504-51D6-478A-A14C-48DA13C7427E}" type="pres">
      <dgm:prSet presAssocID="{C766E5BE-314F-4CFF-A515-A77FBEC62046}" presName="sibTrans" presStyleCnt="0"/>
      <dgm:spPr/>
    </dgm:pt>
    <dgm:pt modelId="{EF7FD254-6E6E-4DFD-A897-E6C887CE2D4C}" type="pres">
      <dgm:prSet presAssocID="{80DBB055-B344-4B13-AAF5-587242C76282}" presName="compNode" presStyleCnt="0"/>
      <dgm:spPr/>
    </dgm:pt>
    <dgm:pt modelId="{98879940-F415-43BE-8A6A-CACF0B5DF0E4}" type="pres">
      <dgm:prSet presAssocID="{80DBB055-B344-4B13-AAF5-587242C76282}" presName="bgRect" presStyleLbl="bgShp" presStyleIdx="2" presStyleCnt="5"/>
      <dgm:spPr/>
    </dgm:pt>
    <dgm:pt modelId="{9B890DCA-9748-4BAF-8092-93A0E3C06866}" type="pres">
      <dgm:prSet presAssocID="{80DBB055-B344-4B13-AAF5-587242C762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46755D1-4A12-4575-B723-83D1AE860003}" type="pres">
      <dgm:prSet presAssocID="{80DBB055-B344-4B13-AAF5-587242C76282}" presName="spaceRect" presStyleCnt="0"/>
      <dgm:spPr/>
    </dgm:pt>
    <dgm:pt modelId="{36DCFD45-09CE-49FD-AD82-4EE3AD2738EE}" type="pres">
      <dgm:prSet presAssocID="{80DBB055-B344-4B13-AAF5-587242C76282}" presName="parTx" presStyleLbl="revTx" presStyleIdx="2" presStyleCnt="5">
        <dgm:presLayoutVars>
          <dgm:chMax val="0"/>
          <dgm:chPref val="0"/>
        </dgm:presLayoutVars>
      </dgm:prSet>
      <dgm:spPr/>
    </dgm:pt>
    <dgm:pt modelId="{A8BF83D6-736C-4B87-93FB-B6ED28C279FE}" type="pres">
      <dgm:prSet presAssocID="{7BF7C93E-298D-492F-B2DE-4E7F184ACAF0}" presName="sibTrans" presStyleCnt="0"/>
      <dgm:spPr/>
    </dgm:pt>
    <dgm:pt modelId="{9A0A71E7-7031-4CEB-A38F-21EB659BED3E}" type="pres">
      <dgm:prSet presAssocID="{4665028B-7C37-446C-B62A-EEA336474E3E}" presName="compNode" presStyleCnt="0"/>
      <dgm:spPr/>
    </dgm:pt>
    <dgm:pt modelId="{214CC5EB-A50D-46CA-AB3B-6FDF2FAB26DD}" type="pres">
      <dgm:prSet presAssocID="{4665028B-7C37-446C-B62A-EEA336474E3E}" presName="bgRect" presStyleLbl="bgShp" presStyleIdx="3" presStyleCnt="5"/>
      <dgm:spPr/>
    </dgm:pt>
    <dgm:pt modelId="{56199B59-C921-4266-A26A-A120B50D8465}" type="pres">
      <dgm:prSet presAssocID="{4665028B-7C37-446C-B62A-EEA336474E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F578C99F-C26A-4B81-8260-2AB4B9816726}" type="pres">
      <dgm:prSet presAssocID="{4665028B-7C37-446C-B62A-EEA336474E3E}" presName="spaceRect" presStyleCnt="0"/>
      <dgm:spPr/>
    </dgm:pt>
    <dgm:pt modelId="{44181EBA-09EA-48DF-84FD-F92FD6F6707E}" type="pres">
      <dgm:prSet presAssocID="{4665028B-7C37-446C-B62A-EEA336474E3E}" presName="parTx" presStyleLbl="revTx" presStyleIdx="3" presStyleCnt="5">
        <dgm:presLayoutVars>
          <dgm:chMax val="0"/>
          <dgm:chPref val="0"/>
        </dgm:presLayoutVars>
      </dgm:prSet>
      <dgm:spPr/>
    </dgm:pt>
    <dgm:pt modelId="{1F7A4148-9EA0-4E43-A42E-0683204F9E4D}" type="pres">
      <dgm:prSet presAssocID="{F6B8380A-1717-4518-9E4E-FD51EBAD7BF3}" presName="sibTrans" presStyleCnt="0"/>
      <dgm:spPr/>
    </dgm:pt>
    <dgm:pt modelId="{6B5B2807-01D4-4954-9A0F-0CAE80513B97}" type="pres">
      <dgm:prSet presAssocID="{66AA10A3-C8A2-47AF-BE37-AB43F4003072}" presName="compNode" presStyleCnt="0"/>
      <dgm:spPr/>
    </dgm:pt>
    <dgm:pt modelId="{242C4280-9578-42DE-9C9F-F38D2FAAAC94}" type="pres">
      <dgm:prSet presAssocID="{66AA10A3-C8A2-47AF-BE37-AB43F4003072}" presName="bgRect" presStyleLbl="bgShp" presStyleIdx="4" presStyleCnt="5"/>
      <dgm:spPr/>
    </dgm:pt>
    <dgm:pt modelId="{85B8DCB8-D9F2-4DEB-A143-DEFF15A20EAE}" type="pres">
      <dgm:prSet presAssocID="{66AA10A3-C8A2-47AF-BE37-AB43F400307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DBEBC6B-5C9F-4322-9D72-8977AD4918C1}" type="pres">
      <dgm:prSet presAssocID="{66AA10A3-C8A2-47AF-BE37-AB43F4003072}" presName="spaceRect" presStyleCnt="0"/>
      <dgm:spPr/>
    </dgm:pt>
    <dgm:pt modelId="{14EFFB51-B0BF-4D21-A36C-5B0989FB19C7}" type="pres">
      <dgm:prSet presAssocID="{66AA10A3-C8A2-47AF-BE37-AB43F400307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525703-A63B-4B06-BA97-C82D673CF5F1}" srcId="{4181AF20-8E9F-43B1-9882-753448ACF73D}" destId="{66AA10A3-C8A2-47AF-BE37-AB43F4003072}" srcOrd="4" destOrd="0" parTransId="{B71A4113-9103-4CFD-8E63-4690760F007B}" sibTransId="{45E60267-E88D-44EB-8313-8651CE11ED5B}"/>
    <dgm:cxn modelId="{04C53006-1007-4B36-A536-3138AB0215A5}" type="presOf" srcId="{80DBB055-B344-4B13-AAF5-587242C76282}" destId="{36DCFD45-09CE-49FD-AD82-4EE3AD2738EE}" srcOrd="0" destOrd="0" presId="urn:microsoft.com/office/officeart/2018/2/layout/IconVerticalSolidList"/>
    <dgm:cxn modelId="{869FDB07-6531-44AB-838D-FD28F6CF5807}" type="presOf" srcId="{4665028B-7C37-446C-B62A-EEA336474E3E}" destId="{44181EBA-09EA-48DF-84FD-F92FD6F6707E}" srcOrd="0" destOrd="0" presId="urn:microsoft.com/office/officeart/2018/2/layout/IconVerticalSolidList"/>
    <dgm:cxn modelId="{4C8FFE0A-126E-4043-9840-48C66DB46BD4}" type="presOf" srcId="{4181AF20-8E9F-43B1-9882-753448ACF73D}" destId="{02D8DDE9-103C-4A45-9582-247AC82A563B}" srcOrd="0" destOrd="0" presId="urn:microsoft.com/office/officeart/2018/2/layout/IconVerticalSolidList"/>
    <dgm:cxn modelId="{F0F89D1A-71B2-421F-8971-670A2007FE7B}" type="presOf" srcId="{66AA10A3-C8A2-47AF-BE37-AB43F4003072}" destId="{14EFFB51-B0BF-4D21-A36C-5B0989FB19C7}" srcOrd="0" destOrd="0" presId="urn:microsoft.com/office/officeart/2018/2/layout/IconVerticalSolidList"/>
    <dgm:cxn modelId="{66430024-8A37-4EB6-9DBA-A44981D29F40}" srcId="{4181AF20-8E9F-43B1-9882-753448ACF73D}" destId="{153C866C-2C55-487F-B86D-1DFE400D9BC9}" srcOrd="1" destOrd="0" parTransId="{CCD4AFC2-44B9-487E-B6D9-FA3D6C92CF56}" sibTransId="{C766E5BE-314F-4CFF-A515-A77FBEC62046}"/>
    <dgm:cxn modelId="{CB1ED953-B2DA-48F0-9AAB-03E4DE95010C}" type="presOf" srcId="{CD004974-561E-4497-B882-D76915463ECC}" destId="{F656FA57-5549-4331-8AB4-466AF0964A9E}" srcOrd="0" destOrd="0" presId="urn:microsoft.com/office/officeart/2018/2/layout/IconVerticalSolidList"/>
    <dgm:cxn modelId="{382A5B6A-48E3-4A9C-B27A-7AEE67DDE99D}" srcId="{4181AF20-8E9F-43B1-9882-753448ACF73D}" destId="{CD004974-561E-4497-B882-D76915463ECC}" srcOrd="0" destOrd="0" parTransId="{8120FAC0-3F72-4A5A-90CD-E67720608641}" sibTransId="{7B0CAA41-2B2F-4E28-93C3-4FA606309E56}"/>
    <dgm:cxn modelId="{4A7A6FB7-D122-4E2B-96BF-1D3227945E21}" srcId="{4181AF20-8E9F-43B1-9882-753448ACF73D}" destId="{80DBB055-B344-4B13-AAF5-587242C76282}" srcOrd="2" destOrd="0" parTransId="{DE4D5B4A-ECD1-4877-9FA1-57DAEF3A474C}" sibTransId="{7BF7C93E-298D-492F-B2DE-4E7F184ACAF0}"/>
    <dgm:cxn modelId="{A752E8BF-E5A0-4156-9B6A-4D4F5A93B375}" type="presOf" srcId="{153C866C-2C55-487F-B86D-1DFE400D9BC9}" destId="{7324A813-2ADC-4A3F-B2A4-94FB54BB3736}" srcOrd="0" destOrd="0" presId="urn:microsoft.com/office/officeart/2018/2/layout/IconVerticalSolidList"/>
    <dgm:cxn modelId="{412435F3-D844-48B1-88CA-C62EA5B20B12}" srcId="{4181AF20-8E9F-43B1-9882-753448ACF73D}" destId="{4665028B-7C37-446C-B62A-EEA336474E3E}" srcOrd="3" destOrd="0" parTransId="{B6D504A3-B6DD-4DE1-90F7-CFF3CD7BF642}" sibTransId="{F6B8380A-1717-4518-9E4E-FD51EBAD7BF3}"/>
    <dgm:cxn modelId="{CC7D768D-F00E-4CD6-A1F4-C7AF85407FC0}" type="presParOf" srcId="{02D8DDE9-103C-4A45-9582-247AC82A563B}" destId="{839E7D7B-0C31-46D0-B030-07677FD93D7D}" srcOrd="0" destOrd="0" presId="urn:microsoft.com/office/officeart/2018/2/layout/IconVerticalSolidList"/>
    <dgm:cxn modelId="{FBAFE39B-C2F8-4EA2-B754-8379C6B758DC}" type="presParOf" srcId="{839E7D7B-0C31-46D0-B030-07677FD93D7D}" destId="{6E6F3DD8-5ED7-4273-B53C-96E7E37910B9}" srcOrd="0" destOrd="0" presId="urn:microsoft.com/office/officeart/2018/2/layout/IconVerticalSolidList"/>
    <dgm:cxn modelId="{FF63A1AB-9DC5-4553-B5B1-93330C5DA374}" type="presParOf" srcId="{839E7D7B-0C31-46D0-B030-07677FD93D7D}" destId="{D65D840E-E175-4FA4-80D3-BA39FB6E8C2A}" srcOrd="1" destOrd="0" presId="urn:microsoft.com/office/officeart/2018/2/layout/IconVerticalSolidList"/>
    <dgm:cxn modelId="{DFA14F04-607B-4AEE-BB2B-90CE1D835EC7}" type="presParOf" srcId="{839E7D7B-0C31-46D0-B030-07677FD93D7D}" destId="{38C0C90F-0768-4477-BC7C-E631718994ED}" srcOrd="2" destOrd="0" presId="urn:microsoft.com/office/officeart/2018/2/layout/IconVerticalSolidList"/>
    <dgm:cxn modelId="{4FF4856E-5854-4703-AF6D-91401ACFCF50}" type="presParOf" srcId="{839E7D7B-0C31-46D0-B030-07677FD93D7D}" destId="{F656FA57-5549-4331-8AB4-466AF0964A9E}" srcOrd="3" destOrd="0" presId="urn:microsoft.com/office/officeart/2018/2/layout/IconVerticalSolidList"/>
    <dgm:cxn modelId="{1AEFC1A1-DBDA-45B1-AD07-5D34E44EC788}" type="presParOf" srcId="{02D8DDE9-103C-4A45-9582-247AC82A563B}" destId="{C4D977E5-09CF-457E-9615-A539A171FCD2}" srcOrd="1" destOrd="0" presId="urn:microsoft.com/office/officeart/2018/2/layout/IconVerticalSolidList"/>
    <dgm:cxn modelId="{6878C407-42FC-4956-A2FC-52B45CA99F27}" type="presParOf" srcId="{02D8DDE9-103C-4A45-9582-247AC82A563B}" destId="{656D3F7D-605C-4541-81A0-18674161696E}" srcOrd="2" destOrd="0" presId="urn:microsoft.com/office/officeart/2018/2/layout/IconVerticalSolidList"/>
    <dgm:cxn modelId="{0B4AB3A8-569A-468D-978D-4FB873939BEF}" type="presParOf" srcId="{656D3F7D-605C-4541-81A0-18674161696E}" destId="{3D051F40-ADA7-4D96-ACCB-9171EF61FDA3}" srcOrd="0" destOrd="0" presId="urn:microsoft.com/office/officeart/2018/2/layout/IconVerticalSolidList"/>
    <dgm:cxn modelId="{7AFB3E9D-1DC6-4F7C-9BF5-108454D1E94D}" type="presParOf" srcId="{656D3F7D-605C-4541-81A0-18674161696E}" destId="{C492CA79-9BD1-425D-9924-323F40DEF914}" srcOrd="1" destOrd="0" presId="urn:microsoft.com/office/officeart/2018/2/layout/IconVerticalSolidList"/>
    <dgm:cxn modelId="{D94DBE9E-D3C9-485F-BDA1-21C15CCA1A0D}" type="presParOf" srcId="{656D3F7D-605C-4541-81A0-18674161696E}" destId="{FC99EC94-6DD8-47BA-A5A9-48612DF87082}" srcOrd="2" destOrd="0" presId="urn:microsoft.com/office/officeart/2018/2/layout/IconVerticalSolidList"/>
    <dgm:cxn modelId="{DD7CDFD9-9A65-42C0-A0BA-E7B27031D72E}" type="presParOf" srcId="{656D3F7D-605C-4541-81A0-18674161696E}" destId="{7324A813-2ADC-4A3F-B2A4-94FB54BB3736}" srcOrd="3" destOrd="0" presId="urn:microsoft.com/office/officeart/2018/2/layout/IconVerticalSolidList"/>
    <dgm:cxn modelId="{382939BD-5D09-43FE-83E9-2CF4215D95AB}" type="presParOf" srcId="{02D8DDE9-103C-4A45-9582-247AC82A563B}" destId="{D2C53504-51D6-478A-A14C-48DA13C7427E}" srcOrd="3" destOrd="0" presId="urn:microsoft.com/office/officeart/2018/2/layout/IconVerticalSolidList"/>
    <dgm:cxn modelId="{8B16D3FF-3A0E-4AFE-BA93-A75272ECC69F}" type="presParOf" srcId="{02D8DDE9-103C-4A45-9582-247AC82A563B}" destId="{EF7FD254-6E6E-4DFD-A897-E6C887CE2D4C}" srcOrd="4" destOrd="0" presId="urn:microsoft.com/office/officeart/2018/2/layout/IconVerticalSolidList"/>
    <dgm:cxn modelId="{AC61C587-17E9-4BF6-A653-015EB49D1DA5}" type="presParOf" srcId="{EF7FD254-6E6E-4DFD-A897-E6C887CE2D4C}" destId="{98879940-F415-43BE-8A6A-CACF0B5DF0E4}" srcOrd="0" destOrd="0" presId="urn:microsoft.com/office/officeart/2018/2/layout/IconVerticalSolidList"/>
    <dgm:cxn modelId="{0C64845C-4544-4209-B8E9-006C828FF159}" type="presParOf" srcId="{EF7FD254-6E6E-4DFD-A897-E6C887CE2D4C}" destId="{9B890DCA-9748-4BAF-8092-93A0E3C06866}" srcOrd="1" destOrd="0" presId="urn:microsoft.com/office/officeart/2018/2/layout/IconVerticalSolidList"/>
    <dgm:cxn modelId="{474D5985-1C23-491B-BDD0-E69A89140724}" type="presParOf" srcId="{EF7FD254-6E6E-4DFD-A897-E6C887CE2D4C}" destId="{746755D1-4A12-4575-B723-83D1AE860003}" srcOrd="2" destOrd="0" presId="urn:microsoft.com/office/officeart/2018/2/layout/IconVerticalSolidList"/>
    <dgm:cxn modelId="{0A718534-0806-4B7F-B5CB-45F39CCD9889}" type="presParOf" srcId="{EF7FD254-6E6E-4DFD-A897-E6C887CE2D4C}" destId="{36DCFD45-09CE-49FD-AD82-4EE3AD2738EE}" srcOrd="3" destOrd="0" presId="urn:microsoft.com/office/officeart/2018/2/layout/IconVerticalSolidList"/>
    <dgm:cxn modelId="{D1A21726-84E0-4489-B1C2-4CC2319656DD}" type="presParOf" srcId="{02D8DDE9-103C-4A45-9582-247AC82A563B}" destId="{A8BF83D6-736C-4B87-93FB-B6ED28C279FE}" srcOrd="5" destOrd="0" presId="urn:microsoft.com/office/officeart/2018/2/layout/IconVerticalSolidList"/>
    <dgm:cxn modelId="{BCD23434-B7D6-40D9-92D0-050A449EEC6B}" type="presParOf" srcId="{02D8DDE9-103C-4A45-9582-247AC82A563B}" destId="{9A0A71E7-7031-4CEB-A38F-21EB659BED3E}" srcOrd="6" destOrd="0" presId="urn:microsoft.com/office/officeart/2018/2/layout/IconVerticalSolidList"/>
    <dgm:cxn modelId="{2C9EE239-3D8C-4C2C-AC61-5B92738AC581}" type="presParOf" srcId="{9A0A71E7-7031-4CEB-A38F-21EB659BED3E}" destId="{214CC5EB-A50D-46CA-AB3B-6FDF2FAB26DD}" srcOrd="0" destOrd="0" presId="urn:microsoft.com/office/officeart/2018/2/layout/IconVerticalSolidList"/>
    <dgm:cxn modelId="{0C4772F3-A4B8-4786-AC15-DE19E4F60D09}" type="presParOf" srcId="{9A0A71E7-7031-4CEB-A38F-21EB659BED3E}" destId="{56199B59-C921-4266-A26A-A120B50D8465}" srcOrd="1" destOrd="0" presId="urn:microsoft.com/office/officeart/2018/2/layout/IconVerticalSolidList"/>
    <dgm:cxn modelId="{784DA379-B2E0-4619-9667-04CFD9F81F24}" type="presParOf" srcId="{9A0A71E7-7031-4CEB-A38F-21EB659BED3E}" destId="{F578C99F-C26A-4B81-8260-2AB4B9816726}" srcOrd="2" destOrd="0" presId="urn:microsoft.com/office/officeart/2018/2/layout/IconVerticalSolidList"/>
    <dgm:cxn modelId="{4EA5A288-E968-406F-877C-3F37B075D92B}" type="presParOf" srcId="{9A0A71E7-7031-4CEB-A38F-21EB659BED3E}" destId="{44181EBA-09EA-48DF-84FD-F92FD6F6707E}" srcOrd="3" destOrd="0" presId="urn:microsoft.com/office/officeart/2018/2/layout/IconVerticalSolidList"/>
    <dgm:cxn modelId="{A619BEFE-A9B0-439E-B10B-F9E263EFB881}" type="presParOf" srcId="{02D8DDE9-103C-4A45-9582-247AC82A563B}" destId="{1F7A4148-9EA0-4E43-A42E-0683204F9E4D}" srcOrd="7" destOrd="0" presId="urn:microsoft.com/office/officeart/2018/2/layout/IconVerticalSolidList"/>
    <dgm:cxn modelId="{782768F3-5A5C-4285-9B92-8C7D3E1F27BF}" type="presParOf" srcId="{02D8DDE9-103C-4A45-9582-247AC82A563B}" destId="{6B5B2807-01D4-4954-9A0F-0CAE80513B97}" srcOrd="8" destOrd="0" presId="urn:microsoft.com/office/officeart/2018/2/layout/IconVerticalSolidList"/>
    <dgm:cxn modelId="{910EF472-AE84-4FD8-B37C-F1FFC2BAFB2D}" type="presParOf" srcId="{6B5B2807-01D4-4954-9A0F-0CAE80513B97}" destId="{242C4280-9578-42DE-9C9F-F38D2FAAAC94}" srcOrd="0" destOrd="0" presId="urn:microsoft.com/office/officeart/2018/2/layout/IconVerticalSolidList"/>
    <dgm:cxn modelId="{E1E2FA6E-A4E7-44C3-963D-1416E46C3681}" type="presParOf" srcId="{6B5B2807-01D4-4954-9A0F-0CAE80513B97}" destId="{85B8DCB8-D9F2-4DEB-A143-DEFF15A20EAE}" srcOrd="1" destOrd="0" presId="urn:microsoft.com/office/officeart/2018/2/layout/IconVerticalSolidList"/>
    <dgm:cxn modelId="{40EBBDAE-4348-481D-88B4-70E623312ACE}" type="presParOf" srcId="{6B5B2807-01D4-4954-9A0F-0CAE80513B97}" destId="{FDBEBC6B-5C9F-4322-9D72-8977AD4918C1}" srcOrd="2" destOrd="0" presId="urn:microsoft.com/office/officeart/2018/2/layout/IconVerticalSolidList"/>
    <dgm:cxn modelId="{56482704-922A-4445-A851-A1E1982A8E1C}" type="presParOf" srcId="{6B5B2807-01D4-4954-9A0F-0CAE80513B97}" destId="{14EFFB51-B0BF-4D21-A36C-5B0989FB19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DCF37-C3AA-4119-A50C-73185F52F0E1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C8594-B023-4C38-84B7-D3AF1AC5420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7364D-68FC-4BBA-9298-04A3ED4ACFAA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Dataset: CIFAR-10 (60,000 images across 10 classes)</a:t>
          </a:r>
        </a:p>
      </dsp:txBody>
      <dsp:txXfrm>
        <a:off x="1339618" y="2288"/>
        <a:ext cx="5024605" cy="1159843"/>
      </dsp:txXfrm>
    </dsp:sp>
    <dsp:sp modelId="{8B8CF468-8CBE-4CCE-B9CB-4FDE05552A2B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A3AB5-842C-4084-BF14-A1D0AFAF5A65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A213F-5330-43AE-A973-30F22342D370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Goal: Classify images into 10 categories using CNN</a:t>
          </a:r>
        </a:p>
      </dsp:txBody>
      <dsp:txXfrm>
        <a:off x="1339618" y="1452092"/>
        <a:ext cx="5024605" cy="1159843"/>
      </dsp:txXfrm>
    </dsp:sp>
    <dsp:sp modelId="{88C53BAF-746C-48E7-A25A-35D85DCB4139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AF6D6-A72A-4339-BC20-813684ABAC43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C3E00-5B73-4211-866F-CF96941AF092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Tools: Google Colab, TensorFlow, Keras, Seaborn</a:t>
          </a:r>
        </a:p>
      </dsp:txBody>
      <dsp:txXfrm>
        <a:off x="1339618" y="2901896"/>
        <a:ext cx="5024605" cy="1159843"/>
      </dsp:txXfrm>
    </dsp:sp>
    <dsp:sp modelId="{7797599E-1D9D-49E6-B051-E2E2FD588AD2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2366B-7E66-4552-A046-BAF7616FF60D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FBB9F-08E1-4570-AE2A-CF076178F91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Techniques: Data Augmentation, Learning Rate Scheduling, Transfer Learning</a:t>
          </a:r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F3DD8-5ED7-4273-B53C-96E7E37910B9}">
      <dsp:nvSpPr>
        <dsp:cNvPr id="0" name=""/>
        <dsp:cNvSpPr/>
      </dsp:nvSpPr>
      <dsp:spPr>
        <a:xfrm>
          <a:off x="0" y="4882"/>
          <a:ext cx="6231049" cy="10400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D840E-E175-4FA4-80D3-BA39FB6E8C2A}">
      <dsp:nvSpPr>
        <dsp:cNvPr id="0" name=""/>
        <dsp:cNvSpPr/>
      </dsp:nvSpPr>
      <dsp:spPr>
        <a:xfrm>
          <a:off x="314605" y="238886"/>
          <a:ext cx="572010" cy="572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6FA57-5549-4331-8AB4-466AF0964A9E}">
      <dsp:nvSpPr>
        <dsp:cNvPr id="0" name=""/>
        <dsp:cNvSpPr/>
      </dsp:nvSpPr>
      <dsp:spPr>
        <a:xfrm>
          <a:off x="1201221" y="4882"/>
          <a:ext cx="5029828" cy="104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69" tIns="110069" rIns="110069" bIns="1100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Slide Content:Total Images: 60,000 (50,000 for training, 10,000 for testing)</a:t>
          </a:r>
        </a:p>
      </dsp:txBody>
      <dsp:txXfrm>
        <a:off x="1201221" y="4882"/>
        <a:ext cx="5029828" cy="1040018"/>
      </dsp:txXfrm>
    </dsp:sp>
    <dsp:sp modelId="{3D051F40-ADA7-4D96-ACCB-9171EF61FDA3}">
      <dsp:nvSpPr>
        <dsp:cNvPr id="0" name=""/>
        <dsp:cNvSpPr/>
      </dsp:nvSpPr>
      <dsp:spPr>
        <a:xfrm>
          <a:off x="0" y="1304905"/>
          <a:ext cx="6231049" cy="10400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2CA79-9BD1-425D-9924-323F40DEF914}">
      <dsp:nvSpPr>
        <dsp:cNvPr id="0" name=""/>
        <dsp:cNvSpPr/>
      </dsp:nvSpPr>
      <dsp:spPr>
        <a:xfrm>
          <a:off x="314605" y="1538909"/>
          <a:ext cx="572010" cy="572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4A813-2ADC-4A3F-B2A4-94FB54BB3736}">
      <dsp:nvSpPr>
        <dsp:cNvPr id="0" name=""/>
        <dsp:cNvSpPr/>
      </dsp:nvSpPr>
      <dsp:spPr>
        <a:xfrm>
          <a:off x="1201221" y="1304905"/>
          <a:ext cx="5029828" cy="104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69" tIns="110069" rIns="110069" bIns="1100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Image Size: 32x32 pixels, 3 color channels (RGB)</a:t>
          </a:r>
        </a:p>
      </dsp:txBody>
      <dsp:txXfrm>
        <a:off x="1201221" y="1304905"/>
        <a:ext cx="5029828" cy="1040018"/>
      </dsp:txXfrm>
    </dsp:sp>
    <dsp:sp modelId="{98879940-F415-43BE-8A6A-CACF0B5DF0E4}">
      <dsp:nvSpPr>
        <dsp:cNvPr id="0" name=""/>
        <dsp:cNvSpPr/>
      </dsp:nvSpPr>
      <dsp:spPr>
        <a:xfrm>
          <a:off x="0" y="2604928"/>
          <a:ext cx="6231049" cy="1040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90DCA-9748-4BAF-8092-93A0E3C06866}">
      <dsp:nvSpPr>
        <dsp:cNvPr id="0" name=""/>
        <dsp:cNvSpPr/>
      </dsp:nvSpPr>
      <dsp:spPr>
        <a:xfrm>
          <a:off x="314605" y="2838932"/>
          <a:ext cx="572010" cy="572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CFD45-09CE-49FD-AD82-4EE3AD2738EE}">
      <dsp:nvSpPr>
        <dsp:cNvPr id="0" name=""/>
        <dsp:cNvSpPr/>
      </dsp:nvSpPr>
      <dsp:spPr>
        <a:xfrm>
          <a:off x="1201221" y="2604928"/>
          <a:ext cx="5029828" cy="104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69" tIns="110069" rIns="110069" bIns="1100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Number of Classes: 10</a:t>
          </a:r>
        </a:p>
      </dsp:txBody>
      <dsp:txXfrm>
        <a:off x="1201221" y="2604928"/>
        <a:ext cx="5029828" cy="1040018"/>
      </dsp:txXfrm>
    </dsp:sp>
    <dsp:sp modelId="{214CC5EB-A50D-46CA-AB3B-6FDF2FAB26DD}">
      <dsp:nvSpPr>
        <dsp:cNvPr id="0" name=""/>
        <dsp:cNvSpPr/>
      </dsp:nvSpPr>
      <dsp:spPr>
        <a:xfrm>
          <a:off x="0" y="3904951"/>
          <a:ext cx="6231049" cy="10400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99B59-C921-4266-A26A-A120B50D8465}">
      <dsp:nvSpPr>
        <dsp:cNvPr id="0" name=""/>
        <dsp:cNvSpPr/>
      </dsp:nvSpPr>
      <dsp:spPr>
        <a:xfrm>
          <a:off x="314605" y="4138955"/>
          <a:ext cx="572010" cy="572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81EBA-09EA-48DF-84FD-F92FD6F6707E}">
      <dsp:nvSpPr>
        <dsp:cNvPr id="0" name=""/>
        <dsp:cNvSpPr/>
      </dsp:nvSpPr>
      <dsp:spPr>
        <a:xfrm>
          <a:off x="1201221" y="3904951"/>
          <a:ext cx="5029828" cy="104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69" tIns="110069" rIns="110069" bIns="1100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Classes:🛩 Airplane | 🚗 Automobile | 🐦 Bird | 🐱 Cat | 🦌 Deer🐶 Dog | 🐸 Frog | 🐴 Horse | 🚢 Ship | 🚛 Truck</a:t>
          </a:r>
        </a:p>
      </dsp:txBody>
      <dsp:txXfrm>
        <a:off x="1201221" y="3904951"/>
        <a:ext cx="5029828" cy="1040018"/>
      </dsp:txXfrm>
    </dsp:sp>
    <dsp:sp modelId="{242C4280-9578-42DE-9C9F-F38D2FAAAC94}">
      <dsp:nvSpPr>
        <dsp:cNvPr id="0" name=""/>
        <dsp:cNvSpPr/>
      </dsp:nvSpPr>
      <dsp:spPr>
        <a:xfrm>
          <a:off x="0" y="5204974"/>
          <a:ext cx="6231049" cy="10400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8DCB8-D9F2-4DEB-A143-DEFF15A20EAE}">
      <dsp:nvSpPr>
        <dsp:cNvPr id="0" name=""/>
        <dsp:cNvSpPr/>
      </dsp:nvSpPr>
      <dsp:spPr>
        <a:xfrm>
          <a:off x="314605" y="5438979"/>
          <a:ext cx="572010" cy="572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FFB51-B0BF-4D21-A36C-5B0989FB19C7}">
      <dsp:nvSpPr>
        <dsp:cNvPr id="0" name=""/>
        <dsp:cNvSpPr/>
      </dsp:nvSpPr>
      <dsp:spPr>
        <a:xfrm>
          <a:off x="1201221" y="5204974"/>
          <a:ext cx="5029828" cy="104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69" tIns="110069" rIns="110069" bIns="1100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 Balance: Each class has 6,000 </a:t>
          </a:r>
          <a:r>
            <a:rPr lang="en-US" sz="1400" kern="1200" dirty="0" err="1"/>
            <a:t>imagesPreprocessing</a:t>
          </a:r>
          <a:r>
            <a:rPr lang="en-US" sz="1400" kern="1200" dirty="0"/>
            <a:t> Techniques:✅ Normalization (Pixel values scaled between [0,1])✅ One-Hot Encoding for categorical labels✅ Data Augmentation (Rotation, Shifts, Flips, Brightness Adjustments)</a:t>
          </a:r>
        </a:p>
      </dsp:txBody>
      <dsp:txXfrm>
        <a:off x="1201221" y="5204974"/>
        <a:ext cx="5029828" cy="1040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3245-EEB6-E800-4900-4E360E12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F8E49-9D0E-F962-426D-EAF035168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CFBF-8A29-DE42-246E-9AA257A6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A26D-8901-8C66-E9CA-8F60ED64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2621-BFDB-10BC-48A0-9987E2A5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4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7199-13A4-81A0-DAE8-31D2995D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677A0-364A-4648-3607-6F4679ED1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55E5-2F52-21D9-459F-793F1FBF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CE5F-95BA-CB15-EC9B-E15BFCB1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3763-82AC-24CC-274F-3599222B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3C4D8-479B-6F36-4A5E-74F2D5E14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FEF10-1ED1-D0BA-A71F-955C8E73C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ADFA-A649-EC19-D3F7-057188E3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B450-FE26-9E83-ABB1-DFA267A9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E3D1-93A2-F1D0-7919-C9AD5AEF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0D5C-4677-FC98-5E25-88614C8E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E851-E31D-38AF-2F4D-670B8F01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D89B-EA4F-7393-7CE6-64473EB1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F345-E55A-C7F1-7C67-B211E88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EA55-7DDB-C6D7-1C2F-7B41F2A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9ED7-1D0D-E548-C1C4-C7C754AA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4625-ECA3-B996-426F-C0127319C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697B-0CB0-BC32-7551-807E8B11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2B65-B166-869F-C86A-B177ED13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9FC1-6788-89F1-9116-798B8DDA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F8E5-EF65-57C5-1921-E3A70B64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B30F-3D8F-AFE1-2AF3-98CBE5F45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04F4-F310-93B5-9A1D-873C84E7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0A960-1F8B-678C-B34A-1DCE2FA9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911A-24FE-BF45-BC5D-41989A0F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89220-5DC2-BE2A-439B-0C451864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8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D35-ED52-FCE4-FEDD-DD3B0C01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7A75-E5C5-E2FA-B9F6-C7C42BBE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507E7-899D-59B6-E5C5-524EE009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7D07A-70EB-3D84-791C-A6812E07D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E3648-53C6-7205-A281-F4EBFB2EB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D6589-B3C7-34B8-BA9D-E21BBB4A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9AC9C-8FF2-8EC6-400F-DC6CBD66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FE250-FB2D-5527-36D5-EA84D93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21DE-6B80-889D-70D7-DEB7EC47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BBAA0-19D0-FC9A-5570-3934409C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D951-32FC-5325-5A6A-F2B49A82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84F48-D771-585E-CB03-24817981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9362E-1288-E458-9747-916C19A6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B9708-EE10-4B8F-4BA1-D5244C85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BDAB6-54BF-F536-33BD-C167BF49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102C-9121-B3C9-0A51-BC304088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35A8-AA8A-B80F-1408-D4704880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E33C-A537-056C-A8D9-90D9489D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2C9A6-4C58-4473-43B6-9C9652F2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81777-CE85-0198-41B4-75BF9B7E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581FC-B009-85F8-8EDF-CF68DDB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00CE-5982-BAA5-20CE-951BA82F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1D3F2-607F-8C5E-9C5D-5C59B3C51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BB54D-E3B2-37CA-F372-9287E2C0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628F-5F01-599D-B5B4-4509D89C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9806F-F8AD-08C8-BC65-F83D313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468AE-8413-3EE5-0E2F-28D449F3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7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8BAC-FA63-0F1F-DC0F-DC94772D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7EC2-963A-CE01-B149-AAD0ED08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A9BC-0F63-91C5-0D84-D48310864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3484C-B845-46C4-8269-C17EDEC7FA2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E2E5-42DD-703C-032D-D4519ADB6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B5A1-9A7A-E1A1-030E-3D2D18CD5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9C0AB-F2A6-41FA-8648-4F05AAE76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2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B6DA788-055B-C664-B1BF-5AC248998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25" y="-513967"/>
            <a:ext cx="6096774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Image Classification with CNN</a:t>
            </a:r>
            <a:b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3E886CF-A884-B641-667E-B141B05B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604" y="2185798"/>
            <a:ext cx="9759803" cy="468179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Presented By:</a:t>
            </a:r>
          </a:p>
          <a:p>
            <a:pPr algn="l"/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Tech Trio</a:t>
            </a:r>
          </a:p>
          <a:p>
            <a:pPr algn="l"/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Mohammed </a:t>
            </a:r>
            <a:r>
              <a:rPr lang="en-US" sz="36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Bunahyah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Lama </a:t>
            </a:r>
            <a:r>
              <a:rPr lang="en-US" sz="36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Alwuthaynani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Abrar Alanazi</a:t>
            </a:r>
          </a:p>
          <a:p>
            <a:pPr algn="l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219A7-3446-D4B6-E21A-B7AD3A0AF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2394" y="625683"/>
            <a:ext cx="2532184" cy="27432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1C567-A850-6D3E-104C-0BDD4EC64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6887" y="3550309"/>
            <a:ext cx="2743200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887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82A2A-6B67-FF33-5DCA-26C115B3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F0DC-E5D7-8FEA-EB7B-F3CC474E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Load Pre-trained VGG16 model and train the new model on the CIFAR 10 dataset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82A2A-6B67-FF33-5DCA-26C115B3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Learning Evaluation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EE52D1-9EB1-A99D-DFB4-525500842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1537"/>
              </p:ext>
            </p:extLst>
          </p:nvPr>
        </p:nvGraphicFramePr>
        <p:xfrm>
          <a:off x="7155667" y="1940052"/>
          <a:ext cx="2211875" cy="295046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36166">
                  <a:extLst>
                    <a:ext uri="{9D8B030D-6E8A-4147-A177-3AD203B41FA5}">
                      <a16:colId xmlns:a16="http://schemas.microsoft.com/office/drawing/2014/main" val="2401340173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255148124"/>
                    </a:ext>
                  </a:extLst>
                </a:gridCol>
              </a:tblGrid>
              <a:tr h="766355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endParaRPr lang="en-SA" sz="33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endParaRPr lang="en-SA" sz="38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extLst>
                  <a:ext uri="{0D108BD9-81ED-4DB2-BD59-A6C34878D82A}">
                    <a16:rowId xmlns:a16="http://schemas.microsoft.com/office/drawing/2014/main" val="3310448724"/>
                  </a:ext>
                </a:extLst>
              </a:tr>
              <a:tr h="546028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3300" b="1" i="0" kern="1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Accuracy</a:t>
                      </a:r>
                      <a:endParaRPr lang="en-SA" sz="33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800" b="1" i="0" kern="100">
                          <a:solidFill>
                            <a:srgbClr val="1F1F1F"/>
                          </a:solidFill>
                          <a:effectLst/>
                          <a:latin typeface="Angsana New" panose="02020603050405020304" pitchFamily="18" charset="-34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84%</a:t>
                      </a:r>
                      <a:endParaRPr lang="en-SA" sz="28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extLst>
                  <a:ext uri="{0D108BD9-81ED-4DB2-BD59-A6C34878D82A}">
                    <a16:rowId xmlns:a16="http://schemas.microsoft.com/office/drawing/2014/main" val="521937289"/>
                  </a:ext>
                </a:extLst>
              </a:tr>
              <a:tr h="546028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3300" b="1" i="0" kern="1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Precision</a:t>
                      </a:r>
                      <a:endParaRPr lang="en-SA" sz="33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SA" sz="2800" b="1" i="0" kern="100">
                          <a:solidFill>
                            <a:srgbClr val="1F1F1F"/>
                          </a:solidFill>
                          <a:effectLst/>
                          <a:latin typeface="Angsana New" panose="02020603050405020304" pitchFamily="18" charset="-34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84%</a:t>
                      </a:r>
                      <a:endParaRPr lang="en-SA" sz="28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extLst>
                  <a:ext uri="{0D108BD9-81ED-4DB2-BD59-A6C34878D82A}">
                    <a16:rowId xmlns:a16="http://schemas.microsoft.com/office/drawing/2014/main" val="2302692553"/>
                  </a:ext>
                </a:extLst>
              </a:tr>
              <a:tr h="546028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3300" b="1" i="0" kern="1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Recall</a:t>
                      </a:r>
                      <a:endParaRPr lang="en-SA" sz="33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800" b="1" i="0" kern="100">
                          <a:solidFill>
                            <a:srgbClr val="1F1F1F"/>
                          </a:solidFill>
                          <a:effectLst/>
                          <a:latin typeface="Angsana New" panose="02020603050405020304" pitchFamily="18" charset="-34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84%</a:t>
                      </a:r>
                      <a:endParaRPr lang="en-SA" sz="38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extLst>
                  <a:ext uri="{0D108BD9-81ED-4DB2-BD59-A6C34878D82A}">
                    <a16:rowId xmlns:a16="http://schemas.microsoft.com/office/drawing/2014/main" val="3912734983"/>
                  </a:ext>
                </a:extLst>
              </a:tr>
              <a:tr h="546028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3300" b="1" i="0" kern="1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F1 score</a:t>
                      </a:r>
                      <a:endParaRPr lang="en-SA" sz="33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800" b="1" i="0" kern="100">
                          <a:solidFill>
                            <a:srgbClr val="1F1F1F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84%</a:t>
                      </a:r>
                      <a:endParaRPr lang="en-SA" sz="38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80826" marR="80826" marT="0" marB="0"/>
                </a:tc>
                <a:extLst>
                  <a:ext uri="{0D108BD9-81ED-4DB2-BD59-A6C34878D82A}">
                    <a16:rowId xmlns:a16="http://schemas.microsoft.com/office/drawing/2014/main" val="153960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91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0C061-6B30-70B8-A584-359A7ACD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lassification Report 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8B5FAA5B-8656-3533-05F4-539F19F6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299465"/>
            <a:ext cx="6846363" cy="41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D5D8C-1216-B785-95A0-1FF83C42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a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342030F9-AA81-CE78-2EDE-2A6BF9C9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54" y="640080"/>
            <a:ext cx="636149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0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C9FE8-3B2C-4E70-595B-1791E39C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&amp; Accuracy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model loss&#10;&#10;Description automatically generated">
            <a:extLst>
              <a:ext uri="{FF2B5EF4-FFF2-40B4-BE49-F238E27FC236}">
                <a16:creationId xmlns:a16="http://schemas.microsoft.com/office/drawing/2014/main" id="{FF6C6384-0992-D6DC-DD85-E2516B4A2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3594"/>
            <a:ext cx="7214616" cy="36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7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59082-5134-2B04-0B7A-4A2286AA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vs Pre-trained VGG16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1779-63FA-6D14-D8D5-CDF27663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Our CNN model achieved an accuracy of 87%, while the pre-trained VGG16 model reached an accuracy of 84%</a:t>
            </a:r>
          </a:p>
        </p:txBody>
      </p:sp>
    </p:spTree>
    <p:extLst>
      <p:ext uri="{BB962C8B-B14F-4D97-AF65-F5344CB8AC3E}">
        <p14:creationId xmlns:p14="http://schemas.microsoft.com/office/powerpoint/2010/main" val="165126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FBA22-394D-2881-A895-20D7A1F4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Model Deployment Result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screenshot of a dog&#10;&#10;AI-generated content may be incorrect.">
            <a:extLst>
              <a:ext uri="{FF2B5EF4-FFF2-40B4-BE49-F238E27FC236}">
                <a16:creationId xmlns:a16="http://schemas.microsoft.com/office/drawing/2014/main" id="{8C4C6F9F-C917-F06F-B575-C8C9D166C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2" t="1815" r="10807" b="42340"/>
          <a:stretch/>
        </p:blipFill>
        <p:spPr>
          <a:xfrm>
            <a:off x="1281524" y="2642616"/>
            <a:ext cx="3691448" cy="3605784"/>
          </a:xfrm>
          <a:prstGeom prst="rect">
            <a:avLst/>
          </a:prstGeom>
        </p:spPr>
      </p:pic>
      <p:pic>
        <p:nvPicPr>
          <p:cNvPr id="6" name="Picture 5" descr="A screenshot of a dog&#10;&#10;AI-generated content may be incorrect.">
            <a:extLst>
              <a:ext uri="{FF2B5EF4-FFF2-40B4-BE49-F238E27FC236}">
                <a16:creationId xmlns:a16="http://schemas.microsoft.com/office/drawing/2014/main" id="{22C189F7-B9C3-36FD-4A3E-8A70094CD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0902" r="2" b="-855"/>
          <a:stretch/>
        </p:blipFill>
        <p:spPr>
          <a:xfrm>
            <a:off x="6254496" y="2871319"/>
            <a:ext cx="5614416" cy="31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9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ird flying in the air&#10;&#10;Description automatically generated">
            <a:extLst>
              <a:ext uri="{FF2B5EF4-FFF2-40B4-BE49-F238E27FC236}">
                <a16:creationId xmlns:a16="http://schemas.microsoft.com/office/drawing/2014/main" id="{C99D33C3-02D4-A4FB-1BA4-28C1395C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36" y="1808900"/>
            <a:ext cx="3025775" cy="3240200"/>
          </a:xfrm>
        </p:spPr>
      </p:pic>
      <p:pic>
        <p:nvPicPr>
          <p:cNvPr id="7" name="Picture 6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63C06DDF-CE6F-AABB-0B23-06AFD478B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48" y="1808900"/>
            <a:ext cx="6727827" cy="38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7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er standing in a field&#10;&#10;Description automatically generated">
            <a:extLst>
              <a:ext uri="{FF2B5EF4-FFF2-40B4-BE49-F238E27FC236}">
                <a16:creationId xmlns:a16="http://schemas.microsoft.com/office/drawing/2014/main" id="{B89DE7DD-5A27-A86E-28D1-7B02F48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1" y="1409700"/>
            <a:ext cx="4521200" cy="4038600"/>
          </a:xfrm>
          <a:prstGeom prst="rect">
            <a:avLst/>
          </a:prstGeom>
        </p:spPr>
      </p:pic>
      <p:pic>
        <p:nvPicPr>
          <p:cNvPr id="7" name="Picture 6" descr="A blue bar graph with text&#10;&#10;Description automatically generated">
            <a:extLst>
              <a:ext uri="{FF2B5EF4-FFF2-40B4-BE49-F238E27FC236}">
                <a16:creationId xmlns:a16="http://schemas.microsoft.com/office/drawing/2014/main" id="{3CFF8369-F4AB-7B35-B07B-41B2F538C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8" y="1409700"/>
            <a:ext cx="6708775" cy="41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5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large yellow dump truck on a dirt road&#10;&#10;Description automatically generated">
            <a:extLst>
              <a:ext uri="{FF2B5EF4-FFF2-40B4-BE49-F238E27FC236}">
                <a16:creationId xmlns:a16="http://schemas.microsoft.com/office/drawing/2014/main" id="{7AF1984C-EC2B-A9B5-9298-A163429E8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1" y="2072163"/>
            <a:ext cx="3700463" cy="2713673"/>
          </a:xfrm>
        </p:spPr>
      </p:pic>
      <p:pic>
        <p:nvPicPr>
          <p:cNvPr id="7" name="Picture 6" descr="A white paper with lines&#10;&#10;Description automatically generated with medium confidence">
            <a:extLst>
              <a:ext uri="{FF2B5EF4-FFF2-40B4-BE49-F238E27FC236}">
                <a16:creationId xmlns:a16="http://schemas.microsoft.com/office/drawing/2014/main" id="{8D4679CB-5D4E-F28B-3497-48C2A010B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3" y="2072163"/>
            <a:ext cx="6154737" cy="35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2356F-896B-7563-01BA-B5F11135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DA0C49-5E16-5BE1-7403-62231EF52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98696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17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10697-AC2C-A7F6-4630-7A83171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 !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8077-1D59-4B97-58F8-BE6BA6AE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a-DK" sz="7400" dirty="0"/>
              <a:t>CIFAR-10 Dataset Overview</a:t>
            </a:r>
            <a:endParaRPr lang="en-US" sz="7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75C0FBC-113B-BA2F-2F56-7FB1FA8A0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27662"/>
              </p:ext>
            </p:extLst>
          </p:nvPr>
        </p:nvGraphicFramePr>
        <p:xfrm>
          <a:off x="5037026" y="404050"/>
          <a:ext cx="6231050" cy="624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77614-E3E6-2A6F-1A15-42D27076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C8DA6-9BCF-75CC-649B-F35C4AEF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082433"/>
            <a:ext cx="10872172" cy="220161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C400-E599-67D2-22C5-6BA8984F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Loaded CIFAR-10 dataset &amp; normalized pixel values to [0,1]</a:t>
            </a:r>
          </a:p>
          <a:p>
            <a:pPr marL="0" indent="0">
              <a:buNone/>
            </a:pPr>
            <a:r>
              <a:rPr lang="en-US" sz="2400" dirty="0"/>
              <a:t>• Applied One-Hot Encoding for class labels</a:t>
            </a:r>
          </a:p>
          <a:p>
            <a:pPr marL="0" indent="0">
              <a:buNone/>
            </a:pPr>
            <a:r>
              <a:rPr lang="en-US" sz="2400" dirty="0"/>
              <a:t>• Data Augmentation: Rotation, Shifts, Flips to prevent overfitting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91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D8D44-76D3-B96B-FF1D-6C7DF775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CNN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5F91-456E-87EA-67B9-ABC2ACBB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3 Convolutional Blocks with Batch Normalization &amp; Max Pooling</a:t>
            </a:r>
          </a:p>
          <a:p>
            <a:r>
              <a:rPr lang="en-US" sz="2000" dirty="0"/>
              <a:t>Fully Connected Layer with 1024 neurons</a:t>
            </a:r>
          </a:p>
          <a:p>
            <a:r>
              <a:rPr lang="en-US" sz="2000" dirty="0"/>
              <a:t>Dropout (0.3 - 0.5) added to reduce overfitting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race between four rabbits and one tortoise and the tortoise is on the lead">
            <a:extLst>
              <a:ext uri="{FF2B5EF4-FFF2-40B4-BE49-F238E27FC236}">
                <a16:creationId xmlns:a16="http://schemas.microsoft.com/office/drawing/2014/main" id="{F9B5525E-5B02-5233-FC79-1D16E152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13" r="13207" b="2"/>
          <a:stretch/>
        </p:blipFill>
        <p:spPr>
          <a:xfrm>
            <a:off x="6095998" y="0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6071A-33B8-BACB-A458-57B61261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Model Training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A282BC85-89CE-476B-D649-FEABF02DC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6"/>
          <a:stretch/>
        </p:blipFill>
        <p:spPr>
          <a:xfrm>
            <a:off x="7029378" y="3504844"/>
            <a:ext cx="4486106" cy="2805246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D838A186-EFDA-60F0-EA51-5FEE33F34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32"/>
          <a:stretch/>
        </p:blipFill>
        <p:spPr>
          <a:xfrm>
            <a:off x="6992525" y="364314"/>
            <a:ext cx="4522959" cy="278526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9B7A82-6D02-EA73-4493-8CB807BC5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63422"/>
              </p:ext>
            </p:extLst>
          </p:nvPr>
        </p:nvGraphicFramePr>
        <p:xfrm>
          <a:off x="1585808" y="2290826"/>
          <a:ext cx="4283160" cy="385185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88457">
                  <a:extLst>
                    <a:ext uri="{9D8B030D-6E8A-4147-A177-3AD203B41FA5}">
                      <a16:colId xmlns:a16="http://schemas.microsoft.com/office/drawing/2014/main" val="385693735"/>
                    </a:ext>
                  </a:extLst>
                </a:gridCol>
                <a:gridCol w="2694703">
                  <a:extLst>
                    <a:ext uri="{9D8B030D-6E8A-4147-A177-3AD203B41FA5}">
                      <a16:colId xmlns:a16="http://schemas.microsoft.com/office/drawing/2014/main" val="3195885507"/>
                    </a:ext>
                  </a:extLst>
                </a:gridCol>
              </a:tblGrid>
              <a:tr h="539378"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Hyperparameter</a:t>
                      </a:r>
                      <a:endParaRPr lang="en-SA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Value</a:t>
                      </a:r>
                      <a:endParaRPr lang="en-SA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371432"/>
                  </a:ext>
                </a:extLst>
              </a:tr>
              <a:tr h="568222"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Optimizer</a:t>
                      </a:r>
                      <a:endParaRPr lang="en-SA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Adam</a:t>
                      </a:r>
                      <a:endParaRPr lang="en-SA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673327"/>
                  </a:ext>
                </a:extLst>
              </a:tr>
              <a:tr h="539378"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Learning Rate</a:t>
                      </a:r>
                      <a:endParaRPr lang="en-SA" sz="2400" b="1" i="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0.0003</a:t>
                      </a:r>
                      <a:endParaRPr lang="en-SA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194714"/>
                  </a:ext>
                </a:extLst>
              </a:tr>
              <a:tr h="539378"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Batch size</a:t>
                      </a:r>
                      <a:endParaRPr lang="en-SA" sz="2400" b="1" i="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128</a:t>
                      </a:r>
                      <a:endParaRPr lang="en-SA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804555"/>
                  </a:ext>
                </a:extLst>
              </a:tr>
              <a:tr h="568222"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Epochs</a:t>
                      </a:r>
                      <a:endParaRPr lang="en-SA" sz="2400" b="1" i="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50</a:t>
                      </a:r>
                      <a:endParaRPr lang="en-SA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197879"/>
                  </a:ext>
                </a:extLst>
              </a:tr>
              <a:tr h="539378"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Loss Function</a:t>
                      </a:r>
                    </a:p>
                    <a:p>
                      <a:pPr algn="l">
                        <a:tabLst>
                          <a:tab pos="1749425" algn="l"/>
                        </a:tabLst>
                      </a:pPr>
                      <a:endParaRPr lang="en-US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Callback </a:t>
                      </a:r>
                      <a:endParaRPr lang="en-SA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Categorical Cross-Entropy</a:t>
                      </a:r>
                    </a:p>
                    <a:p>
                      <a:pPr algn="l">
                        <a:tabLst>
                          <a:tab pos="1749425" algn="l"/>
                        </a:tabLst>
                      </a:pPr>
                      <a:endParaRPr lang="en-US" sz="2400" b="1" i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  <a:p>
                      <a:pPr algn="l">
                        <a:tabLst>
                          <a:tab pos="1749425" algn="l"/>
                        </a:tabLst>
                      </a:pPr>
                      <a:r>
                        <a:rPr lang="en-SA" sz="2400" b="1" i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ReduceLROnPlateau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80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1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318D3-AE72-9B6B-B5A5-9BED8413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Model Evaluation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6DED17-A1F9-9C21-F2FC-0D61A8AAF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79193"/>
              </p:ext>
            </p:extLst>
          </p:nvPr>
        </p:nvGraphicFramePr>
        <p:xfrm>
          <a:off x="4076759" y="2762989"/>
          <a:ext cx="4038482" cy="25549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19241">
                  <a:extLst>
                    <a:ext uri="{9D8B030D-6E8A-4147-A177-3AD203B41FA5}">
                      <a16:colId xmlns:a16="http://schemas.microsoft.com/office/drawing/2014/main" val="2401340173"/>
                    </a:ext>
                  </a:extLst>
                </a:gridCol>
                <a:gridCol w="2019241">
                  <a:extLst>
                    <a:ext uri="{9D8B030D-6E8A-4147-A177-3AD203B41FA5}">
                      <a16:colId xmlns:a16="http://schemas.microsoft.com/office/drawing/2014/main" val="255148124"/>
                    </a:ext>
                  </a:extLst>
                </a:gridCol>
              </a:tblGrid>
              <a:tr h="505601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endParaRPr lang="en-SA" sz="2800" b="1" i="0" kern="1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endParaRPr lang="en-SA" sz="3200" b="1" i="0" kern="1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448724"/>
                  </a:ext>
                </a:extLst>
              </a:tr>
              <a:tr h="532594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800" b="1" i="0" kern="1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Accuracy</a:t>
                      </a:r>
                      <a:endParaRPr lang="en-SA" sz="2800" b="1" i="0" kern="1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rgbClr val="1F1F1F"/>
                          </a:solidFill>
                          <a:effectLst/>
                          <a:latin typeface="Angsana New" panose="02020603050405020304" pitchFamily="18" charset="-34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87%</a:t>
                      </a:r>
                      <a:endParaRPr lang="en-SA" sz="2400" b="1" i="0" kern="1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937289"/>
                  </a:ext>
                </a:extLst>
              </a:tr>
              <a:tr h="505601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800" b="1" i="0" kern="1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Precision</a:t>
                      </a:r>
                      <a:endParaRPr lang="en-SA" sz="2800" b="1" i="0" kern="1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SA" sz="2400" b="1" i="0" kern="100" dirty="0">
                          <a:solidFill>
                            <a:srgbClr val="1F1F1F"/>
                          </a:solidFill>
                          <a:effectLst/>
                          <a:latin typeface="Angsana New" panose="02020603050405020304" pitchFamily="18" charset="-34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88%</a:t>
                      </a:r>
                      <a:endParaRPr lang="en-SA" sz="2400" b="1" i="0" kern="1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692553"/>
                  </a:ext>
                </a:extLst>
              </a:tr>
              <a:tr h="505601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800" b="1" i="0" kern="1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Recall</a:t>
                      </a:r>
                      <a:endParaRPr lang="en-SA" sz="2800" b="1" i="0" kern="1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rgbClr val="1F1F1F"/>
                          </a:solidFill>
                          <a:effectLst/>
                          <a:latin typeface="Angsana New" panose="02020603050405020304" pitchFamily="18" charset="-34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87%</a:t>
                      </a:r>
                      <a:endParaRPr lang="en-SA" sz="3200" b="1" i="0" kern="1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734983"/>
                  </a:ext>
                </a:extLst>
              </a:tr>
              <a:tr h="505601"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800" b="1" i="0" kern="1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F1 score</a:t>
                      </a:r>
                      <a:endParaRPr lang="en-SA" sz="2800" b="1" i="0" kern="1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749425" algn="l"/>
                        </a:tabLst>
                      </a:pPr>
                      <a:r>
                        <a:rPr lang="en-US" sz="2400" b="1" i="0" kern="100" dirty="0">
                          <a:solidFill>
                            <a:srgbClr val="1F1F1F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87%</a:t>
                      </a:r>
                      <a:endParaRPr lang="en-SA" sz="3200" b="1" i="0" kern="1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60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1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318D3-AE72-9B6B-B5A5-9BED8413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429579" cy="1719072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Report</a:t>
            </a:r>
            <a:endParaRPr lang="en-US" sz="103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of numbers with text&#10;&#10;AI-generated content may be incorrect.">
            <a:extLst>
              <a:ext uri="{FF2B5EF4-FFF2-40B4-BE49-F238E27FC236}">
                <a16:creationId xmlns:a16="http://schemas.microsoft.com/office/drawing/2014/main" id="{541AD9C3-9FD8-FEF1-F101-2E1A180BF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74" y="2692252"/>
            <a:ext cx="5274130" cy="33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EE3B2-CA9E-727C-0F79-F2A25591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CB7B-D85A-06A6-3481-4B158E628707}"/>
              </a:ext>
            </a:extLst>
          </p:cNvPr>
          <p:cNvSpPr txBox="1"/>
          <p:nvPr/>
        </p:nvSpPr>
        <p:spPr>
          <a:xfrm>
            <a:off x="630935" y="2807208"/>
            <a:ext cx="4179059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Automobile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endParaRPr lang="en-US" sz="2200" b="1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A graph with numbers and a number in the center&#10;&#10;Description automatically generated with medium confidence">
            <a:extLst>
              <a:ext uri="{FF2B5EF4-FFF2-40B4-BE49-F238E27FC236}">
                <a16:creationId xmlns:a16="http://schemas.microsoft.com/office/drawing/2014/main" id="{82F52620-1637-1531-7793-CEB170581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11" y="640080"/>
            <a:ext cx="628489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345</Words>
  <Application>Microsoft Macintosh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Angsana New</vt:lpstr>
      <vt:lpstr>Aptos</vt:lpstr>
      <vt:lpstr>Aptos Display</vt:lpstr>
      <vt:lpstr>Arial</vt:lpstr>
      <vt:lpstr>Calibri</vt:lpstr>
      <vt:lpstr>Times New Roman</vt:lpstr>
      <vt:lpstr>Office Theme</vt:lpstr>
      <vt:lpstr> Image Classification with CNN </vt:lpstr>
      <vt:lpstr>Project Overview</vt:lpstr>
      <vt:lpstr>CIFAR-10 Dataset Overview</vt:lpstr>
      <vt:lpstr>Data Preprocessing</vt:lpstr>
      <vt:lpstr>CNN Model Architecture</vt:lpstr>
      <vt:lpstr>Model Training</vt:lpstr>
      <vt:lpstr>Model Evaluation</vt:lpstr>
      <vt:lpstr>Classification Report</vt:lpstr>
      <vt:lpstr>Confusion Matrix</vt:lpstr>
      <vt:lpstr>Transfer Learning</vt:lpstr>
      <vt:lpstr>Transfer Learning Evaluation</vt:lpstr>
      <vt:lpstr>Classification Report </vt:lpstr>
      <vt:lpstr>Confusion Matrix</vt:lpstr>
      <vt:lpstr>Loss &amp; Accuracy</vt:lpstr>
      <vt:lpstr>CNN vs Pre-trained VGG16</vt:lpstr>
      <vt:lpstr>Model Deployment Result</vt:lpstr>
      <vt:lpstr>PowerPoint Presentation</vt:lpstr>
      <vt:lpstr>PowerPoint Presentation</vt:lpstr>
      <vt:lpstr>PowerPoint Presentation</vt:lpstr>
      <vt:lpstr>Thank you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Image Classification with CNN </dc:title>
  <dc:creator>Mohammed</dc:creator>
  <cp:lastModifiedBy>MARAM SAFAR BURAIK HAMID ALWAZENANY</cp:lastModifiedBy>
  <cp:revision>22</cp:revision>
  <dcterms:created xsi:type="dcterms:W3CDTF">2025-03-09T22:34:25Z</dcterms:created>
  <dcterms:modified xsi:type="dcterms:W3CDTF">2025-03-10T09:30:54Z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259a66-0861-43b6-bb6a-1864f8476a8a_Enabled">
    <vt:lpwstr>true</vt:lpwstr>
  </property>
  <property fmtid="{D5CDD505-2E9C-101B-9397-08002B2CF9AE}" pid="3" name="MSIP_Label_37259a66-0861-43b6-bb6a-1864f8476a8a_SetDate">
    <vt:lpwstr>2025-03-10T09:14:55Z</vt:lpwstr>
  </property>
  <property fmtid="{D5CDD505-2E9C-101B-9397-08002B2CF9AE}" pid="4" name="MSIP_Label_37259a66-0861-43b6-bb6a-1864f8476a8a_Method">
    <vt:lpwstr>Standard</vt:lpwstr>
  </property>
  <property fmtid="{D5CDD505-2E9C-101B-9397-08002B2CF9AE}" pid="5" name="MSIP_Label_37259a66-0861-43b6-bb6a-1864f8476a8a_Name">
    <vt:lpwstr>defa4170-0d19-0005-0004-bc88714345d2</vt:lpwstr>
  </property>
  <property fmtid="{D5CDD505-2E9C-101B-9397-08002B2CF9AE}" pid="6" name="MSIP_Label_37259a66-0861-43b6-bb6a-1864f8476a8a_SiteId">
    <vt:lpwstr>e26bab4b-97e6-4754-b163-60f8237e8531</vt:lpwstr>
  </property>
  <property fmtid="{D5CDD505-2E9C-101B-9397-08002B2CF9AE}" pid="7" name="MSIP_Label_37259a66-0861-43b6-bb6a-1864f8476a8a_ActionId">
    <vt:lpwstr>06104ba1-6b82-44ce-82e3-47653dc7ff5a</vt:lpwstr>
  </property>
  <property fmtid="{D5CDD505-2E9C-101B-9397-08002B2CF9AE}" pid="8" name="MSIP_Label_37259a66-0861-43b6-bb6a-1864f8476a8a_ContentBits">
    <vt:lpwstr>0</vt:lpwstr>
  </property>
</Properties>
</file>