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Ubuntu Bold" charset="1" panose="020B0804030602030204"/>
      <p:regular r:id="rId18"/>
    </p:embeddedFont>
    <p:embeddedFont>
      <p:font typeface="Open Sans" charset="1" panose="020B0606030504020204"/>
      <p:regular r:id="rId19"/>
    </p:embeddedFont>
    <p:embeddedFont>
      <p:font typeface="Open Sans Bold" charset="1" panose="020B0806030504020204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831070"/>
            <a:ext cx="9873830" cy="11243492"/>
          </a:xfrm>
          <a:custGeom>
            <a:avLst/>
            <a:gdLst/>
            <a:ahLst/>
            <a:cxnLst/>
            <a:rect r="r" b="b" t="t" l="l"/>
            <a:pathLst>
              <a:path h="11243492" w="9873830">
                <a:moveTo>
                  <a:pt x="0" y="0"/>
                </a:moveTo>
                <a:lnTo>
                  <a:pt x="9873830" y="0"/>
                </a:lnTo>
                <a:lnTo>
                  <a:pt x="9873830" y="11243492"/>
                </a:lnTo>
                <a:lnTo>
                  <a:pt x="0" y="112434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251819" y="2876846"/>
            <a:ext cx="8375872" cy="30242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42"/>
              </a:lnSpc>
            </a:pPr>
            <a:r>
              <a:rPr lang="en-US" sz="7129" b="true">
                <a:solidFill>
                  <a:srgbClr val="034383"/>
                </a:solidFill>
                <a:latin typeface="Ubuntu Bold"/>
                <a:ea typeface="Ubuntu Bold"/>
                <a:cs typeface="Ubuntu Bold"/>
                <a:sym typeface="Ubuntu Bold"/>
              </a:rPr>
              <a:t> MEDICAL AI ASSISTANT USING YOUTUBE VIDEOS</a:t>
            </a:r>
          </a:p>
        </p:txBody>
      </p:sp>
      <p:sp>
        <p:nvSpPr>
          <p:cNvPr name="Freeform 4" id="4"/>
          <p:cNvSpPr/>
          <p:nvPr/>
        </p:nvSpPr>
        <p:spPr>
          <a:xfrm flipH="false" flipV="true" rot="-5400000">
            <a:off x="12349317" y="4969873"/>
            <a:ext cx="6157558" cy="6157558"/>
          </a:xfrm>
          <a:custGeom>
            <a:avLst/>
            <a:gdLst/>
            <a:ahLst/>
            <a:cxnLst/>
            <a:rect r="r" b="b" t="t" l="l"/>
            <a:pathLst>
              <a:path h="6157558" w="6157558">
                <a:moveTo>
                  <a:pt x="0" y="6157558"/>
                </a:moveTo>
                <a:lnTo>
                  <a:pt x="6157558" y="6157558"/>
                </a:lnTo>
                <a:lnTo>
                  <a:pt x="6157558" y="0"/>
                </a:lnTo>
                <a:lnTo>
                  <a:pt x="0" y="0"/>
                </a:lnTo>
                <a:lnTo>
                  <a:pt x="0" y="6157558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368333" y="31728"/>
            <a:ext cx="2334044" cy="2528548"/>
          </a:xfrm>
          <a:custGeom>
            <a:avLst/>
            <a:gdLst/>
            <a:ahLst/>
            <a:cxnLst/>
            <a:rect r="r" b="b" t="t" l="l"/>
            <a:pathLst>
              <a:path h="2528548" w="2334044">
                <a:moveTo>
                  <a:pt x="0" y="0"/>
                </a:moveTo>
                <a:lnTo>
                  <a:pt x="2334044" y="0"/>
                </a:lnTo>
                <a:lnTo>
                  <a:pt x="2334044" y="2528548"/>
                </a:lnTo>
                <a:lnTo>
                  <a:pt x="0" y="252854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525767" y="31728"/>
            <a:ext cx="2641344" cy="2641344"/>
          </a:xfrm>
          <a:custGeom>
            <a:avLst/>
            <a:gdLst/>
            <a:ahLst/>
            <a:cxnLst/>
            <a:rect r="r" b="b" t="t" l="l"/>
            <a:pathLst>
              <a:path h="2641344" w="2641344">
                <a:moveTo>
                  <a:pt x="0" y="0"/>
                </a:moveTo>
                <a:lnTo>
                  <a:pt x="2641344" y="0"/>
                </a:lnTo>
                <a:lnTo>
                  <a:pt x="2641344" y="2641344"/>
                </a:lnTo>
                <a:lnTo>
                  <a:pt x="0" y="264134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251819" y="6688490"/>
            <a:ext cx="8958668" cy="183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4294CE"/>
                </a:solidFill>
                <a:latin typeface="Open Sans"/>
                <a:ea typeface="Open Sans"/>
                <a:cs typeface="Open Sans"/>
                <a:sym typeface="Open Sans"/>
              </a:rPr>
              <a:t>Presented By: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4294CE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lang="en-US" sz="3500">
                <a:solidFill>
                  <a:srgbClr val="4294CE"/>
                </a:solidFill>
                <a:latin typeface="Open Sans"/>
                <a:ea typeface="Open Sans"/>
                <a:cs typeface="Open Sans"/>
                <a:sym typeface="Open Sans"/>
              </a:rPr>
              <a:t>aleh Al-Malki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4294CE"/>
                </a:solidFill>
                <a:latin typeface="Open Sans"/>
                <a:ea typeface="Open Sans"/>
                <a:cs typeface="Open Sans"/>
                <a:sym typeface="Open Sans"/>
              </a:rPr>
              <a:t>Mohammed Bunahyah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784185" y="7962376"/>
            <a:ext cx="20343527" cy="1195868"/>
            <a:chOff x="0" y="0"/>
            <a:chExt cx="5357966" cy="3149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357966" cy="314961"/>
            </a:xfrm>
            <a:custGeom>
              <a:avLst/>
              <a:gdLst/>
              <a:ahLst/>
              <a:cxnLst/>
              <a:rect r="r" b="b" t="t" l="l"/>
              <a:pathLst>
                <a:path h="314961" w="5357966">
                  <a:moveTo>
                    <a:pt x="0" y="0"/>
                  </a:moveTo>
                  <a:lnTo>
                    <a:pt x="5357966" y="0"/>
                  </a:lnTo>
                  <a:lnTo>
                    <a:pt x="5357966" y="314961"/>
                  </a:lnTo>
                  <a:lnTo>
                    <a:pt x="0" y="314961"/>
                  </a:lnTo>
                  <a:close/>
                </a:path>
              </a:pathLst>
            </a:custGeom>
            <a:solidFill>
              <a:srgbClr val="FBC61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357966" cy="3530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5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784185" y="9084495"/>
            <a:ext cx="20343527" cy="1533898"/>
            <a:chOff x="0" y="0"/>
            <a:chExt cx="5357966" cy="40399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357966" cy="403990"/>
            </a:xfrm>
            <a:custGeom>
              <a:avLst/>
              <a:gdLst/>
              <a:ahLst/>
              <a:cxnLst/>
              <a:rect r="r" b="b" t="t" l="l"/>
              <a:pathLst>
                <a:path h="403990" w="5357966">
                  <a:moveTo>
                    <a:pt x="0" y="0"/>
                  </a:moveTo>
                  <a:lnTo>
                    <a:pt x="5357966" y="0"/>
                  </a:lnTo>
                  <a:lnTo>
                    <a:pt x="5357966" y="403990"/>
                  </a:lnTo>
                  <a:lnTo>
                    <a:pt x="0" y="403990"/>
                  </a:lnTo>
                  <a:close/>
                </a:path>
              </a:pathLst>
            </a:custGeom>
            <a:solidFill>
              <a:srgbClr val="03438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357966" cy="4420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5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true" rot="0">
            <a:off x="0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10287000"/>
                </a:moveTo>
                <a:lnTo>
                  <a:pt x="10287000" y="10287000"/>
                </a:lnTo>
                <a:lnTo>
                  <a:pt x="10287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9" id="9"/>
          <p:cNvSpPr txBox="true"/>
          <p:nvPr/>
        </p:nvSpPr>
        <p:spPr>
          <a:xfrm rot="0">
            <a:off x="3996891" y="1148120"/>
            <a:ext cx="11446252" cy="94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50"/>
              </a:lnSpc>
            </a:pPr>
            <a:r>
              <a:rPr lang="en-US" sz="6500" b="true">
                <a:solidFill>
                  <a:srgbClr val="034383"/>
                </a:solidFill>
                <a:latin typeface="Ubuntu Bold"/>
                <a:ea typeface="Ubuntu Bold"/>
                <a:cs typeface="Ubuntu Bold"/>
                <a:sym typeface="Ubuntu Bold"/>
              </a:rPr>
              <a:t>CHALLENGES &amp; SOLUTIONS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882755" y="3608463"/>
            <a:ext cx="11674525" cy="2785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03438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Large file sizes → solved using chunking</a:t>
            </a:r>
          </a:p>
          <a:p>
            <a:pPr algn="l">
              <a:lnSpc>
                <a:spcPts val="4480"/>
              </a:lnSpc>
            </a:pP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03438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Mis-transcriptions → filtered using keyword relevance</a:t>
            </a:r>
          </a:p>
          <a:p>
            <a:pPr algn="l">
              <a:lnSpc>
                <a:spcPts val="4480"/>
              </a:lnSpc>
            </a:pP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03438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API limits → managed with batching and caching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51607" y="1568116"/>
            <a:ext cx="15584786" cy="94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50"/>
              </a:lnSpc>
            </a:pPr>
            <a:r>
              <a:rPr lang="en-US" b="true" sz="6500">
                <a:solidFill>
                  <a:srgbClr val="034383"/>
                </a:solidFill>
                <a:latin typeface="Ubuntu Bold"/>
                <a:ea typeface="Ubuntu Bold"/>
                <a:cs typeface="Ubuntu Bold"/>
                <a:sym typeface="Ubuntu Bold"/>
              </a:rPr>
              <a:t>CONCLUSION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-5400000">
            <a:off x="-835100" y="-864327"/>
            <a:ext cx="6157558" cy="6157558"/>
          </a:xfrm>
          <a:custGeom>
            <a:avLst/>
            <a:gdLst/>
            <a:ahLst/>
            <a:cxnLst/>
            <a:rect r="r" b="b" t="t" l="l"/>
            <a:pathLst>
              <a:path h="6157558" w="6157558">
                <a:moveTo>
                  <a:pt x="6157558" y="0"/>
                </a:moveTo>
                <a:lnTo>
                  <a:pt x="0" y="0"/>
                </a:lnTo>
                <a:lnTo>
                  <a:pt x="0" y="6157557"/>
                </a:lnTo>
                <a:lnTo>
                  <a:pt x="6157558" y="6157557"/>
                </a:lnTo>
                <a:lnTo>
                  <a:pt x="615755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-5400000">
            <a:off x="12814394" y="6970349"/>
            <a:ext cx="6157558" cy="6157558"/>
          </a:xfrm>
          <a:custGeom>
            <a:avLst/>
            <a:gdLst/>
            <a:ahLst/>
            <a:cxnLst/>
            <a:rect r="r" b="b" t="t" l="l"/>
            <a:pathLst>
              <a:path h="6157558" w="6157558">
                <a:moveTo>
                  <a:pt x="0" y="6157558"/>
                </a:moveTo>
                <a:lnTo>
                  <a:pt x="6157558" y="6157558"/>
                </a:lnTo>
                <a:lnTo>
                  <a:pt x="6157558" y="0"/>
                </a:lnTo>
                <a:lnTo>
                  <a:pt x="0" y="0"/>
                </a:lnTo>
                <a:lnTo>
                  <a:pt x="0" y="6157558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940517" y="4302614"/>
            <a:ext cx="15480655" cy="3413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0259" indent="-350130" lvl="1">
              <a:lnSpc>
                <a:spcPts val="4540"/>
              </a:lnSpc>
              <a:buFont typeface="Arial"/>
              <a:buChar char="•"/>
            </a:pPr>
            <a:r>
              <a:rPr lang="en-US" b="true" sz="3243">
                <a:solidFill>
                  <a:srgbClr val="03438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</a:t>
            </a:r>
            <a:r>
              <a:rPr lang="en-US" b="true" sz="3243">
                <a:solidFill>
                  <a:srgbClr val="03438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promising AI s</a:t>
            </a:r>
            <a:r>
              <a:rPr lang="en-US" b="true" sz="3243" u="none">
                <a:solidFill>
                  <a:srgbClr val="03438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y</a:t>
            </a:r>
            <a:r>
              <a:rPr lang="en-US" b="true" sz="3243">
                <a:solidFill>
                  <a:srgbClr val="03438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</a:t>
            </a:r>
            <a:r>
              <a:rPr lang="en-US" b="true" sz="3243" u="none">
                <a:solidFill>
                  <a:srgbClr val="03438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</a:t>
            </a:r>
            <a:r>
              <a:rPr lang="en-US" b="true" sz="3243">
                <a:solidFill>
                  <a:srgbClr val="03438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em for healthcare content understanding</a:t>
            </a:r>
          </a:p>
          <a:p>
            <a:pPr algn="l">
              <a:lnSpc>
                <a:spcPts val="4540"/>
              </a:lnSpc>
            </a:pPr>
          </a:p>
          <a:p>
            <a:pPr algn="l" marL="700259" indent="-350130" lvl="1">
              <a:lnSpc>
                <a:spcPts val="4540"/>
              </a:lnSpc>
              <a:buFont typeface="Arial"/>
              <a:buChar char="•"/>
            </a:pPr>
            <a:r>
              <a:rPr lang="en-US" b="true" sz="3243">
                <a:solidFill>
                  <a:srgbClr val="03438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Easy to use, powerful, and customizable</a:t>
            </a:r>
          </a:p>
          <a:p>
            <a:pPr algn="l">
              <a:lnSpc>
                <a:spcPts val="4540"/>
              </a:lnSpc>
            </a:pPr>
          </a:p>
          <a:p>
            <a:pPr algn="l" marL="700259" indent="-350130" lvl="1">
              <a:lnSpc>
                <a:spcPts val="4540"/>
              </a:lnSpc>
              <a:buFont typeface="Arial"/>
              <a:buChar char="•"/>
            </a:pPr>
            <a:r>
              <a:rPr lang="en-US" b="true" sz="3243">
                <a:solidFill>
                  <a:srgbClr val="03438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Bridges the gap between medical video content and user understanding</a:t>
            </a:r>
          </a:p>
          <a:p>
            <a:pPr algn="l">
              <a:lnSpc>
                <a:spcPts val="4540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831070"/>
            <a:ext cx="9873830" cy="11243492"/>
          </a:xfrm>
          <a:custGeom>
            <a:avLst/>
            <a:gdLst/>
            <a:ahLst/>
            <a:cxnLst/>
            <a:rect r="r" b="b" t="t" l="l"/>
            <a:pathLst>
              <a:path h="11243492" w="9873830">
                <a:moveTo>
                  <a:pt x="0" y="0"/>
                </a:moveTo>
                <a:lnTo>
                  <a:pt x="9873830" y="0"/>
                </a:lnTo>
                <a:lnTo>
                  <a:pt x="9873830" y="11243492"/>
                </a:lnTo>
                <a:lnTo>
                  <a:pt x="0" y="112434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8414170" y="0"/>
            <a:ext cx="9873830" cy="11243492"/>
          </a:xfrm>
          <a:custGeom>
            <a:avLst/>
            <a:gdLst/>
            <a:ahLst/>
            <a:cxnLst/>
            <a:rect r="r" b="b" t="t" l="l"/>
            <a:pathLst>
              <a:path h="11243492" w="9873830">
                <a:moveTo>
                  <a:pt x="9873830" y="11243492"/>
                </a:moveTo>
                <a:lnTo>
                  <a:pt x="0" y="11243492"/>
                </a:lnTo>
                <a:lnTo>
                  <a:pt x="0" y="0"/>
                </a:lnTo>
                <a:lnTo>
                  <a:pt x="9873830" y="0"/>
                </a:lnTo>
                <a:lnTo>
                  <a:pt x="9873830" y="1124349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182694" y="4305179"/>
            <a:ext cx="11922611" cy="1752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31"/>
              </a:lnSpc>
            </a:pPr>
            <a:r>
              <a:rPr lang="en-US" b="true" sz="12028">
                <a:solidFill>
                  <a:srgbClr val="034383"/>
                </a:solidFill>
                <a:latin typeface="Ubuntu Bold"/>
                <a:ea typeface="Ubuntu Bold"/>
                <a:cs typeface="Ubuntu Bold"/>
                <a:sym typeface="Ubuntu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40694" y="-166154"/>
            <a:ext cx="10631517" cy="10631517"/>
          </a:xfrm>
          <a:custGeom>
            <a:avLst/>
            <a:gdLst/>
            <a:ahLst/>
            <a:cxnLst/>
            <a:rect r="r" b="b" t="t" l="l"/>
            <a:pathLst>
              <a:path h="10631517" w="10631517">
                <a:moveTo>
                  <a:pt x="0" y="0"/>
                </a:moveTo>
                <a:lnTo>
                  <a:pt x="10631517" y="0"/>
                </a:lnTo>
                <a:lnTo>
                  <a:pt x="10631517" y="10631517"/>
                </a:lnTo>
                <a:lnTo>
                  <a:pt x="0" y="106315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10800000">
            <a:off x="7897177" y="-178363"/>
            <a:ext cx="10631517" cy="10631517"/>
          </a:xfrm>
          <a:custGeom>
            <a:avLst/>
            <a:gdLst/>
            <a:ahLst/>
            <a:cxnLst/>
            <a:rect r="r" b="b" t="t" l="l"/>
            <a:pathLst>
              <a:path h="10631517" w="10631517">
                <a:moveTo>
                  <a:pt x="0" y="0"/>
                </a:moveTo>
                <a:lnTo>
                  <a:pt x="10631517" y="0"/>
                </a:lnTo>
                <a:lnTo>
                  <a:pt x="10631517" y="10631517"/>
                </a:lnTo>
                <a:lnTo>
                  <a:pt x="0" y="106315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4" id="4"/>
          <p:cNvGrpSpPr/>
          <p:nvPr/>
        </p:nvGrpSpPr>
        <p:grpSpPr>
          <a:xfrm rot="-10800000">
            <a:off x="6938080" y="8246207"/>
            <a:ext cx="6064231" cy="1370341"/>
            <a:chOff x="0" y="0"/>
            <a:chExt cx="1597164" cy="36091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597164" cy="360913"/>
            </a:xfrm>
            <a:custGeom>
              <a:avLst/>
              <a:gdLst/>
              <a:ahLst/>
              <a:cxnLst/>
              <a:rect r="r" b="b" t="t" l="l"/>
              <a:pathLst>
                <a:path h="360913" w="1597164">
                  <a:moveTo>
                    <a:pt x="0" y="0"/>
                  </a:moveTo>
                  <a:lnTo>
                    <a:pt x="1597164" y="0"/>
                  </a:lnTo>
                  <a:lnTo>
                    <a:pt x="1597164" y="360913"/>
                  </a:lnTo>
                  <a:lnTo>
                    <a:pt x="0" y="36091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1597164" cy="3990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5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-10800000">
            <a:off x="-1456230" y="9616548"/>
            <a:ext cx="9626215" cy="1370341"/>
            <a:chOff x="0" y="0"/>
            <a:chExt cx="2535300" cy="36091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535300" cy="360913"/>
            </a:xfrm>
            <a:custGeom>
              <a:avLst/>
              <a:gdLst/>
              <a:ahLst/>
              <a:cxnLst/>
              <a:rect r="r" b="b" t="t" l="l"/>
              <a:pathLst>
                <a:path h="360913" w="2535300">
                  <a:moveTo>
                    <a:pt x="0" y="0"/>
                  </a:moveTo>
                  <a:lnTo>
                    <a:pt x="2535300" y="0"/>
                  </a:lnTo>
                  <a:lnTo>
                    <a:pt x="2535300" y="360913"/>
                  </a:lnTo>
                  <a:lnTo>
                    <a:pt x="0" y="360913"/>
                  </a:lnTo>
                  <a:close/>
                </a:path>
              </a:pathLst>
            </a:custGeom>
            <a:solidFill>
              <a:srgbClr val="034383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2535300" cy="3990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5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5285690" y="670452"/>
            <a:ext cx="6064231" cy="1370341"/>
            <a:chOff x="0" y="0"/>
            <a:chExt cx="1597164" cy="36091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597164" cy="360913"/>
            </a:xfrm>
            <a:custGeom>
              <a:avLst/>
              <a:gdLst/>
              <a:ahLst/>
              <a:cxnLst/>
              <a:rect r="r" b="b" t="t" l="l"/>
              <a:pathLst>
                <a:path h="360913" w="1597164">
                  <a:moveTo>
                    <a:pt x="0" y="0"/>
                  </a:moveTo>
                  <a:lnTo>
                    <a:pt x="1597164" y="0"/>
                  </a:lnTo>
                  <a:lnTo>
                    <a:pt x="1597164" y="360913"/>
                  </a:lnTo>
                  <a:lnTo>
                    <a:pt x="0" y="36091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597164" cy="3990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5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0118015" y="-699889"/>
            <a:ext cx="9626215" cy="1370341"/>
            <a:chOff x="0" y="0"/>
            <a:chExt cx="2535300" cy="36091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535300" cy="360913"/>
            </a:xfrm>
            <a:custGeom>
              <a:avLst/>
              <a:gdLst/>
              <a:ahLst/>
              <a:cxnLst/>
              <a:rect r="r" b="b" t="t" l="l"/>
              <a:pathLst>
                <a:path h="360913" w="2535300">
                  <a:moveTo>
                    <a:pt x="0" y="0"/>
                  </a:moveTo>
                  <a:lnTo>
                    <a:pt x="2535300" y="0"/>
                  </a:lnTo>
                  <a:lnTo>
                    <a:pt x="2535300" y="360913"/>
                  </a:lnTo>
                  <a:lnTo>
                    <a:pt x="0" y="360913"/>
                  </a:lnTo>
                  <a:close/>
                </a:path>
              </a:pathLst>
            </a:custGeom>
            <a:solidFill>
              <a:srgbClr val="034383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2535300" cy="3990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5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9144000" y="2058615"/>
            <a:ext cx="7407590" cy="6157560"/>
          </a:xfrm>
          <a:custGeom>
            <a:avLst/>
            <a:gdLst/>
            <a:ahLst/>
            <a:cxnLst/>
            <a:rect r="r" b="b" t="t" l="l"/>
            <a:pathLst>
              <a:path h="6157560" w="7407590">
                <a:moveTo>
                  <a:pt x="0" y="0"/>
                </a:moveTo>
                <a:lnTo>
                  <a:pt x="7407590" y="0"/>
                </a:lnTo>
                <a:lnTo>
                  <a:pt x="7407590" y="6157560"/>
                </a:lnTo>
                <a:lnTo>
                  <a:pt x="0" y="61575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2340953" y="2059843"/>
            <a:ext cx="7035864" cy="770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720"/>
              </a:lnSpc>
            </a:pPr>
            <a:r>
              <a:rPr lang="en-US" b="true" sz="5200">
                <a:solidFill>
                  <a:srgbClr val="034383"/>
                </a:solidFill>
                <a:latin typeface="Ubuntu Bold"/>
                <a:ea typeface="Ubuntu Bold"/>
                <a:cs typeface="Ubuntu Bold"/>
                <a:sym typeface="Ubuntu Bold"/>
              </a:rPr>
              <a:t>PROJECT OVERVIEW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108136" y="3568700"/>
            <a:ext cx="7035864" cy="568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 b="true">
                <a:solidFill>
                  <a:srgbClr val="0D1D2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Objective: Build an AI assistant that answers medical questions by analyzing YouTube videos.</a:t>
            </a:r>
          </a:p>
          <a:p>
            <a:pPr algn="l">
              <a:lnSpc>
                <a:spcPts val="3500"/>
              </a:lnSpc>
            </a:pPr>
          </a:p>
          <a:p>
            <a:pPr algn="l" marL="539753" indent="-269876" lvl="1">
              <a:lnSpc>
                <a:spcPts val="3500"/>
              </a:lnSpc>
              <a:buFont typeface="Arial"/>
              <a:buChar char="•"/>
            </a:pPr>
            <a:r>
              <a:rPr lang="en-US" b="true" sz="2500">
                <a:solidFill>
                  <a:srgbClr val="0D1D2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Key Features:</a:t>
            </a:r>
          </a:p>
          <a:p>
            <a:pPr algn="l">
              <a:lnSpc>
                <a:spcPts val="3500"/>
              </a:lnSpc>
            </a:pPr>
          </a:p>
          <a:p>
            <a:pPr algn="l" marL="1079505" indent="-359835" lvl="2">
              <a:lnSpc>
                <a:spcPts val="3500"/>
              </a:lnSpc>
              <a:buFont typeface="Arial"/>
              <a:buChar char="⚬"/>
            </a:pPr>
            <a:r>
              <a:rPr lang="en-US" b="true" sz="2500">
                <a:solidFill>
                  <a:srgbClr val="0D1D2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Speech-to-text from videos</a:t>
            </a:r>
          </a:p>
          <a:p>
            <a:pPr algn="l" marL="1079505" indent="-359835" lvl="2">
              <a:lnSpc>
                <a:spcPts val="3500"/>
              </a:lnSpc>
              <a:buFont typeface="Arial"/>
              <a:buChar char="⚬"/>
            </a:pPr>
            <a:r>
              <a:rPr lang="en-US" b="true" sz="2500">
                <a:solidFill>
                  <a:srgbClr val="0D1D2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Medical question answering</a:t>
            </a:r>
          </a:p>
          <a:p>
            <a:pPr algn="l" marL="1079505" indent="-359835" lvl="2">
              <a:lnSpc>
                <a:spcPts val="3500"/>
              </a:lnSpc>
              <a:buFont typeface="Arial"/>
              <a:buChar char="⚬"/>
            </a:pPr>
            <a:r>
              <a:rPr lang="en-US" b="true" sz="2500">
                <a:solidFill>
                  <a:srgbClr val="0D1D2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Voice input and output</a:t>
            </a:r>
          </a:p>
          <a:p>
            <a:pPr algn="l" marL="1079505" indent="-359835" lvl="2">
              <a:lnSpc>
                <a:spcPts val="3500"/>
              </a:lnSpc>
              <a:buFont typeface="Arial"/>
              <a:buChar char="⚬"/>
            </a:pPr>
            <a:r>
              <a:rPr lang="en-US" b="true" sz="2500">
                <a:solidFill>
                  <a:srgbClr val="0D1D2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Vector search for accurate retrieval</a:t>
            </a:r>
          </a:p>
          <a:p>
            <a:pPr algn="l">
              <a:lnSpc>
                <a:spcPts val="3500"/>
              </a:lnSpc>
            </a:pPr>
          </a:p>
          <a:p>
            <a:pPr algn="just">
              <a:lnSpc>
                <a:spcPts val="3500"/>
              </a:lnSpc>
            </a:pPr>
          </a:p>
          <a:p>
            <a:pPr algn="just">
              <a:lnSpc>
                <a:spcPts val="3500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260505" y="1066800"/>
            <a:ext cx="13766990" cy="94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50"/>
              </a:lnSpc>
            </a:pPr>
            <a:r>
              <a:rPr lang="en-US" b="true" sz="6500">
                <a:solidFill>
                  <a:srgbClr val="034383"/>
                </a:solidFill>
                <a:latin typeface="Ubuntu Bold"/>
                <a:ea typeface="Ubuntu Bold"/>
                <a:cs typeface="Ubuntu Bold"/>
                <a:sym typeface="Ubuntu Bold"/>
              </a:rPr>
              <a:t> SYSTEM ARCHITECTURE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169887" y="-1193305"/>
            <a:ext cx="4364942" cy="2386610"/>
            <a:chOff x="0" y="0"/>
            <a:chExt cx="1149614" cy="62857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49614" cy="628572"/>
            </a:xfrm>
            <a:custGeom>
              <a:avLst/>
              <a:gdLst/>
              <a:ahLst/>
              <a:cxnLst/>
              <a:rect r="r" b="b" t="t" l="l"/>
              <a:pathLst>
                <a:path h="628572" w="1149614">
                  <a:moveTo>
                    <a:pt x="574807" y="628572"/>
                  </a:moveTo>
                  <a:lnTo>
                    <a:pt x="1149614" y="0"/>
                  </a:lnTo>
                  <a:lnTo>
                    <a:pt x="0" y="0"/>
                  </a:lnTo>
                  <a:lnTo>
                    <a:pt x="574807" y="628572"/>
                  </a:lnTo>
                  <a:close/>
                </a:path>
              </a:pathLst>
            </a:custGeom>
            <a:solidFill>
              <a:srgbClr val="FBC613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79627" y="6798"/>
              <a:ext cx="790360" cy="3299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5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true" rot="5400000">
            <a:off x="-1247163" y="-160646"/>
            <a:ext cx="4962244" cy="4962244"/>
          </a:xfrm>
          <a:custGeom>
            <a:avLst/>
            <a:gdLst/>
            <a:ahLst/>
            <a:cxnLst/>
            <a:rect r="r" b="b" t="t" l="l"/>
            <a:pathLst>
              <a:path h="4962244" w="4962244">
                <a:moveTo>
                  <a:pt x="0" y="4962244"/>
                </a:moveTo>
                <a:lnTo>
                  <a:pt x="4962244" y="4962244"/>
                </a:lnTo>
                <a:lnTo>
                  <a:pt x="4962244" y="0"/>
                </a:lnTo>
                <a:lnTo>
                  <a:pt x="0" y="0"/>
                </a:lnTo>
                <a:lnTo>
                  <a:pt x="0" y="496224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7" id="7"/>
          <p:cNvGrpSpPr/>
          <p:nvPr/>
        </p:nvGrpSpPr>
        <p:grpSpPr>
          <a:xfrm rot="0">
            <a:off x="12739092" y="-1291235"/>
            <a:ext cx="4364942" cy="2386610"/>
            <a:chOff x="0" y="0"/>
            <a:chExt cx="1149614" cy="6285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149614" cy="628572"/>
            </a:xfrm>
            <a:custGeom>
              <a:avLst/>
              <a:gdLst/>
              <a:ahLst/>
              <a:cxnLst/>
              <a:rect r="r" b="b" t="t" l="l"/>
              <a:pathLst>
                <a:path h="628572" w="1149614">
                  <a:moveTo>
                    <a:pt x="574807" y="628572"/>
                  </a:moveTo>
                  <a:lnTo>
                    <a:pt x="1149614" y="0"/>
                  </a:lnTo>
                  <a:lnTo>
                    <a:pt x="0" y="0"/>
                  </a:lnTo>
                  <a:lnTo>
                    <a:pt x="574807" y="628572"/>
                  </a:lnTo>
                  <a:close/>
                </a:path>
              </a:pathLst>
            </a:custGeom>
            <a:solidFill>
              <a:srgbClr val="FBC613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179627" y="6798"/>
              <a:ext cx="790360" cy="3299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5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5400000">
            <a:off x="14572919" y="-160646"/>
            <a:ext cx="4962244" cy="4962244"/>
          </a:xfrm>
          <a:custGeom>
            <a:avLst/>
            <a:gdLst/>
            <a:ahLst/>
            <a:cxnLst/>
            <a:rect r="r" b="b" t="t" l="l"/>
            <a:pathLst>
              <a:path h="4962244" w="4962244">
                <a:moveTo>
                  <a:pt x="0" y="0"/>
                </a:moveTo>
                <a:lnTo>
                  <a:pt x="4962244" y="0"/>
                </a:lnTo>
                <a:lnTo>
                  <a:pt x="4962244" y="4962244"/>
                </a:lnTo>
                <a:lnTo>
                  <a:pt x="0" y="49622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11" id="11"/>
          <p:cNvGrpSpPr/>
          <p:nvPr/>
        </p:nvGrpSpPr>
        <p:grpSpPr>
          <a:xfrm rot="0">
            <a:off x="1028700" y="4522082"/>
            <a:ext cx="2686381" cy="1475644"/>
            <a:chOff x="0" y="0"/>
            <a:chExt cx="707524" cy="38864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07524" cy="388647"/>
            </a:xfrm>
            <a:custGeom>
              <a:avLst/>
              <a:gdLst/>
              <a:ahLst/>
              <a:cxnLst/>
              <a:rect r="r" b="b" t="t" l="l"/>
              <a:pathLst>
                <a:path h="388647" w="707524">
                  <a:moveTo>
                    <a:pt x="0" y="0"/>
                  </a:moveTo>
                  <a:lnTo>
                    <a:pt x="707524" y="0"/>
                  </a:lnTo>
                  <a:lnTo>
                    <a:pt x="707524" y="388647"/>
                  </a:lnTo>
                  <a:lnTo>
                    <a:pt x="0" y="388647"/>
                  </a:lnTo>
                  <a:close/>
                </a:path>
              </a:pathLst>
            </a:custGeom>
            <a:solidFill>
              <a:srgbClr val="204661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707524" cy="4267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5"/>
                </a:lnSpc>
              </a:pPr>
              <a:r>
                <a:rPr lang="en-US" b="true" sz="2354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YouTube Video 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510215" y="2687425"/>
            <a:ext cx="3177927" cy="430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75"/>
              </a:lnSpc>
              <a:spcBef>
                <a:spcPct val="0"/>
              </a:spcBef>
            </a:pPr>
            <a:r>
              <a:rPr lang="en-US" b="true" sz="2554">
                <a:solidFill>
                  <a:srgbClr val="03438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 diagram showing: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4799510" y="4541132"/>
            <a:ext cx="2686381" cy="1475644"/>
            <a:chOff x="0" y="0"/>
            <a:chExt cx="707524" cy="38864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707524" cy="388647"/>
            </a:xfrm>
            <a:custGeom>
              <a:avLst/>
              <a:gdLst/>
              <a:ahLst/>
              <a:cxnLst/>
              <a:rect r="r" b="b" t="t" l="l"/>
              <a:pathLst>
                <a:path h="388647" w="707524">
                  <a:moveTo>
                    <a:pt x="0" y="0"/>
                  </a:moveTo>
                  <a:lnTo>
                    <a:pt x="707524" y="0"/>
                  </a:lnTo>
                  <a:lnTo>
                    <a:pt x="707524" y="388647"/>
                  </a:lnTo>
                  <a:lnTo>
                    <a:pt x="0" y="388647"/>
                  </a:lnTo>
                  <a:close/>
                </a:path>
              </a:pathLst>
            </a:custGeom>
            <a:solidFill>
              <a:srgbClr val="FBC613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707524" cy="4267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5"/>
                </a:lnSpc>
              </a:pPr>
              <a:r>
                <a:rPr lang="en-US" b="true" sz="2354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Audio 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8594455" y="4522082"/>
            <a:ext cx="2686381" cy="1475644"/>
            <a:chOff x="0" y="0"/>
            <a:chExt cx="707524" cy="38864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707524" cy="388647"/>
            </a:xfrm>
            <a:custGeom>
              <a:avLst/>
              <a:gdLst/>
              <a:ahLst/>
              <a:cxnLst/>
              <a:rect r="r" b="b" t="t" l="l"/>
              <a:pathLst>
                <a:path h="388647" w="707524">
                  <a:moveTo>
                    <a:pt x="0" y="0"/>
                  </a:moveTo>
                  <a:lnTo>
                    <a:pt x="707524" y="0"/>
                  </a:lnTo>
                  <a:lnTo>
                    <a:pt x="707524" y="388647"/>
                  </a:lnTo>
                  <a:lnTo>
                    <a:pt x="0" y="388647"/>
                  </a:lnTo>
                  <a:close/>
                </a:path>
              </a:pathLst>
            </a:custGeom>
            <a:solidFill>
              <a:srgbClr val="204661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707524" cy="4267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15"/>
                </a:lnSpc>
              </a:pPr>
              <a:r>
                <a:rPr lang="en-US" b="true" sz="2154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 Whisper (Transcription)</a:t>
              </a:r>
            </a:p>
          </p:txBody>
        </p:sp>
      </p:grpSp>
      <p:sp>
        <p:nvSpPr>
          <p:cNvPr name="AutoShape 21" id="21"/>
          <p:cNvSpPr/>
          <p:nvPr/>
        </p:nvSpPr>
        <p:spPr>
          <a:xfrm>
            <a:off x="3715081" y="5278954"/>
            <a:ext cx="108442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diamond" len="lg" w="lg"/>
            <a:tailEnd type="triangle" len="med" w="lg"/>
          </a:ln>
        </p:spPr>
      </p:sp>
      <p:sp>
        <p:nvSpPr>
          <p:cNvPr name="AutoShape 22" id="22"/>
          <p:cNvSpPr/>
          <p:nvPr/>
        </p:nvSpPr>
        <p:spPr>
          <a:xfrm>
            <a:off x="7497959" y="5298004"/>
            <a:ext cx="108442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diamond" len="lg" w="lg"/>
            <a:tailEnd type="triangle" len="med" w="lg"/>
          </a:ln>
        </p:spPr>
      </p:sp>
      <p:grpSp>
        <p:nvGrpSpPr>
          <p:cNvPr name="Group 23" id="23"/>
          <p:cNvGrpSpPr/>
          <p:nvPr/>
        </p:nvGrpSpPr>
        <p:grpSpPr>
          <a:xfrm rot="0">
            <a:off x="12393840" y="4541132"/>
            <a:ext cx="2686381" cy="1475644"/>
            <a:chOff x="0" y="0"/>
            <a:chExt cx="707524" cy="388647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707524" cy="388647"/>
            </a:xfrm>
            <a:custGeom>
              <a:avLst/>
              <a:gdLst/>
              <a:ahLst/>
              <a:cxnLst/>
              <a:rect r="r" b="b" t="t" l="l"/>
              <a:pathLst>
                <a:path h="388647" w="707524">
                  <a:moveTo>
                    <a:pt x="0" y="0"/>
                  </a:moveTo>
                  <a:lnTo>
                    <a:pt x="707524" y="0"/>
                  </a:lnTo>
                  <a:lnTo>
                    <a:pt x="707524" y="388647"/>
                  </a:lnTo>
                  <a:lnTo>
                    <a:pt x="0" y="388647"/>
                  </a:lnTo>
                  <a:close/>
                </a:path>
              </a:pathLst>
            </a:custGeom>
            <a:solidFill>
              <a:srgbClr val="FBC613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707524" cy="4267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5"/>
                </a:lnSpc>
              </a:pPr>
              <a:r>
                <a:rPr lang="en-US" b="true" sz="2354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Chunks </a:t>
              </a:r>
            </a:p>
          </p:txBody>
        </p:sp>
      </p:grpSp>
      <p:sp>
        <p:nvSpPr>
          <p:cNvPr name="AutoShape 26" id="26"/>
          <p:cNvSpPr/>
          <p:nvPr/>
        </p:nvSpPr>
        <p:spPr>
          <a:xfrm>
            <a:off x="11280836" y="5259904"/>
            <a:ext cx="108442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diamond" len="lg" w="lg"/>
            <a:tailEnd type="triangle" len="med" w="lg"/>
          </a:ln>
        </p:spPr>
      </p:sp>
      <p:grpSp>
        <p:nvGrpSpPr>
          <p:cNvPr name="Group 27" id="27"/>
          <p:cNvGrpSpPr/>
          <p:nvPr/>
        </p:nvGrpSpPr>
        <p:grpSpPr>
          <a:xfrm rot="0">
            <a:off x="12481630" y="6926279"/>
            <a:ext cx="2686381" cy="1475644"/>
            <a:chOff x="0" y="0"/>
            <a:chExt cx="707524" cy="388647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707524" cy="388647"/>
            </a:xfrm>
            <a:custGeom>
              <a:avLst/>
              <a:gdLst/>
              <a:ahLst/>
              <a:cxnLst/>
              <a:rect r="r" b="b" t="t" l="l"/>
              <a:pathLst>
                <a:path h="388647" w="707524">
                  <a:moveTo>
                    <a:pt x="0" y="0"/>
                  </a:moveTo>
                  <a:lnTo>
                    <a:pt x="707524" y="0"/>
                  </a:lnTo>
                  <a:lnTo>
                    <a:pt x="707524" y="388647"/>
                  </a:lnTo>
                  <a:lnTo>
                    <a:pt x="0" y="388647"/>
                  </a:lnTo>
                  <a:close/>
                </a:path>
              </a:pathLst>
            </a:custGeom>
            <a:solidFill>
              <a:srgbClr val="204661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707524" cy="4267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15"/>
                </a:lnSpc>
              </a:pPr>
              <a:r>
                <a:rPr lang="en-US" b="true" sz="2154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Embeddings </a:t>
              </a:r>
            </a:p>
          </p:txBody>
        </p:sp>
      </p:grpSp>
      <p:sp>
        <p:nvSpPr>
          <p:cNvPr name="AutoShape 30" id="30"/>
          <p:cNvSpPr/>
          <p:nvPr/>
        </p:nvSpPr>
        <p:spPr>
          <a:xfrm>
            <a:off x="13824821" y="6017594"/>
            <a:ext cx="93253" cy="88157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diamond" len="lg" w="lg"/>
            <a:tailEnd type="triangle" len="med" w="lg"/>
          </a:ln>
        </p:spPr>
      </p:sp>
      <p:grpSp>
        <p:nvGrpSpPr>
          <p:cNvPr name="Group 31" id="31"/>
          <p:cNvGrpSpPr/>
          <p:nvPr/>
        </p:nvGrpSpPr>
        <p:grpSpPr>
          <a:xfrm rot="0">
            <a:off x="8683517" y="6926279"/>
            <a:ext cx="2686381" cy="1475644"/>
            <a:chOff x="0" y="0"/>
            <a:chExt cx="707524" cy="388647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707524" cy="388647"/>
            </a:xfrm>
            <a:custGeom>
              <a:avLst/>
              <a:gdLst/>
              <a:ahLst/>
              <a:cxnLst/>
              <a:rect r="r" b="b" t="t" l="l"/>
              <a:pathLst>
                <a:path h="388647" w="707524">
                  <a:moveTo>
                    <a:pt x="0" y="0"/>
                  </a:moveTo>
                  <a:lnTo>
                    <a:pt x="707524" y="0"/>
                  </a:lnTo>
                  <a:lnTo>
                    <a:pt x="707524" y="388647"/>
                  </a:lnTo>
                  <a:lnTo>
                    <a:pt x="0" y="388647"/>
                  </a:lnTo>
                  <a:close/>
                </a:path>
              </a:pathLst>
            </a:custGeom>
            <a:solidFill>
              <a:srgbClr val="FBC613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38100"/>
              <a:ext cx="707524" cy="4267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5"/>
                </a:lnSpc>
              </a:pPr>
              <a:r>
                <a:rPr lang="en-US" b="true" sz="2354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Vector DB</a:t>
              </a:r>
            </a:p>
          </p:txBody>
        </p:sp>
      </p:grpSp>
      <p:sp>
        <p:nvSpPr>
          <p:cNvPr name="AutoShape 34" id="34"/>
          <p:cNvSpPr/>
          <p:nvPr/>
        </p:nvSpPr>
        <p:spPr>
          <a:xfrm>
            <a:off x="11383550" y="7645051"/>
            <a:ext cx="108442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triangle" len="med" w="lg"/>
            <a:tailEnd type="diamond" len="lg" w="lg"/>
          </a:ln>
        </p:spPr>
      </p:sp>
      <p:grpSp>
        <p:nvGrpSpPr>
          <p:cNvPr name="Group 35" id="35"/>
          <p:cNvGrpSpPr/>
          <p:nvPr/>
        </p:nvGrpSpPr>
        <p:grpSpPr>
          <a:xfrm rot="0">
            <a:off x="4979006" y="6907229"/>
            <a:ext cx="2686381" cy="1475644"/>
            <a:chOff x="0" y="0"/>
            <a:chExt cx="707524" cy="388647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707524" cy="388647"/>
            </a:xfrm>
            <a:custGeom>
              <a:avLst/>
              <a:gdLst/>
              <a:ahLst/>
              <a:cxnLst/>
              <a:rect r="r" b="b" t="t" l="l"/>
              <a:pathLst>
                <a:path h="388647" w="707524">
                  <a:moveTo>
                    <a:pt x="0" y="0"/>
                  </a:moveTo>
                  <a:lnTo>
                    <a:pt x="707524" y="0"/>
                  </a:lnTo>
                  <a:lnTo>
                    <a:pt x="707524" y="388647"/>
                  </a:lnTo>
                  <a:lnTo>
                    <a:pt x="0" y="388647"/>
                  </a:lnTo>
                  <a:close/>
                </a:path>
              </a:pathLst>
            </a:custGeom>
            <a:solidFill>
              <a:srgbClr val="204661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38100"/>
              <a:ext cx="707524" cy="4267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15"/>
                </a:lnSpc>
              </a:pPr>
              <a:r>
                <a:rPr lang="en-US" sz="2154" b="true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QA Engine</a:t>
              </a:r>
            </a:p>
            <a:p>
              <a:pPr algn="ctr">
                <a:lnSpc>
                  <a:spcPts val="3015"/>
                </a:lnSpc>
              </a:pPr>
            </a:p>
          </p:txBody>
        </p:sp>
      </p:grpSp>
      <p:sp>
        <p:nvSpPr>
          <p:cNvPr name="AutoShape 38" id="38"/>
          <p:cNvSpPr/>
          <p:nvPr/>
        </p:nvSpPr>
        <p:spPr>
          <a:xfrm>
            <a:off x="7665388" y="7626001"/>
            <a:ext cx="108442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triangle" len="med" w="lg"/>
            <a:tailEnd type="diamond" len="lg" w="lg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260505" y="1057275"/>
            <a:ext cx="13766990" cy="907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20"/>
              </a:lnSpc>
            </a:pPr>
            <a:r>
              <a:rPr lang="en-US" b="true" sz="6200">
                <a:solidFill>
                  <a:srgbClr val="034383"/>
                </a:solidFill>
                <a:latin typeface="Ubuntu Bold"/>
                <a:ea typeface="Ubuntu Bold"/>
                <a:cs typeface="Ubuntu Bold"/>
                <a:sym typeface="Ubuntu Bold"/>
              </a:rPr>
              <a:t>ACCRACY &amp; AVERAGE RESPONSE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169887" y="-1193305"/>
            <a:ext cx="4364942" cy="2386610"/>
            <a:chOff x="0" y="0"/>
            <a:chExt cx="1149614" cy="62857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49614" cy="628572"/>
            </a:xfrm>
            <a:custGeom>
              <a:avLst/>
              <a:gdLst/>
              <a:ahLst/>
              <a:cxnLst/>
              <a:rect r="r" b="b" t="t" l="l"/>
              <a:pathLst>
                <a:path h="628572" w="1149614">
                  <a:moveTo>
                    <a:pt x="574807" y="628572"/>
                  </a:moveTo>
                  <a:lnTo>
                    <a:pt x="1149614" y="0"/>
                  </a:lnTo>
                  <a:lnTo>
                    <a:pt x="0" y="0"/>
                  </a:lnTo>
                  <a:lnTo>
                    <a:pt x="574807" y="628572"/>
                  </a:lnTo>
                  <a:close/>
                </a:path>
              </a:pathLst>
            </a:custGeom>
            <a:solidFill>
              <a:srgbClr val="FBC613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79627" y="6798"/>
              <a:ext cx="790360" cy="3299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5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true" rot="5400000">
            <a:off x="-1247163" y="-160646"/>
            <a:ext cx="4962244" cy="4962244"/>
          </a:xfrm>
          <a:custGeom>
            <a:avLst/>
            <a:gdLst/>
            <a:ahLst/>
            <a:cxnLst/>
            <a:rect r="r" b="b" t="t" l="l"/>
            <a:pathLst>
              <a:path h="4962244" w="4962244">
                <a:moveTo>
                  <a:pt x="0" y="4962244"/>
                </a:moveTo>
                <a:lnTo>
                  <a:pt x="4962244" y="4962244"/>
                </a:lnTo>
                <a:lnTo>
                  <a:pt x="4962244" y="0"/>
                </a:lnTo>
                <a:lnTo>
                  <a:pt x="0" y="0"/>
                </a:lnTo>
                <a:lnTo>
                  <a:pt x="0" y="496224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7" id="7"/>
          <p:cNvGrpSpPr/>
          <p:nvPr/>
        </p:nvGrpSpPr>
        <p:grpSpPr>
          <a:xfrm rot="0">
            <a:off x="12739092" y="-1291235"/>
            <a:ext cx="4364942" cy="2386610"/>
            <a:chOff x="0" y="0"/>
            <a:chExt cx="1149614" cy="6285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149614" cy="628572"/>
            </a:xfrm>
            <a:custGeom>
              <a:avLst/>
              <a:gdLst/>
              <a:ahLst/>
              <a:cxnLst/>
              <a:rect r="r" b="b" t="t" l="l"/>
              <a:pathLst>
                <a:path h="628572" w="1149614">
                  <a:moveTo>
                    <a:pt x="574807" y="628572"/>
                  </a:moveTo>
                  <a:lnTo>
                    <a:pt x="1149614" y="0"/>
                  </a:lnTo>
                  <a:lnTo>
                    <a:pt x="0" y="0"/>
                  </a:lnTo>
                  <a:lnTo>
                    <a:pt x="574807" y="628572"/>
                  </a:lnTo>
                  <a:close/>
                </a:path>
              </a:pathLst>
            </a:custGeom>
            <a:solidFill>
              <a:srgbClr val="FBC613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179627" y="6798"/>
              <a:ext cx="790360" cy="3299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5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5400000">
            <a:off x="14572919" y="-160646"/>
            <a:ext cx="4962244" cy="4962244"/>
          </a:xfrm>
          <a:custGeom>
            <a:avLst/>
            <a:gdLst/>
            <a:ahLst/>
            <a:cxnLst/>
            <a:rect r="r" b="b" t="t" l="l"/>
            <a:pathLst>
              <a:path h="4962244" w="4962244">
                <a:moveTo>
                  <a:pt x="0" y="0"/>
                </a:moveTo>
                <a:lnTo>
                  <a:pt x="4962244" y="0"/>
                </a:lnTo>
                <a:lnTo>
                  <a:pt x="4962244" y="4962244"/>
                </a:lnTo>
                <a:lnTo>
                  <a:pt x="0" y="49622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3591490" y="2093209"/>
            <a:ext cx="10447969" cy="7687531"/>
          </a:xfrm>
          <a:custGeom>
            <a:avLst/>
            <a:gdLst/>
            <a:ahLst/>
            <a:cxnLst/>
            <a:rect r="r" b="b" t="t" l="l"/>
            <a:pathLst>
              <a:path h="7687531" w="10447969">
                <a:moveTo>
                  <a:pt x="0" y="0"/>
                </a:moveTo>
                <a:lnTo>
                  <a:pt x="10447969" y="0"/>
                </a:lnTo>
                <a:lnTo>
                  <a:pt x="10447969" y="7687531"/>
                </a:lnTo>
                <a:lnTo>
                  <a:pt x="0" y="76875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540" r="0" b="-54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86084" y="1066800"/>
            <a:ext cx="15052029" cy="94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50"/>
              </a:lnSpc>
            </a:pPr>
            <a:r>
              <a:rPr lang="en-US" b="true" sz="6500">
                <a:solidFill>
                  <a:srgbClr val="034383"/>
                </a:solidFill>
                <a:latin typeface="Ubuntu Bold"/>
                <a:ea typeface="Ubuntu Bold"/>
                <a:cs typeface="Ubuntu Bold"/>
                <a:sym typeface="Ubuntu Bold"/>
              </a:rPr>
              <a:t> TOOLS &amp; TECHNOLOGIES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5400000">
            <a:off x="11410522" y="-3276512"/>
            <a:ext cx="6562966" cy="7473357"/>
          </a:xfrm>
          <a:custGeom>
            <a:avLst/>
            <a:gdLst/>
            <a:ahLst/>
            <a:cxnLst/>
            <a:rect r="r" b="b" t="t" l="l"/>
            <a:pathLst>
              <a:path h="7473357" w="6562966">
                <a:moveTo>
                  <a:pt x="0" y="0"/>
                </a:moveTo>
                <a:lnTo>
                  <a:pt x="6562966" y="0"/>
                </a:lnTo>
                <a:lnTo>
                  <a:pt x="6562966" y="7473357"/>
                </a:lnTo>
                <a:lnTo>
                  <a:pt x="0" y="74733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4429234" y="2534815"/>
          <a:ext cx="9009376" cy="7172325"/>
        </p:xfrm>
        <a:graphic>
          <a:graphicData uri="http://schemas.openxmlformats.org/drawingml/2006/table">
            <a:tbl>
              <a:tblPr/>
              <a:tblGrid>
                <a:gridCol w="4504688"/>
                <a:gridCol w="4504688"/>
              </a:tblGrid>
              <a:tr h="102461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34383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Component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34383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Technology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BC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BC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BC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461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3438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Video Download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3438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yt-dlp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BC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BC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BC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461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3438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Audio Transcription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3438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Whisper (OpenAI)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BC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BC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BC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461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3438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Embeddings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3438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OpenAI &amp; Sentence Transformers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BC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BC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BC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461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3438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Vector Storage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3438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ChromaDB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BC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BC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BC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461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3438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Retrieval &amp; QA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3438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LangChain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BC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BC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BC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461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3438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User Interface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3438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Gradio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343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BC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BC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BC61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51607" y="1568116"/>
            <a:ext cx="15584786" cy="94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50"/>
              </a:lnSpc>
            </a:pPr>
            <a:r>
              <a:rPr lang="en-US" b="true" sz="6500">
                <a:solidFill>
                  <a:srgbClr val="034383"/>
                </a:solidFill>
                <a:latin typeface="Ubuntu Bold"/>
                <a:ea typeface="Ubuntu Bold"/>
                <a:cs typeface="Ubuntu Bold"/>
                <a:sym typeface="Ubuntu Bold"/>
              </a:rPr>
              <a:t> VIDEO PROCESSING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-5400000">
            <a:off x="-835100" y="-864327"/>
            <a:ext cx="6157558" cy="6157558"/>
          </a:xfrm>
          <a:custGeom>
            <a:avLst/>
            <a:gdLst/>
            <a:ahLst/>
            <a:cxnLst/>
            <a:rect r="r" b="b" t="t" l="l"/>
            <a:pathLst>
              <a:path h="6157558" w="6157558">
                <a:moveTo>
                  <a:pt x="6157558" y="0"/>
                </a:moveTo>
                <a:lnTo>
                  <a:pt x="0" y="0"/>
                </a:lnTo>
                <a:lnTo>
                  <a:pt x="0" y="6157557"/>
                </a:lnTo>
                <a:lnTo>
                  <a:pt x="6157558" y="6157557"/>
                </a:lnTo>
                <a:lnTo>
                  <a:pt x="615755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-5400000">
            <a:off x="12814394" y="6970349"/>
            <a:ext cx="6157558" cy="6157558"/>
          </a:xfrm>
          <a:custGeom>
            <a:avLst/>
            <a:gdLst/>
            <a:ahLst/>
            <a:cxnLst/>
            <a:rect r="r" b="b" t="t" l="l"/>
            <a:pathLst>
              <a:path h="6157558" w="6157558">
                <a:moveTo>
                  <a:pt x="0" y="6157558"/>
                </a:moveTo>
                <a:lnTo>
                  <a:pt x="6157558" y="6157558"/>
                </a:lnTo>
                <a:lnTo>
                  <a:pt x="6157558" y="0"/>
                </a:lnTo>
                <a:lnTo>
                  <a:pt x="0" y="0"/>
                </a:lnTo>
                <a:lnTo>
                  <a:pt x="0" y="6157558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994730" y="4167080"/>
            <a:ext cx="9889034" cy="28417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0259" indent="-350130" lvl="1">
              <a:lnSpc>
                <a:spcPts val="4540"/>
              </a:lnSpc>
              <a:buFont typeface="Arial"/>
              <a:buChar char="•"/>
            </a:pPr>
            <a:r>
              <a:rPr lang="en-US" b="true" sz="3243">
                <a:solidFill>
                  <a:srgbClr val="03438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Download audio from YouTube using    </a:t>
            </a:r>
            <a:r>
              <a:rPr lang="en-US" b="true" sz="3243" u="sng">
                <a:solidFill>
                  <a:srgbClr val="03438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yt-dlp</a:t>
            </a:r>
          </a:p>
          <a:p>
            <a:pPr algn="l">
              <a:lnSpc>
                <a:spcPts val="4540"/>
              </a:lnSpc>
            </a:pPr>
          </a:p>
          <a:p>
            <a:pPr algn="l" marL="700259" indent="-350130" lvl="1">
              <a:lnSpc>
                <a:spcPts val="4540"/>
              </a:lnSpc>
              <a:buFont typeface="Arial"/>
              <a:buChar char="•"/>
            </a:pPr>
            <a:r>
              <a:rPr lang="en-US" b="true" sz="3243">
                <a:solidFill>
                  <a:srgbClr val="03438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Transcribe audio using Whisper</a:t>
            </a:r>
          </a:p>
          <a:p>
            <a:pPr algn="l">
              <a:lnSpc>
                <a:spcPts val="4540"/>
              </a:lnSpc>
            </a:pPr>
          </a:p>
          <a:p>
            <a:pPr algn="l" marL="700259" indent="-350130" lvl="1">
              <a:lnSpc>
                <a:spcPts val="4540"/>
              </a:lnSpc>
              <a:buFont typeface="Arial"/>
              <a:buChar char="•"/>
            </a:pPr>
            <a:r>
              <a:rPr lang="en-US" b="true" sz="3243">
                <a:solidFill>
                  <a:srgbClr val="03438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Split text into manageable chunks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51607" y="944705"/>
            <a:ext cx="15584786" cy="94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50"/>
              </a:lnSpc>
            </a:pPr>
            <a:r>
              <a:rPr lang="en-US" b="true" sz="6500">
                <a:solidFill>
                  <a:srgbClr val="034383"/>
                </a:solidFill>
                <a:latin typeface="Ubuntu Bold"/>
                <a:ea typeface="Ubuntu Bold"/>
                <a:cs typeface="Ubuntu Bold"/>
                <a:sym typeface="Ubuntu Bold"/>
              </a:rPr>
              <a:t>VECTOR EMBEDDING &amp; STORAGE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484415" y="659562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true" flipV="true" rot="0">
            <a:off x="14657615" y="-42342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5" id="5"/>
          <p:cNvSpPr txBox="true"/>
          <p:nvPr/>
        </p:nvSpPr>
        <p:spPr>
          <a:xfrm rot="0">
            <a:off x="3630385" y="3458274"/>
            <a:ext cx="11040368" cy="28789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8022" indent="-354011" lvl="1">
              <a:lnSpc>
                <a:spcPts val="4591"/>
              </a:lnSpc>
              <a:buFont typeface="Arial"/>
              <a:buChar char="•"/>
            </a:pPr>
            <a:r>
              <a:rPr lang="en-US" b="true" sz="3279">
                <a:solidFill>
                  <a:srgbClr val="03438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Convert text chunks into embeddings</a:t>
            </a:r>
          </a:p>
          <a:p>
            <a:pPr algn="l">
              <a:lnSpc>
                <a:spcPts val="4591"/>
              </a:lnSpc>
            </a:pPr>
          </a:p>
          <a:p>
            <a:pPr algn="l" marL="708022" indent="-354011" lvl="1">
              <a:lnSpc>
                <a:spcPts val="4591"/>
              </a:lnSpc>
              <a:buFont typeface="Arial"/>
              <a:buChar char="•"/>
            </a:pPr>
            <a:r>
              <a:rPr lang="en-US" b="true" sz="3279">
                <a:solidFill>
                  <a:srgbClr val="03438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Store them in a vector database (ChromaDB)</a:t>
            </a:r>
          </a:p>
          <a:p>
            <a:pPr algn="l">
              <a:lnSpc>
                <a:spcPts val="4591"/>
              </a:lnSpc>
            </a:pPr>
          </a:p>
          <a:p>
            <a:pPr algn="l" marL="708022" indent="-354011" lvl="1">
              <a:lnSpc>
                <a:spcPts val="4591"/>
              </a:lnSpc>
              <a:buFont typeface="Arial"/>
              <a:buChar char="•"/>
            </a:pPr>
            <a:r>
              <a:rPr lang="en-US" b="true" sz="3279">
                <a:solidFill>
                  <a:srgbClr val="03438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Purpose: enable fast similarity search during Q&amp;A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92127" y="1618283"/>
            <a:ext cx="15702433" cy="94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50"/>
              </a:lnSpc>
            </a:pPr>
            <a:r>
              <a:rPr lang="en-US" b="true" sz="6500">
                <a:solidFill>
                  <a:srgbClr val="034383"/>
                </a:solidFill>
                <a:latin typeface="Ubuntu Bold"/>
                <a:ea typeface="Ubuntu Bold"/>
                <a:cs typeface="Ubuntu Bold"/>
                <a:sym typeface="Ubuntu Bold"/>
              </a:rPr>
              <a:t>QUESTION ANSWERING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2764867" y="-699889"/>
            <a:ext cx="16931738" cy="1533898"/>
            <a:chOff x="0" y="0"/>
            <a:chExt cx="4459388" cy="40399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459388" cy="403990"/>
            </a:xfrm>
            <a:custGeom>
              <a:avLst/>
              <a:gdLst/>
              <a:ahLst/>
              <a:cxnLst/>
              <a:rect r="r" b="b" t="t" l="l"/>
              <a:pathLst>
                <a:path h="403990" w="4459388">
                  <a:moveTo>
                    <a:pt x="0" y="0"/>
                  </a:moveTo>
                  <a:lnTo>
                    <a:pt x="4459388" y="0"/>
                  </a:lnTo>
                  <a:lnTo>
                    <a:pt x="4459388" y="403990"/>
                  </a:lnTo>
                  <a:lnTo>
                    <a:pt x="0" y="403990"/>
                  </a:lnTo>
                  <a:close/>
                </a:path>
              </a:pathLst>
            </a:custGeom>
            <a:solidFill>
              <a:srgbClr val="034383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459388" cy="4420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5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-5400000">
            <a:off x="-5015057" y="4582096"/>
            <a:ext cx="10698089" cy="1533898"/>
            <a:chOff x="0" y="0"/>
            <a:chExt cx="2817604" cy="40399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817604" cy="403990"/>
            </a:xfrm>
            <a:custGeom>
              <a:avLst/>
              <a:gdLst/>
              <a:ahLst/>
              <a:cxnLst/>
              <a:rect r="r" b="b" t="t" l="l"/>
              <a:pathLst>
                <a:path h="403990" w="2817604">
                  <a:moveTo>
                    <a:pt x="0" y="0"/>
                  </a:moveTo>
                  <a:lnTo>
                    <a:pt x="2817604" y="0"/>
                  </a:lnTo>
                  <a:lnTo>
                    <a:pt x="2817604" y="403990"/>
                  </a:lnTo>
                  <a:lnTo>
                    <a:pt x="0" y="403990"/>
                  </a:lnTo>
                  <a:close/>
                </a:path>
              </a:pathLst>
            </a:custGeom>
            <a:solidFill>
              <a:srgbClr val="034383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817604" cy="4420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5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-47625" y="-163489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0" id="10"/>
          <p:cNvSpPr txBox="true"/>
          <p:nvPr/>
        </p:nvSpPr>
        <p:spPr>
          <a:xfrm rot="0">
            <a:off x="2628003" y="4013964"/>
            <a:ext cx="12790438" cy="2786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87171" indent="-343585" lvl="1">
              <a:lnSpc>
                <a:spcPts val="4455"/>
              </a:lnSpc>
              <a:buFont typeface="Arial"/>
              <a:buChar char="•"/>
            </a:pPr>
            <a:r>
              <a:rPr lang="en-US" b="true" sz="3182">
                <a:solidFill>
                  <a:srgbClr val="03438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User submits question (text or voice)</a:t>
            </a:r>
          </a:p>
          <a:p>
            <a:pPr algn="l">
              <a:lnSpc>
                <a:spcPts val="4455"/>
              </a:lnSpc>
            </a:pPr>
          </a:p>
          <a:p>
            <a:pPr algn="l" marL="687171" indent="-343585" lvl="1">
              <a:lnSpc>
                <a:spcPts val="4455"/>
              </a:lnSpc>
              <a:buFont typeface="Arial"/>
              <a:buChar char="•"/>
            </a:pPr>
            <a:r>
              <a:rPr lang="en-US" b="true" sz="3182">
                <a:solidFill>
                  <a:srgbClr val="03438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System retrieves the most relevant chunks</a:t>
            </a:r>
          </a:p>
          <a:p>
            <a:pPr algn="l">
              <a:lnSpc>
                <a:spcPts val="4455"/>
              </a:lnSpc>
            </a:pPr>
          </a:p>
          <a:p>
            <a:pPr algn="l" marL="687171" indent="-343585" lvl="1">
              <a:lnSpc>
                <a:spcPts val="4455"/>
              </a:lnSpc>
              <a:buFont typeface="Arial"/>
              <a:buChar char="•"/>
            </a:pPr>
            <a:r>
              <a:rPr lang="en-US" b="true" sz="3182">
                <a:solidFill>
                  <a:srgbClr val="03438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 language model (gpt-3.5-turbo) generates the final answer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25399" y="1697892"/>
            <a:ext cx="15584786" cy="896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0"/>
              </a:lnSpc>
            </a:pPr>
            <a:r>
              <a:rPr lang="en-US" b="true" sz="6100">
                <a:solidFill>
                  <a:srgbClr val="034383"/>
                </a:solidFill>
                <a:latin typeface="Ubuntu Bold"/>
                <a:ea typeface="Ubuntu Bold"/>
                <a:cs typeface="Ubuntu Bold"/>
                <a:sym typeface="Ubuntu Bold"/>
              </a:rPr>
              <a:t>MULTIMODAL CAPABILITIES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0">
            <a:off x="8102651" y="0"/>
            <a:ext cx="10185349" cy="10185349"/>
          </a:xfrm>
          <a:custGeom>
            <a:avLst/>
            <a:gdLst/>
            <a:ahLst/>
            <a:cxnLst/>
            <a:rect r="r" b="b" t="t" l="l"/>
            <a:pathLst>
              <a:path h="10185349" w="10185349">
                <a:moveTo>
                  <a:pt x="10185349" y="0"/>
                </a:moveTo>
                <a:lnTo>
                  <a:pt x="0" y="0"/>
                </a:lnTo>
                <a:lnTo>
                  <a:pt x="0" y="10185349"/>
                </a:lnTo>
                <a:lnTo>
                  <a:pt x="10185349" y="10185349"/>
                </a:lnTo>
                <a:lnTo>
                  <a:pt x="1018534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4" id="4"/>
          <p:cNvSpPr txBox="true"/>
          <p:nvPr/>
        </p:nvSpPr>
        <p:spPr>
          <a:xfrm rot="0">
            <a:off x="3062809" y="4248400"/>
            <a:ext cx="10079682" cy="2841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2594" indent="-351297" lvl="1">
              <a:lnSpc>
                <a:spcPts val="4555"/>
              </a:lnSpc>
              <a:buFont typeface="Arial"/>
              <a:buChar char="•"/>
            </a:pPr>
            <a:r>
              <a:rPr lang="en-US" b="true" sz="3254">
                <a:solidFill>
                  <a:srgbClr val="03438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Accepts voice input (converted to text)</a:t>
            </a:r>
          </a:p>
          <a:p>
            <a:pPr algn="l">
              <a:lnSpc>
                <a:spcPts val="4555"/>
              </a:lnSpc>
            </a:pPr>
          </a:p>
          <a:p>
            <a:pPr algn="l" marL="702594" indent="-351297" lvl="1">
              <a:lnSpc>
                <a:spcPts val="4555"/>
              </a:lnSpc>
              <a:buFont typeface="Arial"/>
              <a:buChar char="•"/>
            </a:pPr>
            <a:r>
              <a:rPr lang="en-US" b="true" sz="3254">
                <a:solidFill>
                  <a:srgbClr val="03438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Can read out the answer using text-to-speech</a:t>
            </a:r>
          </a:p>
          <a:p>
            <a:pPr algn="l">
              <a:lnSpc>
                <a:spcPts val="4555"/>
              </a:lnSpc>
            </a:pPr>
          </a:p>
          <a:p>
            <a:pPr algn="l" marL="702594" indent="-351297" lvl="1">
              <a:lnSpc>
                <a:spcPts val="4555"/>
              </a:lnSpc>
              <a:buFont typeface="Arial"/>
              <a:buChar char="•"/>
            </a:pPr>
            <a:r>
              <a:rPr lang="en-US" b="true" sz="3254">
                <a:solidFill>
                  <a:srgbClr val="03438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Supports both English and Arabic voice/text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DAGmLqxHqv8</dc:identifier>
  <dcterms:modified xsi:type="dcterms:W3CDTF">2011-08-01T06:04:30Z</dcterms:modified>
  <cp:revision>1</cp:revision>
  <dc:title>Blue Yellow Modern Geometric Business Proposal Presentation</dc:title>
</cp:coreProperties>
</file>