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6" r:id="rId7"/>
    <p:sldId id="268" r:id="rId8"/>
    <p:sldId id="264" r:id="rId9"/>
    <p:sldId id="265" r:id="rId10"/>
    <p:sldId id="267" r:id="rId11"/>
    <p:sldId id="269" r:id="rId12"/>
    <p:sldId id="270" r:id="rId13"/>
    <p:sldId id="273" r:id="rId14"/>
    <p:sldId id="277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0AFF-4B8E-4EC1-8453-23D176B6E11D}" type="datetimeFigureOut">
              <a:rPr lang="fr-MA" smtClean="0"/>
              <a:t>27/11/2023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E83F-DA45-469D-AD99-CD6C9DFBCAD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8159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EB8D-88B3-410D-8D63-C09953B1E7EB}" type="datetime1">
              <a:rPr lang="fr-FR" smtClean="0"/>
              <a:t>27/11/2023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7BF1-B65E-4FB1-BA30-1F7C4C63825E}" type="datetime1">
              <a:rPr lang="fr-FR" smtClean="0"/>
              <a:t>27/11/2023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3E61-3C86-432D-9C1C-5B5C6B843A28}" type="datetime1">
              <a:rPr lang="fr-FR" smtClean="0"/>
              <a:t>27/11/2023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0B54-6162-4D19-BAA2-A4B38592B881}" type="datetime1">
              <a:rPr lang="fr-FR" smtClean="0"/>
              <a:t>27/11/2023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DB8-6758-4D77-B95F-DD45036E9FBB}" type="datetime1">
              <a:rPr lang="fr-FR" smtClean="0"/>
              <a:t>27/11/2023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064C-50CD-48C2-9D82-5B26617FA5A7}" type="datetime1">
              <a:rPr lang="fr-FR" smtClean="0"/>
              <a:t>27/11/2023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C379-7EF7-441B-A3AB-FDC649368EFC}" type="datetime1">
              <a:rPr lang="fr-FR" smtClean="0"/>
              <a:t>27/11/2023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DAA-CA22-4E0F-8DB4-10808182DF5A}" type="datetime1">
              <a:rPr lang="fr-FR" smtClean="0"/>
              <a:t>27/11/2023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3B3-485E-4150-94C7-0D83B4173B32}" type="datetime1">
              <a:rPr lang="fr-FR" smtClean="0"/>
              <a:t>27/11/2023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F4B2-8E18-408D-979D-99A06C269586}" type="datetime1">
              <a:rPr lang="fr-FR" smtClean="0"/>
              <a:t>27/11/2023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47D4-3FFF-4DC4-A242-0DE562F94E84}" type="datetime1">
              <a:rPr lang="fr-FR" smtClean="0"/>
              <a:t>27/11/2023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EA72AD-45E6-4AD0-BEDB-00B3A9797697}" type="datetime1">
              <a:rPr lang="fr-FR" smtClean="0"/>
              <a:t>27/11/2023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BE"/>
              <a:t>POO python/Mme ELFAKIRI.S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Les constructeurs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96A75D-DE95-5E35-A57F-6A83B78F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E1071C-056D-A5BF-DD63-8712E6D7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664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MA" dirty="0"/>
              <a:t>Utilisation d'un constructeur d'initialisation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instancier un objet à l'aide du constructeur d'initialisation :</a:t>
            </a:r>
          </a:p>
          <a:p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2195736" y="3140968"/>
            <a:ext cx="4320480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>
                <a:solidFill>
                  <a:srgbClr val="00B050"/>
                </a:solidFill>
              </a:rPr>
              <a:t>V1</a:t>
            </a:r>
            <a:r>
              <a:rPr lang="fr-MA" dirty="0">
                <a:solidFill>
                  <a:srgbClr val="0070C0"/>
                </a:solidFill>
              </a:rPr>
              <a:t>=Voiture(</a:t>
            </a:r>
            <a:r>
              <a:rPr lang="fr-MA" dirty="0">
                <a:solidFill>
                  <a:srgbClr val="00B050"/>
                </a:solidFill>
              </a:rPr>
              <a:t>"AB5478"</a:t>
            </a:r>
            <a:r>
              <a:rPr lang="fr-MA" dirty="0">
                <a:solidFill>
                  <a:srgbClr val="0070C0"/>
                </a:solidFill>
              </a:rPr>
              <a:t>,</a:t>
            </a:r>
            <a:r>
              <a:rPr lang="fr-MA" dirty="0">
                <a:solidFill>
                  <a:srgbClr val="00B050"/>
                </a:solidFill>
              </a:rPr>
              <a:t>"Ford"</a:t>
            </a:r>
            <a:r>
              <a:rPr lang="fr-MA" dirty="0">
                <a:solidFill>
                  <a:srgbClr val="0070C0"/>
                </a:solidFill>
              </a:rPr>
              <a:t>, </a:t>
            </a:r>
            <a:r>
              <a:rPr lang="fr-MA" dirty="0">
                <a:solidFill>
                  <a:srgbClr val="00B050"/>
                </a:solidFill>
              </a:rPr>
              <a:t>"Gris"</a:t>
            </a:r>
            <a:r>
              <a:rPr lang="fr-MA" dirty="0">
                <a:solidFill>
                  <a:srgbClr val="0070C0"/>
                </a:solidFill>
              </a:rPr>
              <a:t>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96B1A-C27F-7EF4-6731-F07B94F5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EDC761-AB91-7759-2AAE-026DA3F2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680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Constructeur d'initialisation avec des paramètres facultatifs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</a:t>
            </a:r>
            <a:r>
              <a:rPr lang="fr-FR" sz="2000" b="1" dirty="0"/>
              <a:t>paramètre facultatif </a:t>
            </a:r>
            <a:r>
              <a:rPr lang="fr-FR" sz="2000" dirty="0"/>
              <a:t>est un paramètre qui </a:t>
            </a:r>
            <a:r>
              <a:rPr lang="fr-FR" sz="2000" b="1" dirty="0"/>
              <a:t>n'est pas obligatoire</a:t>
            </a:r>
            <a:r>
              <a:rPr lang="fr-FR" sz="2000" dirty="0"/>
              <a:t>, c’est-à-dire qu'il </a:t>
            </a:r>
            <a:r>
              <a:rPr lang="fr-FR" sz="2000" b="1" dirty="0"/>
              <a:t>va prendre une valeur par défaut</a:t>
            </a:r>
            <a:r>
              <a:rPr lang="fr-FR" sz="2000" dirty="0"/>
              <a:t>.</a:t>
            </a:r>
          </a:p>
          <a:p>
            <a:r>
              <a:rPr lang="fr-FR" sz="2000" dirty="0"/>
              <a:t>Si on veut mettre des paramètres facultatifs dans mon constructeur, on fait comme suit :</a:t>
            </a:r>
          </a:p>
          <a:p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791580" y="3573016"/>
            <a:ext cx="7560839" cy="2448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b="1" dirty="0">
                <a:solidFill>
                  <a:srgbClr val="FFC000"/>
                </a:solidFill>
              </a:rPr>
              <a:t> class </a:t>
            </a:r>
            <a:r>
              <a:rPr lang="fr-FR" sz="1900" b="1" dirty="0">
                <a:solidFill>
                  <a:srgbClr val="0070C0"/>
                </a:solidFill>
              </a:rPr>
              <a:t>Maclasse </a:t>
            </a:r>
            <a:r>
              <a:rPr lang="fr-FR" sz="1900" b="1" dirty="0">
                <a:solidFill>
                  <a:srgbClr val="FFC000"/>
                </a:solidFill>
              </a:rPr>
              <a:t>:   </a:t>
            </a:r>
          </a:p>
          <a:p>
            <a:r>
              <a:rPr lang="fr-FR" sz="1900" b="1" dirty="0">
                <a:solidFill>
                  <a:srgbClr val="FFC000"/>
                </a:solidFill>
              </a:rPr>
              <a:t>      </a:t>
            </a:r>
          </a:p>
          <a:p>
            <a:r>
              <a:rPr lang="fr-FR" sz="1900" b="1" dirty="0">
                <a:solidFill>
                  <a:srgbClr val="FFC000"/>
                </a:solidFill>
              </a:rPr>
              <a:t>       </a:t>
            </a:r>
            <a:r>
              <a:rPr lang="fr-FR" sz="1900" b="1" dirty="0" err="1">
                <a:solidFill>
                  <a:srgbClr val="FFC000"/>
                </a:solidFill>
              </a:rPr>
              <a:t>def</a:t>
            </a:r>
            <a:r>
              <a:rPr lang="fr-FR" sz="1900" b="1" dirty="0">
                <a:solidFill>
                  <a:srgbClr val="FFC000"/>
                </a:solidFill>
              </a:rPr>
              <a:t>  </a:t>
            </a:r>
            <a:r>
              <a:rPr lang="fr-FR" sz="1900" dirty="0"/>
              <a:t> </a:t>
            </a:r>
            <a:r>
              <a:rPr lang="fr-FR" sz="1900" dirty="0">
                <a:solidFill>
                  <a:srgbClr val="0070C0"/>
                </a:solidFill>
              </a:rPr>
              <a:t>__init__ (self </a:t>
            </a:r>
            <a:r>
              <a:rPr lang="fr-FR" sz="1900" dirty="0">
                <a:solidFill>
                  <a:schemeClr val="tx1"/>
                </a:solidFill>
              </a:rPr>
              <a:t>,</a:t>
            </a:r>
            <a:r>
              <a:rPr lang="fr-FR" sz="1900" dirty="0"/>
              <a:t> </a:t>
            </a:r>
            <a:r>
              <a:rPr lang="fr-FR" sz="1900" dirty="0">
                <a:solidFill>
                  <a:srgbClr val="00B050"/>
                </a:solidFill>
              </a:rPr>
              <a:t>par1=valeur1</a:t>
            </a:r>
            <a:r>
              <a:rPr lang="fr-FR" sz="1900" dirty="0">
                <a:solidFill>
                  <a:schemeClr val="tx1"/>
                </a:solidFill>
              </a:rPr>
              <a:t>, </a:t>
            </a:r>
            <a:r>
              <a:rPr lang="fr-FR" sz="1900" dirty="0">
                <a:solidFill>
                  <a:srgbClr val="00B050"/>
                </a:solidFill>
              </a:rPr>
              <a:t>par2=valeur2</a:t>
            </a:r>
            <a:r>
              <a:rPr lang="fr-FR" sz="1900" dirty="0">
                <a:solidFill>
                  <a:schemeClr val="tx1"/>
                </a:solidFill>
              </a:rPr>
              <a:t> , </a:t>
            </a:r>
            <a:r>
              <a:rPr lang="fr-FR" sz="1900" dirty="0">
                <a:solidFill>
                  <a:srgbClr val="00B050"/>
                </a:solidFill>
              </a:rPr>
              <a:t>par3=valeur3,.. </a:t>
            </a:r>
            <a:r>
              <a:rPr lang="fr-FR" sz="1900" dirty="0">
                <a:solidFill>
                  <a:srgbClr val="0070C0"/>
                </a:solidFill>
              </a:rPr>
              <a:t>) :</a:t>
            </a:r>
          </a:p>
          <a:p>
            <a:r>
              <a:rPr lang="fr-FR" sz="1900" dirty="0">
                <a:solidFill>
                  <a:srgbClr val="0070C0"/>
                </a:solidFill>
              </a:rPr>
              <a:t>                self.</a:t>
            </a:r>
            <a:r>
              <a:rPr lang="fr-FR" sz="1900" dirty="0">
                <a:solidFill>
                  <a:srgbClr val="00B050"/>
                </a:solidFill>
              </a:rPr>
              <a:t>attribut1</a:t>
            </a:r>
            <a:r>
              <a:rPr lang="fr-FR" sz="1900" dirty="0">
                <a:solidFill>
                  <a:srgbClr val="0070C0"/>
                </a:solidFill>
              </a:rPr>
              <a:t>=par1 ;</a:t>
            </a:r>
          </a:p>
          <a:p>
            <a:r>
              <a:rPr lang="fr-MA" sz="1900" dirty="0">
                <a:solidFill>
                  <a:srgbClr val="00B050"/>
                </a:solidFill>
              </a:rPr>
              <a:t>                </a:t>
            </a:r>
            <a:r>
              <a:rPr lang="fr-MA" sz="1900" dirty="0">
                <a:solidFill>
                  <a:srgbClr val="0070C0"/>
                </a:solidFill>
              </a:rPr>
              <a:t>self.</a:t>
            </a:r>
            <a:r>
              <a:rPr lang="fr-MA" sz="1900" dirty="0">
                <a:solidFill>
                  <a:srgbClr val="00B050"/>
                </a:solidFill>
              </a:rPr>
              <a:t>attribut2=</a:t>
            </a:r>
            <a:r>
              <a:rPr lang="fr-MA" sz="1900" dirty="0">
                <a:solidFill>
                  <a:srgbClr val="0070C0"/>
                </a:solidFill>
              </a:rPr>
              <a:t>par2</a:t>
            </a:r>
            <a:r>
              <a:rPr lang="fr-MA" sz="1900" dirty="0">
                <a:solidFill>
                  <a:srgbClr val="00B050"/>
                </a:solidFill>
              </a:rPr>
              <a:t>;</a:t>
            </a:r>
          </a:p>
          <a:p>
            <a:r>
              <a:rPr lang="fr-MA" sz="1900" dirty="0">
                <a:solidFill>
                  <a:srgbClr val="00B050"/>
                </a:solidFill>
              </a:rPr>
              <a:t>                </a:t>
            </a:r>
            <a:r>
              <a:rPr lang="fr-MA" sz="1900" dirty="0">
                <a:solidFill>
                  <a:srgbClr val="0070C0"/>
                </a:solidFill>
              </a:rPr>
              <a:t>self.</a:t>
            </a:r>
            <a:r>
              <a:rPr lang="fr-MA" sz="1900" dirty="0">
                <a:solidFill>
                  <a:srgbClr val="00B050"/>
                </a:solidFill>
              </a:rPr>
              <a:t>attribut3=</a:t>
            </a:r>
            <a:r>
              <a:rPr lang="fr-MA" sz="1900" dirty="0">
                <a:solidFill>
                  <a:srgbClr val="0070C0"/>
                </a:solidFill>
              </a:rPr>
              <a:t>par3</a:t>
            </a:r>
            <a:r>
              <a:rPr lang="fr-MA" sz="1900" dirty="0">
                <a:solidFill>
                  <a:srgbClr val="00B050"/>
                </a:solidFill>
              </a:rPr>
              <a:t>;</a:t>
            </a:r>
            <a:endParaRPr lang="fr-FR" sz="1900" dirty="0">
              <a:solidFill>
                <a:srgbClr val="00B05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90346-E384-B4E0-D665-AA8CD523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DD741-83E5-2879-8AB8-BB303DD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538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Constructeur d'initialisation avec des paramètres facultatifs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b="1" i="1" u="sng" dirty="0"/>
              <a:t>Exemple</a:t>
            </a:r>
            <a:r>
              <a:rPr lang="fr-FR" sz="1600" dirty="0"/>
              <a:t> 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000" dirty="0"/>
          </a:p>
          <a:p>
            <a:endParaRPr lang="fr-FR" sz="1600" dirty="0"/>
          </a:p>
          <a:p>
            <a:r>
              <a:rPr lang="fr-FR" sz="1600" dirty="0"/>
              <a:t>Utilisation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511661" y="2348880"/>
            <a:ext cx="5904656" cy="1512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C000"/>
                </a:solidFill>
              </a:rPr>
              <a:t> class </a:t>
            </a:r>
            <a:r>
              <a:rPr lang="fr-FR" b="1" dirty="0">
                <a:solidFill>
                  <a:srgbClr val="0070C0"/>
                </a:solidFill>
              </a:rPr>
              <a:t>Voiture</a:t>
            </a:r>
            <a:r>
              <a:rPr lang="fr-FR" b="1" dirty="0">
                <a:solidFill>
                  <a:srgbClr val="FFC000"/>
                </a:solidFill>
              </a:rPr>
              <a:t>:   </a:t>
            </a:r>
          </a:p>
          <a:p>
            <a:r>
              <a:rPr lang="fr-FR" b="1" dirty="0">
                <a:solidFill>
                  <a:srgbClr val="FFC000"/>
                </a:solidFill>
              </a:rPr>
              <a:t>       </a:t>
            </a:r>
            <a:r>
              <a:rPr lang="fr-FR" b="1" dirty="0" err="1">
                <a:solidFill>
                  <a:srgbClr val="FFC000"/>
                </a:solidFill>
              </a:rPr>
              <a:t>def</a:t>
            </a:r>
            <a:r>
              <a:rPr lang="fr-FR" b="1" dirty="0">
                <a:solidFill>
                  <a:srgbClr val="FFC000"/>
                </a:solidFill>
              </a:rPr>
              <a:t>  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__init__ (self ,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mat=""</a:t>
            </a:r>
            <a:r>
              <a:rPr lang="fr-FR" dirty="0">
                <a:solidFill>
                  <a:srgbClr val="0070C0"/>
                </a:solidFill>
              </a:rPr>
              <a:t> , </a:t>
            </a:r>
            <a:r>
              <a:rPr lang="fr-FR" dirty="0" err="1">
                <a:solidFill>
                  <a:srgbClr val="00B050"/>
                </a:solidFill>
              </a:rPr>
              <a:t>mar</a:t>
            </a:r>
            <a:r>
              <a:rPr lang="fr-FR" dirty="0">
                <a:solidFill>
                  <a:srgbClr val="00B050"/>
                </a:solidFill>
              </a:rPr>
              <a:t>=""</a:t>
            </a:r>
            <a:r>
              <a:rPr lang="fr-FR" dirty="0">
                <a:solidFill>
                  <a:srgbClr val="0070C0"/>
                </a:solidFill>
              </a:rPr>
              <a:t>,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c="Noir"</a:t>
            </a:r>
            <a:r>
              <a:rPr lang="fr-FR" dirty="0">
                <a:solidFill>
                  <a:srgbClr val="0070C0"/>
                </a:solidFill>
              </a:rPr>
              <a:t>) </a:t>
            </a:r>
            <a:r>
              <a:rPr lang="fr-FR" dirty="0">
                <a:solidFill>
                  <a:srgbClr val="002060"/>
                </a:solidFill>
              </a:rPr>
              <a:t>:</a:t>
            </a:r>
          </a:p>
          <a:p>
            <a:r>
              <a:rPr lang="fr-FR" dirty="0">
                <a:solidFill>
                  <a:srgbClr val="00B050"/>
                </a:solidFill>
              </a:rPr>
              <a:t>                </a:t>
            </a:r>
            <a:r>
              <a:rPr lang="fr-FR" dirty="0">
                <a:solidFill>
                  <a:srgbClr val="0070C0"/>
                </a:solidFill>
              </a:rPr>
              <a:t>self.</a:t>
            </a:r>
            <a:r>
              <a:rPr lang="fr-FR" dirty="0">
                <a:solidFill>
                  <a:srgbClr val="00B050"/>
                </a:solidFill>
              </a:rPr>
              <a:t>attribut1=mat</a:t>
            </a:r>
          </a:p>
          <a:p>
            <a:r>
              <a:rPr lang="fr-MA" dirty="0">
                <a:solidFill>
                  <a:srgbClr val="00B050"/>
                </a:solidFill>
              </a:rPr>
              <a:t>                </a:t>
            </a:r>
            <a:r>
              <a:rPr lang="fr-MA" dirty="0">
                <a:solidFill>
                  <a:srgbClr val="0070C0"/>
                </a:solidFill>
              </a:rPr>
              <a:t>self.</a:t>
            </a:r>
            <a:r>
              <a:rPr lang="fr-MA" dirty="0">
                <a:solidFill>
                  <a:srgbClr val="00B050"/>
                </a:solidFill>
              </a:rPr>
              <a:t>attribut2=</a:t>
            </a:r>
            <a:r>
              <a:rPr lang="fr-MA" dirty="0" err="1">
                <a:solidFill>
                  <a:srgbClr val="00B050"/>
                </a:solidFill>
              </a:rPr>
              <a:t>mar</a:t>
            </a:r>
            <a:endParaRPr lang="fr-MA" dirty="0">
              <a:solidFill>
                <a:srgbClr val="00B050"/>
              </a:solidFill>
            </a:endParaRPr>
          </a:p>
          <a:p>
            <a:r>
              <a:rPr lang="fr-MA" dirty="0">
                <a:solidFill>
                  <a:srgbClr val="00B050"/>
                </a:solidFill>
              </a:rPr>
              <a:t>                </a:t>
            </a:r>
            <a:r>
              <a:rPr lang="fr-MA" dirty="0">
                <a:solidFill>
                  <a:srgbClr val="0070C0"/>
                </a:solidFill>
              </a:rPr>
              <a:t>self.</a:t>
            </a:r>
            <a:r>
              <a:rPr lang="fr-MA" dirty="0">
                <a:solidFill>
                  <a:srgbClr val="00B050"/>
                </a:solidFill>
              </a:rPr>
              <a:t>attribut3=c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596" y="4344788"/>
            <a:ext cx="7272808" cy="2050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>
                <a:solidFill>
                  <a:schemeClr val="tx1"/>
                </a:solidFill>
              </a:rPr>
              <a:t>V1=Voiture("AB2541","Ford","Rouge")</a:t>
            </a:r>
          </a:p>
          <a:p>
            <a:r>
              <a:rPr lang="fr-FR" sz="1500" dirty="0">
                <a:solidFill>
                  <a:schemeClr val="tx1"/>
                </a:solidFill>
              </a:rPr>
              <a:t>V2=Voiture("AB985","Nissan")                  #</a:t>
            </a:r>
            <a:r>
              <a:rPr lang="fr-FR" sz="1500" dirty="0">
                <a:solidFill>
                  <a:srgbClr val="00B050"/>
                </a:solidFill>
              </a:rPr>
              <a:t>pas de paramètre pour la couleur, donc la  			            #couleur sera par défaut Noir</a:t>
            </a:r>
          </a:p>
          <a:p>
            <a:r>
              <a:rPr lang="fr-FR" sz="1500" dirty="0">
                <a:solidFill>
                  <a:schemeClr val="tx1"/>
                </a:solidFill>
              </a:rPr>
              <a:t>V3=Voiture("AB3214",c="rouge")             # la marque est une chaine vide, couleur  rouge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rgbClr val="00B050"/>
                </a:solidFill>
              </a:rPr>
              <a:t>print</a:t>
            </a:r>
            <a:r>
              <a:rPr lang="fr-FR" sz="1500" dirty="0">
                <a:solidFill>
                  <a:srgbClr val="00B050"/>
                </a:solidFill>
              </a:rPr>
              <a:t>("Matricule " , V2.matricule," Marque :",V2.marque," Couleur : ",V2.couleur)</a:t>
            </a:r>
          </a:p>
          <a:p>
            <a:endParaRPr lang="fr-FR" sz="1500" dirty="0">
              <a:solidFill>
                <a:srgbClr val="00B050"/>
              </a:solidFill>
            </a:endParaRPr>
          </a:p>
          <a:p>
            <a:r>
              <a:rPr lang="fr-FR" sz="1500" dirty="0">
                <a:solidFill>
                  <a:schemeClr val="tx1"/>
                </a:solidFill>
              </a:rPr>
              <a:t>#le résultat :        Matricule : AB985  Marque : Nissan  Couleur :  Noir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CD4FC-6A36-D261-D959-D1507522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65381-035D-6CC3-DF83-209ADA5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465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MA" sz="1800" dirty="0"/>
              <a:t>Un destructeur est une méthode spéciale permettant de détruire un objet en mémoire une fois il n'est plus référencé (n’est plus utilisé)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800" dirty="0"/>
              <a:t>les destructeurs </a:t>
            </a:r>
            <a:r>
              <a:rPr lang="fr-FR" sz="1800" b="1" dirty="0"/>
              <a:t>ne sont pas nécessaires </a:t>
            </a:r>
            <a:r>
              <a:rPr lang="fr-FR" sz="1800" dirty="0"/>
              <a:t>car Python dispose d'un ramasse-miettes  (</a:t>
            </a:r>
            <a:r>
              <a:rPr lang="fr-FR" sz="1800" dirty="0" err="1"/>
              <a:t>garbage</a:t>
            </a:r>
            <a:r>
              <a:rPr lang="fr-FR" sz="1800" dirty="0"/>
              <a:t> collector)assurant la gestion automatiquement de la mémoire.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800" dirty="0"/>
              <a:t>On a besoin de définir un destructeur, lorsque on veut ajouter un autre traitement en plus de la destruction de l'espace mémoire.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800" dirty="0"/>
              <a:t>La méthode </a:t>
            </a:r>
            <a:r>
              <a:rPr lang="fr-FR" sz="1800" b="1" dirty="0"/>
              <a:t>__</a:t>
            </a:r>
            <a:r>
              <a:rPr lang="fr-FR" sz="1800" b="1" dirty="0" err="1"/>
              <a:t>del</a:t>
            </a:r>
            <a:r>
              <a:rPr lang="fr-FR" sz="1800" b="1" dirty="0"/>
              <a:t> __ () </a:t>
            </a:r>
            <a:r>
              <a:rPr lang="fr-FR" sz="1800" dirty="0"/>
              <a:t>est une méthode appelée destructeur en Python. Elle est appelé lorsque toutes les références à l’objet ont été supprimées, c’est-à-dire lorsqu’un objet est nettoyé.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2531995" y="5326573"/>
            <a:ext cx="3960440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def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rgbClr val="0070C0"/>
                </a:solidFill>
              </a:rPr>
              <a:t>__</a:t>
            </a:r>
            <a:r>
              <a:rPr lang="fr-FR" dirty="0" err="1">
                <a:solidFill>
                  <a:srgbClr val="0070C0"/>
                </a:solidFill>
              </a:rPr>
              <a:t>del</a:t>
            </a:r>
            <a:r>
              <a:rPr lang="fr-FR" dirty="0">
                <a:solidFill>
                  <a:srgbClr val="0070C0"/>
                </a:solidFill>
              </a:rPr>
              <a:t>__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fr-FR" dirty="0">
                <a:solidFill>
                  <a:schemeClr val="tx1"/>
                </a:solidFill>
              </a:rPr>
              <a:t>): </a:t>
            </a:r>
          </a:p>
          <a:p>
            <a:r>
              <a:rPr lang="fr-FR" dirty="0">
                <a:solidFill>
                  <a:schemeClr val="tx1"/>
                </a:solidFill>
              </a:rPr>
              <a:t>      # actions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15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Méthode __</a:t>
            </a:r>
            <a:r>
              <a:rPr lang="fr-MA" dirty="0" err="1"/>
              <a:t>str</a:t>
            </a:r>
            <a:r>
              <a:rPr lang="fr-MA" dirty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000" dirty="0"/>
              <a:t>La méthode spéciale </a:t>
            </a:r>
            <a:r>
              <a:rPr lang="fr-MA" sz="2000" b="1" dirty="0"/>
              <a:t>__</a:t>
            </a:r>
            <a:r>
              <a:rPr lang="fr-MA" sz="2000" b="1" dirty="0" err="1"/>
              <a:t>str</a:t>
            </a:r>
            <a:r>
              <a:rPr lang="fr-MA" sz="2000" b="1" dirty="0"/>
              <a:t>__ (self) </a:t>
            </a:r>
            <a:r>
              <a:rPr lang="fr-MA" sz="2000" dirty="0"/>
              <a:t>est une méthode qui retourne une chaine de caractère  qu'on lui précise . </a:t>
            </a:r>
          </a:p>
          <a:p>
            <a:r>
              <a:rPr lang="fr-MA" sz="2000" dirty="0"/>
              <a:t>Cette méthode est équivalente à la méthode </a:t>
            </a:r>
            <a:r>
              <a:rPr lang="fr-MA" sz="2000" b="1" dirty="0"/>
              <a:t>Afficher</a:t>
            </a:r>
            <a:r>
              <a:rPr lang="fr-MA" sz="2000" dirty="0"/>
              <a:t>() déjà faite dans les exercices,  mais qui a appelée automatiquement après l'affichage d'un objet.</a:t>
            </a:r>
          </a:p>
          <a:p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755576" y="3717032"/>
            <a:ext cx="7776864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r>
              <a:rPr lang="fr-MA" dirty="0">
                <a:solidFill>
                  <a:schemeClr val="tx1"/>
                </a:solidFill>
              </a:rPr>
              <a:t>class voiture :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    </a:t>
            </a:r>
            <a:r>
              <a:rPr lang="fr-FR" dirty="0" err="1">
                <a:solidFill>
                  <a:schemeClr val="tx1"/>
                </a:solidFill>
              </a:rPr>
              <a:t>def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__</a:t>
            </a:r>
            <a:r>
              <a:rPr lang="fr-FR" b="1" dirty="0" err="1">
                <a:solidFill>
                  <a:srgbClr val="0070C0"/>
                </a:solidFill>
              </a:rPr>
              <a:t>str</a:t>
            </a:r>
            <a:r>
              <a:rPr lang="fr-FR" b="1" dirty="0">
                <a:solidFill>
                  <a:srgbClr val="0070C0"/>
                </a:solidFill>
              </a:rPr>
              <a:t>__</a:t>
            </a:r>
            <a:r>
              <a:rPr lang="fr-FR" dirty="0">
                <a:solidFill>
                  <a:schemeClr val="tx1"/>
                </a:solidFill>
              </a:rPr>
              <a:t>(self):</a:t>
            </a:r>
          </a:p>
          <a:p>
            <a:r>
              <a:rPr lang="fr-FR" dirty="0">
                <a:solidFill>
                  <a:schemeClr val="tx1"/>
                </a:solidFill>
              </a:rPr>
              <a:t>         return ("la matricule :"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b="1" dirty="0" err="1">
                <a:solidFill>
                  <a:schemeClr val="tx1"/>
                </a:solidFill>
              </a:rPr>
              <a:t>self</a:t>
            </a:r>
            <a:r>
              <a:rPr lang="fr-FR" dirty="0" err="1">
                <a:solidFill>
                  <a:schemeClr val="tx1"/>
                </a:solidFill>
              </a:rPr>
              <a:t>.matricule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chemeClr val="tx1"/>
                </a:solidFill>
              </a:rPr>
              <a:t> " la marque "</a:t>
            </a:r>
            <a:r>
              <a:rPr lang="fr-FR" b="1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self</a:t>
            </a:r>
            <a:r>
              <a:rPr lang="fr-FR" dirty="0" err="1">
                <a:solidFill>
                  <a:schemeClr val="tx1"/>
                </a:solidFill>
              </a:rPr>
              <a:t>.marque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5301208"/>
            <a:ext cx="7560840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>
                <a:solidFill>
                  <a:schemeClr val="tx1"/>
                </a:solidFill>
              </a:rPr>
              <a:t>V1=Voiture("AB2541", "</a:t>
            </a:r>
            <a:r>
              <a:rPr lang="fr-MA" dirty="0" err="1">
                <a:solidFill>
                  <a:schemeClr val="tx1"/>
                </a:solidFill>
              </a:rPr>
              <a:t>renault</a:t>
            </a:r>
            <a:r>
              <a:rPr lang="fr-MA" dirty="0">
                <a:solidFill>
                  <a:schemeClr val="tx1"/>
                </a:solidFill>
              </a:rPr>
              <a:t>" , 90000)</a:t>
            </a:r>
          </a:p>
          <a:p>
            <a:r>
              <a:rPr lang="fr-MA" dirty="0" err="1">
                <a:solidFill>
                  <a:schemeClr val="tx1"/>
                </a:solidFill>
              </a:rPr>
              <a:t>print</a:t>
            </a:r>
            <a:r>
              <a:rPr lang="fr-MA" dirty="0">
                <a:solidFill>
                  <a:schemeClr val="tx1"/>
                </a:solidFill>
              </a:rPr>
              <a:t>(V1)    	#la méthode __</a:t>
            </a:r>
            <a:r>
              <a:rPr lang="fr-MA" dirty="0" err="1">
                <a:solidFill>
                  <a:schemeClr val="tx1"/>
                </a:solidFill>
              </a:rPr>
              <a:t>str</a:t>
            </a:r>
            <a:r>
              <a:rPr lang="fr-MA" dirty="0">
                <a:solidFill>
                  <a:schemeClr val="tx1"/>
                </a:solidFill>
              </a:rPr>
              <a:t>__ est </a:t>
            </a:r>
            <a:r>
              <a:rPr lang="fr-MA" dirty="0" err="1">
                <a:solidFill>
                  <a:schemeClr val="tx1"/>
                </a:solidFill>
              </a:rPr>
              <a:t>éxécuté</a:t>
            </a:r>
            <a:r>
              <a:rPr lang="fr-MA" dirty="0">
                <a:solidFill>
                  <a:schemeClr val="tx1"/>
                </a:solidFill>
              </a:rPr>
              <a:t> automatiquement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51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fonction </a:t>
            </a:r>
            <a:r>
              <a:rPr lang="fr-MA" dirty="0" err="1"/>
              <a:t>dir</a:t>
            </a:r>
            <a:r>
              <a:rPr lang="fr-MA" dirty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fonction </a:t>
            </a:r>
            <a:r>
              <a:rPr lang="fr-FR" sz="2400" b="1" dirty="0" err="1"/>
              <a:t>dir</a:t>
            </a:r>
            <a:r>
              <a:rPr lang="fr-FR" sz="2400" dirty="0"/>
              <a:t> donne un aperçu des méthodes de l'objet dans une liste:</a:t>
            </a:r>
          </a:p>
          <a:p>
            <a:endParaRPr lang="fr-MA" sz="2400" dirty="0"/>
          </a:p>
          <a:p>
            <a:endParaRPr lang="fr-MA" sz="2400" dirty="0"/>
          </a:p>
          <a:p>
            <a:endParaRPr lang="fr-MA" sz="2400" dirty="0"/>
          </a:p>
          <a:p>
            <a:r>
              <a:rPr lang="fr-MA" sz="2400" dirty="0"/>
              <a:t>Affiche :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547664" y="2924944"/>
            <a:ext cx="518457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 sz="1600" dirty="0">
              <a:solidFill>
                <a:srgbClr val="00B050"/>
              </a:solidFill>
            </a:endParaRPr>
          </a:p>
          <a:p>
            <a:r>
              <a:rPr lang="fr-MA" sz="1600" dirty="0">
                <a:solidFill>
                  <a:srgbClr val="00B050"/>
                </a:solidFill>
              </a:rPr>
              <a:t>V1</a:t>
            </a:r>
            <a:r>
              <a:rPr lang="fr-MA" sz="1600" dirty="0">
                <a:solidFill>
                  <a:schemeClr val="tx1"/>
                </a:solidFill>
              </a:rPr>
              <a:t>=Voiture("AB2541", "</a:t>
            </a:r>
            <a:r>
              <a:rPr lang="fr-MA" sz="1600" dirty="0" err="1">
                <a:solidFill>
                  <a:schemeClr val="tx1"/>
                </a:solidFill>
              </a:rPr>
              <a:t>renault</a:t>
            </a:r>
            <a:r>
              <a:rPr lang="fr-MA" sz="1600" dirty="0">
                <a:solidFill>
                  <a:schemeClr val="tx1"/>
                </a:solidFill>
              </a:rPr>
              <a:t>" , 90000);</a:t>
            </a:r>
          </a:p>
          <a:p>
            <a:r>
              <a:rPr lang="fr-MA" sz="1600" dirty="0" err="1">
                <a:solidFill>
                  <a:schemeClr val="tx1"/>
                </a:solidFill>
              </a:rPr>
              <a:t>print</a:t>
            </a:r>
            <a:r>
              <a:rPr lang="fr-MA" sz="1600" dirty="0">
                <a:solidFill>
                  <a:schemeClr val="tx1"/>
                </a:solidFill>
              </a:rPr>
              <a:t>(</a:t>
            </a:r>
            <a:r>
              <a:rPr lang="fr-MA" sz="1600" dirty="0" err="1">
                <a:solidFill>
                  <a:srgbClr val="0070C0"/>
                </a:solidFill>
              </a:rPr>
              <a:t>dir</a:t>
            </a:r>
            <a:r>
              <a:rPr lang="fr-MA" sz="1600" dirty="0">
                <a:solidFill>
                  <a:srgbClr val="00B050"/>
                </a:solidFill>
              </a:rPr>
              <a:t>(v1)</a:t>
            </a:r>
            <a:r>
              <a:rPr lang="fr-MA" sz="1600" dirty="0">
                <a:solidFill>
                  <a:schemeClr val="tx1"/>
                </a:solidFill>
              </a:rPr>
              <a:t>)  </a:t>
            </a:r>
          </a:p>
          <a:p>
            <a:endParaRPr lang="fr-MA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690879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80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dirty="0"/>
              <a:t>Attribut spécial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400" dirty="0">
                <a:solidFill>
                  <a:srgbClr val="0070C0"/>
                </a:solidFill>
              </a:rPr>
              <a:t>__</a:t>
            </a:r>
            <a:r>
              <a:rPr lang="fr-MA" sz="2400" b="1" dirty="0" err="1">
                <a:solidFill>
                  <a:srgbClr val="0070C0"/>
                </a:solidFill>
              </a:rPr>
              <a:t>dict</a:t>
            </a:r>
            <a:r>
              <a:rPr lang="fr-MA" sz="2400" dirty="0">
                <a:solidFill>
                  <a:srgbClr val="0070C0"/>
                </a:solidFill>
              </a:rPr>
              <a:t>__</a:t>
            </a:r>
            <a:r>
              <a:rPr lang="fr-MA" sz="2400" dirty="0"/>
              <a:t>: </a:t>
            </a:r>
            <a:r>
              <a:rPr lang="fr-FR" sz="2000" dirty="0"/>
              <a:t>Cet attribut spécial affiche </a:t>
            </a:r>
            <a:r>
              <a:rPr lang="fr-FR" sz="2000" b="1" dirty="0"/>
              <a:t>les valeurs des attributs </a:t>
            </a:r>
            <a:r>
              <a:rPr lang="fr-FR" sz="2000" dirty="0"/>
              <a:t>de   l'instance sous forme d'un dictionnaire</a:t>
            </a:r>
            <a:r>
              <a:rPr lang="fr-FR" sz="1800" dirty="0"/>
              <a:t>.</a:t>
            </a:r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FR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FR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MA" sz="1800" dirty="0"/>
          </a:p>
          <a:p>
            <a:endParaRPr lang="fr-FR" sz="1800" dirty="0"/>
          </a:p>
          <a:p>
            <a:endParaRPr lang="fr-MA" sz="1800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243576" y="3068960"/>
            <a:ext cx="6568783" cy="1656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 sz="1600" dirty="0">
              <a:solidFill>
                <a:srgbClr val="00B050"/>
              </a:solidFill>
            </a:endParaRPr>
          </a:p>
          <a:p>
            <a:r>
              <a:rPr lang="fr-MA" sz="1600" dirty="0">
                <a:solidFill>
                  <a:srgbClr val="00B050"/>
                </a:solidFill>
              </a:rPr>
              <a:t>V1</a:t>
            </a:r>
            <a:r>
              <a:rPr lang="fr-MA" sz="1600" dirty="0">
                <a:solidFill>
                  <a:schemeClr val="tx1"/>
                </a:solidFill>
              </a:rPr>
              <a:t>=Voiture("AB2541", "</a:t>
            </a:r>
            <a:r>
              <a:rPr lang="fr-MA" sz="1600" dirty="0" err="1">
                <a:solidFill>
                  <a:schemeClr val="tx1"/>
                </a:solidFill>
              </a:rPr>
              <a:t>renault</a:t>
            </a:r>
            <a:r>
              <a:rPr lang="fr-MA" sz="1600" dirty="0">
                <a:solidFill>
                  <a:schemeClr val="tx1"/>
                </a:solidFill>
              </a:rPr>
              <a:t>" , 90000);</a:t>
            </a:r>
          </a:p>
          <a:p>
            <a:r>
              <a:rPr lang="fr-MA" sz="1600" dirty="0" err="1">
                <a:solidFill>
                  <a:schemeClr val="tx1"/>
                </a:solidFill>
              </a:rPr>
              <a:t>print</a:t>
            </a:r>
            <a:r>
              <a:rPr lang="fr-MA" sz="1600" dirty="0">
                <a:solidFill>
                  <a:schemeClr val="tx1"/>
                </a:solidFill>
              </a:rPr>
              <a:t>(</a:t>
            </a:r>
            <a:r>
              <a:rPr lang="fr-MA" sz="1600" dirty="0">
                <a:solidFill>
                  <a:srgbClr val="00B050"/>
                </a:solidFill>
              </a:rPr>
              <a:t>V1.</a:t>
            </a:r>
            <a:r>
              <a:rPr lang="fr-MA" sz="1600" dirty="0">
                <a:solidFill>
                  <a:srgbClr val="0070C0"/>
                </a:solidFill>
              </a:rPr>
              <a:t>__dict__</a:t>
            </a:r>
            <a:r>
              <a:rPr lang="fr-MA" sz="1600" dirty="0">
                <a:solidFill>
                  <a:schemeClr val="tx1"/>
                </a:solidFill>
              </a:rPr>
              <a:t>)  </a:t>
            </a:r>
          </a:p>
          <a:p>
            <a:endParaRPr lang="fr-MA" sz="1600" dirty="0">
              <a:solidFill>
                <a:schemeClr val="tx1"/>
              </a:solidFill>
            </a:endParaRPr>
          </a:p>
          <a:p>
            <a:r>
              <a:rPr lang="fr-MA" sz="1600" dirty="0">
                <a:solidFill>
                  <a:schemeClr val="tx1"/>
                </a:solidFill>
              </a:rPr>
              <a:t># affiche </a:t>
            </a:r>
            <a:r>
              <a:rPr lang="fr-MA" sz="1600" dirty="0">
                <a:solidFill>
                  <a:srgbClr val="00B050"/>
                </a:solidFill>
              </a:rPr>
              <a:t>{</a:t>
            </a:r>
            <a:r>
              <a:rPr lang="fr-MA" sz="1600" dirty="0">
                <a:solidFill>
                  <a:schemeClr val="tx1"/>
                </a:solidFill>
              </a:rPr>
              <a:t> "matricule":"AB2541  , "marque":"</a:t>
            </a:r>
            <a:r>
              <a:rPr lang="fr-MA" sz="1600" dirty="0" err="1">
                <a:solidFill>
                  <a:schemeClr val="tx1"/>
                </a:solidFill>
              </a:rPr>
              <a:t>renault</a:t>
            </a:r>
            <a:r>
              <a:rPr lang="fr-MA" sz="1600" dirty="0">
                <a:solidFill>
                  <a:schemeClr val="tx1"/>
                </a:solidFill>
              </a:rPr>
              <a:t>"  ,  "prix": 90000  </a:t>
            </a:r>
            <a:r>
              <a:rPr lang="fr-MA" sz="1600" dirty="0">
                <a:solidFill>
                  <a:srgbClr val="00B050"/>
                </a:solidFill>
              </a:rPr>
              <a:t>}</a:t>
            </a:r>
          </a:p>
          <a:p>
            <a:endParaRPr lang="fr-FR" sz="160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dirty="0"/>
              <a:t>Attribut spécial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b="1" dirty="0">
                <a:solidFill>
                  <a:srgbClr val="0070C0"/>
                </a:solidFill>
              </a:rPr>
              <a:t>__doc__: </a:t>
            </a:r>
            <a:r>
              <a:rPr lang="fr-FR" sz="2000" dirty="0"/>
              <a:t>cet attribut spéciale nous permet d'afficher la documentation de notre classe, à condition de mettre une documentation comme commentaire à l'intérieur de la classe</a:t>
            </a:r>
          </a:p>
          <a:p>
            <a:endParaRPr lang="fr-FR" sz="2000" dirty="0"/>
          </a:p>
          <a:p>
            <a:endParaRPr lang="fr-MA" sz="2000" dirty="0"/>
          </a:p>
          <a:p>
            <a:endParaRPr lang="fr-MA" sz="2000" dirty="0"/>
          </a:p>
          <a:p>
            <a:endParaRPr lang="fr-MA" sz="2000" dirty="0"/>
          </a:p>
          <a:p>
            <a:endParaRPr lang="fr-MA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475656" y="3068960"/>
            <a:ext cx="6264696" cy="2952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600" dirty="0">
                <a:solidFill>
                  <a:schemeClr val="tx1"/>
                </a:solidFill>
              </a:rPr>
              <a:t>Class Voiture :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 </a:t>
            </a:r>
            <a:r>
              <a:rPr lang="fr-FR" sz="1600" dirty="0">
                <a:solidFill>
                  <a:srgbClr val="00B050"/>
                </a:solidFill>
              </a:rPr>
              <a:t>''' classe voiture est un modèle utilisé pour toute les voitures</a:t>
            </a:r>
          </a:p>
          <a:p>
            <a:r>
              <a:rPr lang="fr-FR" sz="1600" dirty="0">
                <a:solidFill>
                  <a:srgbClr val="00B050"/>
                </a:solidFill>
              </a:rPr>
              <a:t>    '''</a:t>
            </a:r>
          </a:p>
          <a:p>
            <a:r>
              <a:rPr lang="fr-MA" sz="1600" dirty="0">
                <a:solidFill>
                  <a:srgbClr val="00B050"/>
                </a:solidFill>
              </a:rPr>
              <a:t>   </a:t>
            </a:r>
            <a:r>
              <a:rPr lang="fr-MA" sz="1600" dirty="0">
                <a:solidFill>
                  <a:schemeClr val="tx1"/>
                </a:solidFill>
              </a:rPr>
              <a:t> </a:t>
            </a:r>
            <a:r>
              <a:rPr lang="fr-MA" sz="1600" dirty="0" err="1">
                <a:solidFill>
                  <a:schemeClr val="tx1"/>
                </a:solidFill>
              </a:rPr>
              <a:t>def</a:t>
            </a:r>
            <a:r>
              <a:rPr lang="fr-MA" sz="1600" dirty="0">
                <a:solidFill>
                  <a:schemeClr val="tx1"/>
                </a:solidFill>
              </a:rPr>
              <a:t> Afficher(self,…):</a:t>
            </a:r>
          </a:p>
          <a:p>
            <a:r>
              <a:rPr lang="fr-MA" sz="1600" dirty="0">
                <a:solidFill>
                  <a:schemeClr val="tx1"/>
                </a:solidFill>
              </a:rPr>
              <a:t>        …..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MA" sz="1600" dirty="0">
                <a:solidFill>
                  <a:schemeClr val="tx1"/>
                </a:solidFill>
              </a:rPr>
              <a:t>  </a:t>
            </a:r>
          </a:p>
          <a:p>
            <a:endParaRPr lang="fr-MA" sz="1600" dirty="0">
              <a:solidFill>
                <a:schemeClr val="tx1"/>
              </a:solidFill>
            </a:endParaRPr>
          </a:p>
          <a:p>
            <a:r>
              <a:rPr lang="fr-MA" sz="1600" dirty="0">
                <a:solidFill>
                  <a:srgbClr val="00B050"/>
                </a:solidFill>
              </a:rPr>
              <a:t>V1</a:t>
            </a:r>
            <a:r>
              <a:rPr lang="fr-MA" sz="1600" dirty="0">
                <a:solidFill>
                  <a:schemeClr val="tx1"/>
                </a:solidFill>
              </a:rPr>
              <a:t>=Voiture("AB2541", "</a:t>
            </a:r>
            <a:r>
              <a:rPr lang="fr-MA" sz="1600" dirty="0" err="1">
                <a:solidFill>
                  <a:schemeClr val="tx1"/>
                </a:solidFill>
              </a:rPr>
              <a:t>renault</a:t>
            </a:r>
            <a:r>
              <a:rPr lang="fr-MA" sz="1600" dirty="0">
                <a:solidFill>
                  <a:schemeClr val="tx1"/>
                </a:solidFill>
              </a:rPr>
              <a:t>" , 90000);</a:t>
            </a:r>
          </a:p>
          <a:p>
            <a:r>
              <a:rPr lang="fr-MA" sz="1600" dirty="0" err="1">
                <a:solidFill>
                  <a:schemeClr val="tx1"/>
                </a:solidFill>
              </a:rPr>
              <a:t>print</a:t>
            </a:r>
            <a:r>
              <a:rPr lang="fr-MA" sz="1600" dirty="0">
                <a:solidFill>
                  <a:schemeClr val="tx1"/>
                </a:solidFill>
              </a:rPr>
              <a:t>(</a:t>
            </a:r>
            <a:r>
              <a:rPr lang="fr-MA" sz="1600" dirty="0">
                <a:solidFill>
                  <a:srgbClr val="00B050"/>
                </a:solidFill>
              </a:rPr>
              <a:t>V1.</a:t>
            </a:r>
            <a:r>
              <a:rPr lang="fr-MA" sz="1600" dirty="0">
                <a:solidFill>
                  <a:srgbClr val="0070C0"/>
                </a:solidFill>
              </a:rPr>
              <a:t>__doc__</a:t>
            </a:r>
            <a:r>
              <a:rPr lang="fr-MA" sz="1600" dirty="0">
                <a:solidFill>
                  <a:schemeClr val="tx1"/>
                </a:solidFill>
              </a:rPr>
              <a:t>)  </a:t>
            </a:r>
          </a:p>
          <a:p>
            <a:endParaRPr lang="fr-MA" sz="1600" dirty="0">
              <a:solidFill>
                <a:schemeClr val="tx1"/>
              </a:solidFill>
            </a:endParaRPr>
          </a:p>
          <a:p>
            <a:r>
              <a:rPr lang="fr-MA" sz="1600" dirty="0">
                <a:solidFill>
                  <a:schemeClr val="tx1"/>
                </a:solidFill>
              </a:rPr>
              <a:t>#affiche :</a:t>
            </a:r>
            <a:r>
              <a:rPr lang="fr-FR" sz="1600" dirty="0">
                <a:solidFill>
                  <a:srgbClr val="00B050"/>
                </a:solidFill>
              </a:rPr>
              <a:t> classe voiture est un modèle utilisé pour toute les voitures</a:t>
            </a:r>
            <a:endParaRPr lang="fr-MA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16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C'est quoi un constructeur?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2400" dirty="0"/>
              <a:t>Un constructeur est une méthode particulière </a:t>
            </a:r>
            <a:r>
              <a:rPr lang="fr-FR" sz="2400" b="1" dirty="0"/>
              <a:t>invoquée implicitement </a:t>
            </a:r>
            <a:r>
              <a:rPr lang="fr-FR" sz="2400" dirty="0"/>
              <a:t>lors de </a:t>
            </a:r>
            <a:r>
              <a:rPr lang="fr-FR" sz="2400" b="1" dirty="0"/>
              <a:t>la création d'un objet 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Un constructeur permet </a:t>
            </a:r>
            <a:r>
              <a:rPr lang="fr-FR" sz="2400" b="1" dirty="0"/>
              <a:t>d'initialiser </a:t>
            </a:r>
            <a:r>
              <a:rPr lang="fr-FR" sz="2400" dirty="0"/>
              <a:t>les valeurs des </a:t>
            </a:r>
            <a:r>
              <a:rPr lang="fr-FR" sz="2400" b="1" dirty="0"/>
              <a:t>attributs</a:t>
            </a:r>
            <a:r>
              <a:rPr lang="fr-FR" sz="2400" dirty="0"/>
              <a:t> d'un objet. 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Le constructeur </a:t>
            </a:r>
            <a:r>
              <a:rPr lang="fr-FR" sz="2400" b="1" dirty="0"/>
              <a:t>ne doit pas avoir un type de retour 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Dans une classe en python on ne </a:t>
            </a:r>
            <a:r>
              <a:rPr lang="fr-FR" sz="2400" b="1" dirty="0"/>
              <a:t>peut </a:t>
            </a:r>
            <a:r>
              <a:rPr lang="fr-FR" sz="2400" b="1"/>
              <a:t>créer qu'un </a:t>
            </a:r>
            <a:r>
              <a:rPr lang="fr-FR" sz="2400" b="1" dirty="0"/>
              <a:t>seul constructeur.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495C86-9F27-A567-A0F5-8B630751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4258AA-D92D-38B7-0F65-A1F5BACC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31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types de constructeurs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POO , on parle généralement de trois types de constructeurs:</a:t>
            </a:r>
          </a:p>
          <a:p>
            <a:pPr marL="0" indent="0">
              <a:buNone/>
            </a:pPr>
            <a:endParaRPr lang="fr-FR" dirty="0"/>
          </a:p>
          <a:p>
            <a:pPr marL="880110" lvl="1" indent="-514350">
              <a:buFont typeface="+mj-lt"/>
              <a:buAutoNum type="arabicPeriod"/>
            </a:pPr>
            <a:r>
              <a:rPr lang="fr-FR" dirty="0"/>
              <a:t>Constructeur par défaut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FR" dirty="0"/>
              <a:t>Constructeur d'initialisation ou paramétrique</a:t>
            </a:r>
          </a:p>
          <a:p>
            <a:pPr marL="880110" lvl="1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536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Constructeur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2400" dirty="0"/>
              <a:t>Un constructeur par défaut ne possède </a:t>
            </a:r>
            <a:r>
              <a:rPr lang="fr-FR" sz="2400" b="1" dirty="0"/>
              <a:t>aucun</a:t>
            </a:r>
            <a:r>
              <a:rPr lang="fr-FR" sz="2400" dirty="0"/>
              <a:t> </a:t>
            </a:r>
            <a:r>
              <a:rPr lang="fr-FR" sz="2400" b="1" dirty="0"/>
              <a:t>paramètres</a:t>
            </a:r>
            <a:r>
              <a:rPr lang="fr-FR" sz="2400" dirty="0"/>
              <a:t>.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Si aucun autre constructeur n'est définit dans la classe, ce constructeur est fourni </a:t>
            </a:r>
            <a:r>
              <a:rPr lang="fr-FR" sz="2400" b="1" dirty="0"/>
              <a:t>par défaut par python</a:t>
            </a:r>
          </a:p>
          <a:p>
            <a:pPr>
              <a:spcAft>
                <a:spcPts val="1200"/>
              </a:spcAft>
            </a:pPr>
            <a:r>
              <a:rPr lang="fr-FR" sz="2400" b="1" dirty="0"/>
              <a:t>Remarque</a:t>
            </a:r>
            <a:r>
              <a:rPr lang="fr-FR" sz="2400" dirty="0"/>
              <a:t>: Une fois on définit un autre type de constructeur dans une classe, le constructeur par défaut qui est fournis avec python </a:t>
            </a:r>
            <a:r>
              <a:rPr lang="fr-FR" sz="2400" b="1" dirty="0"/>
              <a:t>n'est plus reconnue</a:t>
            </a:r>
            <a:r>
              <a:rPr lang="fr-FR" sz="2400" dirty="0"/>
              <a:t>. Si on veut l'utiliser , il faut le redéfinir dans la classe.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31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Constructeur par défaut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Le constructeur par défaut automatique ne permet d'initialiser aucun attribut, c’est-à-dire qu'il ne fait rien d'autre que de créer un objet.</a:t>
            </a:r>
          </a:p>
          <a:p>
            <a:pPr marL="0" indent="0">
              <a:buNone/>
            </a:pPr>
            <a:endParaRPr lang="fr-MA" dirty="0"/>
          </a:p>
          <a:p>
            <a:r>
              <a:rPr lang="fr-MA" dirty="0"/>
              <a:t>Si on veut créer notre propre constructeur par défaut pour initialiser certains attributs ou faire un autre traitement, il faudra le définir dans la classe.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70D9C7-399C-E864-53F9-B3CCC8C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6A6833-89FD-D6DA-C6B6-F8ABD65A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1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MA" dirty="0"/>
              <a:t>Utiliser un constructeur par défaut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Pour instancier un objet à l'aide du constructeur par défaut:</a:t>
            </a:r>
          </a:p>
          <a:p>
            <a:endParaRPr lang="fr-MA" dirty="0"/>
          </a:p>
          <a:p>
            <a:endParaRPr lang="fr-MA" dirty="0"/>
          </a:p>
          <a:p>
            <a:r>
              <a:rPr lang="fr-MA" dirty="0"/>
              <a:t>Exemple: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39752" y="2780928"/>
            <a:ext cx="4248472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>
                <a:solidFill>
                  <a:schemeClr val="tx1"/>
                </a:solidFill>
              </a:rPr>
              <a:t>NomObjet</a:t>
            </a:r>
            <a:r>
              <a:rPr lang="fr-MA" dirty="0"/>
              <a:t>=</a:t>
            </a:r>
            <a:r>
              <a:rPr lang="fr-MA" dirty="0" err="1">
                <a:solidFill>
                  <a:srgbClr val="0070C0"/>
                </a:solidFill>
              </a:rPr>
              <a:t>NomClasse</a:t>
            </a:r>
            <a:r>
              <a:rPr lang="fr-MA" dirty="0">
                <a:solidFill>
                  <a:srgbClr val="FFC000"/>
                </a:solidFill>
              </a:rPr>
              <a:t>()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52" y="4437112"/>
            <a:ext cx="4248472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>
                <a:solidFill>
                  <a:schemeClr val="tx1"/>
                </a:solidFill>
              </a:rPr>
              <a:t>MaVoiture</a:t>
            </a:r>
            <a:r>
              <a:rPr lang="fr-MA" dirty="0"/>
              <a:t>=</a:t>
            </a:r>
            <a:r>
              <a:rPr lang="fr-MA" dirty="0">
                <a:solidFill>
                  <a:srgbClr val="0070C0"/>
                </a:solidFill>
              </a:rPr>
              <a:t>Voiture</a:t>
            </a:r>
            <a:r>
              <a:rPr lang="fr-MA" dirty="0">
                <a:solidFill>
                  <a:srgbClr val="FFC000"/>
                </a:solidFill>
              </a:rPr>
              <a:t>()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D9C4C-7177-5813-7FDA-F616AF33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45561-A1F5-D85A-BC1B-05FE26D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902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Créer un constructeur personnalisé dans la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Python, la méthode</a:t>
            </a:r>
            <a:r>
              <a:rPr lang="fr-FR" dirty="0">
                <a:solidFill>
                  <a:srgbClr val="0070C0"/>
                </a:solidFill>
              </a:rPr>
              <a:t> </a:t>
            </a:r>
            <a:r>
              <a:rPr lang="fr-FR" b="1" dirty="0">
                <a:solidFill>
                  <a:srgbClr val="0070C0"/>
                </a:solidFill>
              </a:rPr>
              <a:t>__init __(self)</a:t>
            </a:r>
            <a:r>
              <a:rPr lang="fr-FR" dirty="0"/>
              <a:t> nous permet de créer un constructeur.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C'est une sorte de méthode servant à instancier un objet.</a:t>
            </a:r>
          </a:p>
          <a:p>
            <a:endParaRPr lang="fr-FR" dirty="0"/>
          </a:p>
          <a:p>
            <a:r>
              <a:rPr lang="fr-FR" dirty="0"/>
              <a:t>Cette méthode est </a:t>
            </a:r>
            <a:r>
              <a:rPr lang="fr-FR" b="1" dirty="0"/>
              <a:t>appelée automatiquement </a:t>
            </a:r>
            <a:r>
              <a:rPr lang="fr-FR" dirty="0"/>
              <a:t>lorsque on instancie un objet.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C0C1E9-CA67-10CB-ACF0-C74C7733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375D7A-002E-D71C-6E7E-27BAEE18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71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MA" dirty="0"/>
              <a:t>Constructeur par défaut personnalisé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Ce constructeur initialise des attributs dans notre classe .</a:t>
            </a:r>
          </a:p>
          <a:p>
            <a:r>
              <a:rPr lang="fr-MA" dirty="0"/>
              <a:t>Syntaxe :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71600" y="3482961"/>
            <a:ext cx="3312368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C000"/>
                </a:solidFill>
              </a:rPr>
              <a:t>       </a:t>
            </a:r>
          </a:p>
          <a:p>
            <a:r>
              <a:rPr lang="fr-FR" b="1" dirty="0">
                <a:solidFill>
                  <a:srgbClr val="FFC000"/>
                </a:solidFill>
              </a:rPr>
              <a:t>Class </a:t>
            </a:r>
            <a:r>
              <a:rPr lang="fr-FR" b="1" dirty="0">
                <a:solidFill>
                  <a:srgbClr val="0070C0"/>
                </a:solidFill>
              </a:rPr>
              <a:t>Maclasse</a:t>
            </a:r>
            <a:r>
              <a:rPr lang="fr-FR" b="1" dirty="0">
                <a:solidFill>
                  <a:srgbClr val="FFC000"/>
                </a:solidFill>
              </a:rPr>
              <a:t> :</a:t>
            </a:r>
          </a:p>
          <a:p>
            <a:r>
              <a:rPr lang="fr-FR" b="1" dirty="0">
                <a:solidFill>
                  <a:srgbClr val="FFC000"/>
                </a:solidFill>
              </a:rPr>
              <a:t>        </a:t>
            </a:r>
          </a:p>
          <a:p>
            <a:r>
              <a:rPr lang="fr-FR" b="1" dirty="0">
                <a:solidFill>
                  <a:srgbClr val="FFC000"/>
                </a:solidFill>
              </a:rPr>
              <a:t>       </a:t>
            </a:r>
            <a:r>
              <a:rPr lang="fr-FR" b="1" dirty="0" err="1">
                <a:solidFill>
                  <a:srgbClr val="FFC000"/>
                </a:solidFill>
              </a:rPr>
              <a:t>def</a:t>
            </a:r>
            <a:r>
              <a:rPr lang="fr-FR" b="1" dirty="0">
                <a:solidFill>
                  <a:srgbClr val="FFC000"/>
                </a:solidFill>
              </a:rPr>
              <a:t>  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__init__ (</a:t>
            </a:r>
            <a:r>
              <a:rPr lang="fr-FR" dirty="0">
                <a:solidFill>
                  <a:srgbClr val="00B050"/>
                </a:solidFill>
              </a:rPr>
              <a:t>self</a:t>
            </a:r>
            <a:r>
              <a:rPr lang="fr-FR" dirty="0">
                <a:solidFill>
                  <a:srgbClr val="0070C0"/>
                </a:solidFill>
              </a:rPr>
              <a:t>) </a:t>
            </a:r>
            <a:r>
              <a:rPr lang="fr-FR" dirty="0">
                <a:solidFill>
                  <a:srgbClr val="002060"/>
                </a:solidFill>
              </a:rPr>
              <a:t>:</a:t>
            </a:r>
          </a:p>
          <a:p>
            <a:r>
              <a:rPr lang="fr-FR" dirty="0">
                <a:solidFill>
                  <a:srgbClr val="00B050"/>
                </a:solidFill>
              </a:rPr>
              <a:t>                </a:t>
            </a:r>
            <a:r>
              <a:rPr lang="fr-FR" dirty="0">
                <a:solidFill>
                  <a:srgbClr val="0070C0"/>
                </a:solidFill>
              </a:rPr>
              <a:t>self.</a:t>
            </a:r>
            <a:r>
              <a:rPr lang="fr-FR" dirty="0">
                <a:solidFill>
                  <a:srgbClr val="00B050"/>
                </a:solidFill>
              </a:rPr>
              <a:t>attribut1=valeur;</a:t>
            </a:r>
          </a:p>
          <a:p>
            <a:r>
              <a:rPr lang="fr-MA" dirty="0">
                <a:solidFill>
                  <a:srgbClr val="00B050"/>
                </a:solidFill>
              </a:rPr>
              <a:t>                </a:t>
            </a:r>
            <a:r>
              <a:rPr lang="fr-MA" dirty="0">
                <a:solidFill>
                  <a:srgbClr val="0070C0"/>
                </a:solidFill>
              </a:rPr>
              <a:t>self.</a:t>
            </a:r>
            <a:r>
              <a:rPr lang="fr-MA" dirty="0">
                <a:solidFill>
                  <a:srgbClr val="00B050"/>
                </a:solidFill>
              </a:rPr>
              <a:t>attribut2=valeur;</a:t>
            </a:r>
          </a:p>
          <a:p>
            <a:r>
              <a:rPr lang="fr-MA" dirty="0">
                <a:solidFill>
                  <a:srgbClr val="00B050"/>
                </a:solidFill>
              </a:rPr>
              <a:t>                …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7984" y="3482961"/>
            <a:ext cx="33843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FFC000"/>
                </a:solidFill>
              </a:rPr>
              <a:t>Class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        </a:t>
            </a:r>
            <a:r>
              <a:rPr lang="fr-FR" dirty="0" err="1">
                <a:solidFill>
                  <a:srgbClr val="FFC000"/>
                </a:solidFill>
              </a:rPr>
              <a:t>def</a:t>
            </a:r>
            <a:r>
              <a:rPr lang="fr-FR" dirty="0">
                <a:solidFill>
                  <a:srgbClr val="0070C0"/>
                </a:solidFill>
              </a:rPr>
              <a:t>  __</a:t>
            </a:r>
            <a:r>
              <a:rPr lang="fr-FR" dirty="0" err="1">
                <a:solidFill>
                  <a:srgbClr val="0070C0"/>
                </a:solidFill>
              </a:rPr>
              <a:t>init</a:t>
            </a:r>
            <a:r>
              <a:rPr lang="fr-FR" dirty="0">
                <a:solidFill>
                  <a:srgbClr val="0070C0"/>
                </a:solidFill>
              </a:rPr>
              <a:t>__(</a:t>
            </a:r>
            <a:r>
              <a:rPr lang="fr-FR" dirty="0">
                <a:solidFill>
                  <a:srgbClr val="00B050"/>
                </a:solidFill>
              </a:rPr>
              <a:t>self</a:t>
            </a:r>
            <a:r>
              <a:rPr lang="fr-FR" dirty="0">
                <a:solidFill>
                  <a:srgbClr val="0070C0"/>
                </a:solidFill>
              </a:rPr>
              <a:t>):</a:t>
            </a:r>
          </a:p>
          <a:p>
            <a:r>
              <a:rPr lang="fr-FR" dirty="0">
                <a:solidFill>
                  <a:srgbClr val="0070C0"/>
                </a:solidFill>
              </a:rPr>
              <a:t>               </a:t>
            </a:r>
            <a:r>
              <a:rPr lang="fr-FR" dirty="0" err="1">
                <a:solidFill>
                  <a:srgbClr val="00B050"/>
                </a:solidFill>
              </a:rPr>
              <a:t>self</a:t>
            </a:r>
            <a:r>
              <a:rPr lang="fr-FR" dirty="0" err="1">
                <a:solidFill>
                  <a:srgbClr val="0070C0"/>
                </a:solidFill>
              </a:rPr>
              <a:t>.annee</a:t>
            </a:r>
            <a:r>
              <a:rPr lang="fr-FR" dirty="0">
                <a:solidFill>
                  <a:srgbClr val="0070C0"/>
                </a:solidFill>
              </a:rPr>
              <a:t>=2023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3300C0-FEAC-C262-B0F9-A621DBD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DE717E-2744-9840-C1A9-F677E2A5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272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Constructeur d'initialisation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S'appelle aussi constructeur paramétrique, permet d'initialiser des attributs des instances aux valeurs des paramètres, et ceci lorsqu'un objet de la classe est créé.</a:t>
            </a:r>
            <a:br>
              <a:rPr lang="fr-FR" sz="2000" dirty="0"/>
            </a:br>
            <a:endParaRPr lang="fr-MA" sz="2000" dirty="0"/>
          </a:p>
          <a:p>
            <a:endParaRPr lang="fr-MA" sz="2000" dirty="0"/>
          </a:p>
          <a:p>
            <a:endParaRPr lang="fr-MA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683568" y="3573016"/>
            <a:ext cx="3960440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FFC000"/>
                </a:solidFill>
              </a:rPr>
              <a:t> class </a:t>
            </a:r>
            <a:r>
              <a:rPr lang="fr-FR" sz="1600" b="1" dirty="0">
                <a:solidFill>
                  <a:srgbClr val="0070C0"/>
                </a:solidFill>
              </a:rPr>
              <a:t>Maclasse </a:t>
            </a:r>
            <a:r>
              <a:rPr lang="fr-FR" sz="1600" b="1" dirty="0">
                <a:solidFill>
                  <a:srgbClr val="FFC000"/>
                </a:solidFill>
              </a:rPr>
              <a:t>:   </a:t>
            </a:r>
          </a:p>
          <a:p>
            <a:r>
              <a:rPr lang="fr-FR" sz="1600" b="1" dirty="0">
                <a:solidFill>
                  <a:srgbClr val="FFC000"/>
                </a:solidFill>
              </a:rPr>
              <a:t>       </a:t>
            </a:r>
            <a:r>
              <a:rPr lang="fr-FR" sz="1600" b="1" dirty="0" err="1">
                <a:solidFill>
                  <a:srgbClr val="FFC000"/>
                </a:solidFill>
              </a:rPr>
              <a:t>def</a:t>
            </a:r>
            <a:r>
              <a:rPr lang="fr-FR" sz="1600" b="1" dirty="0">
                <a:solidFill>
                  <a:srgbClr val="FFC000"/>
                </a:solidFill>
              </a:rPr>
              <a:t>  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70C0"/>
                </a:solidFill>
              </a:rPr>
              <a:t>__</a:t>
            </a:r>
            <a:r>
              <a:rPr lang="fr-FR" sz="1600" dirty="0" err="1">
                <a:solidFill>
                  <a:srgbClr val="0070C0"/>
                </a:solidFill>
              </a:rPr>
              <a:t>init</a:t>
            </a:r>
            <a:r>
              <a:rPr lang="fr-FR" sz="1600" dirty="0">
                <a:solidFill>
                  <a:srgbClr val="0070C0"/>
                </a:solidFill>
              </a:rPr>
              <a:t>__ 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70C0"/>
                </a:solidFill>
              </a:rPr>
              <a:t>self 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B050"/>
                </a:solidFill>
              </a:rPr>
              <a:t>par1</a:t>
            </a:r>
            <a:r>
              <a:rPr lang="fr-FR" sz="1600" dirty="0">
                <a:solidFill>
                  <a:schemeClr val="tx1"/>
                </a:solidFill>
              </a:rPr>
              <a:t> ,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>
                <a:solidFill>
                  <a:srgbClr val="00B050"/>
                </a:solidFill>
              </a:rPr>
              <a:t>par2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>
                <a:solidFill>
                  <a:srgbClr val="00B050"/>
                </a:solidFill>
              </a:rPr>
              <a:t>par3</a:t>
            </a:r>
            <a:r>
              <a:rPr lang="fr-FR" sz="1600" dirty="0"/>
              <a:t>) </a:t>
            </a:r>
            <a:r>
              <a:rPr lang="fr-FR" sz="1600" dirty="0">
                <a:solidFill>
                  <a:srgbClr val="002060"/>
                </a:solidFill>
              </a:rPr>
              <a:t>:</a:t>
            </a:r>
          </a:p>
          <a:p>
            <a:r>
              <a:rPr lang="fr-FR" sz="1600" dirty="0">
                <a:solidFill>
                  <a:srgbClr val="00B050"/>
                </a:solidFill>
              </a:rPr>
              <a:t>                </a:t>
            </a:r>
            <a:r>
              <a:rPr lang="fr-FR" sz="1600" dirty="0">
                <a:solidFill>
                  <a:srgbClr val="0070C0"/>
                </a:solidFill>
              </a:rPr>
              <a:t>self.</a:t>
            </a:r>
            <a:r>
              <a:rPr lang="fr-FR" sz="1600" dirty="0">
                <a:solidFill>
                  <a:srgbClr val="00B050"/>
                </a:solidFill>
              </a:rPr>
              <a:t>attribut1=par1 </a:t>
            </a:r>
          </a:p>
          <a:p>
            <a:r>
              <a:rPr lang="fr-MA" sz="1600" dirty="0">
                <a:solidFill>
                  <a:srgbClr val="00B050"/>
                </a:solidFill>
              </a:rPr>
              <a:t>                </a:t>
            </a:r>
            <a:r>
              <a:rPr lang="fr-MA" sz="1600" dirty="0">
                <a:solidFill>
                  <a:srgbClr val="0070C0"/>
                </a:solidFill>
              </a:rPr>
              <a:t>self.</a:t>
            </a:r>
            <a:r>
              <a:rPr lang="fr-MA" sz="1600" dirty="0">
                <a:solidFill>
                  <a:srgbClr val="00B050"/>
                </a:solidFill>
              </a:rPr>
              <a:t>attribut2=par2</a:t>
            </a:r>
          </a:p>
          <a:p>
            <a:r>
              <a:rPr lang="fr-MA" sz="1600" dirty="0">
                <a:solidFill>
                  <a:srgbClr val="00B050"/>
                </a:solidFill>
              </a:rPr>
              <a:t>                </a:t>
            </a:r>
            <a:r>
              <a:rPr lang="fr-MA" sz="1600" dirty="0">
                <a:solidFill>
                  <a:srgbClr val="0070C0"/>
                </a:solidFill>
              </a:rPr>
              <a:t>self.</a:t>
            </a:r>
            <a:r>
              <a:rPr lang="fr-MA" sz="1600" dirty="0">
                <a:solidFill>
                  <a:srgbClr val="00B050"/>
                </a:solidFill>
              </a:rPr>
              <a:t>attribut3=par3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3573016"/>
            <a:ext cx="3956992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FFC000"/>
                </a:solidFill>
              </a:rPr>
              <a:t> class </a:t>
            </a:r>
            <a:r>
              <a:rPr lang="fr-FR" sz="1600" b="1" dirty="0">
                <a:solidFill>
                  <a:srgbClr val="0070C0"/>
                </a:solidFill>
              </a:rPr>
              <a:t>Maclasse </a:t>
            </a:r>
            <a:r>
              <a:rPr lang="fr-FR" sz="1600" b="1" dirty="0">
                <a:solidFill>
                  <a:srgbClr val="FFC000"/>
                </a:solidFill>
              </a:rPr>
              <a:t>:   </a:t>
            </a:r>
          </a:p>
          <a:p>
            <a:r>
              <a:rPr lang="fr-FR" sz="1600" b="1" dirty="0">
                <a:solidFill>
                  <a:srgbClr val="FFC000"/>
                </a:solidFill>
              </a:rPr>
              <a:t>       </a:t>
            </a:r>
            <a:r>
              <a:rPr lang="fr-FR" sz="1600" b="1" dirty="0" err="1">
                <a:solidFill>
                  <a:srgbClr val="FFC000"/>
                </a:solidFill>
              </a:rPr>
              <a:t>def</a:t>
            </a:r>
            <a:r>
              <a:rPr lang="fr-FR" sz="1600" b="1" dirty="0">
                <a:solidFill>
                  <a:srgbClr val="FFC000"/>
                </a:solidFill>
              </a:rPr>
              <a:t>  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70C0"/>
                </a:solidFill>
              </a:rPr>
              <a:t>__</a:t>
            </a:r>
            <a:r>
              <a:rPr lang="fr-FR" sz="1600" dirty="0" err="1">
                <a:solidFill>
                  <a:srgbClr val="0070C0"/>
                </a:solidFill>
              </a:rPr>
              <a:t>init</a:t>
            </a:r>
            <a:r>
              <a:rPr lang="fr-FR" sz="1600" dirty="0">
                <a:solidFill>
                  <a:srgbClr val="0070C0"/>
                </a:solidFill>
              </a:rPr>
              <a:t>__ 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70C0"/>
                </a:solidFill>
              </a:rPr>
              <a:t>self 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B050"/>
                </a:solidFill>
              </a:rPr>
              <a:t>mat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 err="1">
                <a:solidFill>
                  <a:srgbClr val="00B050"/>
                </a:solidFill>
              </a:rPr>
              <a:t>mar</a:t>
            </a:r>
            <a:r>
              <a:rPr lang="fr-FR" sz="1600" dirty="0">
                <a:solidFill>
                  <a:srgbClr val="00B050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>
                <a:solidFill>
                  <a:srgbClr val="00B050"/>
                </a:solidFill>
              </a:rPr>
              <a:t>c</a:t>
            </a:r>
            <a:r>
              <a:rPr lang="fr-FR" sz="1600" dirty="0"/>
              <a:t>) </a:t>
            </a:r>
            <a:r>
              <a:rPr lang="fr-FR" sz="1600" dirty="0">
                <a:solidFill>
                  <a:srgbClr val="002060"/>
                </a:solidFill>
              </a:rPr>
              <a:t>:</a:t>
            </a:r>
          </a:p>
          <a:p>
            <a:r>
              <a:rPr lang="fr-FR" sz="1600" dirty="0">
                <a:solidFill>
                  <a:srgbClr val="00B050"/>
                </a:solidFill>
              </a:rPr>
              <a:t>                </a:t>
            </a:r>
            <a:r>
              <a:rPr lang="fr-FR" sz="1600" dirty="0" err="1">
                <a:solidFill>
                  <a:srgbClr val="0070C0"/>
                </a:solidFill>
              </a:rPr>
              <a:t>self.</a:t>
            </a:r>
            <a:r>
              <a:rPr lang="fr-FR" sz="1600" dirty="0" err="1">
                <a:solidFill>
                  <a:srgbClr val="00B050"/>
                </a:solidFill>
              </a:rPr>
              <a:t>matricule</a:t>
            </a:r>
            <a:r>
              <a:rPr lang="fr-FR" sz="1600" dirty="0">
                <a:solidFill>
                  <a:srgbClr val="00B050"/>
                </a:solidFill>
              </a:rPr>
              <a:t>=mat </a:t>
            </a:r>
          </a:p>
          <a:p>
            <a:r>
              <a:rPr lang="fr-MA" sz="1600" dirty="0">
                <a:solidFill>
                  <a:srgbClr val="00B050"/>
                </a:solidFill>
              </a:rPr>
              <a:t>                </a:t>
            </a:r>
            <a:r>
              <a:rPr lang="fr-MA" sz="1600" dirty="0" err="1">
                <a:solidFill>
                  <a:srgbClr val="0070C0"/>
                </a:solidFill>
              </a:rPr>
              <a:t>self.</a:t>
            </a:r>
            <a:r>
              <a:rPr lang="fr-MA" sz="1600" dirty="0" err="1">
                <a:solidFill>
                  <a:srgbClr val="00B050"/>
                </a:solidFill>
              </a:rPr>
              <a:t>marque</a:t>
            </a:r>
            <a:r>
              <a:rPr lang="fr-MA" sz="1600" dirty="0">
                <a:solidFill>
                  <a:srgbClr val="00B050"/>
                </a:solidFill>
              </a:rPr>
              <a:t>=</a:t>
            </a:r>
            <a:r>
              <a:rPr lang="fr-MA" sz="1600" dirty="0" err="1">
                <a:solidFill>
                  <a:srgbClr val="00B050"/>
                </a:solidFill>
              </a:rPr>
              <a:t>mar</a:t>
            </a:r>
            <a:endParaRPr lang="fr-MA" sz="1600" dirty="0">
              <a:solidFill>
                <a:srgbClr val="00B050"/>
              </a:solidFill>
            </a:endParaRPr>
          </a:p>
          <a:p>
            <a:r>
              <a:rPr lang="fr-MA" sz="1600" dirty="0">
                <a:solidFill>
                  <a:srgbClr val="00B050"/>
                </a:solidFill>
              </a:rPr>
              <a:t>                </a:t>
            </a:r>
            <a:r>
              <a:rPr lang="fr-MA" sz="1600" dirty="0" err="1">
                <a:solidFill>
                  <a:srgbClr val="0070C0"/>
                </a:solidFill>
              </a:rPr>
              <a:t>self.</a:t>
            </a:r>
            <a:r>
              <a:rPr lang="fr-MA" sz="1600" dirty="0" err="1">
                <a:solidFill>
                  <a:srgbClr val="00B050"/>
                </a:solidFill>
              </a:rPr>
              <a:t>couleur</a:t>
            </a:r>
            <a:r>
              <a:rPr lang="fr-MA" sz="1600" dirty="0">
                <a:solidFill>
                  <a:srgbClr val="00B050"/>
                </a:solidFill>
              </a:rPr>
              <a:t>=c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07704" y="302903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Syntaxe</a:t>
            </a:r>
          </a:p>
        </p:txBody>
      </p:sp>
      <p:sp>
        <p:nvSpPr>
          <p:cNvPr id="7" name="ZoneTexte 6"/>
          <p:cNvSpPr txBox="1"/>
          <p:nvPr/>
        </p:nvSpPr>
        <p:spPr>
          <a:xfrm flipH="1">
            <a:off x="6103703" y="2996952"/>
            <a:ext cx="118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DFBB41-7614-9884-8BD8-E0FCE483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POO python/Mme ELFAKIRI.S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D69AF6-58BE-A113-A078-AAED6F60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76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1834</TotalTime>
  <Words>1235</Words>
  <Application>Microsoft Office PowerPoint</Application>
  <PresentationFormat>Affichage à l'écran (4:3)</PresentationFormat>
  <Paragraphs>196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Débit</vt:lpstr>
      <vt:lpstr>Les constructeurs</vt:lpstr>
      <vt:lpstr>C'est quoi un constructeur?</vt:lpstr>
      <vt:lpstr>Les types de constructeurs</vt:lpstr>
      <vt:lpstr>Constructeur par défaut</vt:lpstr>
      <vt:lpstr>Constructeur par défaut</vt:lpstr>
      <vt:lpstr>Utiliser un constructeur par défaut</vt:lpstr>
      <vt:lpstr>Créer un constructeur personnalisé dans la classe</vt:lpstr>
      <vt:lpstr>Constructeur par défaut personnalisé</vt:lpstr>
      <vt:lpstr>Constructeur d'initialisation</vt:lpstr>
      <vt:lpstr>Utilisation d'un constructeur d'initialisation</vt:lpstr>
      <vt:lpstr>Constructeur d'initialisation avec des paramètres facultatifs</vt:lpstr>
      <vt:lpstr>Constructeur d'initialisation avec des paramètres facultatifs</vt:lpstr>
      <vt:lpstr>Destructeur</vt:lpstr>
      <vt:lpstr>Méthode __str__</vt:lpstr>
      <vt:lpstr>fonction dir()</vt:lpstr>
      <vt:lpstr>Attribut spécial</vt:lpstr>
      <vt:lpstr>Attribut spécial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constructeurs</dc:title>
  <dc:creator>Moi</dc:creator>
  <cp:lastModifiedBy>SOUHILA EL FAKIRI</cp:lastModifiedBy>
  <cp:revision>97</cp:revision>
  <dcterms:created xsi:type="dcterms:W3CDTF">2022-12-09T11:15:27Z</dcterms:created>
  <dcterms:modified xsi:type="dcterms:W3CDTF">2023-11-27T11:44:45Z</dcterms:modified>
</cp:coreProperties>
</file>