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58" r:id="rId3"/>
    <p:sldId id="257" r:id="rId4"/>
    <p:sldId id="259" r:id="rId5"/>
    <p:sldId id="261" r:id="rId6"/>
    <p:sldId id="269" r:id="rId7"/>
    <p:sldId id="260" r:id="rId8"/>
    <p:sldId id="262" r:id="rId9"/>
    <p:sldId id="263" r:id="rId10"/>
    <p:sldId id="274" r:id="rId11"/>
    <p:sldId id="275" r:id="rId12"/>
    <p:sldId id="276" r:id="rId13"/>
    <p:sldId id="277" r:id="rId14"/>
    <p:sldId id="278" r:id="rId15"/>
    <p:sldId id="279" r:id="rId16"/>
    <p:sldId id="264" r:id="rId17"/>
    <p:sldId id="272" r:id="rId18"/>
    <p:sldId id="273" r:id="rId19"/>
    <p:sldId id="280" r:id="rId2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168A81-79AE-4719-998A-5ECDA6538FBA}" type="datetimeFigureOut">
              <a:rPr lang="fr-FR" smtClean="0"/>
              <a:t>16/10/2023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439CE3-3DF1-439C-89E4-6E8EDF1E9A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2625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/>
              <a:t>Modifiez le style des sous-titres du masque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705BB-1E8D-48B5-B4F9-89ADC0BFA55D}" type="datetime1">
              <a:rPr lang="fr-FR" smtClean="0"/>
              <a:t>16/10/2023</a:t>
            </a:fld>
            <a:endParaRPr lang="fr-BE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Mme ELFAKIRI.S  Gestion des données</a:t>
            </a:r>
            <a:endParaRPr lang="fr-BE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9C597-8EAE-4B9A-897D-F681768F6129}" type="datetime1">
              <a:rPr lang="fr-FR" smtClean="0"/>
              <a:t>16/10/2023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Mme ELFAKIRI.S  Gestion des données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52522-1990-4587-8158-296B375C82FF}" type="datetime1">
              <a:rPr lang="fr-FR" smtClean="0"/>
              <a:t>16/10/2023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Mme ELFAKIRI.S  Gestion des données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D134A-CE59-4B77-9518-15E8C4A9FA57}" type="datetime1">
              <a:rPr lang="fr-FR" smtClean="0"/>
              <a:t>16/10/2023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Mme ELFAKIRI.S  Gestion des données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92A48-3A36-4117-9646-0F0D096AEBF8}" type="datetime1">
              <a:rPr lang="fr-FR" smtClean="0"/>
              <a:t>16/10/2023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Mme ELFAKIRI.S  Gestion des données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B0E0E-0152-4551-A8AD-DCE99FED152F}" type="datetime1">
              <a:rPr lang="fr-FR" smtClean="0"/>
              <a:t>16/10/2023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Mme ELFAKIRI.S  Gestion des données</a:t>
            </a:r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C0E93-291A-4472-9D72-58C088685088}" type="datetime1">
              <a:rPr lang="fr-FR" smtClean="0"/>
              <a:t>16/10/2023</a:t>
            </a:fld>
            <a:endParaRPr lang="fr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Mme ELFAKIRI.S  Gestion des données</a:t>
            </a:r>
            <a:endParaRPr lang="fr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A0B84-0605-4265-B495-C9B0D3E482D8}" type="datetime1">
              <a:rPr lang="fr-FR" smtClean="0"/>
              <a:t>16/10/2023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Mme ELFAKIRI.S  Gestion des données</a:t>
            </a:r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FD106-28E8-4225-965F-E744C5B50594}" type="datetime1">
              <a:rPr lang="fr-FR" smtClean="0"/>
              <a:t>16/10/2023</a:t>
            </a:fld>
            <a:endParaRPr lang="fr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Mme ELFAKIRI.S  Gestion des données</a:t>
            </a:r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D491E-152A-48F7-9EF4-84DB5B9F1001}" type="datetime1">
              <a:rPr lang="fr-FR" smtClean="0"/>
              <a:t>16/10/2023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Mme ELFAKIRI.S  Gestion des données</a:t>
            </a:r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2F63A-E75C-47E2-AA40-1CC017F138A9}" type="datetime1">
              <a:rPr lang="fr-FR" smtClean="0"/>
              <a:t>16/10/2023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Mme ELFAKIRI.S  Gestion des données</a:t>
            </a:r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/>
              <a:t>Cliquez sur l'icône pour ajouter une image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/>
              <a:t>Modifiez les styles du texte du masque</a:t>
            </a:r>
          </a:p>
          <a:p>
            <a:pPr lvl="1" eaLnBrk="1" latinLnBrk="0" hangingPunct="1"/>
            <a:r>
              <a:rPr kumimoji="0" lang="fr-FR"/>
              <a:t>Deuxième niveau</a:t>
            </a:r>
          </a:p>
          <a:p>
            <a:pPr lvl="2" eaLnBrk="1" latinLnBrk="0" hangingPunct="1"/>
            <a:r>
              <a:rPr kumimoji="0" lang="fr-FR"/>
              <a:t>Troisième niveau</a:t>
            </a:r>
          </a:p>
          <a:p>
            <a:pPr lvl="3" eaLnBrk="1" latinLnBrk="0" hangingPunct="1"/>
            <a:r>
              <a:rPr kumimoji="0" lang="fr-FR"/>
              <a:t>Quatrième niveau</a:t>
            </a:r>
          </a:p>
          <a:p>
            <a:pPr lvl="4" eaLnBrk="1" latinLnBrk="0" hangingPunct="1"/>
            <a:r>
              <a:rPr kumimoji="0" lang="fr-FR"/>
              <a:t>Cinquième niveau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42D1A80-482E-4EEB-9F03-32A237ACAB9E}" type="datetime1">
              <a:rPr lang="fr-FR" smtClean="0"/>
              <a:t>16/10/2023</a:t>
            </a:fld>
            <a:endParaRPr lang="fr-BE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fr-FR"/>
              <a:t>Mme ELFAKIRI.S  Gestion des données</a:t>
            </a:r>
            <a:endParaRPr lang="fr-BE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Les curseurs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Mme ELFAKIRI.S  Gestion des données</a:t>
            </a:r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9494975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MA" dirty="0"/>
              <a:t>Exemple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847088"/>
            <a:ext cx="8229600" cy="4477512"/>
          </a:xfrm>
        </p:spPr>
        <p:txBody>
          <a:bodyPr>
            <a:normAutofit/>
          </a:bodyPr>
          <a:lstStyle/>
          <a:p>
            <a:r>
              <a:rPr lang="fr-FR" sz="2000" dirty="0"/>
              <a:t>Récupérer le nom du premier et deuxième stagiaire à l'aide de curseur :</a:t>
            </a:r>
          </a:p>
        </p:txBody>
      </p:sp>
      <p:sp>
        <p:nvSpPr>
          <p:cNvPr id="4" name="Rectangle 3"/>
          <p:cNvSpPr/>
          <p:nvPr/>
        </p:nvSpPr>
        <p:spPr>
          <a:xfrm>
            <a:off x="971600" y="2276872"/>
            <a:ext cx="7128792" cy="410445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MA" sz="1700" dirty="0" err="1"/>
              <a:t>Delimiter</a:t>
            </a:r>
            <a:r>
              <a:rPr lang="fr-MA" sz="1700" dirty="0"/>
              <a:t> |</a:t>
            </a:r>
          </a:p>
          <a:p>
            <a:endParaRPr lang="fr-MA" sz="1700" dirty="0"/>
          </a:p>
          <a:p>
            <a:r>
              <a:rPr lang="fr-MA" sz="1700" dirty="0" err="1"/>
              <a:t>Create</a:t>
            </a:r>
            <a:r>
              <a:rPr lang="fr-MA" sz="1700" dirty="0"/>
              <a:t> </a:t>
            </a:r>
            <a:r>
              <a:rPr lang="fr-MA" sz="1700" dirty="0" err="1"/>
              <a:t>procedure</a:t>
            </a:r>
            <a:r>
              <a:rPr lang="fr-MA" sz="1700" dirty="0"/>
              <a:t> </a:t>
            </a:r>
            <a:r>
              <a:rPr lang="fr-MA" sz="1700" dirty="0">
                <a:solidFill>
                  <a:srgbClr val="FFC000"/>
                </a:solidFill>
              </a:rPr>
              <a:t>exemple </a:t>
            </a:r>
            <a:r>
              <a:rPr lang="fr-MA" sz="1700" dirty="0"/>
              <a:t>()</a:t>
            </a:r>
          </a:p>
          <a:p>
            <a:r>
              <a:rPr lang="fr-MA" sz="1700" dirty="0"/>
              <a:t>Begin</a:t>
            </a:r>
          </a:p>
          <a:p>
            <a:r>
              <a:rPr lang="fr-MA" sz="1700" dirty="0" err="1"/>
              <a:t>Declare</a:t>
            </a:r>
            <a:r>
              <a:rPr lang="fr-MA" sz="1700" dirty="0"/>
              <a:t> </a:t>
            </a:r>
            <a:r>
              <a:rPr lang="fr-MA" sz="1700" dirty="0" err="1"/>
              <a:t>nomstg</a:t>
            </a:r>
            <a:r>
              <a:rPr lang="fr-MA" sz="1700" dirty="0"/>
              <a:t> </a:t>
            </a:r>
            <a:r>
              <a:rPr lang="fr-MA" sz="1700" dirty="0" err="1"/>
              <a:t>varchar</a:t>
            </a:r>
            <a:r>
              <a:rPr lang="fr-MA" sz="1700" dirty="0"/>
              <a:t>(20);</a:t>
            </a:r>
          </a:p>
          <a:p>
            <a:r>
              <a:rPr lang="fr-MA" sz="1700" dirty="0" err="1">
                <a:solidFill>
                  <a:srgbClr val="FFC000"/>
                </a:solidFill>
              </a:rPr>
              <a:t>Declare</a:t>
            </a:r>
            <a:r>
              <a:rPr lang="fr-MA" sz="1700" dirty="0">
                <a:solidFill>
                  <a:srgbClr val="FFC000"/>
                </a:solidFill>
              </a:rPr>
              <a:t>  </a:t>
            </a:r>
            <a:r>
              <a:rPr lang="fr-MA" sz="1700" dirty="0"/>
              <a:t>cursor1  </a:t>
            </a:r>
            <a:r>
              <a:rPr lang="fr-MA" sz="1700" dirty="0">
                <a:solidFill>
                  <a:srgbClr val="FFC000"/>
                </a:solidFill>
              </a:rPr>
              <a:t>CURSOR FOR  </a:t>
            </a:r>
            <a:r>
              <a:rPr lang="fr-MA" sz="1700" dirty="0">
                <a:solidFill>
                  <a:srgbClr val="FFFF00"/>
                </a:solidFill>
              </a:rPr>
              <a:t>select</a:t>
            </a:r>
            <a:r>
              <a:rPr lang="fr-MA" sz="1700" dirty="0"/>
              <a:t> nom </a:t>
            </a:r>
            <a:r>
              <a:rPr lang="fr-MA" sz="1700" dirty="0" err="1"/>
              <a:t>from</a:t>
            </a:r>
            <a:r>
              <a:rPr lang="fr-MA" sz="1700" dirty="0"/>
              <a:t> stagiaires ;</a:t>
            </a:r>
          </a:p>
          <a:p>
            <a:r>
              <a:rPr lang="fr-MA" sz="1700" dirty="0">
                <a:solidFill>
                  <a:srgbClr val="FFC000"/>
                </a:solidFill>
              </a:rPr>
              <a:t>Open </a:t>
            </a:r>
            <a:r>
              <a:rPr lang="fr-MA" sz="1700" dirty="0"/>
              <a:t> cursor1 ;</a:t>
            </a:r>
          </a:p>
          <a:p>
            <a:r>
              <a:rPr lang="fr-MA" sz="1700" dirty="0">
                <a:solidFill>
                  <a:srgbClr val="FFC000"/>
                </a:solidFill>
              </a:rPr>
              <a:t>FETCH</a:t>
            </a:r>
            <a:r>
              <a:rPr lang="fr-MA" sz="1700" dirty="0"/>
              <a:t> cursor1  </a:t>
            </a:r>
            <a:r>
              <a:rPr lang="fr-MA" sz="1700" dirty="0" err="1">
                <a:solidFill>
                  <a:srgbClr val="FFFF00"/>
                </a:solidFill>
              </a:rPr>
              <a:t>into</a:t>
            </a:r>
            <a:r>
              <a:rPr lang="fr-MA" sz="1700" dirty="0">
                <a:solidFill>
                  <a:srgbClr val="FFFF00"/>
                </a:solidFill>
              </a:rPr>
              <a:t> </a:t>
            </a:r>
            <a:r>
              <a:rPr lang="fr-MA" sz="1700" dirty="0" err="1"/>
              <a:t>nomstg</a:t>
            </a:r>
            <a:r>
              <a:rPr lang="fr-MA" sz="1700" dirty="0"/>
              <a:t> ;</a:t>
            </a:r>
          </a:p>
          <a:p>
            <a:r>
              <a:rPr lang="fr-MA" sz="1700" dirty="0"/>
              <a:t>SELECT </a:t>
            </a:r>
            <a:r>
              <a:rPr lang="fr-MA" sz="1700" dirty="0" err="1"/>
              <a:t>nomstg</a:t>
            </a:r>
            <a:r>
              <a:rPr lang="fr-MA" sz="1700" dirty="0"/>
              <a:t> ;</a:t>
            </a:r>
          </a:p>
          <a:p>
            <a:r>
              <a:rPr lang="fr-MA" sz="1700" dirty="0">
                <a:solidFill>
                  <a:srgbClr val="FFC000"/>
                </a:solidFill>
              </a:rPr>
              <a:t>FETCH</a:t>
            </a:r>
            <a:r>
              <a:rPr lang="fr-MA" sz="1700" dirty="0"/>
              <a:t> cursor1  </a:t>
            </a:r>
            <a:r>
              <a:rPr lang="fr-MA" sz="1700" dirty="0" err="1">
                <a:solidFill>
                  <a:srgbClr val="FFFF00"/>
                </a:solidFill>
              </a:rPr>
              <a:t>into</a:t>
            </a:r>
            <a:r>
              <a:rPr lang="fr-MA" sz="1700" dirty="0">
                <a:solidFill>
                  <a:srgbClr val="FFFF00"/>
                </a:solidFill>
              </a:rPr>
              <a:t> </a:t>
            </a:r>
            <a:r>
              <a:rPr lang="fr-MA" sz="1700" dirty="0" err="1"/>
              <a:t>nomstg</a:t>
            </a:r>
            <a:r>
              <a:rPr lang="fr-MA" sz="1700" dirty="0"/>
              <a:t> ;</a:t>
            </a:r>
          </a:p>
          <a:p>
            <a:r>
              <a:rPr lang="fr-MA" sz="1700" dirty="0"/>
              <a:t>SELECT </a:t>
            </a:r>
            <a:r>
              <a:rPr lang="fr-MA" sz="1700" dirty="0" err="1"/>
              <a:t>nomstg</a:t>
            </a:r>
            <a:r>
              <a:rPr lang="fr-MA" sz="1700" dirty="0"/>
              <a:t> ;</a:t>
            </a:r>
          </a:p>
          <a:p>
            <a:r>
              <a:rPr lang="fr-MA" sz="1700" dirty="0">
                <a:solidFill>
                  <a:srgbClr val="FFC000"/>
                </a:solidFill>
              </a:rPr>
              <a:t>Close</a:t>
            </a:r>
            <a:r>
              <a:rPr lang="fr-MA" sz="1700" dirty="0"/>
              <a:t> cursor1 ; </a:t>
            </a:r>
          </a:p>
          <a:p>
            <a:r>
              <a:rPr lang="fr-MA" sz="1700" dirty="0"/>
              <a:t>End |</a:t>
            </a:r>
          </a:p>
          <a:p>
            <a:endParaRPr lang="fr-MA" sz="1700" dirty="0"/>
          </a:p>
          <a:p>
            <a:r>
              <a:rPr lang="fr-MA" sz="1700" dirty="0" err="1"/>
              <a:t>Delimiter</a:t>
            </a:r>
            <a:r>
              <a:rPr lang="fr-MA" sz="1700" dirty="0"/>
              <a:t> ;</a:t>
            </a:r>
            <a:endParaRPr lang="fr-FR" sz="170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Mme ELFAKIRI.S  Gestion des données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10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6316317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 dirty="0"/>
              <a:t>Parcourir correctement les lignes du résultat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000" dirty="0"/>
              <a:t>Dans la procédure exemple(), on voulait récupérer les deux premières lignes, on a donc utilisé deux FETCH. Cependant, la plupart du temps, on ne veut pas seulement utiliser les deux premières lignes, mais toutes ! Or, sauf exception, on ne sait pas combien de lignes seront sélectionnées. </a:t>
            </a:r>
          </a:p>
          <a:p>
            <a:r>
              <a:rPr lang="fr-FR" sz="2000" dirty="0"/>
              <a:t>On veut donc parcourir une à une les lignes de résultats, et leur appliquer un traitement, sans savoir à l'avance combien de fois ce traitement devra être répété. Pour cela, on utilise une boucle ! WHILE, REPEAT ou LOOP. </a:t>
            </a:r>
          </a:p>
          <a:p>
            <a:r>
              <a:rPr lang="fr-FR" sz="2000" dirty="0"/>
              <a:t>Il n'y a plus qu'à trouver une condition pour arrêter la boucle une fois tous les résultats parcourus.</a:t>
            </a:r>
          </a:p>
          <a:p>
            <a:endParaRPr lang="fr-FR" sz="20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Mme ELFAKIRI.S  Gestion des données</a:t>
            </a:r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33454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Condition d'arrêt de la boucle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On sait que dans la boucle </a:t>
            </a:r>
            <a:r>
              <a:rPr lang="fr-FR" dirty="0" err="1"/>
              <a:t>while</a:t>
            </a:r>
            <a:r>
              <a:rPr lang="fr-FR" dirty="0"/>
              <a:t> , </a:t>
            </a:r>
            <a:r>
              <a:rPr lang="fr-FR" dirty="0" err="1"/>
              <a:t>repeat</a:t>
            </a:r>
            <a:r>
              <a:rPr lang="fr-FR" dirty="0"/>
              <a:t> ou bien </a:t>
            </a:r>
            <a:r>
              <a:rPr lang="fr-FR" dirty="0" err="1"/>
              <a:t>Loop</a:t>
            </a:r>
            <a:r>
              <a:rPr lang="fr-FR" dirty="0"/>
              <a:t> il faut utiliser une condition d'arrêt de la boucle. </a:t>
            </a:r>
          </a:p>
          <a:p>
            <a:r>
              <a:rPr lang="fr-FR" dirty="0"/>
              <a:t>Pour cela , on va utiliser les gestionnaires d'erreur, </a:t>
            </a:r>
            <a:r>
              <a:rPr lang="fr-FR" b="1" dirty="0">
                <a:solidFill>
                  <a:srgbClr val="FFC000"/>
                </a:solidFill>
              </a:rPr>
              <a:t>NOT FOUD</a:t>
            </a:r>
            <a:r>
              <a:rPr lang="fr-FR" dirty="0"/>
              <a:t> qui change la valeur d'une variable locale. Cette variable locale vaut 0 au départ, et passe à 1 quand le gestionnaire est déclenché (donc quand il n'y a plus de ligne).</a:t>
            </a:r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Mme ELFAKIRI.S  Gestion des données</a:t>
            </a:r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1599390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Exemple 1 avec boucle </a:t>
            </a:r>
            <a:r>
              <a:rPr lang="fr-FR" dirty="0" err="1"/>
              <a:t>while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Mme ELFAKIRI.S  Gestion des données</a:t>
            </a:r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13</a:t>
            </a:fld>
            <a:endParaRPr lang="fr-BE"/>
          </a:p>
        </p:txBody>
      </p:sp>
      <p:sp>
        <p:nvSpPr>
          <p:cNvPr id="7" name="Rectangle 6"/>
          <p:cNvSpPr/>
          <p:nvPr/>
        </p:nvSpPr>
        <p:spPr>
          <a:xfrm>
            <a:off x="827584" y="1988840"/>
            <a:ext cx="7272808" cy="439248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MA" sz="1500" dirty="0" err="1"/>
              <a:t>Delimiter</a:t>
            </a:r>
            <a:r>
              <a:rPr lang="fr-MA" sz="1500" dirty="0"/>
              <a:t> |</a:t>
            </a:r>
          </a:p>
          <a:p>
            <a:r>
              <a:rPr lang="fr-MA" sz="1500" dirty="0" err="1"/>
              <a:t>Create</a:t>
            </a:r>
            <a:r>
              <a:rPr lang="fr-MA" sz="1500" dirty="0"/>
              <a:t> </a:t>
            </a:r>
            <a:r>
              <a:rPr lang="fr-MA" sz="1500" dirty="0" err="1"/>
              <a:t>procedure</a:t>
            </a:r>
            <a:r>
              <a:rPr lang="fr-MA" sz="1500" dirty="0"/>
              <a:t> </a:t>
            </a:r>
            <a:r>
              <a:rPr lang="fr-MA" sz="1500" dirty="0">
                <a:solidFill>
                  <a:srgbClr val="FFC000"/>
                </a:solidFill>
              </a:rPr>
              <a:t>exemple </a:t>
            </a:r>
            <a:r>
              <a:rPr lang="fr-MA" sz="1500" dirty="0"/>
              <a:t>()</a:t>
            </a:r>
          </a:p>
          <a:p>
            <a:r>
              <a:rPr lang="fr-MA" sz="1500" dirty="0"/>
              <a:t>Begin</a:t>
            </a:r>
          </a:p>
          <a:p>
            <a:r>
              <a:rPr lang="fr-MA" sz="1500" dirty="0" err="1"/>
              <a:t>Declare</a:t>
            </a:r>
            <a:r>
              <a:rPr lang="fr-MA" sz="1500" dirty="0"/>
              <a:t> </a:t>
            </a:r>
            <a:r>
              <a:rPr lang="fr-MA" sz="1500" dirty="0">
                <a:solidFill>
                  <a:srgbClr val="FFFF00"/>
                </a:solidFill>
              </a:rPr>
              <a:t>fin</a:t>
            </a:r>
            <a:r>
              <a:rPr lang="fr-MA" sz="1500" dirty="0"/>
              <a:t> </a:t>
            </a:r>
            <a:r>
              <a:rPr lang="fr-MA" sz="1500" dirty="0" err="1"/>
              <a:t>int</a:t>
            </a:r>
            <a:r>
              <a:rPr lang="fr-MA" sz="1500" dirty="0"/>
              <a:t> default</a:t>
            </a:r>
            <a:r>
              <a:rPr lang="fr-MA" sz="1500" dirty="0">
                <a:solidFill>
                  <a:srgbClr val="FFFF00"/>
                </a:solidFill>
              </a:rPr>
              <a:t> 0</a:t>
            </a:r>
            <a:r>
              <a:rPr lang="fr-MA" sz="1500" dirty="0"/>
              <a:t>;</a:t>
            </a:r>
          </a:p>
          <a:p>
            <a:r>
              <a:rPr lang="fr-MA" sz="1500" dirty="0" err="1"/>
              <a:t>Declare</a:t>
            </a:r>
            <a:r>
              <a:rPr lang="fr-MA" sz="1500" dirty="0"/>
              <a:t> </a:t>
            </a:r>
            <a:r>
              <a:rPr lang="fr-MA" sz="1500" dirty="0" err="1"/>
              <a:t>nomstag</a:t>
            </a:r>
            <a:r>
              <a:rPr lang="fr-MA" sz="1500" dirty="0"/>
              <a:t> </a:t>
            </a:r>
            <a:r>
              <a:rPr lang="fr-MA" sz="1500" dirty="0" err="1"/>
              <a:t>varchar</a:t>
            </a:r>
            <a:r>
              <a:rPr lang="fr-MA" sz="1500" dirty="0"/>
              <a:t>(20);</a:t>
            </a:r>
          </a:p>
          <a:p>
            <a:r>
              <a:rPr lang="fr-MA" sz="1500" dirty="0" err="1">
                <a:solidFill>
                  <a:srgbClr val="FFC000"/>
                </a:solidFill>
              </a:rPr>
              <a:t>Declare</a:t>
            </a:r>
            <a:r>
              <a:rPr lang="fr-MA" sz="1500" dirty="0">
                <a:solidFill>
                  <a:srgbClr val="FFC000"/>
                </a:solidFill>
              </a:rPr>
              <a:t>  </a:t>
            </a:r>
            <a:r>
              <a:rPr lang="fr-MA" sz="1500" dirty="0"/>
              <a:t>cursor1  </a:t>
            </a:r>
            <a:r>
              <a:rPr lang="fr-MA" sz="1500" dirty="0">
                <a:solidFill>
                  <a:srgbClr val="FFC000"/>
                </a:solidFill>
              </a:rPr>
              <a:t>CURSOR FOR  </a:t>
            </a:r>
            <a:r>
              <a:rPr lang="fr-MA" sz="1500" dirty="0">
                <a:solidFill>
                  <a:srgbClr val="FFFF00"/>
                </a:solidFill>
              </a:rPr>
              <a:t>select</a:t>
            </a:r>
            <a:r>
              <a:rPr lang="fr-MA" sz="1500" dirty="0"/>
              <a:t> nom </a:t>
            </a:r>
            <a:r>
              <a:rPr lang="fr-MA" sz="1500" dirty="0" err="1"/>
              <a:t>from</a:t>
            </a:r>
            <a:r>
              <a:rPr lang="fr-MA" sz="1500" dirty="0"/>
              <a:t> stagiaires ;</a:t>
            </a:r>
          </a:p>
          <a:p>
            <a:r>
              <a:rPr lang="fr-MA" sz="1500" dirty="0" err="1">
                <a:solidFill>
                  <a:srgbClr val="FFFF00"/>
                </a:solidFill>
              </a:rPr>
              <a:t>Declare</a:t>
            </a:r>
            <a:r>
              <a:rPr lang="fr-MA" sz="1500" dirty="0">
                <a:solidFill>
                  <a:srgbClr val="FFFF00"/>
                </a:solidFill>
              </a:rPr>
              <a:t> continue </a:t>
            </a:r>
            <a:r>
              <a:rPr lang="fr-MA" sz="1500" dirty="0" err="1">
                <a:solidFill>
                  <a:srgbClr val="FFFF00"/>
                </a:solidFill>
              </a:rPr>
              <a:t>handler</a:t>
            </a:r>
            <a:r>
              <a:rPr lang="fr-MA" sz="1500" dirty="0">
                <a:solidFill>
                  <a:srgbClr val="FFFF00"/>
                </a:solidFill>
              </a:rPr>
              <a:t> for NOT FOUND set fin=1;</a:t>
            </a:r>
          </a:p>
          <a:p>
            <a:r>
              <a:rPr lang="fr-MA" sz="1500" dirty="0">
                <a:solidFill>
                  <a:srgbClr val="FFC000"/>
                </a:solidFill>
              </a:rPr>
              <a:t>Open </a:t>
            </a:r>
            <a:r>
              <a:rPr lang="fr-MA" sz="1500" dirty="0"/>
              <a:t> cursor1 ;</a:t>
            </a:r>
          </a:p>
          <a:p>
            <a:r>
              <a:rPr lang="fr-MA" sz="1500" dirty="0" err="1"/>
              <a:t>while</a:t>
            </a:r>
            <a:r>
              <a:rPr lang="fr-MA" sz="1500" dirty="0"/>
              <a:t> </a:t>
            </a:r>
            <a:r>
              <a:rPr lang="fr-MA" sz="1500" dirty="0">
                <a:solidFill>
                  <a:srgbClr val="FFC000"/>
                </a:solidFill>
              </a:rPr>
              <a:t>fin!=1</a:t>
            </a:r>
            <a:r>
              <a:rPr lang="fr-MA" sz="1500" dirty="0"/>
              <a:t> </a:t>
            </a:r>
            <a:r>
              <a:rPr lang="fr-MA" sz="1500" dirty="0" err="1"/>
              <a:t>then</a:t>
            </a:r>
            <a:endParaRPr lang="fr-MA" sz="1500" dirty="0"/>
          </a:p>
          <a:p>
            <a:endParaRPr lang="fr-MA" sz="1500" dirty="0"/>
          </a:p>
          <a:p>
            <a:r>
              <a:rPr lang="fr-MA" sz="1500" dirty="0">
                <a:solidFill>
                  <a:srgbClr val="FFC000"/>
                </a:solidFill>
              </a:rPr>
              <a:t>FETCH</a:t>
            </a:r>
            <a:r>
              <a:rPr lang="fr-MA" sz="1500" dirty="0"/>
              <a:t> cursor1  </a:t>
            </a:r>
            <a:r>
              <a:rPr lang="fr-MA" sz="1500" dirty="0" err="1">
                <a:solidFill>
                  <a:srgbClr val="FFFF00"/>
                </a:solidFill>
              </a:rPr>
              <a:t>into</a:t>
            </a:r>
            <a:r>
              <a:rPr lang="fr-MA" sz="1500" dirty="0">
                <a:solidFill>
                  <a:srgbClr val="FFFF00"/>
                </a:solidFill>
              </a:rPr>
              <a:t> </a:t>
            </a:r>
            <a:r>
              <a:rPr lang="fr-MA" sz="1500" dirty="0" err="1"/>
              <a:t>nomstg</a:t>
            </a:r>
            <a:r>
              <a:rPr lang="fr-MA" sz="1500" dirty="0"/>
              <a:t> ;</a:t>
            </a:r>
          </a:p>
          <a:p>
            <a:r>
              <a:rPr lang="fr-MA" sz="1500" dirty="0"/>
              <a:t>SELECT </a:t>
            </a:r>
            <a:r>
              <a:rPr lang="fr-MA" sz="1500" dirty="0" err="1"/>
              <a:t>nomstg</a:t>
            </a:r>
            <a:r>
              <a:rPr lang="fr-MA" sz="1500" dirty="0"/>
              <a:t> ;</a:t>
            </a:r>
          </a:p>
          <a:p>
            <a:endParaRPr lang="fr-MA" sz="1500" dirty="0"/>
          </a:p>
          <a:p>
            <a:r>
              <a:rPr lang="fr-MA" sz="1500" dirty="0"/>
              <a:t>End </a:t>
            </a:r>
            <a:r>
              <a:rPr lang="fr-MA" sz="1500" dirty="0" err="1"/>
              <a:t>while</a:t>
            </a:r>
            <a:r>
              <a:rPr lang="fr-MA" sz="1500" dirty="0"/>
              <a:t>;</a:t>
            </a:r>
          </a:p>
          <a:p>
            <a:endParaRPr lang="fr-MA" sz="1500" dirty="0"/>
          </a:p>
          <a:p>
            <a:r>
              <a:rPr lang="fr-MA" sz="1500" dirty="0">
                <a:solidFill>
                  <a:srgbClr val="FFC000"/>
                </a:solidFill>
              </a:rPr>
              <a:t>Close</a:t>
            </a:r>
            <a:r>
              <a:rPr lang="fr-MA" sz="1500" dirty="0"/>
              <a:t> cursor1 ; </a:t>
            </a:r>
          </a:p>
          <a:p>
            <a:r>
              <a:rPr lang="fr-MA" sz="1500" dirty="0"/>
              <a:t>End |</a:t>
            </a:r>
          </a:p>
          <a:p>
            <a:r>
              <a:rPr lang="fr-MA" sz="1500" dirty="0" err="1"/>
              <a:t>Delimiter</a:t>
            </a:r>
            <a:r>
              <a:rPr lang="fr-MA" sz="1500" dirty="0"/>
              <a:t> ;</a:t>
            </a:r>
            <a:endParaRPr lang="fr-FR" sz="1500" dirty="0"/>
          </a:p>
        </p:txBody>
      </p:sp>
    </p:spTree>
    <p:extLst>
      <p:ext uri="{BB962C8B-B14F-4D97-AF65-F5344CB8AC3E}">
        <p14:creationId xmlns:p14="http://schemas.microsoft.com/office/powerpoint/2010/main" val="29715083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Exemple 1 avec boucle </a:t>
            </a:r>
            <a:r>
              <a:rPr lang="fr-FR" dirty="0" err="1"/>
              <a:t>repeat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Mme ELFAKIRI.S  Gestion des données</a:t>
            </a:r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14</a:t>
            </a:fld>
            <a:endParaRPr lang="fr-BE"/>
          </a:p>
        </p:txBody>
      </p:sp>
      <p:sp>
        <p:nvSpPr>
          <p:cNvPr id="7" name="Rectangle 6"/>
          <p:cNvSpPr/>
          <p:nvPr/>
        </p:nvSpPr>
        <p:spPr>
          <a:xfrm>
            <a:off x="827584" y="1973455"/>
            <a:ext cx="7272808" cy="439248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MA" sz="1500" dirty="0" err="1"/>
              <a:t>Delimiter</a:t>
            </a:r>
            <a:r>
              <a:rPr lang="fr-MA" sz="1500" dirty="0"/>
              <a:t> |</a:t>
            </a:r>
          </a:p>
          <a:p>
            <a:r>
              <a:rPr lang="fr-MA" sz="1500" dirty="0" err="1"/>
              <a:t>Create</a:t>
            </a:r>
            <a:r>
              <a:rPr lang="fr-MA" sz="1500" dirty="0"/>
              <a:t> </a:t>
            </a:r>
            <a:r>
              <a:rPr lang="fr-MA" sz="1500" dirty="0" err="1"/>
              <a:t>procedure</a:t>
            </a:r>
            <a:r>
              <a:rPr lang="fr-MA" sz="1500" dirty="0"/>
              <a:t> </a:t>
            </a:r>
            <a:r>
              <a:rPr lang="fr-MA" sz="1500" dirty="0">
                <a:solidFill>
                  <a:srgbClr val="FFC000"/>
                </a:solidFill>
              </a:rPr>
              <a:t>exemple </a:t>
            </a:r>
            <a:r>
              <a:rPr lang="fr-MA" sz="1500" dirty="0"/>
              <a:t>()</a:t>
            </a:r>
          </a:p>
          <a:p>
            <a:r>
              <a:rPr lang="fr-MA" sz="1500" dirty="0"/>
              <a:t>Begin</a:t>
            </a:r>
          </a:p>
          <a:p>
            <a:r>
              <a:rPr lang="fr-MA" sz="1500" dirty="0" err="1"/>
              <a:t>Declare</a:t>
            </a:r>
            <a:r>
              <a:rPr lang="fr-MA" sz="1500" dirty="0"/>
              <a:t> </a:t>
            </a:r>
            <a:r>
              <a:rPr lang="fr-MA" sz="1500" dirty="0">
                <a:solidFill>
                  <a:srgbClr val="FFFF00"/>
                </a:solidFill>
              </a:rPr>
              <a:t>fin</a:t>
            </a:r>
            <a:r>
              <a:rPr lang="fr-MA" sz="1500" dirty="0"/>
              <a:t> </a:t>
            </a:r>
            <a:r>
              <a:rPr lang="fr-MA" sz="1500" dirty="0" err="1"/>
              <a:t>int</a:t>
            </a:r>
            <a:r>
              <a:rPr lang="fr-MA" sz="1500" dirty="0"/>
              <a:t> default</a:t>
            </a:r>
            <a:r>
              <a:rPr lang="fr-MA" sz="1500" dirty="0">
                <a:solidFill>
                  <a:srgbClr val="FFFF00"/>
                </a:solidFill>
              </a:rPr>
              <a:t> 0</a:t>
            </a:r>
            <a:r>
              <a:rPr lang="fr-MA" sz="1500" dirty="0"/>
              <a:t>;</a:t>
            </a:r>
          </a:p>
          <a:p>
            <a:r>
              <a:rPr lang="fr-MA" sz="1500" dirty="0" err="1"/>
              <a:t>Declare</a:t>
            </a:r>
            <a:r>
              <a:rPr lang="fr-MA" sz="1500" dirty="0"/>
              <a:t> </a:t>
            </a:r>
            <a:r>
              <a:rPr lang="fr-MA" sz="1500" dirty="0" err="1"/>
              <a:t>nomstag</a:t>
            </a:r>
            <a:r>
              <a:rPr lang="fr-MA" sz="1500" dirty="0"/>
              <a:t> </a:t>
            </a:r>
            <a:r>
              <a:rPr lang="fr-MA" sz="1500" dirty="0" err="1"/>
              <a:t>varchar</a:t>
            </a:r>
            <a:r>
              <a:rPr lang="fr-MA" sz="1500" dirty="0"/>
              <a:t>(20);</a:t>
            </a:r>
          </a:p>
          <a:p>
            <a:r>
              <a:rPr lang="fr-MA" sz="1500" dirty="0" err="1">
                <a:solidFill>
                  <a:srgbClr val="FFC000"/>
                </a:solidFill>
              </a:rPr>
              <a:t>Declare</a:t>
            </a:r>
            <a:r>
              <a:rPr lang="fr-MA" sz="1500" dirty="0">
                <a:solidFill>
                  <a:srgbClr val="FFC000"/>
                </a:solidFill>
              </a:rPr>
              <a:t>  </a:t>
            </a:r>
            <a:r>
              <a:rPr lang="fr-MA" sz="1500" dirty="0"/>
              <a:t>cursor1  </a:t>
            </a:r>
            <a:r>
              <a:rPr lang="fr-MA" sz="1500" dirty="0">
                <a:solidFill>
                  <a:srgbClr val="FFC000"/>
                </a:solidFill>
              </a:rPr>
              <a:t>CURSOR FOR  </a:t>
            </a:r>
            <a:r>
              <a:rPr lang="fr-MA" sz="1500" dirty="0">
                <a:solidFill>
                  <a:srgbClr val="FFFF00"/>
                </a:solidFill>
              </a:rPr>
              <a:t>select</a:t>
            </a:r>
            <a:r>
              <a:rPr lang="fr-MA" sz="1500" dirty="0"/>
              <a:t> nom </a:t>
            </a:r>
            <a:r>
              <a:rPr lang="fr-MA" sz="1500" dirty="0" err="1"/>
              <a:t>from</a:t>
            </a:r>
            <a:r>
              <a:rPr lang="fr-MA" sz="1500" dirty="0"/>
              <a:t> stagiaires ;</a:t>
            </a:r>
          </a:p>
          <a:p>
            <a:r>
              <a:rPr lang="fr-MA" sz="1500" dirty="0" err="1">
                <a:solidFill>
                  <a:srgbClr val="FFFF00"/>
                </a:solidFill>
              </a:rPr>
              <a:t>Declare</a:t>
            </a:r>
            <a:r>
              <a:rPr lang="fr-MA" sz="1500" dirty="0">
                <a:solidFill>
                  <a:srgbClr val="FFFF00"/>
                </a:solidFill>
              </a:rPr>
              <a:t> continue </a:t>
            </a:r>
            <a:r>
              <a:rPr lang="fr-MA" sz="1500" dirty="0" err="1">
                <a:solidFill>
                  <a:srgbClr val="FFFF00"/>
                </a:solidFill>
              </a:rPr>
              <a:t>handler</a:t>
            </a:r>
            <a:r>
              <a:rPr lang="fr-MA" sz="1500" dirty="0">
                <a:solidFill>
                  <a:srgbClr val="FFFF00"/>
                </a:solidFill>
              </a:rPr>
              <a:t> for NOT FOUND set fin=1;</a:t>
            </a:r>
          </a:p>
          <a:p>
            <a:r>
              <a:rPr lang="fr-MA" sz="1500" dirty="0">
                <a:solidFill>
                  <a:srgbClr val="FFC000"/>
                </a:solidFill>
              </a:rPr>
              <a:t>Open </a:t>
            </a:r>
            <a:r>
              <a:rPr lang="fr-MA" sz="1500" dirty="0"/>
              <a:t> cursor1 ;</a:t>
            </a:r>
          </a:p>
          <a:p>
            <a:r>
              <a:rPr lang="fr-MA" sz="1500" dirty="0" err="1">
                <a:solidFill>
                  <a:srgbClr val="FFC000"/>
                </a:solidFill>
              </a:rPr>
              <a:t>repeat</a:t>
            </a:r>
            <a:endParaRPr lang="fr-MA" sz="1500" dirty="0">
              <a:solidFill>
                <a:srgbClr val="FFC000"/>
              </a:solidFill>
            </a:endParaRPr>
          </a:p>
          <a:p>
            <a:endParaRPr lang="fr-MA" sz="1500" dirty="0"/>
          </a:p>
          <a:p>
            <a:r>
              <a:rPr lang="fr-MA" sz="1500" dirty="0">
                <a:solidFill>
                  <a:srgbClr val="FFC000"/>
                </a:solidFill>
              </a:rPr>
              <a:t>FETCH</a:t>
            </a:r>
            <a:r>
              <a:rPr lang="fr-MA" sz="1500" dirty="0"/>
              <a:t> cursor1  </a:t>
            </a:r>
            <a:r>
              <a:rPr lang="fr-MA" sz="1500" dirty="0" err="1">
                <a:solidFill>
                  <a:srgbClr val="FFFF00"/>
                </a:solidFill>
              </a:rPr>
              <a:t>into</a:t>
            </a:r>
            <a:r>
              <a:rPr lang="fr-MA" sz="1500" dirty="0">
                <a:solidFill>
                  <a:srgbClr val="FFFF00"/>
                </a:solidFill>
              </a:rPr>
              <a:t> </a:t>
            </a:r>
            <a:r>
              <a:rPr lang="fr-MA" sz="1500" dirty="0" err="1"/>
              <a:t>nomstg</a:t>
            </a:r>
            <a:r>
              <a:rPr lang="fr-MA" sz="1500" dirty="0"/>
              <a:t> ;</a:t>
            </a:r>
          </a:p>
          <a:p>
            <a:r>
              <a:rPr lang="fr-MA" sz="1500" dirty="0"/>
              <a:t>SELECT </a:t>
            </a:r>
            <a:r>
              <a:rPr lang="fr-MA" sz="1500" dirty="0" err="1"/>
              <a:t>nomstg</a:t>
            </a:r>
            <a:r>
              <a:rPr lang="fr-MA" sz="1500" dirty="0"/>
              <a:t> ;</a:t>
            </a:r>
          </a:p>
          <a:p>
            <a:endParaRPr lang="fr-MA" sz="1500" dirty="0"/>
          </a:p>
          <a:p>
            <a:r>
              <a:rPr lang="fr-MA" sz="1500" dirty="0" err="1">
                <a:solidFill>
                  <a:srgbClr val="FFC000"/>
                </a:solidFill>
              </a:rPr>
              <a:t>Until</a:t>
            </a:r>
            <a:r>
              <a:rPr lang="fr-MA" sz="1500" dirty="0">
                <a:solidFill>
                  <a:srgbClr val="FFC000"/>
                </a:solidFill>
              </a:rPr>
              <a:t> </a:t>
            </a:r>
            <a:r>
              <a:rPr lang="fr-MA" sz="1500" dirty="0"/>
              <a:t>fin=1</a:t>
            </a:r>
          </a:p>
          <a:p>
            <a:r>
              <a:rPr lang="fr-MA" sz="1500" dirty="0">
                <a:solidFill>
                  <a:srgbClr val="FFC000"/>
                </a:solidFill>
              </a:rPr>
              <a:t>end </a:t>
            </a:r>
            <a:r>
              <a:rPr lang="fr-MA" sz="1500" dirty="0" err="1">
                <a:solidFill>
                  <a:srgbClr val="FFC000"/>
                </a:solidFill>
              </a:rPr>
              <a:t>repeat</a:t>
            </a:r>
            <a:r>
              <a:rPr lang="fr-MA" sz="1500" dirty="0">
                <a:solidFill>
                  <a:srgbClr val="FFC000"/>
                </a:solidFill>
              </a:rPr>
              <a:t> ;</a:t>
            </a:r>
          </a:p>
          <a:p>
            <a:r>
              <a:rPr lang="fr-MA" sz="1500" dirty="0">
                <a:solidFill>
                  <a:srgbClr val="FFC000"/>
                </a:solidFill>
              </a:rPr>
              <a:t>Close</a:t>
            </a:r>
            <a:r>
              <a:rPr lang="fr-MA" sz="1500" dirty="0"/>
              <a:t> cursor1 ; </a:t>
            </a:r>
          </a:p>
          <a:p>
            <a:r>
              <a:rPr lang="fr-MA" sz="1500" dirty="0"/>
              <a:t>End |</a:t>
            </a:r>
          </a:p>
          <a:p>
            <a:r>
              <a:rPr lang="fr-MA" sz="1500" dirty="0" err="1"/>
              <a:t>Delimiter</a:t>
            </a:r>
            <a:r>
              <a:rPr lang="fr-MA" sz="1500" dirty="0"/>
              <a:t> ;</a:t>
            </a:r>
            <a:endParaRPr lang="fr-FR" sz="1500" dirty="0"/>
          </a:p>
        </p:txBody>
      </p:sp>
    </p:spTree>
    <p:extLst>
      <p:ext uri="{BB962C8B-B14F-4D97-AF65-F5344CB8AC3E}">
        <p14:creationId xmlns:p14="http://schemas.microsoft.com/office/powerpoint/2010/main" val="28696996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Exemple 1 avec boucle LOOP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952738"/>
            <a:ext cx="8229600" cy="4389120"/>
          </a:xfrm>
        </p:spPr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Mme ELFAKIRI.S  Gestion des données</a:t>
            </a:r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15</a:t>
            </a:fld>
            <a:endParaRPr lang="fr-BE"/>
          </a:p>
        </p:txBody>
      </p:sp>
      <p:sp>
        <p:nvSpPr>
          <p:cNvPr id="7" name="Rectangle 6"/>
          <p:cNvSpPr/>
          <p:nvPr/>
        </p:nvSpPr>
        <p:spPr>
          <a:xfrm>
            <a:off x="827584" y="1988840"/>
            <a:ext cx="7272808" cy="439248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MA" sz="1500" dirty="0" err="1"/>
              <a:t>Delimiter</a:t>
            </a:r>
            <a:r>
              <a:rPr lang="fr-MA" sz="1500" dirty="0"/>
              <a:t> |</a:t>
            </a:r>
          </a:p>
          <a:p>
            <a:r>
              <a:rPr lang="fr-MA" sz="1500" dirty="0" err="1"/>
              <a:t>Create</a:t>
            </a:r>
            <a:r>
              <a:rPr lang="fr-MA" sz="1500" dirty="0"/>
              <a:t> </a:t>
            </a:r>
            <a:r>
              <a:rPr lang="fr-MA" sz="1500" dirty="0" err="1"/>
              <a:t>procedure</a:t>
            </a:r>
            <a:r>
              <a:rPr lang="fr-MA" sz="1500" dirty="0"/>
              <a:t> </a:t>
            </a:r>
            <a:r>
              <a:rPr lang="fr-MA" sz="1500" dirty="0">
                <a:solidFill>
                  <a:srgbClr val="FFC000"/>
                </a:solidFill>
              </a:rPr>
              <a:t>exemple </a:t>
            </a:r>
            <a:r>
              <a:rPr lang="fr-MA" sz="1500" dirty="0"/>
              <a:t>()</a:t>
            </a:r>
          </a:p>
          <a:p>
            <a:r>
              <a:rPr lang="fr-MA" sz="1500" dirty="0"/>
              <a:t>Begin</a:t>
            </a:r>
          </a:p>
          <a:p>
            <a:r>
              <a:rPr lang="fr-MA" sz="1500" dirty="0" err="1"/>
              <a:t>Declare</a:t>
            </a:r>
            <a:r>
              <a:rPr lang="fr-MA" sz="1500" dirty="0"/>
              <a:t> </a:t>
            </a:r>
            <a:r>
              <a:rPr lang="fr-MA" sz="1500" dirty="0">
                <a:solidFill>
                  <a:srgbClr val="FFFF00"/>
                </a:solidFill>
              </a:rPr>
              <a:t>fin</a:t>
            </a:r>
            <a:r>
              <a:rPr lang="fr-MA" sz="1500" dirty="0"/>
              <a:t> </a:t>
            </a:r>
            <a:r>
              <a:rPr lang="fr-MA" sz="1500" dirty="0" err="1"/>
              <a:t>int</a:t>
            </a:r>
            <a:r>
              <a:rPr lang="fr-MA" sz="1500" dirty="0"/>
              <a:t> default</a:t>
            </a:r>
            <a:r>
              <a:rPr lang="fr-MA" sz="1500" dirty="0">
                <a:solidFill>
                  <a:srgbClr val="FFFF00"/>
                </a:solidFill>
              </a:rPr>
              <a:t> 0</a:t>
            </a:r>
            <a:r>
              <a:rPr lang="fr-MA" sz="1500" dirty="0"/>
              <a:t>;</a:t>
            </a:r>
          </a:p>
          <a:p>
            <a:r>
              <a:rPr lang="fr-MA" sz="1500" dirty="0" err="1"/>
              <a:t>Declare</a:t>
            </a:r>
            <a:r>
              <a:rPr lang="fr-MA" sz="1500" dirty="0"/>
              <a:t> </a:t>
            </a:r>
            <a:r>
              <a:rPr lang="fr-MA" sz="1500" dirty="0" err="1"/>
              <a:t>nomstag</a:t>
            </a:r>
            <a:r>
              <a:rPr lang="fr-MA" sz="1500" dirty="0"/>
              <a:t> </a:t>
            </a:r>
            <a:r>
              <a:rPr lang="fr-MA" sz="1500" dirty="0" err="1"/>
              <a:t>varchar</a:t>
            </a:r>
            <a:r>
              <a:rPr lang="fr-MA" sz="1500" dirty="0"/>
              <a:t>(20);</a:t>
            </a:r>
          </a:p>
          <a:p>
            <a:r>
              <a:rPr lang="fr-MA" sz="1500" dirty="0" err="1">
                <a:solidFill>
                  <a:srgbClr val="FFC000"/>
                </a:solidFill>
              </a:rPr>
              <a:t>Declare</a:t>
            </a:r>
            <a:r>
              <a:rPr lang="fr-MA" sz="1500" dirty="0">
                <a:solidFill>
                  <a:srgbClr val="FFC000"/>
                </a:solidFill>
              </a:rPr>
              <a:t>  </a:t>
            </a:r>
            <a:r>
              <a:rPr lang="fr-MA" sz="1500" dirty="0"/>
              <a:t>cursor1  </a:t>
            </a:r>
            <a:r>
              <a:rPr lang="fr-MA" sz="1500" dirty="0">
                <a:solidFill>
                  <a:srgbClr val="FFC000"/>
                </a:solidFill>
              </a:rPr>
              <a:t>CURSOR FOR  </a:t>
            </a:r>
            <a:r>
              <a:rPr lang="fr-MA" sz="1500" dirty="0">
                <a:solidFill>
                  <a:srgbClr val="FFFF00"/>
                </a:solidFill>
              </a:rPr>
              <a:t>select</a:t>
            </a:r>
            <a:r>
              <a:rPr lang="fr-MA" sz="1500" dirty="0"/>
              <a:t> nom </a:t>
            </a:r>
            <a:r>
              <a:rPr lang="fr-MA" sz="1500" dirty="0" err="1"/>
              <a:t>from</a:t>
            </a:r>
            <a:r>
              <a:rPr lang="fr-MA" sz="1500" dirty="0"/>
              <a:t> stagiaires ;</a:t>
            </a:r>
          </a:p>
          <a:p>
            <a:r>
              <a:rPr lang="fr-MA" sz="1500" dirty="0" err="1">
                <a:solidFill>
                  <a:srgbClr val="FFFF00"/>
                </a:solidFill>
              </a:rPr>
              <a:t>Declare</a:t>
            </a:r>
            <a:r>
              <a:rPr lang="fr-MA" sz="1500" dirty="0">
                <a:solidFill>
                  <a:srgbClr val="FFFF00"/>
                </a:solidFill>
              </a:rPr>
              <a:t> continue </a:t>
            </a:r>
            <a:r>
              <a:rPr lang="fr-MA" sz="1500" dirty="0" err="1">
                <a:solidFill>
                  <a:srgbClr val="FFFF00"/>
                </a:solidFill>
              </a:rPr>
              <a:t>handler</a:t>
            </a:r>
            <a:r>
              <a:rPr lang="fr-MA" sz="1500" dirty="0">
                <a:solidFill>
                  <a:srgbClr val="FFFF00"/>
                </a:solidFill>
              </a:rPr>
              <a:t> for NOT FOUND set fin=1;</a:t>
            </a:r>
          </a:p>
          <a:p>
            <a:r>
              <a:rPr lang="fr-MA" sz="1500" dirty="0">
                <a:solidFill>
                  <a:srgbClr val="FFC000"/>
                </a:solidFill>
              </a:rPr>
              <a:t>Open </a:t>
            </a:r>
            <a:r>
              <a:rPr lang="fr-MA" sz="1500" dirty="0"/>
              <a:t> cursor1 ;</a:t>
            </a:r>
          </a:p>
          <a:p>
            <a:r>
              <a:rPr lang="fr-MA" sz="1500" dirty="0" err="1">
                <a:solidFill>
                  <a:schemeClr val="tx1"/>
                </a:solidFill>
              </a:rPr>
              <a:t>Maboucle</a:t>
            </a:r>
            <a:r>
              <a:rPr lang="fr-MA" sz="1500" dirty="0"/>
              <a:t> : </a:t>
            </a:r>
            <a:r>
              <a:rPr lang="fr-MA" sz="1500" dirty="0">
                <a:solidFill>
                  <a:srgbClr val="FFC000"/>
                </a:solidFill>
              </a:rPr>
              <a:t>LOOP</a:t>
            </a:r>
          </a:p>
          <a:p>
            <a:endParaRPr lang="fr-MA" sz="1500" dirty="0"/>
          </a:p>
          <a:p>
            <a:r>
              <a:rPr lang="fr-MA" sz="1500" dirty="0">
                <a:solidFill>
                  <a:srgbClr val="FFC000"/>
                </a:solidFill>
              </a:rPr>
              <a:t>FETCH</a:t>
            </a:r>
            <a:r>
              <a:rPr lang="fr-MA" sz="1500" dirty="0"/>
              <a:t> cursor1  </a:t>
            </a:r>
            <a:r>
              <a:rPr lang="fr-MA" sz="1500" dirty="0" err="1">
                <a:solidFill>
                  <a:srgbClr val="FFFF00"/>
                </a:solidFill>
              </a:rPr>
              <a:t>into</a:t>
            </a:r>
            <a:r>
              <a:rPr lang="fr-MA" sz="1500" dirty="0">
                <a:solidFill>
                  <a:srgbClr val="FFFF00"/>
                </a:solidFill>
              </a:rPr>
              <a:t> </a:t>
            </a:r>
            <a:r>
              <a:rPr lang="fr-MA" sz="1500" dirty="0" err="1"/>
              <a:t>nomstg</a:t>
            </a:r>
            <a:r>
              <a:rPr lang="fr-MA" sz="1500" dirty="0"/>
              <a:t> ;</a:t>
            </a:r>
          </a:p>
          <a:p>
            <a:r>
              <a:rPr lang="fr-MA" sz="1500" dirty="0"/>
              <a:t>SELECT </a:t>
            </a:r>
            <a:r>
              <a:rPr lang="fr-MA" sz="1500" dirty="0" err="1"/>
              <a:t>nomstg</a:t>
            </a:r>
            <a:r>
              <a:rPr lang="fr-MA" sz="1500" dirty="0"/>
              <a:t> ;</a:t>
            </a:r>
          </a:p>
          <a:p>
            <a:r>
              <a:rPr lang="fr-MA" sz="1500" dirty="0">
                <a:solidFill>
                  <a:srgbClr val="FFC000"/>
                </a:solidFill>
              </a:rPr>
              <a:t>if fin=1</a:t>
            </a:r>
            <a:r>
              <a:rPr lang="fr-MA" sz="1500" dirty="0"/>
              <a:t> </a:t>
            </a:r>
            <a:r>
              <a:rPr lang="fr-MA" sz="1500" dirty="0" err="1"/>
              <a:t>then</a:t>
            </a:r>
            <a:endParaRPr lang="fr-MA" sz="1500" dirty="0"/>
          </a:p>
          <a:p>
            <a:r>
              <a:rPr lang="fr-MA" sz="1500" dirty="0"/>
              <a:t> </a:t>
            </a:r>
            <a:r>
              <a:rPr lang="fr-MA" sz="1500" dirty="0" err="1">
                <a:solidFill>
                  <a:srgbClr val="FFFF00"/>
                </a:solidFill>
              </a:rPr>
              <a:t>leave</a:t>
            </a:r>
            <a:r>
              <a:rPr lang="fr-MA" sz="1500" dirty="0">
                <a:solidFill>
                  <a:srgbClr val="FFFF00"/>
                </a:solidFill>
              </a:rPr>
              <a:t> </a:t>
            </a:r>
            <a:r>
              <a:rPr lang="fr-MA" sz="1500" dirty="0" err="1">
                <a:solidFill>
                  <a:schemeClr val="tx1"/>
                </a:solidFill>
              </a:rPr>
              <a:t>Maboucle</a:t>
            </a:r>
            <a:r>
              <a:rPr lang="fr-MA" sz="1500" dirty="0"/>
              <a:t>;</a:t>
            </a:r>
          </a:p>
          <a:p>
            <a:r>
              <a:rPr lang="fr-MA" sz="1500" dirty="0">
                <a:solidFill>
                  <a:srgbClr val="FFC000"/>
                </a:solidFill>
              </a:rPr>
              <a:t>End if ;</a:t>
            </a:r>
          </a:p>
          <a:p>
            <a:r>
              <a:rPr lang="fr-MA" sz="1500" dirty="0">
                <a:solidFill>
                  <a:srgbClr val="FFC000"/>
                </a:solidFill>
              </a:rPr>
              <a:t>END LOOP ;</a:t>
            </a:r>
          </a:p>
          <a:p>
            <a:r>
              <a:rPr lang="fr-MA" sz="1500" dirty="0">
                <a:solidFill>
                  <a:srgbClr val="FFC000"/>
                </a:solidFill>
              </a:rPr>
              <a:t>Close</a:t>
            </a:r>
            <a:r>
              <a:rPr lang="fr-MA" sz="1500" dirty="0"/>
              <a:t> cursor1 ; </a:t>
            </a:r>
          </a:p>
          <a:p>
            <a:r>
              <a:rPr lang="fr-MA" sz="1500" dirty="0"/>
              <a:t>End |</a:t>
            </a:r>
          </a:p>
          <a:p>
            <a:r>
              <a:rPr lang="fr-MA" sz="1500" dirty="0" err="1"/>
              <a:t>Delimiter</a:t>
            </a:r>
            <a:r>
              <a:rPr lang="fr-MA" sz="1500" dirty="0"/>
              <a:t> ;</a:t>
            </a:r>
            <a:endParaRPr lang="fr-FR" sz="1500" dirty="0"/>
          </a:p>
        </p:txBody>
      </p:sp>
    </p:spTree>
    <p:extLst>
      <p:ext uri="{BB962C8B-B14F-4D97-AF65-F5344CB8AC3E}">
        <p14:creationId xmlns:p14="http://schemas.microsoft.com/office/powerpoint/2010/main" val="28696996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Exemple 2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844824"/>
            <a:ext cx="6826222" cy="4486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Mme ELFAKIRI.S  Gestion des données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1683279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MA" dirty="0"/>
              <a:t>Exemple 2 (suite)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fr-FR" sz="2000" dirty="0"/>
              <a:t>Procédure utilisant un curseur permettant de parcourir  (à l'aide de la boucle </a:t>
            </a:r>
            <a:r>
              <a:rPr lang="fr-FR" sz="2000" b="1" dirty="0" err="1"/>
              <a:t>while</a:t>
            </a:r>
            <a:r>
              <a:rPr lang="fr-FR" sz="2000" dirty="0"/>
              <a:t>) tous les employés et stocke leurs informations dans la variable info.</a:t>
            </a:r>
          </a:p>
          <a:p>
            <a:pPr>
              <a:lnSpc>
                <a:spcPct val="120000"/>
              </a:lnSpc>
            </a:pPr>
            <a:r>
              <a:rPr lang="fr-MA" sz="2000" dirty="0"/>
              <a:t>Le curseurs fait référence à chaque ligne et stocke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fr-MA" sz="2000" dirty="0"/>
              <a:t>    les valeurs lue dans les </a:t>
            </a:r>
            <a:r>
              <a:rPr lang="fr-MA" sz="2000" dirty="0" err="1"/>
              <a:t>varibales</a:t>
            </a:r>
            <a:r>
              <a:rPr lang="fr-MA" sz="2000" dirty="0"/>
              <a:t> </a:t>
            </a:r>
            <a:r>
              <a:rPr lang="fr-MA" sz="2000" dirty="0" err="1"/>
              <a:t>v_id,v_nom</a:t>
            </a:r>
            <a:r>
              <a:rPr lang="fr-MA" sz="2000" dirty="0"/>
              <a:t> et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fr-MA" sz="2000" dirty="0"/>
              <a:t>     </a:t>
            </a:r>
            <a:r>
              <a:rPr lang="fr-MA" sz="2000" dirty="0" err="1"/>
              <a:t>v_prenom</a:t>
            </a:r>
            <a:endParaRPr lang="fr-MA" sz="2000" dirty="0"/>
          </a:p>
          <a:p>
            <a:pPr>
              <a:lnSpc>
                <a:spcPct val="120000"/>
              </a:lnSpc>
            </a:pPr>
            <a:endParaRPr lang="fr-MA" sz="2000" dirty="0"/>
          </a:p>
          <a:p>
            <a:pPr marL="0" indent="0">
              <a:lnSpc>
                <a:spcPct val="120000"/>
              </a:lnSpc>
              <a:buNone/>
            </a:pPr>
            <a:endParaRPr lang="fr-FR" sz="2000" dirty="0"/>
          </a:p>
          <a:p>
            <a:pPr>
              <a:lnSpc>
                <a:spcPct val="120000"/>
              </a:lnSpc>
            </a:pPr>
            <a:r>
              <a:rPr lang="fr-FR" sz="2000" dirty="0"/>
              <a:t>La boucle s'arrête une fois il n y'a plus de lignes à lire.</a:t>
            </a:r>
          </a:p>
          <a:p>
            <a:pPr>
              <a:lnSpc>
                <a:spcPct val="120000"/>
              </a:lnSpc>
            </a:pPr>
            <a:r>
              <a:rPr lang="fr-FR" sz="2000" dirty="0"/>
              <a:t>L'indicateur de cela est la variable </a:t>
            </a:r>
            <a:r>
              <a:rPr lang="fr-FR" sz="2000" b="1" dirty="0" err="1"/>
              <a:t>finished</a:t>
            </a:r>
            <a:r>
              <a:rPr lang="fr-FR" sz="2000" b="1" dirty="0"/>
              <a:t>=1</a:t>
            </a:r>
            <a:r>
              <a:rPr lang="fr-FR" sz="2000" dirty="0"/>
              <a:t> qui est détecté grâce au gestionnaire d'erreurs (</a:t>
            </a:r>
            <a:r>
              <a:rPr lang="fr-FR" sz="2000" dirty="0" err="1"/>
              <a:t>handler</a:t>
            </a:r>
            <a:r>
              <a:rPr lang="fr-FR" sz="2000" dirty="0"/>
              <a:t>).</a:t>
            </a:r>
          </a:p>
          <a:p>
            <a:endParaRPr lang="fr-MA" sz="2000" dirty="0"/>
          </a:p>
          <a:p>
            <a:endParaRPr lang="fr-FR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2924944"/>
            <a:ext cx="2347933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Mme ELFAKIRI.S  Gestion des données</a:t>
            </a:r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459114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MA" dirty="0"/>
              <a:t>Curseur pour modification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Si on veut verrouiller les lignes d’une table interrogée par un curseur dans le but de mettre à jour la table, il faut utiliser la clause </a:t>
            </a:r>
            <a:r>
              <a:rPr lang="fr-FR" b="1" dirty="0"/>
              <a:t>FOR UPDATE</a:t>
            </a:r>
            <a:r>
              <a:rPr lang="fr-FR" dirty="0"/>
              <a:t>. </a:t>
            </a:r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Mme ELFAKIRI.S  Gestion des données</a:t>
            </a:r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6967619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 dirty="0"/>
              <a:t>Exemple d'utilisation de curseur pour modification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G</a:t>
            </a:r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Mme ELFAKIRI.S  Gestion des données</a:t>
            </a:r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19</a:t>
            </a:fld>
            <a:endParaRPr lang="fr-BE"/>
          </a:p>
        </p:txBody>
      </p:sp>
      <p:sp>
        <p:nvSpPr>
          <p:cNvPr id="7" name="Rectangle 6"/>
          <p:cNvSpPr/>
          <p:nvPr/>
        </p:nvSpPr>
        <p:spPr>
          <a:xfrm>
            <a:off x="827584" y="1988840"/>
            <a:ext cx="7272808" cy="4392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MA" sz="1500" dirty="0" err="1"/>
              <a:t>Delimiter</a:t>
            </a:r>
            <a:r>
              <a:rPr lang="fr-MA" sz="1500" dirty="0"/>
              <a:t> |</a:t>
            </a:r>
          </a:p>
          <a:p>
            <a:r>
              <a:rPr lang="fr-MA" sz="1500" dirty="0" err="1"/>
              <a:t>Create</a:t>
            </a:r>
            <a:r>
              <a:rPr lang="fr-MA" sz="1500" dirty="0"/>
              <a:t> </a:t>
            </a:r>
            <a:r>
              <a:rPr lang="fr-MA" sz="1500" dirty="0" err="1"/>
              <a:t>procedure</a:t>
            </a:r>
            <a:r>
              <a:rPr lang="fr-MA" sz="1500" dirty="0"/>
              <a:t> </a:t>
            </a:r>
            <a:r>
              <a:rPr lang="fr-MA" sz="1500" dirty="0">
                <a:solidFill>
                  <a:srgbClr val="FFC000"/>
                </a:solidFill>
              </a:rPr>
              <a:t>exemple </a:t>
            </a:r>
            <a:r>
              <a:rPr lang="fr-MA" sz="1500" dirty="0"/>
              <a:t>()</a:t>
            </a:r>
          </a:p>
          <a:p>
            <a:r>
              <a:rPr lang="fr-MA" sz="1500" dirty="0"/>
              <a:t>Begin</a:t>
            </a:r>
          </a:p>
          <a:p>
            <a:r>
              <a:rPr lang="fr-MA" sz="1500" dirty="0" err="1"/>
              <a:t>Declare</a:t>
            </a:r>
            <a:r>
              <a:rPr lang="fr-MA" sz="1500" dirty="0"/>
              <a:t> </a:t>
            </a:r>
            <a:r>
              <a:rPr lang="fr-MA" sz="1500" dirty="0">
                <a:solidFill>
                  <a:srgbClr val="FFFF00"/>
                </a:solidFill>
              </a:rPr>
              <a:t>fin</a:t>
            </a:r>
            <a:r>
              <a:rPr lang="fr-MA" sz="1500" dirty="0"/>
              <a:t> </a:t>
            </a:r>
            <a:r>
              <a:rPr lang="fr-MA" sz="1500" dirty="0" err="1"/>
              <a:t>int</a:t>
            </a:r>
            <a:r>
              <a:rPr lang="fr-MA" sz="1500" dirty="0"/>
              <a:t> default</a:t>
            </a:r>
            <a:r>
              <a:rPr lang="fr-MA" sz="1500" dirty="0">
                <a:solidFill>
                  <a:srgbClr val="FFFF00"/>
                </a:solidFill>
              </a:rPr>
              <a:t> 0</a:t>
            </a:r>
            <a:r>
              <a:rPr lang="fr-MA" sz="1500" dirty="0"/>
              <a:t>;</a:t>
            </a:r>
          </a:p>
          <a:p>
            <a:r>
              <a:rPr lang="fr-MA" sz="1500" dirty="0" err="1"/>
              <a:t>Declare</a:t>
            </a:r>
            <a:r>
              <a:rPr lang="fr-MA" sz="1500" dirty="0"/>
              <a:t> </a:t>
            </a:r>
            <a:r>
              <a:rPr lang="fr-MA" sz="1500" dirty="0" err="1"/>
              <a:t>numstg</a:t>
            </a:r>
            <a:r>
              <a:rPr lang="fr-MA" sz="1500" dirty="0"/>
              <a:t> </a:t>
            </a:r>
            <a:r>
              <a:rPr lang="fr-MA" sz="1500" dirty="0" err="1"/>
              <a:t>int</a:t>
            </a:r>
            <a:r>
              <a:rPr lang="fr-MA" sz="1500" dirty="0"/>
              <a:t> ;</a:t>
            </a:r>
          </a:p>
          <a:p>
            <a:r>
              <a:rPr lang="fr-MA" sz="1500" dirty="0" err="1"/>
              <a:t>Declare</a:t>
            </a:r>
            <a:r>
              <a:rPr lang="fr-MA" sz="1500" dirty="0"/>
              <a:t> </a:t>
            </a:r>
            <a:r>
              <a:rPr lang="fr-MA" sz="1500" dirty="0" err="1"/>
              <a:t>nomstag</a:t>
            </a:r>
            <a:r>
              <a:rPr lang="fr-MA" sz="1500" dirty="0"/>
              <a:t> </a:t>
            </a:r>
            <a:r>
              <a:rPr lang="fr-MA" sz="1500" dirty="0" err="1"/>
              <a:t>varchar</a:t>
            </a:r>
            <a:r>
              <a:rPr lang="fr-MA" sz="1500" dirty="0"/>
              <a:t>(20);</a:t>
            </a:r>
          </a:p>
          <a:p>
            <a:r>
              <a:rPr lang="fr-MA" sz="1500" dirty="0" err="1">
                <a:solidFill>
                  <a:srgbClr val="FFC000"/>
                </a:solidFill>
              </a:rPr>
              <a:t>Declare</a:t>
            </a:r>
            <a:r>
              <a:rPr lang="fr-MA" sz="1500" dirty="0">
                <a:solidFill>
                  <a:srgbClr val="FFC000"/>
                </a:solidFill>
              </a:rPr>
              <a:t>  </a:t>
            </a:r>
            <a:r>
              <a:rPr lang="fr-MA" sz="1500" dirty="0"/>
              <a:t>cursor1  </a:t>
            </a:r>
            <a:r>
              <a:rPr lang="fr-MA" sz="1500" dirty="0">
                <a:solidFill>
                  <a:srgbClr val="FFC000"/>
                </a:solidFill>
              </a:rPr>
              <a:t>CURSOR FOR  </a:t>
            </a:r>
            <a:r>
              <a:rPr lang="fr-MA" sz="1500" dirty="0">
                <a:solidFill>
                  <a:srgbClr val="FFFF00"/>
                </a:solidFill>
              </a:rPr>
              <a:t>select</a:t>
            </a:r>
            <a:r>
              <a:rPr lang="fr-MA" sz="1500" dirty="0"/>
              <a:t>  </a:t>
            </a:r>
            <a:r>
              <a:rPr lang="fr-MA" sz="1500" dirty="0" err="1"/>
              <a:t>num</a:t>
            </a:r>
            <a:r>
              <a:rPr lang="fr-MA" sz="1500" dirty="0"/>
              <a:t>, nom </a:t>
            </a:r>
            <a:r>
              <a:rPr lang="fr-MA" sz="1500" dirty="0" err="1"/>
              <a:t>from</a:t>
            </a:r>
            <a:r>
              <a:rPr lang="fr-MA" sz="1500" dirty="0"/>
              <a:t> stagiaires </a:t>
            </a:r>
            <a:r>
              <a:rPr lang="fr-MA" sz="1500" dirty="0">
                <a:solidFill>
                  <a:srgbClr val="FFC000"/>
                </a:solidFill>
              </a:rPr>
              <a:t>FOR UPDATE</a:t>
            </a:r>
            <a:r>
              <a:rPr lang="fr-MA" sz="1500" dirty="0"/>
              <a:t> ;</a:t>
            </a:r>
          </a:p>
          <a:p>
            <a:r>
              <a:rPr lang="fr-MA" sz="1500" dirty="0" err="1">
                <a:solidFill>
                  <a:srgbClr val="FFFF00"/>
                </a:solidFill>
              </a:rPr>
              <a:t>Declare</a:t>
            </a:r>
            <a:r>
              <a:rPr lang="fr-MA" sz="1500" dirty="0">
                <a:solidFill>
                  <a:srgbClr val="FFFF00"/>
                </a:solidFill>
              </a:rPr>
              <a:t> continue </a:t>
            </a:r>
            <a:r>
              <a:rPr lang="fr-MA" sz="1500" dirty="0" err="1">
                <a:solidFill>
                  <a:srgbClr val="FFFF00"/>
                </a:solidFill>
              </a:rPr>
              <a:t>handler</a:t>
            </a:r>
            <a:r>
              <a:rPr lang="fr-MA" sz="1500" dirty="0">
                <a:solidFill>
                  <a:srgbClr val="FFFF00"/>
                </a:solidFill>
              </a:rPr>
              <a:t> for NOT FOUND set fin=1;</a:t>
            </a:r>
          </a:p>
          <a:p>
            <a:r>
              <a:rPr lang="fr-MA" sz="1500" dirty="0">
                <a:solidFill>
                  <a:srgbClr val="FFC000"/>
                </a:solidFill>
              </a:rPr>
              <a:t>Open </a:t>
            </a:r>
            <a:r>
              <a:rPr lang="fr-MA" sz="1500" dirty="0"/>
              <a:t> cursor1 ;</a:t>
            </a:r>
          </a:p>
          <a:p>
            <a:r>
              <a:rPr lang="fr-MA" sz="1500" dirty="0" err="1">
                <a:solidFill>
                  <a:srgbClr val="FFC000"/>
                </a:solidFill>
              </a:rPr>
              <a:t>While</a:t>
            </a:r>
            <a:r>
              <a:rPr lang="fr-MA" sz="1500" dirty="0">
                <a:solidFill>
                  <a:srgbClr val="FFC000"/>
                </a:solidFill>
              </a:rPr>
              <a:t> fin !=1  do</a:t>
            </a:r>
          </a:p>
          <a:p>
            <a:r>
              <a:rPr lang="fr-MA" sz="1500" dirty="0">
                <a:solidFill>
                  <a:srgbClr val="FFC000"/>
                </a:solidFill>
              </a:rPr>
              <a:t>FETCH</a:t>
            </a:r>
            <a:r>
              <a:rPr lang="fr-MA" sz="1500" dirty="0"/>
              <a:t> cursor1  </a:t>
            </a:r>
            <a:r>
              <a:rPr lang="fr-MA" sz="1500" dirty="0" err="1">
                <a:solidFill>
                  <a:srgbClr val="FFFF00"/>
                </a:solidFill>
              </a:rPr>
              <a:t>into</a:t>
            </a:r>
            <a:r>
              <a:rPr lang="fr-MA" sz="1500" dirty="0">
                <a:solidFill>
                  <a:srgbClr val="FFFF00"/>
                </a:solidFill>
              </a:rPr>
              <a:t> </a:t>
            </a:r>
            <a:r>
              <a:rPr lang="fr-MA" sz="1500" dirty="0" err="1">
                <a:solidFill>
                  <a:schemeClr val="bg1"/>
                </a:solidFill>
              </a:rPr>
              <a:t>numstg</a:t>
            </a:r>
            <a:r>
              <a:rPr lang="fr-MA" sz="1500" dirty="0">
                <a:solidFill>
                  <a:schemeClr val="bg1"/>
                </a:solidFill>
              </a:rPr>
              <a:t> ,</a:t>
            </a:r>
            <a:r>
              <a:rPr lang="fr-MA" sz="1500" dirty="0">
                <a:solidFill>
                  <a:srgbClr val="FFFF00"/>
                </a:solidFill>
              </a:rPr>
              <a:t> </a:t>
            </a:r>
            <a:r>
              <a:rPr lang="fr-MA" sz="1500" dirty="0" err="1"/>
              <a:t>nomstg</a:t>
            </a:r>
            <a:r>
              <a:rPr lang="fr-MA" sz="1500" dirty="0"/>
              <a:t> ;</a:t>
            </a:r>
          </a:p>
          <a:p>
            <a:endParaRPr lang="fr-MA" sz="1500" dirty="0">
              <a:solidFill>
                <a:srgbClr val="FFC000"/>
              </a:solidFill>
            </a:endParaRPr>
          </a:p>
          <a:p>
            <a:r>
              <a:rPr lang="fr-MA" sz="1500" dirty="0">
                <a:solidFill>
                  <a:srgbClr val="FFC000"/>
                </a:solidFill>
              </a:rPr>
              <a:t>If  </a:t>
            </a:r>
            <a:r>
              <a:rPr lang="fr-MA" sz="1500" dirty="0" err="1">
                <a:solidFill>
                  <a:srgbClr val="FFC000"/>
                </a:solidFill>
              </a:rPr>
              <a:t>nomstg</a:t>
            </a:r>
            <a:r>
              <a:rPr lang="fr-MA" sz="1500" dirty="0">
                <a:solidFill>
                  <a:srgbClr val="FFC000"/>
                </a:solidFill>
              </a:rPr>
              <a:t>='EL FADIL' </a:t>
            </a:r>
            <a:r>
              <a:rPr lang="fr-MA" sz="1500" dirty="0" err="1">
                <a:solidFill>
                  <a:srgbClr val="FFC000"/>
                </a:solidFill>
              </a:rPr>
              <a:t>then</a:t>
            </a:r>
            <a:endParaRPr lang="fr-MA" sz="1500" dirty="0">
              <a:solidFill>
                <a:srgbClr val="FFC000"/>
              </a:solidFill>
            </a:endParaRPr>
          </a:p>
          <a:p>
            <a:r>
              <a:rPr lang="fr-MA" sz="1500" dirty="0">
                <a:solidFill>
                  <a:schemeClr val="bg1"/>
                </a:solidFill>
              </a:rPr>
              <a:t>UPDATE STAGIAIRES SET nom='FADIL' </a:t>
            </a:r>
            <a:r>
              <a:rPr lang="fr-MA" sz="1500" dirty="0" err="1">
                <a:solidFill>
                  <a:schemeClr val="bg1"/>
                </a:solidFill>
              </a:rPr>
              <a:t>where</a:t>
            </a:r>
            <a:r>
              <a:rPr lang="fr-MA" sz="1500" dirty="0">
                <a:solidFill>
                  <a:schemeClr val="bg1"/>
                </a:solidFill>
              </a:rPr>
              <a:t> </a:t>
            </a:r>
            <a:r>
              <a:rPr lang="fr-MA" sz="1500" dirty="0" err="1">
                <a:solidFill>
                  <a:schemeClr val="bg1"/>
                </a:solidFill>
              </a:rPr>
              <a:t>num</a:t>
            </a:r>
            <a:r>
              <a:rPr lang="fr-MA" sz="1500" dirty="0">
                <a:solidFill>
                  <a:schemeClr val="bg1"/>
                </a:solidFill>
              </a:rPr>
              <a:t>=</a:t>
            </a:r>
            <a:r>
              <a:rPr lang="fr-MA" sz="1500" dirty="0" err="1">
                <a:solidFill>
                  <a:schemeClr val="bg1"/>
                </a:solidFill>
              </a:rPr>
              <a:t>numstg</a:t>
            </a:r>
            <a:r>
              <a:rPr lang="fr-MA" sz="1500" dirty="0">
                <a:solidFill>
                  <a:schemeClr val="bg1"/>
                </a:solidFill>
              </a:rPr>
              <a:t> ;</a:t>
            </a:r>
          </a:p>
          <a:p>
            <a:r>
              <a:rPr lang="fr-MA" sz="1500" dirty="0">
                <a:solidFill>
                  <a:srgbClr val="FFC000"/>
                </a:solidFill>
              </a:rPr>
              <a:t>End if ;</a:t>
            </a:r>
          </a:p>
          <a:p>
            <a:r>
              <a:rPr lang="fr-MA" sz="1500" dirty="0">
                <a:solidFill>
                  <a:srgbClr val="FFC000"/>
                </a:solidFill>
              </a:rPr>
              <a:t>END WHILE ;</a:t>
            </a:r>
          </a:p>
          <a:p>
            <a:r>
              <a:rPr lang="fr-MA" sz="1500" dirty="0">
                <a:solidFill>
                  <a:srgbClr val="FFC000"/>
                </a:solidFill>
              </a:rPr>
              <a:t>Close</a:t>
            </a:r>
            <a:r>
              <a:rPr lang="fr-MA" sz="1500" dirty="0"/>
              <a:t> cursor1 ; </a:t>
            </a:r>
          </a:p>
          <a:p>
            <a:r>
              <a:rPr lang="fr-MA" sz="1500" dirty="0"/>
              <a:t>End |</a:t>
            </a:r>
          </a:p>
          <a:p>
            <a:r>
              <a:rPr lang="fr-MA" sz="1500" dirty="0" err="1"/>
              <a:t>Delimiter</a:t>
            </a:r>
            <a:r>
              <a:rPr lang="fr-MA" sz="1500" dirty="0"/>
              <a:t> ;</a:t>
            </a:r>
            <a:endParaRPr lang="fr-FR" sz="1500" dirty="0"/>
          </a:p>
        </p:txBody>
      </p:sp>
    </p:spTree>
    <p:extLst>
      <p:ext uri="{BB962C8B-B14F-4D97-AF65-F5344CB8AC3E}">
        <p14:creationId xmlns:p14="http://schemas.microsoft.com/office/powerpoint/2010/main" val="3409289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Problématique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fr-FR" sz="2400" dirty="0"/>
              <a:t>Nous avons vu qu'il était possible d'exploiter le résultat d'un SELECT dans un bloc d'instructions, en utilisant la commande </a:t>
            </a:r>
            <a:r>
              <a:rPr lang="fr-FR" sz="2400" b="1" dirty="0"/>
              <a:t>SELECT colonne(s) INTO variable(s), </a:t>
            </a:r>
            <a:r>
              <a:rPr lang="fr-FR" sz="2400" dirty="0"/>
              <a:t>qui assigne les valeurs sélectionnées à des variables. </a:t>
            </a:r>
          </a:p>
          <a:p>
            <a:pPr>
              <a:spcAft>
                <a:spcPts val="1200"/>
              </a:spcAft>
            </a:pPr>
            <a:r>
              <a:rPr lang="fr-FR" sz="2400" dirty="0"/>
              <a:t>Cependant, SELECT ... INTO ne peut être utilisé que pour des requêtes qui ne ramènent </a:t>
            </a:r>
            <a:r>
              <a:rPr lang="fr-FR" sz="2400" b="1" dirty="0"/>
              <a:t>qu'une seule ligne de résultats. </a:t>
            </a:r>
          </a:p>
          <a:p>
            <a:pPr>
              <a:spcAft>
                <a:spcPts val="1200"/>
              </a:spcAft>
            </a:pPr>
            <a:r>
              <a:rPr lang="fr-FR" sz="2400" dirty="0"/>
              <a:t>Si la requête SELECT ramène plusieurs lignes, comment affecter toutes les valeurs à ces variables? C'est le rôle des curseurs.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Mme ELFAKIRI.S  Gestion des données</a:t>
            </a:r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79782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C'est quoi un curseur?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1800" dirty="0"/>
              <a:t>Les curseurs permettent de </a:t>
            </a:r>
            <a:r>
              <a:rPr lang="fr-FR" sz="1800" b="1" dirty="0"/>
              <a:t>parcourir un jeu de résultats d'une requête SELECT</a:t>
            </a:r>
            <a:r>
              <a:rPr lang="fr-FR" sz="1800" dirty="0"/>
              <a:t>, quel que soit le nombre de lignes récupérées, et d'en exploiter les valeurs. </a:t>
            </a:r>
          </a:p>
          <a:p>
            <a:pPr marL="0" indent="0">
              <a:buNone/>
            </a:pPr>
            <a:endParaRPr lang="fr-FR" sz="1800" dirty="0"/>
          </a:p>
          <a:p>
            <a:r>
              <a:rPr lang="fr-FR" sz="1800" dirty="0"/>
              <a:t>Un curseur est une zone mémoire qui est générée côté serveur (mise en cache) et qui permet de traiter </a:t>
            </a:r>
            <a:r>
              <a:rPr lang="fr-FR" sz="1800" b="1" dirty="0"/>
              <a:t>individuellement chaque ligne (ligne par ligne) </a:t>
            </a:r>
            <a:r>
              <a:rPr lang="fr-FR" sz="1800" dirty="0"/>
              <a:t>renvoyée par un SELECT.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Mme ELFAKIRI.S  Gestion des données</a:t>
            </a:r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3</a:t>
            </a:fld>
            <a:endParaRPr lang="fr-BE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33" y="4284400"/>
            <a:ext cx="4617873" cy="16801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6127" y="4312534"/>
            <a:ext cx="4617873" cy="1690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1168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Comment utiliser les curseurs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fr-FR" sz="2400" dirty="0"/>
              <a:t>Quatre étapes sont nécessaires pour utiliser un curseur  :</a:t>
            </a:r>
          </a:p>
          <a:p>
            <a:pPr marL="0" indent="0">
              <a:buNone/>
            </a:pPr>
            <a:endParaRPr lang="fr-FR" sz="2400" dirty="0"/>
          </a:p>
          <a:p>
            <a:pPr marL="880110" lvl="1" indent="-514350">
              <a:spcAft>
                <a:spcPts val="1800"/>
              </a:spcAft>
              <a:buFont typeface="+mj-lt"/>
              <a:buAutoNum type="arabicPeriod"/>
            </a:pPr>
            <a:r>
              <a:rPr lang="fr-FR" b="1" dirty="0"/>
              <a:t>Déclaration</a:t>
            </a:r>
            <a:r>
              <a:rPr lang="fr-FR" dirty="0"/>
              <a:t> du curseur après la déclaration des variables. </a:t>
            </a:r>
          </a:p>
          <a:p>
            <a:pPr marL="880110" lvl="1" indent="-514350">
              <a:spcAft>
                <a:spcPts val="1800"/>
              </a:spcAft>
              <a:buFont typeface="+mj-lt"/>
              <a:buAutoNum type="arabicPeriod"/>
            </a:pPr>
            <a:r>
              <a:rPr lang="fr-FR" dirty="0"/>
              <a:t>Utilisation de l'instruction </a:t>
            </a:r>
            <a:r>
              <a:rPr lang="fr-FR" b="1" dirty="0"/>
              <a:t>OPEN</a:t>
            </a:r>
            <a:r>
              <a:rPr lang="fr-FR" dirty="0"/>
              <a:t> pour initialiser le jeu de résultats pour le curseur.</a:t>
            </a:r>
          </a:p>
          <a:p>
            <a:pPr marL="880110" lvl="1" indent="-514350">
              <a:spcAft>
                <a:spcPts val="1800"/>
              </a:spcAft>
              <a:buFont typeface="+mj-lt"/>
              <a:buAutoNum type="arabicPeriod"/>
            </a:pPr>
            <a:r>
              <a:rPr lang="fr-FR" dirty="0"/>
              <a:t>Utilisation de l’instruction </a:t>
            </a:r>
            <a:r>
              <a:rPr lang="fr-FR" b="1" dirty="0"/>
              <a:t>FETCH</a:t>
            </a:r>
            <a:r>
              <a:rPr lang="fr-FR" dirty="0"/>
              <a:t> pour récupérer la ligne suivante pointée par le curseur et déplacer le curseur vers la ligne suivante dans le jeu de résultats. </a:t>
            </a:r>
          </a:p>
          <a:p>
            <a:pPr marL="880110" lvl="1" indent="-514350">
              <a:spcAft>
                <a:spcPts val="1800"/>
              </a:spcAft>
              <a:buFont typeface="+mj-lt"/>
              <a:buAutoNum type="arabicPeriod"/>
            </a:pPr>
            <a:r>
              <a:rPr lang="fr-FR" b="1" dirty="0"/>
              <a:t>Fermeture du curseur. 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Mme ELFAKIRI.S  Gestion des données</a:t>
            </a:r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11134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Syntaxe</a:t>
            </a:r>
            <a:r>
              <a:rPr lang="fr-FR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MA" dirty="0"/>
              <a:t>La syntaxe générale pour l'utilisation d'un curseur est comme suit:</a:t>
            </a:r>
            <a:endParaRPr lang="fr-FR" dirty="0"/>
          </a:p>
          <a:p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971600" y="3284984"/>
            <a:ext cx="7272808" cy="1944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b="1" dirty="0">
                <a:solidFill>
                  <a:srgbClr val="FFC000"/>
                </a:solidFill>
              </a:rPr>
              <a:t>DECLARE</a:t>
            </a:r>
            <a:r>
              <a:rPr lang="fr-FR" dirty="0"/>
              <a:t> </a:t>
            </a:r>
            <a:r>
              <a:rPr lang="fr-FR" dirty="0" err="1"/>
              <a:t>nom_curseur</a:t>
            </a:r>
            <a:r>
              <a:rPr lang="fr-FR" dirty="0"/>
              <a:t>   </a:t>
            </a:r>
            <a:r>
              <a:rPr lang="fr-FR" b="1" dirty="0">
                <a:solidFill>
                  <a:srgbClr val="FFC000"/>
                </a:solidFill>
              </a:rPr>
              <a:t>CURSOR  FOR </a:t>
            </a:r>
            <a:r>
              <a:rPr lang="fr-FR" dirty="0" err="1"/>
              <a:t>instruction_</a:t>
            </a:r>
            <a:r>
              <a:rPr lang="fr-FR" dirty="0" err="1">
                <a:solidFill>
                  <a:srgbClr val="FFC000"/>
                </a:solidFill>
              </a:rPr>
              <a:t>SELECT</a:t>
            </a:r>
            <a:r>
              <a:rPr lang="fr-FR" dirty="0"/>
              <a:t> </a:t>
            </a:r>
          </a:p>
          <a:p>
            <a:r>
              <a:rPr lang="fr-FR" b="1" dirty="0">
                <a:solidFill>
                  <a:srgbClr val="FFC000"/>
                </a:solidFill>
              </a:rPr>
              <a:t>OPEN</a:t>
            </a:r>
            <a:r>
              <a:rPr lang="fr-FR" dirty="0">
                <a:solidFill>
                  <a:srgbClr val="FFC000"/>
                </a:solidFill>
              </a:rPr>
              <a:t> </a:t>
            </a:r>
            <a:r>
              <a:rPr lang="fr-FR" dirty="0" err="1"/>
              <a:t>nom_curseur</a:t>
            </a:r>
            <a:r>
              <a:rPr lang="fr-FR" dirty="0"/>
              <a:t>; </a:t>
            </a:r>
          </a:p>
          <a:p>
            <a:r>
              <a:rPr lang="fr-FR" b="1" dirty="0">
                <a:solidFill>
                  <a:srgbClr val="FFC000"/>
                </a:solidFill>
              </a:rPr>
              <a:t>FETCH</a:t>
            </a:r>
            <a:r>
              <a:rPr lang="fr-FR" dirty="0">
                <a:solidFill>
                  <a:srgbClr val="FFC000"/>
                </a:solidFill>
              </a:rPr>
              <a:t> </a:t>
            </a:r>
            <a:r>
              <a:rPr lang="fr-FR" dirty="0" err="1"/>
              <a:t>nom_curseur</a:t>
            </a:r>
            <a:r>
              <a:rPr lang="fr-FR" dirty="0"/>
              <a:t> </a:t>
            </a:r>
            <a:r>
              <a:rPr lang="fr-FR" b="1" dirty="0">
                <a:solidFill>
                  <a:srgbClr val="FFC000"/>
                </a:solidFill>
              </a:rPr>
              <a:t>INTO</a:t>
            </a:r>
            <a:r>
              <a:rPr lang="fr-FR" dirty="0">
                <a:solidFill>
                  <a:srgbClr val="FFC000"/>
                </a:solidFill>
              </a:rPr>
              <a:t> </a:t>
            </a:r>
            <a:r>
              <a:rPr lang="fr-FR" dirty="0" err="1"/>
              <a:t>liste_variables</a:t>
            </a:r>
            <a:r>
              <a:rPr lang="fr-FR" dirty="0"/>
              <a:t>; </a:t>
            </a:r>
          </a:p>
          <a:p>
            <a:r>
              <a:rPr lang="fr-FR" dirty="0">
                <a:solidFill>
                  <a:srgbClr val="FFC000"/>
                </a:solidFill>
              </a:rPr>
              <a:t>CLOSE</a:t>
            </a:r>
            <a:r>
              <a:rPr lang="fr-FR" dirty="0"/>
              <a:t> </a:t>
            </a:r>
            <a:r>
              <a:rPr lang="fr-FR" dirty="0" err="1"/>
              <a:t>nom_curseur</a:t>
            </a:r>
            <a:r>
              <a:rPr lang="fr-FR" dirty="0"/>
              <a:t>;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Mme ELFAKIRI.S  Gestion des données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876412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MA" dirty="0"/>
              <a:t>Fonctionnement des curseurs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MA" dirty="0"/>
              <a:t>Ce schéma montre la succession des étapes dans un curseur: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025" y="2852936"/>
            <a:ext cx="721995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Mme ELFAKIRI.S  Gestion des données</a:t>
            </a:r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270489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Déclaration du curseur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000" dirty="0"/>
              <a:t>Comme toutes les instructions </a:t>
            </a:r>
            <a:r>
              <a:rPr lang="fr-FR" sz="2000" b="1" dirty="0"/>
              <a:t>DECLARE</a:t>
            </a:r>
            <a:r>
              <a:rPr lang="fr-FR" sz="2000" dirty="0"/>
              <a:t>, la déclaration d'un curseur doit se faire au début du bloc d'instructions pour lequel celui-ci est défini. </a:t>
            </a:r>
          </a:p>
          <a:p>
            <a:r>
              <a:rPr lang="fr-FR" sz="2000" dirty="0"/>
              <a:t>Plus précisément, on déclare les curseurs après les </a:t>
            </a:r>
            <a:r>
              <a:rPr lang="fr-FR" sz="2000" b="1" dirty="0"/>
              <a:t>variables locales </a:t>
            </a:r>
            <a:r>
              <a:rPr lang="fr-FR" sz="2000" dirty="0"/>
              <a:t>et les conditions, mais </a:t>
            </a:r>
            <a:r>
              <a:rPr lang="fr-FR" sz="2000" b="1" dirty="0"/>
              <a:t>avant les gestionnaires d'erreur. </a:t>
            </a:r>
          </a:p>
          <a:p>
            <a:endParaRPr lang="fr-FR" sz="2000" b="1" dirty="0"/>
          </a:p>
          <a:p>
            <a:endParaRPr lang="fr-FR" sz="2000" b="1" dirty="0"/>
          </a:p>
          <a:p>
            <a:endParaRPr lang="fr-FR" sz="2000" dirty="0"/>
          </a:p>
          <a:p>
            <a:r>
              <a:rPr lang="fr-FR" sz="2000" dirty="0"/>
              <a:t>Un curseur est donc composé d'un </a:t>
            </a:r>
            <a:r>
              <a:rPr lang="fr-FR" sz="2000" b="1" dirty="0"/>
              <a:t>nom</a:t>
            </a:r>
            <a:r>
              <a:rPr lang="fr-FR" sz="2000" dirty="0"/>
              <a:t>, et d'une requête SELECT.</a:t>
            </a:r>
            <a:endParaRPr lang="fr-FR" sz="2000" b="1" dirty="0"/>
          </a:p>
          <a:p>
            <a:endParaRPr lang="fr-FR" sz="2000" b="1" dirty="0"/>
          </a:p>
        </p:txBody>
      </p:sp>
      <p:sp>
        <p:nvSpPr>
          <p:cNvPr id="4" name="Rectangle 3"/>
          <p:cNvSpPr/>
          <p:nvPr/>
        </p:nvSpPr>
        <p:spPr>
          <a:xfrm>
            <a:off x="1282761" y="3787227"/>
            <a:ext cx="6552728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b="1" dirty="0">
                <a:solidFill>
                  <a:srgbClr val="FFC000"/>
                </a:solidFill>
              </a:rPr>
              <a:t>DECLARE</a:t>
            </a:r>
            <a:r>
              <a:rPr lang="fr-FR" dirty="0"/>
              <a:t>  </a:t>
            </a:r>
            <a:r>
              <a:rPr lang="fr-FR" dirty="0" err="1"/>
              <a:t>nom_curseur</a:t>
            </a:r>
            <a:r>
              <a:rPr lang="fr-FR" dirty="0"/>
              <a:t>  </a:t>
            </a:r>
            <a:r>
              <a:rPr lang="fr-FR" b="1" dirty="0">
                <a:solidFill>
                  <a:srgbClr val="FFC000"/>
                </a:solidFill>
              </a:rPr>
              <a:t>CURSOR   FOR</a:t>
            </a:r>
            <a:r>
              <a:rPr lang="fr-FR" dirty="0"/>
              <a:t>  </a:t>
            </a:r>
            <a:r>
              <a:rPr lang="fr-FR" dirty="0" err="1"/>
              <a:t>requete_select</a:t>
            </a:r>
            <a:r>
              <a:rPr lang="fr-FR" dirty="0"/>
              <a:t> ;</a:t>
            </a:r>
          </a:p>
        </p:txBody>
      </p:sp>
      <p:sp>
        <p:nvSpPr>
          <p:cNvPr id="5" name="Rectangle 4"/>
          <p:cNvSpPr/>
          <p:nvPr/>
        </p:nvSpPr>
        <p:spPr>
          <a:xfrm>
            <a:off x="1126022" y="5229200"/>
            <a:ext cx="6935897" cy="758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FFC000"/>
                </a:solidFill>
              </a:rPr>
              <a:t>DECLARE</a:t>
            </a:r>
            <a:r>
              <a:rPr lang="en-US" dirty="0"/>
              <a:t> </a:t>
            </a:r>
            <a:r>
              <a:rPr lang="en-US" dirty="0" err="1"/>
              <a:t>curseur_client</a:t>
            </a:r>
            <a:r>
              <a:rPr lang="en-US" dirty="0"/>
              <a:t> </a:t>
            </a:r>
            <a:r>
              <a:rPr lang="en-US" b="1" dirty="0">
                <a:solidFill>
                  <a:srgbClr val="FFC000"/>
                </a:solidFill>
              </a:rPr>
              <a:t>CURSOR  FOR</a:t>
            </a:r>
            <a:r>
              <a:rPr lang="en-US" dirty="0"/>
              <a:t>  </a:t>
            </a:r>
            <a:r>
              <a:rPr lang="en-US" dirty="0">
                <a:solidFill>
                  <a:srgbClr val="FFFF00"/>
                </a:solidFill>
              </a:rPr>
              <a:t>SELECT</a:t>
            </a:r>
            <a:r>
              <a:rPr lang="en-US" dirty="0"/>
              <a:t> * FROM Client; 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Mme ELFAKIRI.S  Gestion des données</a:t>
            </a:r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543006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 dirty="0"/>
              <a:t>Ouverture et fermeture du curseur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000" dirty="0"/>
              <a:t>En déclarant le curseur, on a donc associé un nom et une requête </a:t>
            </a:r>
            <a:r>
              <a:rPr lang="fr-FR" sz="2000" b="1" dirty="0"/>
              <a:t>SELECT</a:t>
            </a:r>
            <a:r>
              <a:rPr lang="fr-FR" sz="2000" dirty="0"/>
              <a:t>. </a:t>
            </a:r>
          </a:p>
          <a:p>
            <a:r>
              <a:rPr lang="fr-FR" sz="2000" dirty="0"/>
              <a:t>L'ouverture du curseur va provoquer l'exécution de la requête SELECT, ce qui va produire un </a:t>
            </a:r>
            <a:r>
              <a:rPr lang="fr-FR" sz="2000" b="1" dirty="0"/>
              <a:t>jeu de résultats. </a:t>
            </a:r>
          </a:p>
          <a:p>
            <a:r>
              <a:rPr lang="fr-FR" sz="2000" dirty="0"/>
              <a:t>Une fois qu'on aura parcouru les résultats, il n'y aura plus qu'à fermer le curseur. </a:t>
            </a:r>
          </a:p>
          <a:p>
            <a:r>
              <a:rPr lang="fr-FR" sz="2000" dirty="0"/>
              <a:t>Si on ne le fait pas explicitement, le curseur sera fermé à la fin du bloc d'instructions. </a:t>
            </a:r>
          </a:p>
          <a:p>
            <a:endParaRPr lang="fr-FR" sz="2000" dirty="0"/>
          </a:p>
        </p:txBody>
      </p:sp>
      <p:sp>
        <p:nvSpPr>
          <p:cNvPr id="4" name="Rectangle 3"/>
          <p:cNvSpPr/>
          <p:nvPr/>
        </p:nvSpPr>
        <p:spPr>
          <a:xfrm>
            <a:off x="1072386" y="4797152"/>
            <a:ext cx="6912768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b="1" dirty="0">
                <a:solidFill>
                  <a:srgbClr val="FFC000"/>
                </a:solidFill>
              </a:rPr>
              <a:t>OPEN</a:t>
            </a:r>
            <a:r>
              <a:rPr lang="fr-FR" sz="1600" dirty="0"/>
              <a:t> </a:t>
            </a:r>
            <a:r>
              <a:rPr lang="fr-FR" sz="1600" dirty="0" err="1"/>
              <a:t>nom_curseur</a:t>
            </a:r>
            <a:r>
              <a:rPr lang="fr-FR" sz="1600" dirty="0"/>
              <a:t> ;           -- Parcours du curseur et instructions diverses </a:t>
            </a:r>
          </a:p>
          <a:p>
            <a:r>
              <a:rPr lang="fr-FR" sz="1600" b="1" dirty="0">
                <a:solidFill>
                  <a:srgbClr val="FFC000"/>
                </a:solidFill>
              </a:rPr>
              <a:t>CLOSE</a:t>
            </a:r>
            <a:r>
              <a:rPr lang="fr-FR" sz="1600" dirty="0">
                <a:solidFill>
                  <a:srgbClr val="FFC000"/>
                </a:solidFill>
              </a:rPr>
              <a:t> </a:t>
            </a:r>
            <a:r>
              <a:rPr lang="fr-FR" sz="1600" dirty="0" err="1"/>
              <a:t>nom_curseur</a:t>
            </a:r>
            <a:r>
              <a:rPr lang="fr-FR" sz="1600" dirty="0"/>
              <a:t> ;   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Mme ELFAKIRI.S  Gestion des données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260915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Parcours du curseur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000" dirty="0"/>
              <a:t>Une fois que le curseur a été ouvert et le jeu de résultats récupéré, le curseur place un </a:t>
            </a:r>
            <a:r>
              <a:rPr lang="fr-FR" sz="2000" b="1" dirty="0"/>
              <a:t>pointeur</a:t>
            </a:r>
            <a:r>
              <a:rPr lang="fr-FR" sz="2000" dirty="0"/>
              <a:t> sur la </a:t>
            </a:r>
            <a:r>
              <a:rPr lang="fr-FR" sz="2000" b="1" dirty="0"/>
              <a:t>première ligne de résultats</a:t>
            </a:r>
            <a:r>
              <a:rPr lang="fr-FR" sz="2000" dirty="0"/>
              <a:t>. </a:t>
            </a:r>
          </a:p>
          <a:p>
            <a:pPr marL="0" indent="0">
              <a:buNone/>
            </a:pPr>
            <a:endParaRPr lang="fr-FR" sz="2000" dirty="0"/>
          </a:p>
          <a:p>
            <a:r>
              <a:rPr lang="fr-FR" sz="2000" dirty="0"/>
              <a:t>Avec la commande </a:t>
            </a:r>
            <a:r>
              <a:rPr lang="fr-FR" sz="2000" b="1" dirty="0"/>
              <a:t>FETCH</a:t>
            </a:r>
            <a:r>
              <a:rPr lang="fr-FR" sz="2000" dirty="0"/>
              <a:t>, on récupère la ligne sur laquelle pointe le curseur, et on fait avancer le pointeur vers la ligne de résultats suivante. </a:t>
            </a:r>
          </a:p>
          <a:p>
            <a:endParaRPr lang="fr-FR" sz="2400" dirty="0"/>
          </a:p>
        </p:txBody>
      </p:sp>
      <p:sp>
        <p:nvSpPr>
          <p:cNvPr id="4" name="Rectangle 3"/>
          <p:cNvSpPr/>
          <p:nvPr/>
        </p:nvSpPr>
        <p:spPr>
          <a:xfrm>
            <a:off x="2267744" y="3933056"/>
            <a:ext cx="4680520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FFC000"/>
                </a:solidFill>
              </a:rPr>
              <a:t>FETCH</a:t>
            </a:r>
            <a:r>
              <a:rPr lang="fr-FR" dirty="0"/>
              <a:t>  </a:t>
            </a:r>
            <a:r>
              <a:rPr lang="fr-FR" dirty="0" err="1"/>
              <a:t>nom_curseur</a:t>
            </a:r>
            <a:r>
              <a:rPr lang="fr-FR" dirty="0"/>
              <a:t>  </a:t>
            </a:r>
            <a:r>
              <a:rPr lang="fr-FR" b="1" dirty="0">
                <a:solidFill>
                  <a:srgbClr val="FFC000"/>
                </a:solidFill>
              </a:rPr>
              <a:t>INTO</a:t>
            </a:r>
            <a:r>
              <a:rPr lang="fr-FR" dirty="0"/>
              <a:t>  variable(s);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Mme ELFAKIRI.S  Gestion des données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912242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ébit">
  <a:themeElements>
    <a:clrScheme name="Débit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Débit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Débit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1612</TotalTime>
  <Words>1381</Words>
  <Application>Microsoft Office PowerPoint</Application>
  <PresentationFormat>Affichage à l'écran (4:3)</PresentationFormat>
  <Paragraphs>198</Paragraphs>
  <Slides>19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3" baseType="lpstr">
      <vt:lpstr>Calibri</vt:lpstr>
      <vt:lpstr>Constantia</vt:lpstr>
      <vt:lpstr>Wingdings 2</vt:lpstr>
      <vt:lpstr>Débit</vt:lpstr>
      <vt:lpstr>Les curseurs</vt:lpstr>
      <vt:lpstr>Problématique </vt:lpstr>
      <vt:lpstr>C'est quoi un curseur?</vt:lpstr>
      <vt:lpstr>Comment utiliser les curseurs</vt:lpstr>
      <vt:lpstr>Syntaxe </vt:lpstr>
      <vt:lpstr>Fonctionnement des curseurs</vt:lpstr>
      <vt:lpstr>Déclaration du curseur</vt:lpstr>
      <vt:lpstr>Ouverture et fermeture du curseur </vt:lpstr>
      <vt:lpstr>Parcours du curseur</vt:lpstr>
      <vt:lpstr>Exemple </vt:lpstr>
      <vt:lpstr>Parcourir correctement les lignes du résultat</vt:lpstr>
      <vt:lpstr>Condition d'arrêt de la boucle</vt:lpstr>
      <vt:lpstr>Exemple 1 avec boucle while</vt:lpstr>
      <vt:lpstr>Exemple 1 avec boucle repeat</vt:lpstr>
      <vt:lpstr>Exemple 1 avec boucle LOOP</vt:lpstr>
      <vt:lpstr>Exemple 2</vt:lpstr>
      <vt:lpstr>Exemple 2 (suite)</vt:lpstr>
      <vt:lpstr>Curseur pour modification</vt:lpstr>
      <vt:lpstr>Exemple d'utilisation de curseur pour modification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curseurs</dc:title>
  <dc:creator>Moi</dc:creator>
  <cp:lastModifiedBy>SOUHILA EL FAKIRI</cp:lastModifiedBy>
  <cp:revision>86</cp:revision>
  <dcterms:created xsi:type="dcterms:W3CDTF">2022-10-31T23:57:12Z</dcterms:created>
  <dcterms:modified xsi:type="dcterms:W3CDTF">2023-10-16T22:21:36Z</dcterms:modified>
</cp:coreProperties>
</file>