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9" r:id="rId3"/>
    <p:sldId id="260" r:id="rId4"/>
    <p:sldId id="261" r:id="rId5"/>
    <p:sldId id="257" r:id="rId6"/>
    <p:sldId id="271" r:id="rId7"/>
    <p:sldId id="270" r:id="rId8"/>
    <p:sldId id="267" r:id="rId9"/>
    <p:sldId id="272" r:id="rId10"/>
    <p:sldId id="275" r:id="rId11"/>
    <p:sldId id="268" r:id="rId12"/>
    <p:sldId id="276" r:id="rId13"/>
    <p:sldId id="277" r:id="rId14"/>
    <p:sldId id="278" r:id="rId15"/>
    <p:sldId id="279" r:id="rId16"/>
    <p:sldId id="280" r:id="rId17"/>
    <p:sldId id="273" r:id="rId18"/>
    <p:sldId id="274" r:id="rId19"/>
    <p:sldId id="281" r:id="rId20"/>
    <p:sldId id="282" r:id="rId21"/>
    <p:sldId id="283" r:id="rId22"/>
    <p:sldId id="284"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M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0000F-BD36-4941-8276-BBE9110CC66A}" type="datetimeFigureOut">
              <a:rPr lang="fr-MA" smtClean="0"/>
              <a:t>30/10/2023</a:t>
            </a:fld>
            <a:endParaRPr lang="fr-MA"/>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M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M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5B939-B277-4937-825C-6E38B485ED0A}" type="slidenum">
              <a:rPr lang="fr-MA" smtClean="0"/>
              <a:t>‹N°›</a:t>
            </a:fld>
            <a:endParaRPr lang="fr-MA"/>
          </a:p>
        </p:txBody>
      </p:sp>
    </p:spTree>
    <p:extLst>
      <p:ext uri="{BB962C8B-B14F-4D97-AF65-F5344CB8AC3E}">
        <p14:creationId xmlns:p14="http://schemas.microsoft.com/office/powerpoint/2010/main" val="73984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a:t>Modifiez le style du titre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30" name="Date Placeholder 29"/>
          <p:cNvSpPr>
            <a:spLocks noGrp="1"/>
          </p:cNvSpPr>
          <p:nvPr>
            <p:ph type="dt" sz="half" idx="10"/>
          </p:nvPr>
        </p:nvSpPr>
        <p:spPr/>
        <p:txBody>
          <a:bodyPr/>
          <a:lstStyle/>
          <a:p>
            <a:fld id="{A60A1B36-43F9-4461-B147-1FD27C5F87C4}" type="datetime1">
              <a:rPr lang="fr-FR" smtClean="0"/>
              <a:t>30/10/2023</a:t>
            </a:fld>
            <a:endParaRPr lang="fr-BE"/>
          </a:p>
        </p:txBody>
      </p:sp>
      <p:sp>
        <p:nvSpPr>
          <p:cNvPr id="19" name="Footer Placeholder 18"/>
          <p:cNvSpPr>
            <a:spLocks noGrp="1"/>
          </p:cNvSpPr>
          <p:nvPr>
            <p:ph type="ftr" sz="quarter" idx="11"/>
          </p:nvPr>
        </p:nvSpPr>
        <p:spPr/>
        <p:txBody>
          <a:bodyPr/>
          <a:lstStyle/>
          <a:p>
            <a:r>
              <a:rPr lang="fr-FR"/>
              <a:t>ELFAKIRI.S    les bases algorithmique</a:t>
            </a:r>
            <a:endParaRPr lang="fr-BE"/>
          </a:p>
        </p:txBody>
      </p:sp>
      <p:sp>
        <p:nvSpPr>
          <p:cNvPr id="27" name="Slide Number Placeholder 26"/>
          <p:cNvSpPr>
            <a:spLocks noGrp="1"/>
          </p:cNvSpPr>
          <p:nvPr>
            <p:ph type="sldNum" sz="quarter" idx="12"/>
          </p:nvPr>
        </p:nvSpPr>
        <p:spPr/>
        <p:txBody>
          <a:bodyPr/>
          <a:lstStyle/>
          <a:p>
            <a:fld id="{CF4668DC-857F-487D-BFFA-8C0CA5037977}" type="slidenum">
              <a:rPr lang="fr-BE" smtClean="0"/>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fr-FR"/>
              <a:t>Modifiez le style du titre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Date Placeholder 3"/>
          <p:cNvSpPr>
            <a:spLocks noGrp="1"/>
          </p:cNvSpPr>
          <p:nvPr>
            <p:ph type="dt" sz="half" idx="10"/>
          </p:nvPr>
        </p:nvSpPr>
        <p:spPr/>
        <p:txBody>
          <a:bodyPr/>
          <a:lstStyle/>
          <a:p>
            <a:fld id="{AD2CAFF8-5CEB-4364-A2AE-5B0147D3150D}" type="datetime1">
              <a:rPr lang="fr-FR" smtClean="0"/>
              <a:t>30/10/2023</a:t>
            </a:fld>
            <a:endParaRPr lang="fr-BE"/>
          </a:p>
        </p:txBody>
      </p:sp>
      <p:sp>
        <p:nvSpPr>
          <p:cNvPr id="5" name="Footer Placeholder 4"/>
          <p:cNvSpPr>
            <a:spLocks noGrp="1"/>
          </p:cNvSpPr>
          <p:nvPr>
            <p:ph type="ftr" sz="quarter" idx="11"/>
          </p:nvPr>
        </p:nvSpPr>
        <p:spPr/>
        <p:txBody>
          <a:bodyPr/>
          <a:lstStyle/>
          <a:p>
            <a:r>
              <a:rPr lang="fr-FR"/>
              <a:t>ELFAKIRI.S    les bases algorithmique</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fr-FR"/>
              <a:t>Modifiez le style du titre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Date Placeholder 3"/>
          <p:cNvSpPr>
            <a:spLocks noGrp="1"/>
          </p:cNvSpPr>
          <p:nvPr>
            <p:ph type="dt" sz="half" idx="10"/>
          </p:nvPr>
        </p:nvSpPr>
        <p:spPr/>
        <p:txBody>
          <a:bodyPr/>
          <a:lstStyle/>
          <a:p>
            <a:fld id="{C48C99E6-AEF5-41FC-BF64-C47B55BE0561}" type="datetime1">
              <a:rPr lang="fr-FR" smtClean="0"/>
              <a:t>30/10/2023</a:t>
            </a:fld>
            <a:endParaRPr lang="fr-BE"/>
          </a:p>
        </p:txBody>
      </p:sp>
      <p:sp>
        <p:nvSpPr>
          <p:cNvPr id="5" name="Footer Placeholder 4"/>
          <p:cNvSpPr>
            <a:spLocks noGrp="1"/>
          </p:cNvSpPr>
          <p:nvPr>
            <p:ph type="ftr" sz="quarter" idx="11"/>
          </p:nvPr>
        </p:nvSpPr>
        <p:spPr/>
        <p:txBody>
          <a:bodyPr/>
          <a:lstStyle/>
          <a:p>
            <a:r>
              <a:rPr lang="fr-FR"/>
              <a:t>ELFAKIRI.S    les bases algorithmique</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fr-FR"/>
              <a:t>Modifiez le style du titre</a:t>
            </a:r>
            <a:endParaRPr kumimoji="0" lang="en-US"/>
          </a:p>
        </p:txBody>
      </p:sp>
      <p:sp>
        <p:nvSpPr>
          <p:cNvPr id="3" name="Content Placeholder 2"/>
          <p:cNvSpPr>
            <a:spLocks noGrp="1"/>
          </p:cNvSpPr>
          <p:nvPr>
            <p:ph idx="1"/>
          </p:nvPr>
        </p:nvSpPr>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Date Placeholder 3"/>
          <p:cNvSpPr>
            <a:spLocks noGrp="1"/>
          </p:cNvSpPr>
          <p:nvPr>
            <p:ph type="dt" sz="half" idx="10"/>
          </p:nvPr>
        </p:nvSpPr>
        <p:spPr/>
        <p:txBody>
          <a:bodyPr/>
          <a:lstStyle/>
          <a:p>
            <a:fld id="{39F97176-DE7D-4724-80DD-84C7AD550F1D}" type="datetime1">
              <a:rPr lang="fr-FR" smtClean="0"/>
              <a:t>30/10/2023</a:t>
            </a:fld>
            <a:endParaRPr lang="fr-BE"/>
          </a:p>
        </p:txBody>
      </p:sp>
      <p:sp>
        <p:nvSpPr>
          <p:cNvPr id="5" name="Footer Placeholder 4"/>
          <p:cNvSpPr>
            <a:spLocks noGrp="1"/>
          </p:cNvSpPr>
          <p:nvPr>
            <p:ph type="ftr" sz="quarter" idx="11"/>
          </p:nvPr>
        </p:nvSpPr>
        <p:spPr/>
        <p:txBody>
          <a:bodyPr/>
          <a:lstStyle/>
          <a:p>
            <a:r>
              <a:rPr lang="fr-FR"/>
              <a:t>ELFAKIRI.S    les bases algorithmique</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a:t>Modifiez le style du titre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Date Placeholder 3"/>
          <p:cNvSpPr>
            <a:spLocks noGrp="1"/>
          </p:cNvSpPr>
          <p:nvPr>
            <p:ph type="dt" sz="half" idx="10"/>
          </p:nvPr>
        </p:nvSpPr>
        <p:spPr/>
        <p:txBody>
          <a:bodyPr/>
          <a:lstStyle/>
          <a:p>
            <a:fld id="{830F13A4-DFA2-4CF3-B8B1-B9E264DE7288}" type="datetime1">
              <a:rPr lang="fr-FR" smtClean="0"/>
              <a:t>30/10/2023</a:t>
            </a:fld>
            <a:endParaRPr lang="fr-BE"/>
          </a:p>
        </p:txBody>
      </p:sp>
      <p:sp>
        <p:nvSpPr>
          <p:cNvPr id="5" name="Footer Placeholder 4"/>
          <p:cNvSpPr>
            <a:spLocks noGrp="1"/>
          </p:cNvSpPr>
          <p:nvPr>
            <p:ph type="ftr" sz="quarter" idx="11"/>
          </p:nvPr>
        </p:nvSpPr>
        <p:spPr/>
        <p:txBody>
          <a:bodyPr/>
          <a:lstStyle/>
          <a:p>
            <a:r>
              <a:rPr lang="fr-FR"/>
              <a:t>ELFAKIRI.S    les bases algorithmique</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fr-FR"/>
              <a:t>Modifiez le style du titre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Date Placeholder 4"/>
          <p:cNvSpPr>
            <a:spLocks noGrp="1"/>
          </p:cNvSpPr>
          <p:nvPr>
            <p:ph type="dt" sz="half" idx="10"/>
          </p:nvPr>
        </p:nvSpPr>
        <p:spPr/>
        <p:txBody>
          <a:bodyPr/>
          <a:lstStyle/>
          <a:p>
            <a:fld id="{CAEFE6D3-146B-4FDD-B9A6-D924D2ABB646}" type="datetime1">
              <a:rPr lang="fr-FR" smtClean="0"/>
              <a:t>30/10/2023</a:t>
            </a:fld>
            <a:endParaRPr lang="fr-BE"/>
          </a:p>
        </p:txBody>
      </p:sp>
      <p:sp>
        <p:nvSpPr>
          <p:cNvPr id="6" name="Footer Placeholder 5"/>
          <p:cNvSpPr>
            <a:spLocks noGrp="1"/>
          </p:cNvSpPr>
          <p:nvPr>
            <p:ph type="ftr" sz="quarter" idx="11"/>
          </p:nvPr>
        </p:nvSpPr>
        <p:spPr/>
        <p:txBody>
          <a:bodyPr/>
          <a:lstStyle/>
          <a:p>
            <a:r>
              <a:rPr lang="fr-FR"/>
              <a:t>ELFAKIRI.S    les bases algorithmique</a:t>
            </a:r>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fr-FR"/>
              <a:t>Modifiez le style du titre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Date Placeholder 6"/>
          <p:cNvSpPr>
            <a:spLocks noGrp="1"/>
          </p:cNvSpPr>
          <p:nvPr>
            <p:ph type="dt" sz="half" idx="10"/>
          </p:nvPr>
        </p:nvSpPr>
        <p:spPr/>
        <p:txBody>
          <a:bodyPr/>
          <a:lstStyle/>
          <a:p>
            <a:fld id="{261294A1-A6BC-4C9F-8502-0ADB2A7A9EE3}" type="datetime1">
              <a:rPr lang="fr-FR" smtClean="0"/>
              <a:t>30/10/2023</a:t>
            </a:fld>
            <a:endParaRPr lang="fr-BE"/>
          </a:p>
        </p:txBody>
      </p:sp>
      <p:sp>
        <p:nvSpPr>
          <p:cNvPr id="8" name="Footer Placeholder 7"/>
          <p:cNvSpPr>
            <a:spLocks noGrp="1"/>
          </p:cNvSpPr>
          <p:nvPr>
            <p:ph type="ftr" sz="quarter" idx="11"/>
          </p:nvPr>
        </p:nvSpPr>
        <p:spPr/>
        <p:txBody>
          <a:bodyPr/>
          <a:lstStyle/>
          <a:p>
            <a:r>
              <a:rPr lang="fr-FR"/>
              <a:t>ELFAKIRI.S    les bases algorithmique</a:t>
            </a:r>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a:t>Modifiez le style du titre</a:t>
            </a:r>
            <a:endParaRPr kumimoji="0" lang="en-US"/>
          </a:p>
        </p:txBody>
      </p:sp>
      <p:sp>
        <p:nvSpPr>
          <p:cNvPr id="3" name="Date Placeholder 2"/>
          <p:cNvSpPr>
            <a:spLocks noGrp="1"/>
          </p:cNvSpPr>
          <p:nvPr>
            <p:ph type="dt" sz="half" idx="10"/>
          </p:nvPr>
        </p:nvSpPr>
        <p:spPr/>
        <p:txBody>
          <a:bodyPr/>
          <a:lstStyle/>
          <a:p>
            <a:fld id="{21144AA2-84AA-40D5-BB30-4306C9929DD6}" type="datetime1">
              <a:rPr lang="fr-FR" smtClean="0"/>
              <a:t>30/10/2023</a:t>
            </a:fld>
            <a:endParaRPr lang="fr-BE"/>
          </a:p>
        </p:txBody>
      </p:sp>
      <p:sp>
        <p:nvSpPr>
          <p:cNvPr id="4" name="Footer Placeholder 3"/>
          <p:cNvSpPr>
            <a:spLocks noGrp="1"/>
          </p:cNvSpPr>
          <p:nvPr>
            <p:ph type="ftr" sz="quarter" idx="11"/>
          </p:nvPr>
        </p:nvSpPr>
        <p:spPr/>
        <p:txBody>
          <a:bodyPr/>
          <a:lstStyle/>
          <a:p>
            <a:r>
              <a:rPr lang="fr-FR"/>
              <a:t>ELFAKIRI.S    les bases algorithmique</a:t>
            </a:r>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0A7EB-BB00-4567-80AC-4887C89C6F43}" type="datetime1">
              <a:rPr lang="fr-FR" smtClean="0"/>
              <a:t>30/10/2023</a:t>
            </a:fld>
            <a:endParaRPr lang="fr-BE"/>
          </a:p>
        </p:txBody>
      </p:sp>
      <p:sp>
        <p:nvSpPr>
          <p:cNvPr id="3" name="Footer Placeholder 2"/>
          <p:cNvSpPr>
            <a:spLocks noGrp="1"/>
          </p:cNvSpPr>
          <p:nvPr>
            <p:ph type="ftr" sz="quarter" idx="11"/>
          </p:nvPr>
        </p:nvSpPr>
        <p:spPr/>
        <p:txBody>
          <a:bodyPr/>
          <a:lstStyle/>
          <a:p>
            <a:r>
              <a:rPr lang="fr-FR"/>
              <a:t>ELFAKIRI.S    les bases algorithmique</a:t>
            </a:r>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a:t>Modifiez le style du titre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a:t>Modifiez les styles du texte du masque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Date Placeholder 4"/>
          <p:cNvSpPr>
            <a:spLocks noGrp="1"/>
          </p:cNvSpPr>
          <p:nvPr>
            <p:ph type="dt" sz="half" idx="10"/>
          </p:nvPr>
        </p:nvSpPr>
        <p:spPr/>
        <p:txBody>
          <a:bodyPr/>
          <a:lstStyle/>
          <a:p>
            <a:fld id="{9AEFB593-472C-4F96-978A-0388EBDDC3C0}" type="datetime1">
              <a:rPr lang="fr-FR" smtClean="0"/>
              <a:t>30/10/2023</a:t>
            </a:fld>
            <a:endParaRPr lang="fr-BE"/>
          </a:p>
        </p:txBody>
      </p:sp>
      <p:sp>
        <p:nvSpPr>
          <p:cNvPr id="6" name="Footer Placeholder 5"/>
          <p:cNvSpPr>
            <a:spLocks noGrp="1"/>
          </p:cNvSpPr>
          <p:nvPr>
            <p:ph type="ftr" sz="quarter" idx="11"/>
          </p:nvPr>
        </p:nvSpPr>
        <p:spPr/>
        <p:txBody>
          <a:bodyPr/>
          <a:lstStyle/>
          <a:p>
            <a:r>
              <a:rPr lang="fr-FR"/>
              <a:t>ELFAKIRI.S    les bases algorithmique</a:t>
            </a:r>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a:t>Modifiez le style du titre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5" name="Date Placeholder 4"/>
          <p:cNvSpPr>
            <a:spLocks noGrp="1"/>
          </p:cNvSpPr>
          <p:nvPr>
            <p:ph type="dt" sz="half" idx="10"/>
          </p:nvPr>
        </p:nvSpPr>
        <p:spPr/>
        <p:txBody>
          <a:bodyPr/>
          <a:lstStyle/>
          <a:p>
            <a:fld id="{3299D5BD-4F4B-41C1-A67B-983958B1134D}" type="datetime1">
              <a:rPr lang="fr-FR" smtClean="0"/>
              <a:t>30/10/2023</a:t>
            </a:fld>
            <a:endParaRPr lang="fr-BE"/>
          </a:p>
        </p:txBody>
      </p:sp>
      <p:sp>
        <p:nvSpPr>
          <p:cNvPr id="6" name="Footer Placeholder 5"/>
          <p:cNvSpPr>
            <a:spLocks noGrp="1"/>
          </p:cNvSpPr>
          <p:nvPr>
            <p:ph type="ftr" sz="quarter" idx="11"/>
          </p:nvPr>
        </p:nvSpPr>
        <p:spPr/>
        <p:txBody>
          <a:bodyPr/>
          <a:lstStyle/>
          <a:p>
            <a:r>
              <a:rPr lang="fr-FR"/>
              <a:t>ELFAKIRI.S    les bases algorithmique</a:t>
            </a:r>
            <a:endParaRPr lang="fr-BE"/>
          </a:p>
        </p:txBody>
      </p:sp>
      <p:sp>
        <p:nvSpPr>
          <p:cNvPr id="7" name="Slide Number Placeholder 6"/>
          <p:cNvSpPr>
            <a:spLocks noGrp="1"/>
          </p:cNvSpPr>
          <p:nvPr>
            <p:ph type="sldNum" sz="quarter" idx="12"/>
          </p:nvPr>
        </p:nvSpPr>
        <p:spPr>
          <a:xfrm>
            <a:off x="8077200" y="6356350"/>
            <a:ext cx="609600" cy="365125"/>
          </a:xfrm>
        </p:spPr>
        <p:txBody>
          <a:bodyPr/>
          <a:lstStyle/>
          <a:p>
            <a:fld id="{CF4668DC-857F-487D-BFFA-8C0CA5037977}" type="slidenum">
              <a:rPr lang="fr-BE" smtClean="0"/>
              <a:t>‹N°›</a:t>
            </a:fld>
            <a:endParaRPr lang="fr-BE"/>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a:t>Cliquez sur l'icône pour ajouter une image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a:t>Modifiez le style du titre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1757E2A-B769-4F3F-B929-92ECBC9869A5}" type="datetime1">
              <a:rPr lang="fr-FR" smtClean="0"/>
              <a:t>30/10/2023</a:t>
            </a:fld>
            <a:endParaRPr lang="fr-BE"/>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fr-FR"/>
              <a:t>ELFAKIRI.S    les bases algorithmique</a:t>
            </a:r>
            <a:endParaRPr lang="fr-BE"/>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668DC-857F-487D-BFFA-8C0CA5037977}" type="slidenum">
              <a:rPr lang="fr-BE" smtClean="0"/>
              <a:t>‹N°›</a:t>
            </a:fld>
            <a:endParaRPr lang="fr-BE"/>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Les sous-programmes</a:t>
            </a:r>
          </a:p>
        </p:txBody>
      </p:sp>
      <p:sp>
        <p:nvSpPr>
          <p:cNvPr id="3" name="Sous-titre 2"/>
          <p:cNvSpPr>
            <a:spLocks noGrp="1"/>
          </p:cNvSpPr>
          <p:nvPr>
            <p:ph type="subTitle" idx="1"/>
          </p:nvPr>
        </p:nvSpPr>
        <p:spPr/>
        <p:txBody>
          <a:bodyPr/>
          <a:lstStyle/>
          <a:p>
            <a:r>
              <a:rPr lang="fr-FR" dirty="0">
                <a:solidFill>
                  <a:srgbClr val="002060"/>
                </a:solidFill>
              </a:rPr>
              <a:t>Les fonctions</a:t>
            </a:r>
          </a:p>
          <a:p>
            <a:r>
              <a:rPr lang="fr-FR" dirty="0">
                <a:solidFill>
                  <a:srgbClr val="002060"/>
                </a:solidFill>
              </a:rPr>
              <a:t>Les procédures</a:t>
            </a:r>
          </a:p>
        </p:txBody>
      </p:sp>
      <p:sp>
        <p:nvSpPr>
          <p:cNvPr id="4" name="Espace réservé du pied de page 3">
            <a:extLst>
              <a:ext uri="{FF2B5EF4-FFF2-40B4-BE49-F238E27FC236}">
                <a16:creationId xmlns:a16="http://schemas.microsoft.com/office/drawing/2014/main" id="{6881A2B4-80BA-B851-D706-BDF2A945C264}"/>
              </a:ext>
            </a:extLst>
          </p:cNvPr>
          <p:cNvSpPr>
            <a:spLocks noGrp="1"/>
          </p:cNvSpPr>
          <p:nvPr>
            <p:ph type="ftr" sz="quarter" idx="11"/>
          </p:nvPr>
        </p:nvSpPr>
        <p:spPr/>
        <p:txBody>
          <a:bodyPr/>
          <a:lstStyle/>
          <a:p>
            <a:r>
              <a:rPr lang="fr-FR"/>
              <a:t>ELFAKIRI.S    les bases algorithmique</a:t>
            </a:r>
            <a:endParaRPr lang="fr-BE"/>
          </a:p>
        </p:txBody>
      </p:sp>
      <p:sp>
        <p:nvSpPr>
          <p:cNvPr id="5" name="Espace réservé du numéro de diapositive 4">
            <a:extLst>
              <a:ext uri="{FF2B5EF4-FFF2-40B4-BE49-F238E27FC236}">
                <a16:creationId xmlns:a16="http://schemas.microsoft.com/office/drawing/2014/main" id="{813EDA29-C006-8379-6905-45A82F65D755}"/>
              </a:ext>
            </a:extLst>
          </p:cNvPr>
          <p:cNvSpPr>
            <a:spLocks noGrp="1"/>
          </p:cNvSpPr>
          <p:nvPr>
            <p:ph type="sldNum" sz="quarter" idx="12"/>
          </p:nvPr>
        </p:nvSpPr>
        <p:spPr/>
        <p:txBody>
          <a:bodyPr/>
          <a:lstStyle/>
          <a:p>
            <a:fld id="{CF4668DC-857F-487D-BFFA-8C0CA5037977}" type="slidenum">
              <a:rPr lang="fr-BE" smtClean="0"/>
              <a:t>1</a:t>
            </a:fld>
            <a:endParaRPr lang="fr-BE"/>
          </a:p>
        </p:txBody>
      </p:sp>
    </p:spTree>
    <p:extLst>
      <p:ext uri="{BB962C8B-B14F-4D97-AF65-F5344CB8AC3E}">
        <p14:creationId xmlns:p14="http://schemas.microsoft.com/office/powerpoint/2010/main" val="1852021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200" dirty="0"/>
              <a:t>Comment faire appel d'une fonction</a:t>
            </a:r>
          </a:p>
        </p:txBody>
      </p:sp>
      <p:sp>
        <p:nvSpPr>
          <p:cNvPr id="3" name="Espace réservé du contenu 2"/>
          <p:cNvSpPr>
            <a:spLocks noGrp="1"/>
          </p:cNvSpPr>
          <p:nvPr>
            <p:ph idx="1"/>
          </p:nvPr>
        </p:nvSpPr>
        <p:spPr/>
        <p:txBody>
          <a:bodyPr>
            <a:normAutofit/>
          </a:bodyPr>
          <a:lstStyle/>
          <a:p>
            <a:pPr>
              <a:spcAft>
                <a:spcPts val="600"/>
              </a:spcAft>
            </a:pPr>
            <a:r>
              <a:rPr lang="fr-FR" sz="1800" dirty="0"/>
              <a:t>Une fonction ne s'exécute que lorsque cette dernière est </a:t>
            </a:r>
            <a:r>
              <a:rPr lang="fr-FR" sz="1800" b="1" dirty="0"/>
              <a:t>appelée</a:t>
            </a:r>
            <a:r>
              <a:rPr lang="fr-FR" sz="1800" dirty="0"/>
              <a:t>.</a:t>
            </a:r>
          </a:p>
          <a:p>
            <a:pPr>
              <a:spcAft>
                <a:spcPts val="600"/>
              </a:spcAft>
            </a:pPr>
            <a:r>
              <a:rPr lang="fr-FR" sz="1800" b="1" dirty="0"/>
              <a:t>Le nombre de valeurs </a:t>
            </a:r>
            <a:r>
              <a:rPr lang="fr-FR" sz="1800" dirty="0"/>
              <a:t>passés entre parenthèses lors de l'appel doit se correspondre au </a:t>
            </a:r>
            <a:r>
              <a:rPr lang="fr-FR" sz="1800" b="1" dirty="0"/>
              <a:t>nombre de paramètres </a:t>
            </a:r>
            <a:r>
              <a:rPr lang="fr-FR" sz="1800" dirty="0"/>
              <a:t>lors de la définition,</a:t>
            </a:r>
          </a:p>
          <a:p>
            <a:pPr>
              <a:spcAft>
                <a:spcPts val="600"/>
              </a:spcAft>
            </a:pPr>
            <a:r>
              <a:rPr lang="fr-FR" sz="1800" b="1" dirty="0"/>
              <a:t>Le type des valeurs </a:t>
            </a:r>
            <a:r>
              <a:rPr lang="fr-FR" sz="1800" dirty="0"/>
              <a:t>passés entre parenthèses lors de l'appel doit se correspondre au </a:t>
            </a:r>
            <a:r>
              <a:rPr lang="fr-FR" sz="1800" b="1" dirty="0"/>
              <a:t>type des paramètres </a:t>
            </a:r>
            <a:r>
              <a:rPr lang="fr-FR" sz="1800" dirty="0"/>
              <a:t>lors de la définition, successivement</a:t>
            </a:r>
          </a:p>
          <a:p>
            <a:pPr>
              <a:spcAft>
                <a:spcPts val="600"/>
              </a:spcAft>
            </a:pPr>
            <a:endParaRPr lang="fr-FR" sz="1800" dirty="0"/>
          </a:p>
          <a:p>
            <a:r>
              <a:rPr lang="fr-FR" sz="1800" b="1" i="1" u="sng" dirty="0"/>
              <a:t>Syntaxe 1</a:t>
            </a:r>
            <a:r>
              <a:rPr lang="fr-FR" sz="1800" dirty="0"/>
              <a:t>: si la fonction </a:t>
            </a:r>
            <a:r>
              <a:rPr lang="fr-FR" sz="1800" b="1" dirty="0"/>
              <a:t>ne retourne pas </a:t>
            </a:r>
            <a:r>
              <a:rPr lang="fr-FR" sz="1800" dirty="0"/>
              <a:t>de valeur.</a:t>
            </a:r>
          </a:p>
          <a:p>
            <a:endParaRPr lang="fr-FR" sz="1800" dirty="0"/>
          </a:p>
          <a:p>
            <a:pPr marL="0" indent="0">
              <a:buNone/>
            </a:pPr>
            <a:endParaRPr lang="fr-FR" sz="1800" b="1" i="1" u="sng" dirty="0"/>
          </a:p>
          <a:p>
            <a:r>
              <a:rPr lang="fr-FR" sz="1800" b="1" i="1" u="sng" dirty="0"/>
              <a:t>Syntaxe 2:</a:t>
            </a:r>
            <a:r>
              <a:rPr lang="fr-FR" sz="1800" dirty="0"/>
              <a:t> si la fonction </a:t>
            </a:r>
            <a:r>
              <a:rPr lang="fr-FR" sz="1800" b="1" dirty="0"/>
              <a:t>retourne une valeur</a:t>
            </a:r>
          </a:p>
          <a:p>
            <a:pPr marL="0" indent="0">
              <a:buNone/>
            </a:pPr>
            <a:r>
              <a:rPr lang="fr-FR" sz="1800" dirty="0"/>
              <a:t> </a:t>
            </a:r>
          </a:p>
        </p:txBody>
      </p:sp>
      <p:sp>
        <p:nvSpPr>
          <p:cNvPr id="4" name="Espace réservé du pied de page 3"/>
          <p:cNvSpPr>
            <a:spLocks noGrp="1"/>
          </p:cNvSpPr>
          <p:nvPr>
            <p:ph type="ftr" sz="quarter" idx="11"/>
          </p:nvPr>
        </p:nvSpPr>
        <p:spPr/>
        <p:txBody>
          <a:bodyPr/>
          <a:lstStyle/>
          <a:p>
            <a:r>
              <a:rPr lang="fr-BE"/>
              <a:t>ELFAKIRI.S    les bases algorithmique</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10</a:t>
            </a:fld>
            <a:endParaRPr lang="fr-BE"/>
          </a:p>
        </p:txBody>
      </p:sp>
      <p:sp>
        <p:nvSpPr>
          <p:cNvPr id="6" name="Rectangle 5"/>
          <p:cNvSpPr/>
          <p:nvPr/>
        </p:nvSpPr>
        <p:spPr>
          <a:xfrm>
            <a:off x="2223696" y="4528832"/>
            <a:ext cx="4464496" cy="461351"/>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rgbClr val="FFC000"/>
                </a:solidFill>
              </a:rPr>
              <a:t>NomFonction</a:t>
            </a:r>
            <a:r>
              <a:rPr lang="fr-FR" dirty="0"/>
              <a:t>(valeur1 </a:t>
            </a:r>
            <a:r>
              <a:rPr lang="fr-FR" dirty="0">
                <a:solidFill>
                  <a:srgbClr val="FFC000"/>
                </a:solidFill>
              </a:rPr>
              <a:t>,</a:t>
            </a:r>
            <a:r>
              <a:rPr lang="fr-FR" dirty="0"/>
              <a:t> valeur2 </a:t>
            </a:r>
            <a:r>
              <a:rPr lang="fr-FR" dirty="0">
                <a:solidFill>
                  <a:srgbClr val="FFC000"/>
                </a:solidFill>
              </a:rPr>
              <a:t>,</a:t>
            </a:r>
            <a:r>
              <a:rPr lang="fr-FR" dirty="0"/>
              <a:t> ….)</a:t>
            </a:r>
          </a:p>
        </p:txBody>
      </p:sp>
      <p:sp>
        <p:nvSpPr>
          <p:cNvPr id="7" name="Rectangle 6"/>
          <p:cNvSpPr/>
          <p:nvPr/>
        </p:nvSpPr>
        <p:spPr>
          <a:xfrm>
            <a:off x="1835696" y="5597692"/>
            <a:ext cx="5472608" cy="451434"/>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rgbClr val="FFFF00"/>
                </a:solidFill>
              </a:rPr>
              <a:t>variableX</a:t>
            </a:r>
            <a:r>
              <a:rPr lang="fr-FR" dirty="0">
                <a:solidFill>
                  <a:srgbClr val="FFFF00"/>
                </a:solidFill>
              </a:rPr>
              <a:t> </a:t>
            </a:r>
            <a:r>
              <a:rPr lang="fr-FR" dirty="0">
                <a:solidFill>
                  <a:srgbClr val="FFC000"/>
                </a:solidFill>
              </a:rPr>
              <a:t>= </a:t>
            </a:r>
            <a:r>
              <a:rPr lang="fr-FR" dirty="0" err="1">
                <a:solidFill>
                  <a:srgbClr val="FFC000"/>
                </a:solidFill>
              </a:rPr>
              <a:t>NomFonction</a:t>
            </a:r>
            <a:r>
              <a:rPr lang="fr-FR" dirty="0"/>
              <a:t>(valeur1 </a:t>
            </a:r>
            <a:r>
              <a:rPr lang="fr-FR" dirty="0">
                <a:solidFill>
                  <a:srgbClr val="FFC000"/>
                </a:solidFill>
              </a:rPr>
              <a:t>,</a:t>
            </a:r>
            <a:r>
              <a:rPr lang="fr-FR" dirty="0"/>
              <a:t> valeur2 </a:t>
            </a:r>
            <a:r>
              <a:rPr lang="fr-FR" dirty="0">
                <a:solidFill>
                  <a:srgbClr val="FFC000"/>
                </a:solidFill>
              </a:rPr>
              <a:t>,</a:t>
            </a:r>
            <a:r>
              <a:rPr lang="fr-FR" dirty="0"/>
              <a:t> ….)</a:t>
            </a:r>
          </a:p>
        </p:txBody>
      </p:sp>
    </p:spTree>
    <p:extLst>
      <p:ext uri="{BB962C8B-B14F-4D97-AF65-F5344CB8AC3E}">
        <p14:creationId xmlns:p14="http://schemas.microsoft.com/office/powerpoint/2010/main" val="1263105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4100" dirty="0"/>
              <a:t>Définition d'une fonction et son appel</a:t>
            </a:r>
          </a:p>
        </p:txBody>
      </p:sp>
      <p:sp>
        <p:nvSpPr>
          <p:cNvPr id="3" name="Espace réservé du contenu 2"/>
          <p:cNvSpPr>
            <a:spLocks noGrp="1"/>
          </p:cNvSpPr>
          <p:nvPr>
            <p:ph idx="1"/>
          </p:nvPr>
        </p:nvSpPr>
        <p:spPr>
          <a:xfrm>
            <a:off x="457200" y="2002116"/>
            <a:ext cx="8229600" cy="4389120"/>
          </a:xfrm>
        </p:spPr>
        <p:txBody>
          <a:bodyPr/>
          <a:lstStyle/>
          <a:p>
            <a:r>
              <a:rPr lang="fr-FR" b="1" i="1" u="sng" dirty="0"/>
              <a:t>Exemple 1: </a:t>
            </a:r>
            <a:r>
              <a:rPr lang="fr-FR" sz="2300" dirty="0"/>
              <a:t>définir une fonction qui retourne la somme de deux nombres données en paramètres.</a:t>
            </a:r>
          </a:p>
          <a:p>
            <a:endParaRPr lang="fr-FR" dirty="0"/>
          </a:p>
        </p:txBody>
      </p:sp>
      <p:sp>
        <p:nvSpPr>
          <p:cNvPr id="4" name="Rectangle 3"/>
          <p:cNvSpPr/>
          <p:nvPr/>
        </p:nvSpPr>
        <p:spPr>
          <a:xfrm>
            <a:off x="1946257" y="2893749"/>
            <a:ext cx="5251486" cy="313236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rgbClr val="FFC000"/>
              </a:solidFill>
            </a:endParaRPr>
          </a:p>
          <a:p>
            <a:endParaRPr lang="en-US" sz="2000" dirty="0">
              <a:solidFill>
                <a:srgbClr val="FFC000"/>
              </a:solidFill>
            </a:endParaRPr>
          </a:p>
          <a:p>
            <a:r>
              <a:rPr lang="en-US" sz="2000" dirty="0">
                <a:solidFill>
                  <a:srgbClr val="FFC000"/>
                </a:solidFill>
              </a:rPr>
              <a:t>def</a:t>
            </a:r>
            <a:r>
              <a:rPr lang="en-US" sz="2000" dirty="0"/>
              <a:t> </a:t>
            </a:r>
            <a:r>
              <a:rPr lang="en-US" sz="2000" dirty="0">
                <a:solidFill>
                  <a:srgbClr val="92D050"/>
                </a:solidFill>
              </a:rPr>
              <a:t>Somme</a:t>
            </a:r>
            <a:r>
              <a:rPr lang="en-US" sz="2000" dirty="0"/>
              <a:t>(</a:t>
            </a:r>
            <a:r>
              <a:rPr lang="en-US" sz="2000" dirty="0">
                <a:solidFill>
                  <a:srgbClr val="FFC000"/>
                </a:solidFill>
              </a:rPr>
              <a:t>x , y</a:t>
            </a:r>
            <a:r>
              <a:rPr lang="en-US" sz="2000" dirty="0"/>
              <a:t>):</a:t>
            </a:r>
          </a:p>
          <a:p>
            <a:r>
              <a:rPr lang="en-US" sz="2000" dirty="0"/>
              <a:t>    s=</a:t>
            </a:r>
            <a:r>
              <a:rPr lang="en-US" sz="2000" dirty="0" err="1"/>
              <a:t>x+y</a:t>
            </a:r>
            <a:r>
              <a:rPr lang="en-US" sz="2000" dirty="0"/>
              <a:t> </a:t>
            </a:r>
          </a:p>
          <a:p>
            <a:r>
              <a:rPr lang="en-US" sz="2000" dirty="0">
                <a:solidFill>
                  <a:srgbClr val="FFC000"/>
                </a:solidFill>
              </a:rPr>
              <a:t>    return </a:t>
            </a:r>
            <a:r>
              <a:rPr lang="en-US" sz="2000" dirty="0"/>
              <a:t>s</a:t>
            </a:r>
          </a:p>
          <a:p>
            <a:endParaRPr lang="en-US" sz="2000" dirty="0"/>
          </a:p>
          <a:p>
            <a:endParaRPr lang="en-US" sz="2000" dirty="0"/>
          </a:p>
          <a:p>
            <a:endParaRPr lang="en-US" sz="2000" dirty="0"/>
          </a:p>
          <a:p>
            <a:r>
              <a:rPr lang="en-US" sz="2000" dirty="0"/>
              <a:t>X= </a:t>
            </a:r>
            <a:r>
              <a:rPr lang="en-US" sz="2000" dirty="0">
                <a:solidFill>
                  <a:srgbClr val="92D050"/>
                </a:solidFill>
              </a:rPr>
              <a:t>Somme</a:t>
            </a:r>
            <a:r>
              <a:rPr lang="en-US" sz="2000" dirty="0"/>
              <a:t>(10 , 15)</a:t>
            </a:r>
          </a:p>
          <a:p>
            <a:endParaRPr lang="en-US" sz="2000" dirty="0"/>
          </a:p>
          <a:p>
            <a:r>
              <a:rPr lang="en-US" sz="2000" dirty="0"/>
              <a:t>print("le </a:t>
            </a:r>
            <a:r>
              <a:rPr lang="en-US" sz="2000" dirty="0" err="1"/>
              <a:t>somme</a:t>
            </a:r>
            <a:r>
              <a:rPr lang="en-US" sz="2000" dirty="0"/>
              <a:t> des deux </a:t>
            </a:r>
            <a:r>
              <a:rPr lang="en-US" sz="2000" dirty="0" err="1"/>
              <a:t>nombres</a:t>
            </a:r>
            <a:r>
              <a:rPr lang="en-US" sz="2000" dirty="0"/>
              <a:t> : ", X)</a:t>
            </a:r>
          </a:p>
          <a:p>
            <a:endParaRPr lang="en-US" sz="2000" dirty="0"/>
          </a:p>
          <a:p>
            <a:endParaRPr lang="fr-FR" sz="2000" dirty="0"/>
          </a:p>
        </p:txBody>
      </p:sp>
      <p:sp>
        <p:nvSpPr>
          <p:cNvPr id="5" name="Espace réservé du pied de page 4"/>
          <p:cNvSpPr>
            <a:spLocks noGrp="1"/>
          </p:cNvSpPr>
          <p:nvPr>
            <p:ph type="ftr" sz="quarter" idx="11"/>
          </p:nvPr>
        </p:nvSpPr>
        <p:spPr/>
        <p:txBody>
          <a:bodyPr/>
          <a:lstStyle/>
          <a:p>
            <a:r>
              <a:rPr lang="fr-BE"/>
              <a:t>ELFAKIRI.S    les bases algorithmique</a:t>
            </a: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11</a:t>
            </a:fld>
            <a:endParaRPr lang="fr-BE"/>
          </a:p>
        </p:txBody>
      </p:sp>
      <p:sp>
        <p:nvSpPr>
          <p:cNvPr id="7" name="Rectangle 6">
            <a:extLst>
              <a:ext uri="{FF2B5EF4-FFF2-40B4-BE49-F238E27FC236}">
                <a16:creationId xmlns:a16="http://schemas.microsoft.com/office/drawing/2014/main" id="{88AEE886-E071-87B4-60F9-DBE279333E58}"/>
              </a:ext>
            </a:extLst>
          </p:cNvPr>
          <p:cNvSpPr/>
          <p:nvPr/>
        </p:nvSpPr>
        <p:spPr>
          <a:xfrm>
            <a:off x="1952688" y="4891612"/>
            <a:ext cx="2304255" cy="3651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8" name="Rectangle 7">
            <a:extLst>
              <a:ext uri="{FF2B5EF4-FFF2-40B4-BE49-F238E27FC236}">
                <a16:creationId xmlns:a16="http://schemas.microsoft.com/office/drawing/2014/main" id="{E4C7B83C-AA33-B074-8E8E-06B013839BED}"/>
              </a:ext>
            </a:extLst>
          </p:cNvPr>
          <p:cNvSpPr/>
          <p:nvPr/>
        </p:nvSpPr>
        <p:spPr>
          <a:xfrm>
            <a:off x="1979712" y="2996952"/>
            <a:ext cx="2304256" cy="136815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cxnSp>
        <p:nvCxnSpPr>
          <p:cNvPr id="10" name="Connecteur droit avec flèche 9">
            <a:extLst>
              <a:ext uri="{FF2B5EF4-FFF2-40B4-BE49-F238E27FC236}">
                <a16:creationId xmlns:a16="http://schemas.microsoft.com/office/drawing/2014/main" id="{027513D3-63B1-9E60-2B9E-FB5B2E8F83E5}"/>
              </a:ext>
            </a:extLst>
          </p:cNvPr>
          <p:cNvCxnSpPr/>
          <p:nvPr/>
        </p:nvCxnSpPr>
        <p:spPr>
          <a:xfrm flipH="1">
            <a:off x="4283968" y="3681028"/>
            <a:ext cx="79208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971BBB17-48C8-20B3-399F-B286DE09E988}"/>
              </a:ext>
            </a:extLst>
          </p:cNvPr>
          <p:cNvCxnSpPr/>
          <p:nvPr/>
        </p:nvCxnSpPr>
        <p:spPr>
          <a:xfrm flipH="1">
            <a:off x="4283968" y="5074174"/>
            <a:ext cx="79208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953AFCBF-C845-A1D2-1077-221720985136}"/>
              </a:ext>
            </a:extLst>
          </p:cNvPr>
          <p:cNvSpPr txBox="1"/>
          <p:nvPr/>
        </p:nvSpPr>
        <p:spPr>
          <a:xfrm>
            <a:off x="5076055" y="3501008"/>
            <a:ext cx="1489057" cy="369332"/>
          </a:xfrm>
          <a:prstGeom prst="rect">
            <a:avLst/>
          </a:prstGeom>
          <a:noFill/>
        </p:spPr>
        <p:txBody>
          <a:bodyPr wrap="square" rtlCol="0">
            <a:spAutoFit/>
          </a:bodyPr>
          <a:lstStyle/>
          <a:p>
            <a:r>
              <a:rPr lang="fr-FR" dirty="0">
                <a:solidFill>
                  <a:schemeClr val="bg1"/>
                </a:solidFill>
              </a:rPr>
              <a:t>définition</a:t>
            </a:r>
            <a:endParaRPr lang="fr-MA" dirty="0">
              <a:solidFill>
                <a:schemeClr val="bg1"/>
              </a:solidFill>
            </a:endParaRPr>
          </a:p>
        </p:txBody>
      </p:sp>
      <p:sp>
        <p:nvSpPr>
          <p:cNvPr id="13" name="ZoneTexte 12">
            <a:extLst>
              <a:ext uri="{FF2B5EF4-FFF2-40B4-BE49-F238E27FC236}">
                <a16:creationId xmlns:a16="http://schemas.microsoft.com/office/drawing/2014/main" id="{AB841C00-31A1-64DD-02A0-2CB8ED077182}"/>
              </a:ext>
            </a:extLst>
          </p:cNvPr>
          <p:cNvSpPr txBox="1"/>
          <p:nvPr/>
        </p:nvSpPr>
        <p:spPr>
          <a:xfrm>
            <a:off x="5110157" y="4887405"/>
            <a:ext cx="1489057" cy="369332"/>
          </a:xfrm>
          <a:prstGeom prst="rect">
            <a:avLst/>
          </a:prstGeom>
          <a:noFill/>
        </p:spPr>
        <p:txBody>
          <a:bodyPr wrap="square" rtlCol="0">
            <a:spAutoFit/>
          </a:bodyPr>
          <a:lstStyle/>
          <a:p>
            <a:r>
              <a:rPr lang="fr-FR" dirty="0">
                <a:solidFill>
                  <a:schemeClr val="bg1"/>
                </a:solidFill>
              </a:rPr>
              <a:t>Appel</a:t>
            </a:r>
            <a:endParaRPr lang="fr-MA" dirty="0">
              <a:solidFill>
                <a:schemeClr val="bg1"/>
              </a:solidFill>
            </a:endParaRPr>
          </a:p>
        </p:txBody>
      </p:sp>
    </p:spTree>
    <p:extLst>
      <p:ext uri="{BB962C8B-B14F-4D97-AF65-F5344CB8AC3E}">
        <p14:creationId xmlns:p14="http://schemas.microsoft.com/office/powerpoint/2010/main" val="304382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4100" dirty="0"/>
              <a:t>Définition d'une fonction et son appel</a:t>
            </a:r>
          </a:p>
        </p:txBody>
      </p:sp>
      <p:sp>
        <p:nvSpPr>
          <p:cNvPr id="3" name="Espace réservé du contenu 2"/>
          <p:cNvSpPr>
            <a:spLocks noGrp="1"/>
          </p:cNvSpPr>
          <p:nvPr>
            <p:ph idx="1"/>
          </p:nvPr>
        </p:nvSpPr>
        <p:spPr>
          <a:xfrm>
            <a:off x="457200" y="2002116"/>
            <a:ext cx="8229600" cy="4389120"/>
          </a:xfrm>
        </p:spPr>
        <p:txBody>
          <a:bodyPr/>
          <a:lstStyle/>
          <a:p>
            <a:r>
              <a:rPr lang="fr-FR" b="1" i="1" u="sng" dirty="0"/>
              <a:t>Exemple 2: </a:t>
            </a:r>
            <a:r>
              <a:rPr lang="fr-FR" sz="2400" dirty="0"/>
              <a:t>définir une fonction qui </a:t>
            </a:r>
            <a:r>
              <a:rPr lang="fr-FR" sz="2400" b="1" dirty="0"/>
              <a:t>affiche</a:t>
            </a:r>
            <a:r>
              <a:rPr lang="fr-FR" sz="2400" dirty="0"/>
              <a:t> la somme de deux nombres données en paramètres.</a:t>
            </a:r>
          </a:p>
          <a:p>
            <a:endParaRPr lang="fr-FR" dirty="0"/>
          </a:p>
        </p:txBody>
      </p:sp>
      <p:sp>
        <p:nvSpPr>
          <p:cNvPr id="4" name="Rectangle 3"/>
          <p:cNvSpPr/>
          <p:nvPr/>
        </p:nvSpPr>
        <p:spPr>
          <a:xfrm>
            <a:off x="1717657" y="3255068"/>
            <a:ext cx="5251486" cy="2551475"/>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rgbClr val="FFC000"/>
              </a:solidFill>
            </a:endParaRPr>
          </a:p>
          <a:p>
            <a:endParaRPr lang="en-US" sz="2000" dirty="0">
              <a:solidFill>
                <a:srgbClr val="FFC000"/>
              </a:solidFill>
            </a:endParaRPr>
          </a:p>
          <a:p>
            <a:r>
              <a:rPr lang="en-US" sz="2000" dirty="0">
                <a:solidFill>
                  <a:srgbClr val="FFC000"/>
                </a:solidFill>
              </a:rPr>
              <a:t>def</a:t>
            </a:r>
            <a:r>
              <a:rPr lang="en-US" sz="2000" dirty="0"/>
              <a:t> </a:t>
            </a:r>
            <a:r>
              <a:rPr lang="en-US" sz="2000" dirty="0">
                <a:solidFill>
                  <a:srgbClr val="92D050"/>
                </a:solidFill>
              </a:rPr>
              <a:t>Somme</a:t>
            </a:r>
            <a:r>
              <a:rPr lang="en-US" sz="2000" dirty="0"/>
              <a:t>(</a:t>
            </a:r>
            <a:r>
              <a:rPr lang="en-US" sz="2000" dirty="0">
                <a:solidFill>
                  <a:srgbClr val="FFC000"/>
                </a:solidFill>
              </a:rPr>
              <a:t>x , y</a:t>
            </a:r>
            <a:r>
              <a:rPr lang="en-US" sz="2000" dirty="0"/>
              <a:t>):</a:t>
            </a:r>
          </a:p>
          <a:p>
            <a:r>
              <a:rPr lang="en-US" sz="2000" dirty="0"/>
              <a:t>    s=</a:t>
            </a:r>
            <a:r>
              <a:rPr lang="en-US" sz="2000" dirty="0" err="1"/>
              <a:t>x+y</a:t>
            </a:r>
            <a:r>
              <a:rPr lang="en-US" sz="2000" dirty="0"/>
              <a:t> </a:t>
            </a:r>
          </a:p>
          <a:p>
            <a:r>
              <a:rPr lang="en-US" sz="2000" dirty="0">
                <a:solidFill>
                  <a:srgbClr val="FFC000"/>
                </a:solidFill>
              </a:rPr>
              <a:t>    print("la </a:t>
            </a:r>
            <a:r>
              <a:rPr lang="en-US" sz="2000" dirty="0" err="1">
                <a:solidFill>
                  <a:srgbClr val="FFC000"/>
                </a:solidFill>
              </a:rPr>
              <a:t>somme</a:t>
            </a:r>
            <a:r>
              <a:rPr lang="en-US" sz="2000" dirty="0">
                <a:solidFill>
                  <a:srgbClr val="FFC000"/>
                </a:solidFill>
              </a:rPr>
              <a:t> ",s)</a:t>
            </a:r>
            <a:endParaRPr lang="en-US" sz="2000" dirty="0"/>
          </a:p>
          <a:p>
            <a:endParaRPr lang="en-US" sz="2000" dirty="0"/>
          </a:p>
          <a:p>
            <a:endParaRPr lang="en-US" sz="2000" dirty="0"/>
          </a:p>
          <a:p>
            <a:endParaRPr lang="en-US" sz="2000" dirty="0"/>
          </a:p>
          <a:p>
            <a:r>
              <a:rPr lang="en-US" sz="2000" dirty="0">
                <a:solidFill>
                  <a:srgbClr val="92D050"/>
                </a:solidFill>
              </a:rPr>
              <a:t>Somme</a:t>
            </a:r>
            <a:r>
              <a:rPr lang="en-US" sz="2000" dirty="0"/>
              <a:t>(10 , 15)</a:t>
            </a:r>
          </a:p>
          <a:p>
            <a:endParaRPr lang="en-US" sz="2000" dirty="0"/>
          </a:p>
          <a:p>
            <a:endParaRPr lang="fr-FR" sz="2000" dirty="0"/>
          </a:p>
        </p:txBody>
      </p:sp>
      <p:sp>
        <p:nvSpPr>
          <p:cNvPr id="5" name="Espace réservé du pied de page 4"/>
          <p:cNvSpPr>
            <a:spLocks noGrp="1"/>
          </p:cNvSpPr>
          <p:nvPr>
            <p:ph type="ftr" sz="quarter" idx="11"/>
          </p:nvPr>
        </p:nvSpPr>
        <p:spPr/>
        <p:txBody>
          <a:bodyPr/>
          <a:lstStyle/>
          <a:p>
            <a:r>
              <a:rPr lang="fr-BE"/>
              <a:t>ELFAKIRI.S    les bases algorithmique</a:t>
            </a: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12</a:t>
            </a:fld>
            <a:endParaRPr lang="fr-BE"/>
          </a:p>
        </p:txBody>
      </p:sp>
      <p:sp>
        <p:nvSpPr>
          <p:cNvPr id="7" name="Rectangle 6">
            <a:extLst>
              <a:ext uri="{FF2B5EF4-FFF2-40B4-BE49-F238E27FC236}">
                <a16:creationId xmlns:a16="http://schemas.microsoft.com/office/drawing/2014/main" id="{88AEE886-E071-87B4-60F9-DBE279333E58}"/>
              </a:ext>
            </a:extLst>
          </p:cNvPr>
          <p:cNvSpPr/>
          <p:nvPr/>
        </p:nvSpPr>
        <p:spPr>
          <a:xfrm>
            <a:off x="1717657" y="5256737"/>
            <a:ext cx="2304255" cy="3651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8" name="Rectangle 7">
            <a:extLst>
              <a:ext uri="{FF2B5EF4-FFF2-40B4-BE49-F238E27FC236}">
                <a16:creationId xmlns:a16="http://schemas.microsoft.com/office/drawing/2014/main" id="{E4C7B83C-AA33-B074-8E8E-06B013839BED}"/>
              </a:ext>
            </a:extLst>
          </p:cNvPr>
          <p:cNvSpPr/>
          <p:nvPr/>
        </p:nvSpPr>
        <p:spPr>
          <a:xfrm>
            <a:off x="1751112" y="3314294"/>
            <a:ext cx="2592288" cy="136815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cxnSp>
        <p:nvCxnSpPr>
          <p:cNvPr id="10" name="Connecteur droit avec flèche 9">
            <a:extLst>
              <a:ext uri="{FF2B5EF4-FFF2-40B4-BE49-F238E27FC236}">
                <a16:creationId xmlns:a16="http://schemas.microsoft.com/office/drawing/2014/main" id="{027513D3-63B1-9E60-2B9E-FB5B2E8F83E5}"/>
              </a:ext>
            </a:extLst>
          </p:cNvPr>
          <p:cNvCxnSpPr/>
          <p:nvPr/>
        </p:nvCxnSpPr>
        <p:spPr>
          <a:xfrm flipH="1">
            <a:off x="4343400" y="3998370"/>
            <a:ext cx="79208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971BBB17-48C8-20B3-399F-B286DE09E988}"/>
              </a:ext>
            </a:extLst>
          </p:cNvPr>
          <p:cNvCxnSpPr/>
          <p:nvPr/>
        </p:nvCxnSpPr>
        <p:spPr>
          <a:xfrm flipH="1">
            <a:off x="3947356" y="5439299"/>
            <a:ext cx="79208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953AFCBF-C845-A1D2-1077-221720985136}"/>
              </a:ext>
            </a:extLst>
          </p:cNvPr>
          <p:cNvSpPr txBox="1"/>
          <p:nvPr/>
        </p:nvSpPr>
        <p:spPr>
          <a:xfrm>
            <a:off x="5182607" y="3817981"/>
            <a:ext cx="1489057" cy="369332"/>
          </a:xfrm>
          <a:prstGeom prst="rect">
            <a:avLst/>
          </a:prstGeom>
          <a:noFill/>
        </p:spPr>
        <p:txBody>
          <a:bodyPr wrap="square" rtlCol="0">
            <a:spAutoFit/>
          </a:bodyPr>
          <a:lstStyle/>
          <a:p>
            <a:r>
              <a:rPr lang="fr-FR" dirty="0">
                <a:solidFill>
                  <a:schemeClr val="bg1"/>
                </a:solidFill>
              </a:rPr>
              <a:t>définition</a:t>
            </a:r>
            <a:endParaRPr lang="fr-MA" dirty="0">
              <a:solidFill>
                <a:schemeClr val="bg1"/>
              </a:solidFill>
            </a:endParaRPr>
          </a:p>
        </p:txBody>
      </p:sp>
      <p:sp>
        <p:nvSpPr>
          <p:cNvPr id="13" name="ZoneTexte 12">
            <a:extLst>
              <a:ext uri="{FF2B5EF4-FFF2-40B4-BE49-F238E27FC236}">
                <a16:creationId xmlns:a16="http://schemas.microsoft.com/office/drawing/2014/main" id="{AB841C00-31A1-64DD-02A0-2CB8ED077182}"/>
              </a:ext>
            </a:extLst>
          </p:cNvPr>
          <p:cNvSpPr txBox="1"/>
          <p:nvPr/>
        </p:nvSpPr>
        <p:spPr>
          <a:xfrm>
            <a:off x="4853744" y="5241223"/>
            <a:ext cx="1489057" cy="369332"/>
          </a:xfrm>
          <a:prstGeom prst="rect">
            <a:avLst/>
          </a:prstGeom>
          <a:noFill/>
        </p:spPr>
        <p:txBody>
          <a:bodyPr wrap="square" rtlCol="0">
            <a:spAutoFit/>
          </a:bodyPr>
          <a:lstStyle/>
          <a:p>
            <a:r>
              <a:rPr lang="fr-FR" dirty="0">
                <a:solidFill>
                  <a:schemeClr val="bg1"/>
                </a:solidFill>
              </a:rPr>
              <a:t>Appel</a:t>
            </a:r>
            <a:endParaRPr lang="fr-MA" dirty="0">
              <a:solidFill>
                <a:schemeClr val="bg1"/>
              </a:solidFill>
            </a:endParaRPr>
          </a:p>
        </p:txBody>
      </p:sp>
    </p:spTree>
    <p:extLst>
      <p:ext uri="{BB962C8B-B14F-4D97-AF65-F5344CB8AC3E}">
        <p14:creationId xmlns:p14="http://schemas.microsoft.com/office/powerpoint/2010/main" val="1831987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4100" dirty="0"/>
              <a:t>Définition d'une fonction et son appel</a:t>
            </a:r>
          </a:p>
        </p:txBody>
      </p:sp>
      <p:sp>
        <p:nvSpPr>
          <p:cNvPr id="3" name="Espace réservé du contenu 2"/>
          <p:cNvSpPr>
            <a:spLocks noGrp="1"/>
          </p:cNvSpPr>
          <p:nvPr>
            <p:ph idx="1"/>
          </p:nvPr>
        </p:nvSpPr>
        <p:spPr>
          <a:xfrm>
            <a:off x="457200" y="2002116"/>
            <a:ext cx="8229600" cy="4389120"/>
          </a:xfrm>
        </p:spPr>
        <p:txBody>
          <a:bodyPr>
            <a:normAutofit/>
          </a:bodyPr>
          <a:lstStyle/>
          <a:p>
            <a:r>
              <a:rPr lang="fr-FR" sz="2400" b="1" i="1" u="sng" dirty="0"/>
              <a:t>Exemple 3: </a:t>
            </a:r>
            <a:r>
              <a:rPr lang="fr-FR" sz="2000" dirty="0"/>
              <a:t>définir une fonction qui </a:t>
            </a:r>
            <a:r>
              <a:rPr lang="fr-FR" sz="2000" b="1" dirty="0"/>
              <a:t>affiche</a:t>
            </a:r>
            <a:r>
              <a:rPr lang="fr-FR" sz="2000" dirty="0"/>
              <a:t> la somme de deux nombres saisies par l'utilisateur.</a:t>
            </a:r>
          </a:p>
          <a:p>
            <a:endParaRPr lang="fr-FR" sz="2400" dirty="0"/>
          </a:p>
        </p:txBody>
      </p:sp>
      <p:sp>
        <p:nvSpPr>
          <p:cNvPr id="4" name="Rectangle 3"/>
          <p:cNvSpPr/>
          <p:nvPr/>
        </p:nvSpPr>
        <p:spPr>
          <a:xfrm>
            <a:off x="824633" y="2884131"/>
            <a:ext cx="7241232" cy="3317191"/>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rgbClr val="FFC000"/>
              </a:solidFill>
            </a:endParaRPr>
          </a:p>
          <a:p>
            <a:r>
              <a:rPr lang="en-US" sz="2000" dirty="0">
                <a:solidFill>
                  <a:srgbClr val="FFC000"/>
                </a:solidFill>
              </a:rPr>
              <a:t>def</a:t>
            </a:r>
            <a:r>
              <a:rPr lang="en-US" sz="2000" dirty="0"/>
              <a:t> </a:t>
            </a:r>
            <a:r>
              <a:rPr lang="en-US" sz="2000" dirty="0">
                <a:solidFill>
                  <a:srgbClr val="92D050"/>
                </a:solidFill>
              </a:rPr>
              <a:t>Somme</a:t>
            </a:r>
            <a:r>
              <a:rPr lang="en-US" sz="2000" dirty="0"/>
              <a:t>():</a:t>
            </a:r>
          </a:p>
          <a:p>
            <a:pPr lvl="1"/>
            <a:r>
              <a:rPr lang="fr-FR" sz="2000" dirty="0">
                <a:solidFill>
                  <a:srgbClr val="9CDCFE"/>
                </a:solidFill>
                <a:latin typeface="Calibri" panose="020F0502020204030204" pitchFamily="34" charset="0"/>
                <a:cs typeface="Calibri" panose="020F0502020204030204" pitchFamily="34" charset="0"/>
              </a:rPr>
              <a:t>x</a:t>
            </a:r>
            <a:r>
              <a:rPr lang="fr-FR" sz="2000" b="0" dirty="0">
                <a:solidFill>
                  <a:srgbClr val="D4D4D4"/>
                </a:solidFill>
                <a:effectLst/>
                <a:latin typeface="Calibri" panose="020F0502020204030204" pitchFamily="34" charset="0"/>
                <a:cs typeface="Calibri" panose="020F0502020204030204" pitchFamily="34" charset="0"/>
              </a:rPr>
              <a:t>=</a:t>
            </a:r>
            <a:r>
              <a:rPr lang="fr-FR" sz="2000" b="0" dirty="0" err="1">
                <a:solidFill>
                  <a:srgbClr val="4EC9B0"/>
                </a:solidFill>
                <a:effectLst/>
                <a:latin typeface="Calibri" panose="020F0502020204030204" pitchFamily="34" charset="0"/>
                <a:cs typeface="Calibri" panose="020F0502020204030204" pitchFamily="34" charset="0"/>
              </a:rPr>
              <a:t>int</a:t>
            </a:r>
            <a:r>
              <a:rPr lang="fr-FR" sz="2000" b="0" dirty="0">
                <a:solidFill>
                  <a:srgbClr val="CCCCCC"/>
                </a:solidFill>
                <a:effectLst/>
                <a:latin typeface="Calibri" panose="020F0502020204030204" pitchFamily="34" charset="0"/>
                <a:cs typeface="Calibri" panose="020F0502020204030204" pitchFamily="34" charset="0"/>
              </a:rPr>
              <a:t>(</a:t>
            </a:r>
            <a:r>
              <a:rPr lang="fr-FR" sz="2000" b="0" dirty="0">
                <a:solidFill>
                  <a:srgbClr val="DCDCAA"/>
                </a:solidFill>
                <a:effectLst/>
                <a:latin typeface="Calibri" panose="020F0502020204030204" pitchFamily="34" charset="0"/>
                <a:cs typeface="Calibri" panose="020F0502020204030204" pitchFamily="34" charset="0"/>
              </a:rPr>
              <a:t>input</a:t>
            </a:r>
            <a:r>
              <a:rPr lang="fr-FR" sz="2000" b="0" dirty="0">
                <a:solidFill>
                  <a:srgbClr val="CCCCCC"/>
                </a:solidFill>
                <a:effectLst/>
                <a:latin typeface="Calibri" panose="020F0502020204030204" pitchFamily="34" charset="0"/>
                <a:cs typeface="Calibri" panose="020F0502020204030204" pitchFamily="34" charset="0"/>
              </a:rPr>
              <a:t>(</a:t>
            </a:r>
            <a:r>
              <a:rPr lang="fr-FR" sz="2000" b="0" dirty="0">
                <a:solidFill>
                  <a:srgbClr val="CE9178"/>
                </a:solidFill>
                <a:effectLst/>
                <a:latin typeface="Calibri" panose="020F0502020204030204" pitchFamily="34" charset="0"/>
                <a:cs typeface="Calibri" panose="020F0502020204030204" pitchFamily="34" charset="0"/>
              </a:rPr>
              <a:t>"saisir le premier nombre"</a:t>
            </a:r>
            <a:r>
              <a:rPr lang="fr-FR" sz="2000" b="0" dirty="0">
                <a:solidFill>
                  <a:srgbClr val="CCCCCC"/>
                </a:solidFill>
                <a:effectLst/>
                <a:latin typeface="Calibri" panose="020F0502020204030204" pitchFamily="34" charset="0"/>
                <a:cs typeface="Calibri" panose="020F0502020204030204" pitchFamily="34" charset="0"/>
              </a:rPr>
              <a:t>))</a:t>
            </a:r>
          </a:p>
          <a:p>
            <a:pPr lvl="1"/>
            <a:r>
              <a:rPr lang="fr-FR" sz="2000" dirty="0">
                <a:solidFill>
                  <a:srgbClr val="9CDCFE"/>
                </a:solidFill>
                <a:latin typeface="Calibri" panose="020F0502020204030204" pitchFamily="34" charset="0"/>
                <a:cs typeface="Calibri" panose="020F0502020204030204" pitchFamily="34" charset="0"/>
              </a:rPr>
              <a:t>y</a:t>
            </a:r>
            <a:r>
              <a:rPr lang="fr-FR" sz="2000" b="0" dirty="0">
                <a:solidFill>
                  <a:srgbClr val="D4D4D4"/>
                </a:solidFill>
                <a:effectLst/>
                <a:latin typeface="Calibri" panose="020F0502020204030204" pitchFamily="34" charset="0"/>
                <a:cs typeface="Calibri" panose="020F0502020204030204" pitchFamily="34" charset="0"/>
              </a:rPr>
              <a:t>=</a:t>
            </a:r>
            <a:r>
              <a:rPr lang="fr-FR" sz="2000" b="0" dirty="0" err="1">
                <a:solidFill>
                  <a:srgbClr val="4EC9B0"/>
                </a:solidFill>
                <a:effectLst/>
                <a:latin typeface="Calibri" panose="020F0502020204030204" pitchFamily="34" charset="0"/>
                <a:cs typeface="Calibri" panose="020F0502020204030204" pitchFamily="34" charset="0"/>
              </a:rPr>
              <a:t>int</a:t>
            </a:r>
            <a:r>
              <a:rPr lang="fr-FR" sz="2000" b="0" dirty="0">
                <a:solidFill>
                  <a:srgbClr val="CCCCCC"/>
                </a:solidFill>
                <a:effectLst/>
                <a:latin typeface="Calibri" panose="020F0502020204030204" pitchFamily="34" charset="0"/>
                <a:cs typeface="Calibri" panose="020F0502020204030204" pitchFamily="34" charset="0"/>
              </a:rPr>
              <a:t>(</a:t>
            </a:r>
            <a:r>
              <a:rPr lang="fr-FR" sz="2000" b="0" dirty="0">
                <a:solidFill>
                  <a:srgbClr val="DCDCAA"/>
                </a:solidFill>
                <a:effectLst/>
                <a:latin typeface="Calibri" panose="020F0502020204030204" pitchFamily="34" charset="0"/>
                <a:cs typeface="Calibri" panose="020F0502020204030204" pitchFamily="34" charset="0"/>
              </a:rPr>
              <a:t>input</a:t>
            </a:r>
            <a:r>
              <a:rPr lang="fr-FR" sz="2000" b="0" dirty="0">
                <a:solidFill>
                  <a:srgbClr val="CCCCCC"/>
                </a:solidFill>
                <a:effectLst/>
                <a:latin typeface="Calibri" panose="020F0502020204030204" pitchFamily="34" charset="0"/>
                <a:cs typeface="Calibri" panose="020F0502020204030204" pitchFamily="34" charset="0"/>
              </a:rPr>
              <a:t>(</a:t>
            </a:r>
            <a:r>
              <a:rPr lang="fr-FR" sz="2000" b="0" dirty="0">
                <a:solidFill>
                  <a:srgbClr val="CE9178"/>
                </a:solidFill>
                <a:effectLst/>
                <a:latin typeface="Calibri" panose="020F0502020204030204" pitchFamily="34" charset="0"/>
                <a:cs typeface="Calibri" panose="020F0502020204030204" pitchFamily="34" charset="0"/>
              </a:rPr>
              <a:t>"saisir le deuxième nombre"</a:t>
            </a:r>
            <a:r>
              <a:rPr lang="fr-FR" sz="2000" b="0" dirty="0">
                <a:solidFill>
                  <a:srgbClr val="CCCCCC"/>
                </a:solidFill>
                <a:effectLst/>
                <a:latin typeface="Calibri" panose="020F0502020204030204" pitchFamily="34" charset="0"/>
                <a:cs typeface="Calibri" panose="020F0502020204030204" pitchFamily="34" charset="0"/>
              </a:rPr>
              <a:t>))</a:t>
            </a:r>
          </a:p>
          <a:p>
            <a:pPr lvl="1"/>
            <a:r>
              <a:rPr lang="fr-FR" sz="2000" b="0" dirty="0">
                <a:solidFill>
                  <a:srgbClr val="9CDCFE"/>
                </a:solidFill>
                <a:effectLst/>
                <a:latin typeface="Calibri" panose="020F0502020204030204" pitchFamily="34" charset="0"/>
                <a:cs typeface="Calibri" panose="020F0502020204030204" pitchFamily="34" charset="0"/>
              </a:rPr>
              <a:t>s</a:t>
            </a:r>
            <a:r>
              <a:rPr lang="fr-FR" sz="2000" b="0" dirty="0">
                <a:solidFill>
                  <a:srgbClr val="D4D4D4"/>
                </a:solidFill>
                <a:effectLst/>
                <a:latin typeface="Calibri" panose="020F0502020204030204" pitchFamily="34" charset="0"/>
                <a:cs typeface="Calibri" panose="020F0502020204030204" pitchFamily="34" charset="0"/>
              </a:rPr>
              <a:t>=</a:t>
            </a:r>
            <a:r>
              <a:rPr lang="fr-FR" sz="2000" dirty="0" err="1">
                <a:solidFill>
                  <a:srgbClr val="9CDCFE"/>
                </a:solidFill>
                <a:latin typeface="Calibri" panose="020F0502020204030204" pitchFamily="34" charset="0"/>
                <a:cs typeface="Calibri" panose="020F0502020204030204" pitchFamily="34" charset="0"/>
              </a:rPr>
              <a:t>x+b</a:t>
            </a:r>
            <a:endParaRPr lang="fr-FR" sz="2000" b="0" dirty="0">
              <a:solidFill>
                <a:srgbClr val="CCCCCC"/>
              </a:solidFill>
              <a:effectLst/>
              <a:latin typeface="Calibri" panose="020F0502020204030204" pitchFamily="34" charset="0"/>
              <a:cs typeface="Calibri" panose="020F0502020204030204" pitchFamily="34" charset="0"/>
            </a:endParaRPr>
          </a:p>
          <a:p>
            <a:pPr lvl="1"/>
            <a:r>
              <a:rPr lang="fr-FR" sz="2000" b="0" dirty="0" err="1">
                <a:solidFill>
                  <a:srgbClr val="DCDCAA"/>
                </a:solidFill>
                <a:effectLst/>
                <a:latin typeface="Calibri" panose="020F0502020204030204" pitchFamily="34" charset="0"/>
                <a:cs typeface="Calibri" panose="020F0502020204030204" pitchFamily="34" charset="0"/>
              </a:rPr>
              <a:t>print</a:t>
            </a:r>
            <a:r>
              <a:rPr lang="fr-FR" sz="2000" dirty="0">
                <a:solidFill>
                  <a:srgbClr val="CE9178"/>
                </a:solidFill>
                <a:latin typeface="Calibri" panose="020F0502020204030204" pitchFamily="34" charset="0"/>
                <a:cs typeface="Calibri" panose="020F0502020204030204" pitchFamily="34" charset="0"/>
              </a:rPr>
              <a:t>("la somme est :" </a:t>
            </a:r>
            <a:r>
              <a:rPr lang="fr-FR" sz="2000" b="0" dirty="0">
                <a:solidFill>
                  <a:srgbClr val="CCCCCC"/>
                </a:solidFill>
                <a:effectLst/>
                <a:latin typeface="Calibri" panose="020F0502020204030204" pitchFamily="34" charset="0"/>
                <a:cs typeface="Calibri" panose="020F0502020204030204" pitchFamily="34" charset="0"/>
              </a:rPr>
              <a:t>,</a:t>
            </a:r>
            <a:r>
              <a:rPr lang="fr-FR" sz="2000" b="0" dirty="0">
                <a:solidFill>
                  <a:srgbClr val="9CDCFE"/>
                </a:solidFill>
                <a:effectLst/>
                <a:latin typeface="Calibri" panose="020F0502020204030204" pitchFamily="34" charset="0"/>
                <a:cs typeface="Calibri" panose="020F0502020204030204" pitchFamily="34" charset="0"/>
              </a:rPr>
              <a:t>s</a:t>
            </a:r>
            <a:r>
              <a:rPr lang="fr-FR" sz="2000" b="0" dirty="0">
                <a:solidFill>
                  <a:srgbClr val="CCCCCC"/>
                </a:solidFill>
                <a:effectLst/>
                <a:latin typeface="Calibri" panose="020F0502020204030204" pitchFamily="34" charset="0"/>
                <a:cs typeface="Calibri" panose="020F0502020204030204" pitchFamily="34" charset="0"/>
              </a:rPr>
              <a:t>)</a:t>
            </a:r>
          </a:p>
          <a:p>
            <a:endParaRPr lang="en-US" sz="2000" dirty="0"/>
          </a:p>
          <a:p>
            <a:endParaRPr lang="en-US" sz="2000" dirty="0"/>
          </a:p>
          <a:p>
            <a:r>
              <a:rPr lang="en-US" sz="2000" dirty="0">
                <a:solidFill>
                  <a:srgbClr val="92D050"/>
                </a:solidFill>
              </a:rPr>
              <a:t>Somme</a:t>
            </a:r>
            <a:r>
              <a:rPr lang="en-US" sz="2000" dirty="0"/>
              <a:t>()</a:t>
            </a:r>
          </a:p>
          <a:p>
            <a:endParaRPr lang="en-US" sz="2000" dirty="0"/>
          </a:p>
          <a:p>
            <a:endParaRPr lang="en-US" sz="2000" dirty="0"/>
          </a:p>
          <a:p>
            <a:endParaRPr lang="fr-FR" sz="2000" dirty="0"/>
          </a:p>
        </p:txBody>
      </p:sp>
      <p:sp>
        <p:nvSpPr>
          <p:cNvPr id="5" name="Espace réservé du pied de page 4"/>
          <p:cNvSpPr>
            <a:spLocks noGrp="1"/>
          </p:cNvSpPr>
          <p:nvPr>
            <p:ph type="ftr" sz="quarter" idx="11"/>
          </p:nvPr>
        </p:nvSpPr>
        <p:spPr/>
        <p:txBody>
          <a:bodyPr/>
          <a:lstStyle/>
          <a:p>
            <a:r>
              <a:rPr lang="fr-BE"/>
              <a:t>ELFAKIRI.S    les bases algorithmique</a:t>
            </a: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13</a:t>
            </a:fld>
            <a:endParaRPr lang="fr-BE"/>
          </a:p>
        </p:txBody>
      </p:sp>
      <p:sp>
        <p:nvSpPr>
          <p:cNvPr id="7" name="Rectangle 6">
            <a:extLst>
              <a:ext uri="{FF2B5EF4-FFF2-40B4-BE49-F238E27FC236}">
                <a16:creationId xmlns:a16="http://schemas.microsoft.com/office/drawing/2014/main" id="{88AEE886-E071-87B4-60F9-DBE279333E58}"/>
              </a:ext>
            </a:extLst>
          </p:cNvPr>
          <p:cNvSpPr/>
          <p:nvPr/>
        </p:nvSpPr>
        <p:spPr>
          <a:xfrm>
            <a:off x="852275" y="5109063"/>
            <a:ext cx="2304255" cy="3651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8" name="Rectangle 7">
            <a:extLst>
              <a:ext uri="{FF2B5EF4-FFF2-40B4-BE49-F238E27FC236}">
                <a16:creationId xmlns:a16="http://schemas.microsoft.com/office/drawing/2014/main" id="{E4C7B83C-AA33-B074-8E8E-06B013839BED}"/>
              </a:ext>
            </a:extLst>
          </p:cNvPr>
          <p:cNvSpPr/>
          <p:nvPr/>
        </p:nvSpPr>
        <p:spPr>
          <a:xfrm>
            <a:off x="824633" y="2882322"/>
            <a:ext cx="5035637" cy="184388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cxnSp>
        <p:nvCxnSpPr>
          <p:cNvPr id="10" name="Connecteur droit avec flèche 9">
            <a:extLst>
              <a:ext uri="{FF2B5EF4-FFF2-40B4-BE49-F238E27FC236}">
                <a16:creationId xmlns:a16="http://schemas.microsoft.com/office/drawing/2014/main" id="{027513D3-63B1-9E60-2B9E-FB5B2E8F83E5}"/>
              </a:ext>
            </a:extLst>
          </p:cNvPr>
          <p:cNvCxnSpPr/>
          <p:nvPr/>
        </p:nvCxnSpPr>
        <p:spPr>
          <a:xfrm flipH="1">
            <a:off x="5807126" y="3864457"/>
            <a:ext cx="79208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971BBB17-48C8-20B3-399F-B286DE09E988}"/>
              </a:ext>
            </a:extLst>
          </p:cNvPr>
          <p:cNvCxnSpPr/>
          <p:nvPr/>
        </p:nvCxnSpPr>
        <p:spPr>
          <a:xfrm flipH="1">
            <a:off x="3075743" y="5291626"/>
            <a:ext cx="79208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953AFCBF-C845-A1D2-1077-221720985136}"/>
              </a:ext>
            </a:extLst>
          </p:cNvPr>
          <p:cNvSpPr txBox="1"/>
          <p:nvPr/>
        </p:nvSpPr>
        <p:spPr>
          <a:xfrm>
            <a:off x="6576808" y="3670431"/>
            <a:ext cx="1489057" cy="369332"/>
          </a:xfrm>
          <a:prstGeom prst="rect">
            <a:avLst/>
          </a:prstGeom>
          <a:noFill/>
        </p:spPr>
        <p:txBody>
          <a:bodyPr wrap="square" rtlCol="0">
            <a:spAutoFit/>
          </a:bodyPr>
          <a:lstStyle/>
          <a:p>
            <a:r>
              <a:rPr lang="fr-FR" dirty="0">
                <a:solidFill>
                  <a:schemeClr val="bg1"/>
                </a:solidFill>
              </a:rPr>
              <a:t>définition</a:t>
            </a:r>
            <a:endParaRPr lang="fr-MA" dirty="0">
              <a:solidFill>
                <a:schemeClr val="bg1"/>
              </a:solidFill>
            </a:endParaRPr>
          </a:p>
        </p:txBody>
      </p:sp>
      <p:sp>
        <p:nvSpPr>
          <p:cNvPr id="13" name="ZoneTexte 12">
            <a:extLst>
              <a:ext uri="{FF2B5EF4-FFF2-40B4-BE49-F238E27FC236}">
                <a16:creationId xmlns:a16="http://schemas.microsoft.com/office/drawing/2014/main" id="{AB841C00-31A1-64DD-02A0-2CB8ED077182}"/>
              </a:ext>
            </a:extLst>
          </p:cNvPr>
          <p:cNvSpPr txBox="1"/>
          <p:nvPr/>
        </p:nvSpPr>
        <p:spPr>
          <a:xfrm>
            <a:off x="3867831" y="5069972"/>
            <a:ext cx="1489057" cy="369332"/>
          </a:xfrm>
          <a:prstGeom prst="rect">
            <a:avLst/>
          </a:prstGeom>
          <a:noFill/>
        </p:spPr>
        <p:txBody>
          <a:bodyPr wrap="square" rtlCol="0">
            <a:spAutoFit/>
          </a:bodyPr>
          <a:lstStyle/>
          <a:p>
            <a:r>
              <a:rPr lang="fr-FR" dirty="0">
                <a:solidFill>
                  <a:schemeClr val="bg1"/>
                </a:solidFill>
              </a:rPr>
              <a:t>Appel</a:t>
            </a:r>
            <a:endParaRPr lang="fr-MA" dirty="0">
              <a:solidFill>
                <a:schemeClr val="bg1"/>
              </a:solidFill>
            </a:endParaRPr>
          </a:p>
        </p:txBody>
      </p:sp>
    </p:spTree>
    <p:extLst>
      <p:ext uri="{BB962C8B-B14F-4D97-AF65-F5344CB8AC3E}">
        <p14:creationId xmlns:p14="http://schemas.microsoft.com/office/powerpoint/2010/main" val="2325712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4100" dirty="0"/>
              <a:t>Définition d'une fonction et son appel</a:t>
            </a:r>
          </a:p>
        </p:txBody>
      </p:sp>
      <p:sp>
        <p:nvSpPr>
          <p:cNvPr id="3" name="Espace réservé du contenu 2"/>
          <p:cNvSpPr>
            <a:spLocks noGrp="1"/>
          </p:cNvSpPr>
          <p:nvPr>
            <p:ph idx="1"/>
          </p:nvPr>
        </p:nvSpPr>
        <p:spPr>
          <a:xfrm>
            <a:off x="457200" y="2002116"/>
            <a:ext cx="8229600" cy="4389120"/>
          </a:xfrm>
        </p:spPr>
        <p:txBody>
          <a:bodyPr>
            <a:normAutofit/>
          </a:bodyPr>
          <a:lstStyle/>
          <a:p>
            <a:r>
              <a:rPr lang="fr-FR" sz="2400" b="1" i="1" u="sng" dirty="0"/>
              <a:t>Exemple 4: </a:t>
            </a:r>
            <a:r>
              <a:rPr lang="fr-FR" sz="2000" dirty="0"/>
              <a:t>définir une fonction qui </a:t>
            </a:r>
            <a:r>
              <a:rPr lang="fr-FR" sz="2000" b="1" dirty="0"/>
              <a:t>retourne</a:t>
            </a:r>
            <a:r>
              <a:rPr lang="fr-FR" sz="2000" dirty="0"/>
              <a:t> la somme de deux nombres saisies par l'utilisateur.</a:t>
            </a:r>
          </a:p>
          <a:p>
            <a:endParaRPr lang="fr-FR" sz="2400" dirty="0"/>
          </a:p>
        </p:txBody>
      </p:sp>
      <p:sp>
        <p:nvSpPr>
          <p:cNvPr id="4" name="Rectangle 3"/>
          <p:cNvSpPr/>
          <p:nvPr/>
        </p:nvSpPr>
        <p:spPr>
          <a:xfrm>
            <a:off x="856354" y="2884131"/>
            <a:ext cx="7241232" cy="3317191"/>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rgbClr val="FFC000"/>
              </a:solidFill>
            </a:endParaRPr>
          </a:p>
          <a:p>
            <a:r>
              <a:rPr lang="en-US" sz="2000" dirty="0">
                <a:solidFill>
                  <a:srgbClr val="FFC000"/>
                </a:solidFill>
              </a:rPr>
              <a:t>def</a:t>
            </a:r>
            <a:r>
              <a:rPr lang="en-US" sz="2000" dirty="0"/>
              <a:t> </a:t>
            </a:r>
            <a:r>
              <a:rPr lang="en-US" sz="2000" dirty="0">
                <a:solidFill>
                  <a:srgbClr val="92D050"/>
                </a:solidFill>
              </a:rPr>
              <a:t>Somme</a:t>
            </a:r>
            <a:r>
              <a:rPr lang="en-US" sz="2000" dirty="0"/>
              <a:t>():</a:t>
            </a:r>
          </a:p>
          <a:p>
            <a:pPr lvl="1"/>
            <a:r>
              <a:rPr lang="fr-FR" sz="2000" dirty="0">
                <a:solidFill>
                  <a:srgbClr val="9CDCFE"/>
                </a:solidFill>
                <a:latin typeface="Calibri" panose="020F0502020204030204" pitchFamily="34" charset="0"/>
                <a:cs typeface="Calibri" panose="020F0502020204030204" pitchFamily="34" charset="0"/>
              </a:rPr>
              <a:t>x</a:t>
            </a:r>
            <a:r>
              <a:rPr lang="fr-FR" sz="2000" b="0" dirty="0">
                <a:solidFill>
                  <a:srgbClr val="D4D4D4"/>
                </a:solidFill>
                <a:effectLst/>
                <a:latin typeface="Calibri" panose="020F0502020204030204" pitchFamily="34" charset="0"/>
                <a:cs typeface="Calibri" panose="020F0502020204030204" pitchFamily="34" charset="0"/>
              </a:rPr>
              <a:t>=</a:t>
            </a:r>
            <a:r>
              <a:rPr lang="fr-FR" sz="2000" b="0" dirty="0" err="1">
                <a:solidFill>
                  <a:srgbClr val="4EC9B0"/>
                </a:solidFill>
                <a:effectLst/>
                <a:latin typeface="Calibri" panose="020F0502020204030204" pitchFamily="34" charset="0"/>
                <a:cs typeface="Calibri" panose="020F0502020204030204" pitchFamily="34" charset="0"/>
              </a:rPr>
              <a:t>int</a:t>
            </a:r>
            <a:r>
              <a:rPr lang="fr-FR" sz="2000" b="0" dirty="0">
                <a:solidFill>
                  <a:srgbClr val="CCCCCC"/>
                </a:solidFill>
                <a:effectLst/>
                <a:latin typeface="Calibri" panose="020F0502020204030204" pitchFamily="34" charset="0"/>
                <a:cs typeface="Calibri" panose="020F0502020204030204" pitchFamily="34" charset="0"/>
              </a:rPr>
              <a:t>(</a:t>
            </a:r>
            <a:r>
              <a:rPr lang="fr-FR" sz="2000" b="0" dirty="0">
                <a:solidFill>
                  <a:srgbClr val="DCDCAA"/>
                </a:solidFill>
                <a:effectLst/>
                <a:latin typeface="Calibri" panose="020F0502020204030204" pitchFamily="34" charset="0"/>
                <a:cs typeface="Calibri" panose="020F0502020204030204" pitchFamily="34" charset="0"/>
              </a:rPr>
              <a:t>input</a:t>
            </a:r>
            <a:r>
              <a:rPr lang="fr-FR" sz="2000" b="0" dirty="0">
                <a:solidFill>
                  <a:srgbClr val="CCCCCC"/>
                </a:solidFill>
                <a:effectLst/>
                <a:latin typeface="Calibri" panose="020F0502020204030204" pitchFamily="34" charset="0"/>
                <a:cs typeface="Calibri" panose="020F0502020204030204" pitchFamily="34" charset="0"/>
              </a:rPr>
              <a:t>(</a:t>
            </a:r>
            <a:r>
              <a:rPr lang="fr-FR" sz="2000" b="0" dirty="0">
                <a:solidFill>
                  <a:srgbClr val="CE9178"/>
                </a:solidFill>
                <a:effectLst/>
                <a:latin typeface="Calibri" panose="020F0502020204030204" pitchFamily="34" charset="0"/>
                <a:cs typeface="Calibri" panose="020F0502020204030204" pitchFamily="34" charset="0"/>
              </a:rPr>
              <a:t>"saisir le premier nombre"</a:t>
            </a:r>
            <a:r>
              <a:rPr lang="fr-FR" sz="2000" b="0" dirty="0">
                <a:solidFill>
                  <a:srgbClr val="CCCCCC"/>
                </a:solidFill>
                <a:effectLst/>
                <a:latin typeface="Calibri" panose="020F0502020204030204" pitchFamily="34" charset="0"/>
                <a:cs typeface="Calibri" panose="020F0502020204030204" pitchFamily="34" charset="0"/>
              </a:rPr>
              <a:t>))</a:t>
            </a:r>
          </a:p>
          <a:p>
            <a:pPr lvl="1"/>
            <a:r>
              <a:rPr lang="fr-FR" sz="2000" dirty="0">
                <a:solidFill>
                  <a:srgbClr val="9CDCFE"/>
                </a:solidFill>
                <a:latin typeface="Calibri" panose="020F0502020204030204" pitchFamily="34" charset="0"/>
                <a:cs typeface="Calibri" panose="020F0502020204030204" pitchFamily="34" charset="0"/>
              </a:rPr>
              <a:t>y</a:t>
            </a:r>
            <a:r>
              <a:rPr lang="fr-FR" sz="2000" b="0" dirty="0">
                <a:solidFill>
                  <a:srgbClr val="D4D4D4"/>
                </a:solidFill>
                <a:effectLst/>
                <a:latin typeface="Calibri" panose="020F0502020204030204" pitchFamily="34" charset="0"/>
                <a:cs typeface="Calibri" panose="020F0502020204030204" pitchFamily="34" charset="0"/>
              </a:rPr>
              <a:t>=</a:t>
            </a:r>
            <a:r>
              <a:rPr lang="fr-FR" sz="2000" b="0" dirty="0" err="1">
                <a:solidFill>
                  <a:srgbClr val="4EC9B0"/>
                </a:solidFill>
                <a:effectLst/>
                <a:latin typeface="Calibri" panose="020F0502020204030204" pitchFamily="34" charset="0"/>
                <a:cs typeface="Calibri" panose="020F0502020204030204" pitchFamily="34" charset="0"/>
              </a:rPr>
              <a:t>int</a:t>
            </a:r>
            <a:r>
              <a:rPr lang="fr-FR" sz="2000" b="0" dirty="0">
                <a:solidFill>
                  <a:srgbClr val="CCCCCC"/>
                </a:solidFill>
                <a:effectLst/>
                <a:latin typeface="Calibri" panose="020F0502020204030204" pitchFamily="34" charset="0"/>
                <a:cs typeface="Calibri" panose="020F0502020204030204" pitchFamily="34" charset="0"/>
              </a:rPr>
              <a:t>(</a:t>
            </a:r>
            <a:r>
              <a:rPr lang="fr-FR" sz="2000" b="0" dirty="0">
                <a:solidFill>
                  <a:srgbClr val="DCDCAA"/>
                </a:solidFill>
                <a:effectLst/>
                <a:latin typeface="Calibri" panose="020F0502020204030204" pitchFamily="34" charset="0"/>
                <a:cs typeface="Calibri" panose="020F0502020204030204" pitchFamily="34" charset="0"/>
              </a:rPr>
              <a:t>input</a:t>
            </a:r>
            <a:r>
              <a:rPr lang="fr-FR" sz="2000" b="0" dirty="0">
                <a:solidFill>
                  <a:srgbClr val="CCCCCC"/>
                </a:solidFill>
                <a:effectLst/>
                <a:latin typeface="Calibri" panose="020F0502020204030204" pitchFamily="34" charset="0"/>
                <a:cs typeface="Calibri" panose="020F0502020204030204" pitchFamily="34" charset="0"/>
              </a:rPr>
              <a:t>(</a:t>
            </a:r>
            <a:r>
              <a:rPr lang="fr-FR" sz="2000" b="0" dirty="0">
                <a:solidFill>
                  <a:srgbClr val="CE9178"/>
                </a:solidFill>
                <a:effectLst/>
                <a:latin typeface="Calibri" panose="020F0502020204030204" pitchFamily="34" charset="0"/>
                <a:cs typeface="Calibri" panose="020F0502020204030204" pitchFamily="34" charset="0"/>
              </a:rPr>
              <a:t>"saisir le deuxième nombre"</a:t>
            </a:r>
            <a:r>
              <a:rPr lang="fr-FR" sz="2000" b="0" dirty="0">
                <a:solidFill>
                  <a:srgbClr val="CCCCCC"/>
                </a:solidFill>
                <a:effectLst/>
                <a:latin typeface="Calibri" panose="020F0502020204030204" pitchFamily="34" charset="0"/>
                <a:cs typeface="Calibri" panose="020F0502020204030204" pitchFamily="34" charset="0"/>
              </a:rPr>
              <a:t>))</a:t>
            </a:r>
          </a:p>
          <a:p>
            <a:pPr lvl="1"/>
            <a:r>
              <a:rPr lang="fr-FR" sz="2000" b="0" dirty="0">
                <a:solidFill>
                  <a:srgbClr val="9CDCFE"/>
                </a:solidFill>
                <a:effectLst/>
                <a:latin typeface="Calibri" panose="020F0502020204030204" pitchFamily="34" charset="0"/>
                <a:cs typeface="Calibri" panose="020F0502020204030204" pitchFamily="34" charset="0"/>
              </a:rPr>
              <a:t>s</a:t>
            </a:r>
            <a:r>
              <a:rPr lang="fr-FR" sz="2000" b="0" dirty="0">
                <a:solidFill>
                  <a:srgbClr val="D4D4D4"/>
                </a:solidFill>
                <a:effectLst/>
                <a:latin typeface="Calibri" panose="020F0502020204030204" pitchFamily="34" charset="0"/>
                <a:cs typeface="Calibri" panose="020F0502020204030204" pitchFamily="34" charset="0"/>
              </a:rPr>
              <a:t>=</a:t>
            </a:r>
            <a:r>
              <a:rPr lang="fr-FR" sz="2000" dirty="0" err="1">
                <a:solidFill>
                  <a:srgbClr val="9CDCFE"/>
                </a:solidFill>
                <a:latin typeface="Calibri" panose="020F0502020204030204" pitchFamily="34" charset="0"/>
                <a:cs typeface="Calibri" panose="020F0502020204030204" pitchFamily="34" charset="0"/>
              </a:rPr>
              <a:t>x+b</a:t>
            </a:r>
            <a:endParaRPr lang="fr-FR" sz="2000" b="0" dirty="0">
              <a:solidFill>
                <a:srgbClr val="CCCCCC"/>
              </a:solidFill>
              <a:effectLst/>
              <a:latin typeface="Calibri" panose="020F0502020204030204" pitchFamily="34" charset="0"/>
              <a:cs typeface="Calibri" panose="020F0502020204030204" pitchFamily="34" charset="0"/>
            </a:endParaRPr>
          </a:p>
          <a:p>
            <a:pPr lvl="1"/>
            <a:r>
              <a:rPr lang="fr-FR" sz="2000" dirty="0">
                <a:solidFill>
                  <a:srgbClr val="92D050"/>
                </a:solidFill>
                <a:latin typeface="Calibri" panose="020F0502020204030204" pitchFamily="34" charset="0"/>
                <a:cs typeface="Calibri" panose="020F0502020204030204" pitchFamily="34" charset="0"/>
              </a:rPr>
              <a:t>return</a:t>
            </a:r>
            <a:r>
              <a:rPr lang="fr-FR" sz="2000" dirty="0">
                <a:solidFill>
                  <a:srgbClr val="CCCCCC"/>
                </a:solidFill>
                <a:latin typeface="Calibri" panose="020F0502020204030204" pitchFamily="34" charset="0"/>
                <a:cs typeface="Calibri" panose="020F0502020204030204" pitchFamily="34" charset="0"/>
              </a:rPr>
              <a:t> s</a:t>
            </a:r>
            <a:endParaRPr lang="fr-FR" sz="2000" b="0" dirty="0">
              <a:solidFill>
                <a:srgbClr val="CCCCCC"/>
              </a:solidFill>
              <a:effectLst/>
              <a:latin typeface="Calibri" panose="020F0502020204030204" pitchFamily="34" charset="0"/>
              <a:cs typeface="Calibri" panose="020F0502020204030204" pitchFamily="34" charset="0"/>
            </a:endParaRPr>
          </a:p>
          <a:p>
            <a:endParaRPr lang="en-US" sz="2000" dirty="0"/>
          </a:p>
          <a:p>
            <a:endParaRPr lang="en-US" sz="2000" dirty="0"/>
          </a:p>
          <a:p>
            <a:r>
              <a:rPr lang="en-US" sz="2000" dirty="0">
                <a:solidFill>
                  <a:srgbClr val="92D050"/>
                </a:solidFill>
              </a:rPr>
              <a:t>A=Somme</a:t>
            </a:r>
            <a:r>
              <a:rPr lang="en-US" sz="2000" dirty="0"/>
              <a:t>()</a:t>
            </a:r>
          </a:p>
          <a:p>
            <a:endParaRPr lang="en-US" sz="2000" dirty="0"/>
          </a:p>
          <a:p>
            <a:r>
              <a:rPr lang="en-US" sz="2000" dirty="0"/>
              <a:t>Print("la </a:t>
            </a:r>
            <a:r>
              <a:rPr lang="en-US" sz="2000" dirty="0" err="1"/>
              <a:t>somme</a:t>
            </a:r>
            <a:r>
              <a:rPr lang="en-US" sz="2000" dirty="0"/>
              <a:t> </a:t>
            </a:r>
            <a:r>
              <a:rPr lang="en-US" sz="2000" dirty="0" err="1"/>
              <a:t>est</a:t>
            </a:r>
            <a:r>
              <a:rPr lang="en-US" sz="2000" dirty="0"/>
              <a:t> ", A)</a:t>
            </a:r>
          </a:p>
          <a:p>
            <a:endParaRPr lang="fr-FR" sz="2000" dirty="0"/>
          </a:p>
        </p:txBody>
      </p:sp>
      <p:sp>
        <p:nvSpPr>
          <p:cNvPr id="5" name="Espace réservé du pied de page 4"/>
          <p:cNvSpPr>
            <a:spLocks noGrp="1"/>
          </p:cNvSpPr>
          <p:nvPr>
            <p:ph type="ftr" sz="quarter" idx="11"/>
          </p:nvPr>
        </p:nvSpPr>
        <p:spPr/>
        <p:txBody>
          <a:bodyPr/>
          <a:lstStyle/>
          <a:p>
            <a:r>
              <a:rPr lang="fr-BE"/>
              <a:t>ELFAKIRI.S    les bases algorithmique</a:t>
            </a: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14</a:t>
            </a:fld>
            <a:endParaRPr lang="fr-BE"/>
          </a:p>
        </p:txBody>
      </p:sp>
      <p:sp>
        <p:nvSpPr>
          <p:cNvPr id="7" name="Rectangle 6">
            <a:extLst>
              <a:ext uri="{FF2B5EF4-FFF2-40B4-BE49-F238E27FC236}">
                <a16:creationId xmlns:a16="http://schemas.microsoft.com/office/drawing/2014/main" id="{88AEE886-E071-87B4-60F9-DBE279333E58}"/>
              </a:ext>
            </a:extLst>
          </p:cNvPr>
          <p:cNvSpPr/>
          <p:nvPr/>
        </p:nvSpPr>
        <p:spPr>
          <a:xfrm>
            <a:off x="856354" y="5105402"/>
            <a:ext cx="2304255" cy="3651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8" name="Rectangle 7">
            <a:extLst>
              <a:ext uri="{FF2B5EF4-FFF2-40B4-BE49-F238E27FC236}">
                <a16:creationId xmlns:a16="http://schemas.microsoft.com/office/drawing/2014/main" id="{E4C7B83C-AA33-B074-8E8E-06B013839BED}"/>
              </a:ext>
            </a:extLst>
          </p:cNvPr>
          <p:cNvSpPr/>
          <p:nvPr/>
        </p:nvSpPr>
        <p:spPr>
          <a:xfrm>
            <a:off x="881657" y="2895846"/>
            <a:ext cx="5035637" cy="184388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cxnSp>
        <p:nvCxnSpPr>
          <p:cNvPr id="10" name="Connecteur droit avec flèche 9">
            <a:extLst>
              <a:ext uri="{FF2B5EF4-FFF2-40B4-BE49-F238E27FC236}">
                <a16:creationId xmlns:a16="http://schemas.microsoft.com/office/drawing/2014/main" id="{027513D3-63B1-9E60-2B9E-FB5B2E8F83E5}"/>
              </a:ext>
            </a:extLst>
          </p:cNvPr>
          <p:cNvCxnSpPr/>
          <p:nvPr/>
        </p:nvCxnSpPr>
        <p:spPr>
          <a:xfrm flipH="1">
            <a:off x="5917294" y="3850939"/>
            <a:ext cx="79208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971BBB17-48C8-20B3-399F-B286DE09E988}"/>
              </a:ext>
            </a:extLst>
          </p:cNvPr>
          <p:cNvCxnSpPr/>
          <p:nvPr/>
        </p:nvCxnSpPr>
        <p:spPr>
          <a:xfrm flipH="1">
            <a:off x="3075743" y="5291626"/>
            <a:ext cx="79208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953AFCBF-C845-A1D2-1077-221720985136}"/>
              </a:ext>
            </a:extLst>
          </p:cNvPr>
          <p:cNvSpPr txBox="1"/>
          <p:nvPr/>
        </p:nvSpPr>
        <p:spPr>
          <a:xfrm>
            <a:off x="6576808" y="3670431"/>
            <a:ext cx="1489057" cy="369332"/>
          </a:xfrm>
          <a:prstGeom prst="rect">
            <a:avLst/>
          </a:prstGeom>
          <a:noFill/>
        </p:spPr>
        <p:txBody>
          <a:bodyPr wrap="square" rtlCol="0">
            <a:spAutoFit/>
          </a:bodyPr>
          <a:lstStyle/>
          <a:p>
            <a:r>
              <a:rPr lang="fr-FR" dirty="0">
                <a:solidFill>
                  <a:schemeClr val="bg1"/>
                </a:solidFill>
              </a:rPr>
              <a:t>définition</a:t>
            </a:r>
            <a:endParaRPr lang="fr-MA" dirty="0">
              <a:solidFill>
                <a:schemeClr val="bg1"/>
              </a:solidFill>
            </a:endParaRPr>
          </a:p>
        </p:txBody>
      </p:sp>
      <p:sp>
        <p:nvSpPr>
          <p:cNvPr id="13" name="ZoneTexte 12">
            <a:extLst>
              <a:ext uri="{FF2B5EF4-FFF2-40B4-BE49-F238E27FC236}">
                <a16:creationId xmlns:a16="http://schemas.microsoft.com/office/drawing/2014/main" id="{AB841C00-31A1-64DD-02A0-2CB8ED077182}"/>
              </a:ext>
            </a:extLst>
          </p:cNvPr>
          <p:cNvSpPr txBox="1"/>
          <p:nvPr/>
        </p:nvSpPr>
        <p:spPr>
          <a:xfrm>
            <a:off x="3867831" y="5069972"/>
            <a:ext cx="1489057" cy="369332"/>
          </a:xfrm>
          <a:prstGeom prst="rect">
            <a:avLst/>
          </a:prstGeom>
          <a:noFill/>
        </p:spPr>
        <p:txBody>
          <a:bodyPr wrap="square" rtlCol="0">
            <a:spAutoFit/>
          </a:bodyPr>
          <a:lstStyle/>
          <a:p>
            <a:r>
              <a:rPr lang="fr-FR" dirty="0">
                <a:solidFill>
                  <a:schemeClr val="bg1"/>
                </a:solidFill>
              </a:rPr>
              <a:t>Appel</a:t>
            </a:r>
            <a:endParaRPr lang="fr-MA" dirty="0">
              <a:solidFill>
                <a:schemeClr val="bg1"/>
              </a:solidFill>
            </a:endParaRPr>
          </a:p>
        </p:txBody>
      </p:sp>
    </p:spTree>
    <p:extLst>
      <p:ext uri="{BB962C8B-B14F-4D97-AF65-F5344CB8AC3E}">
        <p14:creationId xmlns:p14="http://schemas.microsoft.com/office/powerpoint/2010/main" val="3028584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4100" dirty="0"/>
              <a:t>Définition d'une fonction et son appel</a:t>
            </a:r>
          </a:p>
        </p:txBody>
      </p:sp>
      <p:sp>
        <p:nvSpPr>
          <p:cNvPr id="3" name="Espace réservé du contenu 2"/>
          <p:cNvSpPr>
            <a:spLocks noGrp="1"/>
          </p:cNvSpPr>
          <p:nvPr>
            <p:ph idx="1"/>
          </p:nvPr>
        </p:nvSpPr>
        <p:spPr/>
        <p:txBody>
          <a:bodyPr/>
          <a:lstStyle/>
          <a:p>
            <a:r>
              <a:rPr lang="fr-FR" b="1" i="1" u="sng" dirty="0"/>
              <a:t>Exemple 5: </a:t>
            </a:r>
            <a:r>
              <a:rPr lang="fr-FR" sz="2400" dirty="0"/>
              <a:t>définir une fonction qui retourne la carré d'un nombre passé en</a:t>
            </a:r>
            <a:r>
              <a:rPr lang="fr-FR" sz="2400" b="1" dirty="0"/>
              <a:t> paramètre. Et faire appel de cette fonction dans un exemple.</a:t>
            </a:r>
            <a:endParaRPr lang="fr-FR" sz="2400" dirty="0"/>
          </a:p>
          <a:p>
            <a:endParaRPr lang="fr-FR" dirty="0"/>
          </a:p>
        </p:txBody>
      </p:sp>
      <p:sp>
        <p:nvSpPr>
          <p:cNvPr id="5" name="Espace réservé du pied de page 4"/>
          <p:cNvSpPr>
            <a:spLocks noGrp="1"/>
          </p:cNvSpPr>
          <p:nvPr>
            <p:ph type="ftr" sz="quarter" idx="11"/>
          </p:nvPr>
        </p:nvSpPr>
        <p:spPr/>
        <p:txBody>
          <a:bodyPr/>
          <a:lstStyle/>
          <a:p>
            <a:r>
              <a:rPr lang="fr-BE"/>
              <a:t>ELFAKIRI.S    les bases algorithmique</a:t>
            </a: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15</a:t>
            </a:fld>
            <a:endParaRPr lang="fr-BE"/>
          </a:p>
        </p:txBody>
      </p:sp>
      <p:sp>
        <p:nvSpPr>
          <p:cNvPr id="7" name="Rectangle 6">
            <a:extLst>
              <a:ext uri="{FF2B5EF4-FFF2-40B4-BE49-F238E27FC236}">
                <a16:creationId xmlns:a16="http://schemas.microsoft.com/office/drawing/2014/main" id="{9B37F58E-7EC4-E8E4-2E9F-8E4CB990AB8B}"/>
              </a:ext>
            </a:extLst>
          </p:cNvPr>
          <p:cNvSpPr/>
          <p:nvPr/>
        </p:nvSpPr>
        <p:spPr>
          <a:xfrm>
            <a:off x="1187664" y="3573016"/>
            <a:ext cx="6771703" cy="212425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rgbClr val="FFC000"/>
              </a:solidFill>
            </a:endParaRPr>
          </a:p>
          <a:p>
            <a:r>
              <a:rPr lang="en-US" sz="2000" dirty="0">
                <a:solidFill>
                  <a:srgbClr val="FFC000"/>
                </a:solidFill>
              </a:rPr>
              <a:t>def</a:t>
            </a:r>
            <a:r>
              <a:rPr lang="en-US" sz="2000" dirty="0"/>
              <a:t> </a:t>
            </a:r>
            <a:r>
              <a:rPr lang="en-US" sz="2000" dirty="0" err="1">
                <a:solidFill>
                  <a:srgbClr val="92D050"/>
                </a:solidFill>
              </a:rPr>
              <a:t>Carre</a:t>
            </a:r>
            <a:r>
              <a:rPr lang="en-US" sz="2000" dirty="0">
                <a:solidFill>
                  <a:srgbClr val="92D050"/>
                </a:solidFill>
              </a:rPr>
              <a:t> </a:t>
            </a:r>
            <a:r>
              <a:rPr lang="en-US" sz="2000" dirty="0"/>
              <a:t>(x):</a:t>
            </a:r>
          </a:p>
          <a:p>
            <a:pPr lvl="1"/>
            <a:r>
              <a:rPr lang="fr-FR" sz="2000" dirty="0">
                <a:solidFill>
                  <a:srgbClr val="9CDCFE"/>
                </a:solidFill>
                <a:latin typeface="Calibri" panose="020F0502020204030204" pitchFamily="34" charset="0"/>
                <a:cs typeface="Calibri" panose="020F0502020204030204" pitchFamily="34" charset="0"/>
              </a:rPr>
              <a:t>return x^2 </a:t>
            </a:r>
            <a:endParaRPr lang="fr-FR" sz="2000" b="0" dirty="0">
              <a:solidFill>
                <a:srgbClr val="CCCCCC"/>
              </a:solidFill>
              <a:effectLst/>
              <a:latin typeface="Calibri" panose="020F0502020204030204" pitchFamily="34" charset="0"/>
              <a:cs typeface="Calibri" panose="020F0502020204030204" pitchFamily="34" charset="0"/>
            </a:endParaRPr>
          </a:p>
          <a:p>
            <a:endParaRPr lang="en-US" sz="2000" dirty="0"/>
          </a:p>
          <a:p>
            <a:r>
              <a:rPr lang="en-US" sz="2000" dirty="0"/>
              <a:t>A=int(input("</a:t>
            </a:r>
            <a:r>
              <a:rPr lang="en-US" sz="2000" dirty="0" err="1"/>
              <a:t>saisir</a:t>
            </a:r>
            <a:r>
              <a:rPr lang="en-US" sz="2000" dirty="0"/>
              <a:t> un </a:t>
            </a:r>
            <a:r>
              <a:rPr lang="en-US" sz="2000" dirty="0" err="1"/>
              <a:t>nombre</a:t>
            </a:r>
            <a:r>
              <a:rPr lang="en-US" sz="2000" dirty="0"/>
              <a:t> de </a:t>
            </a:r>
            <a:r>
              <a:rPr lang="en-US" sz="2000" dirty="0" err="1"/>
              <a:t>votre</a:t>
            </a:r>
            <a:r>
              <a:rPr lang="en-US" sz="2000" dirty="0"/>
              <a:t> choix"))</a:t>
            </a:r>
          </a:p>
          <a:p>
            <a:r>
              <a:rPr lang="en-US" sz="2000" dirty="0"/>
              <a:t>print("le </a:t>
            </a:r>
            <a:r>
              <a:rPr lang="en-US" sz="2000" dirty="0" err="1"/>
              <a:t>carré</a:t>
            </a:r>
            <a:r>
              <a:rPr lang="en-US" sz="2000" dirty="0"/>
              <a:t> de :",</a:t>
            </a:r>
            <a:r>
              <a:rPr lang="en-US" sz="2000" dirty="0">
                <a:solidFill>
                  <a:srgbClr val="92D050"/>
                </a:solidFill>
              </a:rPr>
              <a:t>x</a:t>
            </a:r>
            <a:r>
              <a:rPr lang="en-US" sz="2000" dirty="0"/>
              <a:t>, "</a:t>
            </a:r>
            <a:r>
              <a:rPr lang="en-US" sz="2000" dirty="0" err="1"/>
              <a:t>est</a:t>
            </a:r>
            <a:r>
              <a:rPr lang="en-US" sz="2000" dirty="0"/>
              <a:t> :",</a:t>
            </a:r>
            <a:r>
              <a:rPr lang="en-US" sz="2000" dirty="0" err="1">
                <a:solidFill>
                  <a:srgbClr val="92D050"/>
                </a:solidFill>
              </a:rPr>
              <a:t>Carre</a:t>
            </a:r>
            <a:r>
              <a:rPr lang="en-US" sz="2000" dirty="0">
                <a:solidFill>
                  <a:srgbClr val="92D050"/>
                </a:solidFill>
              </a:rPr>
              <a:t>(A)</a:t>
            </a:r>
            <a:r>
              <a:rPr lang="en-US" sz="2000" dirty="0"/>
              <a:t>)</a:t>
            </a:r>
          </a:p>
          <a:p>
            <a:endParaRPr lang="fr-FR" sz="2000" dirty="0"/>
          </a:p>
        </p:txBody>
      </p:sp>
    </p:spTree>
    <p:extLst>
      <p:ext uri="{BB962C8B-B14F-4D97-AF65-F5344CB8AC3E}">
        <p14:creationId xmlns:p14="http://schemas.microsoft.com/office/powerpoint/2010/main" val="150492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8815C6-BBE2-D429-ACDB-1CB04F6697E7}"/>
              </a:ext>
            </a:extLst>
          </p:cNvPr>
          <p:cNvSpPr>
            <a:spLocks noGrp="1"/>
          </p:cNvSpPr>
          <p:nvPr>
            <p:ph type="title"/>
          </p:nvPr>
        </p:nvSpPr>
        <p:spPr/>
        <p:txBody>
          <a:bodyPr>
            <a:normAutofit fontScale="90000"/>
          </a:bodyPr>
          <a:lstStyle/>
          <a:p>
            <a:pPr algn="ctr"/>
            <a:r>
              <a:rPr lang="fr-FR" dirty="0"/>
              <a:t>Le mot return dans une fonction</a:t>
            </a:r>
            <a:endParaRPr lang="fr-MA" dirty="0"/>
          </a:p>
        </p:txBody>
      </p:sp>
      <p:sp>
        <p:nvSpPr>
          <p:cNvPr id="3" name="Espace réservé du contenu 2">
            <a:extLst>
              <a:ext uri="{FF2B5EF4-FFF2-40B4-BE49-F238E27FC236}">
                <a16:creationId xmlns:a16="http://schemas.microsoft.com/office/drawing/2014/main" id="{48459F24-E28E-69EE-7685-DCB132DBBCF7}"/>
              </a:ext>
            </a:extLst>
          </p:cNvPr>
          <p:cNvSpPr>
            <a:spLocks noGrp="1"/>
          </p:cNvSpPr>
          <p:nvPr>
            <p:ph idx="1"/>
          </p:nvPr>
        </p:nvSpPr>
        <p:spPr/>
        <p:txBody>
          <a:bodyPr/>
          <a:lstStyle/>
          <a:p>
            <a:r>
              <a:rPr lang="fr-FR" dirty="0"/>
              <a:t>Le mot return dans une fonction permet de :</a:t>
            </a:r>
          </a:p>
          <a:p>
            <a:pPr marL="0" indent="0">
              <a:buNone/>
            </a:pPr>
            <a:endParaRPr lang="fr-FR" dirty="0"/>
          </a:p>
          <a:p>
            <a:pPr marL="880110" lvl="1" indent="-514350">
              <a:buFont typeface="+mj-lt"/>
              <a:buAutoNum type="arabicPeriod"/>
            </a:pPr>
            <a:r>
              <a:rPr lang="fr-FR" b="1" dirty="0">
                <a:solidFill>
                  <a:srgbClr val="C00000"/>
                </a:solidFill>
              </a:rPr>
              <a:t>Renvoyer</a:t>
            </a:r>
            <a:r>
              <a:rPr lang="fr-FR" b="1" dirty="0"/>
              <a:t> </a:t>
            </a:r>
            <a:r>
              <a:rPr lang="fr-FR"/>
              <a:t>une valeur</a:t>
            </a:r>
            <a:endParaRPr lang="fr-FR" dirty="0"/>
          </a:p>
          <a:p>
            <a:pPr marL="880110" lvl="1" indent="-514350">
              <a:buFont typeface="+mj-lt"/>
              <a:buAutoNum type="arabicPeriod"/>
            </a:pPr>
            <a:r>
              <a:rPr lang="fr-FR" b="1" dirty="0">
                <a:solidFill>
                  <a:srgbClr val="C00000"/>
                </a:solidFill>
              </a:rPr>
              <a:t>Sortir</a:t>
            </a:r>
            <a:r>
              <a:rPr lang="fr-FR" b="1" dirty="0"/>
              <a:t> </a:t>
            </a:r>
            <a:r>
              <a:rPr lang="fr-FR" dirty="0"/>
              <a:t>de la fonction</a:t>
            </a:r>
          </a:p>
          <a:p>
            <a:pPr marL="365760" lvl="1" indent="0">
              <a:buNone/>
            </a:pPr>
            <a:endParaRPr lang="fr-FR" dirty="0"/>
          </a:p>
          <a:p>
            <a:pPr marL="365760" lvl="1" indent="0">
              <a:buNone/>
            </a:pPr>
            <a:r>
              <a:rPr lang="fr-FR" dirty="0"/>
              <a:t>Donc tous </a:t>
            </a:r>
            <a:r>
              <a:rPr lang="fr-FR" b="1" dirty="0"/>
              <a:t>code écrit après le mot return , ne sera jamais exécuté.</a:t>
            </a:r>
            <a:endParaRPr lang="fr-MA" b="1" dirty="0"/>
          </a:p>
        </p:txBody>
      </p:sp>
      <p:sp>
        <p:nvSpPr>
          <p:cNvPr id="4" name="Espace réservé du pied de page 3">
            <a:extLst>
              <a:ext uri="{FF2B5EF4-FFF2-40B4-BE49-F238E27FC236}">
                <a16:creationId xmlns:a16="http://schemas.microsoft.com/office/drawing/2014/main" id="{D7F3DE13-5BC3-DBCD-50AB-11944A81BE91}"/>
              </a:ext>
            </a:extLst>
          </p:cNvPr>
          <p:cNvSpPr>
            <a:spLocks noGrp="1"/>
          </p:cNvSpPr>
          <p:nvPr>
            <p:ph type="ftr" sz="quarter" idx="11"/>
          </p:nvPr>
        </p:nvSpPr>
        <p:spPr/>
        <p:txBody>
          <a:bodyPr/>
          <a:lstStyle/>
          <a:p>
            <a:r>
              <a:rPr lang="fr-FR"/>
              <a:t>ELFAKIRI.S    les bases algorithmique</a:t>
            </a:r>
            <a:endParaRPr lang="fr-BE"/>
          </a:p>
        </p:txBody>
      </p:sp>
      <p:sp>
        <p:nvSpPr>
          <p:cNvPr id="5" name="Espace réservé du numéro de diapositive 4">
            <a:extLst>
              <a:ext uri="{FF2B5EF4-FFF2-40B4-BE49-F238E27FC236}">
                <a16:creationId xmlns:a16="http://schemas.microsoft.com/office/drawing/2014/main" id="{EC7F4E4B-DC6D-8C95-7925-FC88B30C1E8D}"/>
              </a:ext>
            </a:extLst>
          </p:cNvPr>
          <p:cNvSpPr>
            <a:spLocks noGrp="1"/>
          </p:cNvSpPr>
          <p:nvPr>
            <p:ph type="sldNum" sz="quarter" idx="12"/>
          </p:nvPr>
        </p:nvSpPr>
        <p:spPr/>
        <p:txBody>
          <a:bodyPr/>
          <a:lstStyle/>
          <a:p>
            <a:fld id="{CF4668DC-857F-487D-BFFA-8C0CA5037977}" type="slidenum">
              <a:rPr lang="fr-BE" smtClean="0"/>
              <a:t>16</a:t>
            </a:fld>
            <a:endParaRPr lang="fr-BE"/>
          </a:p>
        </p:txBody>
      </p:sp>
    </p:spTree>
    <p:extLst>
      <p:ext uri="{BB962C8B-B14F-4D97-AF65-F5344CB8AC3E}">
        <p14:creationId xmlns:p14="http://schemas.microsoft.com/office/powerpoint/2010/main" val="2614564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variables locales</a:t>
            </a:r>
          </a:p>
        </p:txBody>
      </p:sp>
      <p:sp>
        <p:nvSpPr>
          <p:cNvPr id="3" name="Espace réservé du contenu 2"/>
          <p:cNvSpPr>
            <a:spLocks noGrp="1"/>
          </p:cNvSpPr>
          <p:nvPr>
            <p:ph idx="1"/>
          </p:nvPr>
        </p:nvSpPr>
        <p:spPr/>
        <p:txBody>
          <a:bodyPr>
            <a:normAutofit/>
          </a:bodyPr>
          <a:lstStyle/>
          <a:p>
            <a:r>
              <a:rPr lang="fr-FR" sz="2800" dirty="0"/>
              <a:t>Une variable locale </a:t>
            </a:r>
            <a:r>
              <a:rPr lang="fr-FR" sz="2800" b="1" dirty="0"/>
              <a:t>est une variable définit à l'intérieur d'une fonction.</a:t>
            </a:r>
          </a:p>
          <a:p>
            <a:pPr marL="0" indent="0">
              <a:buNone/>
            </a:pPr>
            <a:endParaRPr lang="fr-FR" sz="2800" b="1" dirty="0"/>
          </a:p>
          <a:p>
            <a:r>
              <a:rPr lang="fr-FR" sz="2800" dirty="0"/>
              <a:t>Une variable locale </a:t>
            </a:r>
            <a:r>
              <a:rPr lang="fr-FR" sz="2800" b="1" dirty="0"/>
              <a:t>ne peut pas être utilisée en dehors de la fonction.</a:t>
            </a:r>
          </a:p>
          <a:p>
            <a:endParaRPr lang="fr-FR" sz="2800" dirty="0"/>
          </a:p>
        </p:txBody>
      </p:sp>
      <p:sp>
        <p:nvSpPr>
          <p:cNvPr id="4" name="Espace réservé du pied de page 3"/>
          <p:cNvSpPr>
            <a:spLocks noGrp="1"/>
          </p:cNvSpPr>
          <p:nvPr>
            <p:ph type="ftr" sz="quarter" idx="11"/>
          </p:nvPr>
        </p:nvSpPr>
        <p:spPr/>
        <p:txBody>
          <a:bodyPr/>
          <a:lstStyle/>
          <a:p>
            <a:r>
              <a:rPr lang="fr-BE"/>
              <a:t>ELFAKIRI.S    les bases algorithmique</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17</a:t>
            </a:fld>
            <a:endParaRPr lang="fr-BE"/>
          </a:p>
        </p:txBody>
      </p:sp>
    </p:spTree>
    <p:extLst>
      <p:ext uri="{BB962C8B-B14F-4D97-AF65-F5344CB8AC3E}">
        <p14:creationId xmlns:p14="http://schemas.microsoft.com/office/powerpoint/2010/main" val="1954537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variables locales</a:t>
            </a:r>
          </a:p>
        </p:txBody>
      </p:sp>
      <p:sp>
        <p:nvSpPr>
          <p:cNvPr id="3" name="Espace réservé du contenu 2"/>
          <p:cNvSpPr>
            <a:spLocks noGrp="1"/>
          </p:cNvSpPr>
          <p:nvPr>
            <p:ph idx="1"/>
          </p:nvPr>
        </p:nvSpPr>
        <p:spPr/>
        <p:txBody>
          <a:bodyPr/>
          <a:lstStyle/>
          <a:p>
            <a:r>
              <a:rPr lang="fr-FR" dirty="0"/>
              <a:t>Exemple :</a:t>
            </a:r>
          </a:p>
          <a:p>
            <a:endParaRPr lang="fr-FR" sz="1600" dirty="0"/>
          </a:p>
          <a:p>
            <a:r>
              <a:rPr lang="fr-FR" sz="1600" b="1" dirty="0"/>
              <a:t>S</a:t>
            </a:r>
            <a:r>
              <a:rPr lang="fr-FR" sz="1600" dirty="0"/>
              <a:t> est une variable locale</a:t>
            </a:r>
            <a:endParaRPr lang="fr-FR" dirty="0"/>
          </a:p>
          <a:p>
            <a:endParaRPr lang="fr-FR" dirty="0"/>
          </a:p>
          <a:p>
            <a:endParaRPr lang="fr-FR" sz="2000" dirty="0"/>
          </a:p>
          <a:p>
            <a:endParaRPr lang="fr-FR" sz="2000" dirty="0"/>
          </a:p>
          <a:p>
            <a:r>
              <a:rPr lang="fr-FR" sz="2000" dirty="0"/>
              <a:t>Afficher une variable locale (s) en dehors de la fonction où a été déclarée.</a:t>
            </a:r>
            <a:endParaRPr lang="fr-FR" dirty="0"/>
          </a:p>
          <a:p>
            <a:r>
              <a:rPr lang="fr-FR" sz="2400" dirty="0"/>
              <a:t>Une erreur sera signalée:</a:t>
            </a:r>
          </a:p>
          <a:p>
            <a:endParaRPr lang="fr-FR" dirty="0"/>
          </a:p>
          <a:p>
            <a:endParaRPr lang="fr-FR" dirty="0"/>
          </a:p>
        </p:txBody>
      </p:sp>
      <p:sp>
        <p:nvSpPr>
          <p:cNvPr id="4" name="Espace réservé du pied de page 3"/>
          <p:cNvSpPr>
            <a:spLocks noGrp="1"/>
          </p:cNvSpPr>
          <p:nvPr>
            <p:ph type="ftr" sz="quarter" idx="11"/>
          </p:nvPr>
        </p:nvSpPr>
        <p:spPr/>
        <p:txBody>
          <a:bodyPr/>
          <a:lstStyle/>
          <a:p>
            <a:r>
              <a:rPr lang="fr-BE"/>
              <a:t>ELFAKIRI.S    les bases algorithmique</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18</a:t>
            </a:fld>
            <a:endParaRPr lang="fr-BE"/>
          </a:p>
        </p:txBody>
      </p:sp>
      <p:sp>
        <p:nvSpPr>
          <p:cNvPr id="6" name="Rectangle 5"/>
          <p:cNvSpPr/>
          <p:nvPr/>
        </p:nvSpPr>
        <p:spPr>
          <a:xfrm>
            <a:off x="3275856" y="2348879"/>
            <a:ext cx="3600400" cy="165779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def</a:t>
            </a:r>
            <a:r>
              <a:rPr lang="en-US" dirty="0"/>
              <a:t> </a:t>
            </a:r>
            <a:r>
              <a:rPr lang="en-US" dirty="0" err="1"/>
              <a:t>somme</a:t>
            </a:r>
            <a:r>
              <a:rPr lang="en-US" dirty="0"/>
              <a:t>(x, y):</a:t>
            </a:r>
          </a:p>
          <a:p>
            <a:r>
              <a:rPr lang="en-US" dirty="0"/>
              <a:t>    s=</a:t>
            </a:r>
            <a:r>
              <a:rPr lang="en-US" dirty="0" err="1"/>
              <a:t>x+y</a:t>
            </a:r>
            <a:endParaRPr lang="en-US" dirty="0"/>
          </a:p>
          <a:p>
            <a:r>
              <a:rPr lang="en-US" dirty="0"/>
              <a:t>    return s</a:t>
            </a:r>
          </a:p>
          <a:p>
            <a:endParaRPr lang="en-US" dirty="0"/>
          </a:p>
          <a:p>
            <a:r>
              <a:rPr lang="en-US" dirty="0"/>
              <a:t>print(s)</a:t>
            </a:r>
            <a:endParaRPr lang="fr-F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5468938"/>
            <a:ext cx="4371975" cy="5810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Connecteur en arc 7"/>
          <p:cNvCxnSpPr/>
          <p:nvPr/>
        </p:nvCxnSpPr>
        <p:spPr>
          <a:xfrm>
            <a:off x="2987824" y="2744924"/>
            <a:ext cx="576064" cy="216023"/>
          </a:xfrm>
          <a:prstGeom prst="curvedConnector3">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en arc 15"/>
          <p:cNvCxnSpPr/>
          <p:nvPr/>
        </p:nvCxnSpPr>
        <p:spPr>
          <a:xfrm flipV="1">
            <a:off x="2083076" y="3790646"/>
            <a:ext cx="1192780" cy="216024"/>
          </a:xfrm>
          <a:prstGeom prst="curvedConnector3">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03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variables globales</a:t>
            </a:r>
          </a:p>
        </p:txBody>
      </p:sp>
      <p:sp>
        <p:nvSpPr>
          <p:cNvPr id="3" name="Espace réservé du contenu 2"/>
          <p:cNvSpPr>
            <a:spLocks noGrp="1"/>
          </p:cNvSpPr>
          <p:nvPr>
            <p:ph idx="1"/>
          </p:nvPr>
        </p:nvSpPr>
        <p:spPr/>
        <p:txBody>
          <a:bodyPr/>
          <a:lstStyle/>
          <a:p>
            <a:pPr>
              <a:spcAft>
                <a:spcPts val="1200"/>
              </a:spcAft>
            </a:pPr>
            <a:r>
              <a:rPr lang="fr-FR" b="1" dirty="0"/>
              <a:t>Une variable globale </a:t>
            </a:r>
            <a:r>
              <a:rPr lang="fr-FR" dirty="0"/>
              <a:t>est une variable définit en dehors des fonctions.</a:t>
            </a:r>
          </a:p>
          <a:p>
            <a:pPr>
              <a:spcAft>
                <a:spcPts val="1200"/>
              </a:spcAft>
            </a:pPr>
            <a:r>
              <a:rPr lang="fr-FR" dirty="0"/>
              <a:t>Toutes les fonctions définies dans le programme </a:t>
            </a:r>
            <a:r>
              <a:rPr lang="fr-FR"/>
              <a:t>peuvent utiliser </a:t>
            </a:r>
            <a:r>
              <a:rPr lang="fr-FR" dirty="0"/>
              <a:t>une variable globale.</a:t>
            </a:r>
          </a:p>
          <a:p>
            <a:pPr>
              <a:spcAft>
                <a:spcPts val="1200"/>
              </a:spcAft>
            </a:pPr>
            <a:r>
              <a:rPr lang="fr-FR" b="1" dirty="0"/>
              <a:t>La valeur d'une variable globale ne peut pas être modifiée à l'intérieur d'une fonction.</a:t>
            </a:r>
          </a:p>
        </p:txBody>
      </p:sp>
      <p:sp>
        <p:nvSpPr>
          <p:cNvPr id="4" name="Espace réservé du pied de page 3"/>
          <p:cNvSpPr>
            <a:spLocks noGrp="1"/>
          </p:cNvSpPr>
          <p:nvPr>
            <p:ph type="ftr" sz="quarter" idx="11"/>
          </p:nvPr>
        </p:nvSpPr>
        <p:spPr/>
        <p:txBody>
          <a:bodyPr/>
          <a:lstStyle/>
          <a:p>
            <a:r>
              <a:rPr lang="fr-BE"/>
              <a:t>ELFAKIRI.S    les bases algorithmique</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19</a:t>
            </a:fld>
            <a:endParaRPr lang="fr-BE"/>
          </a:p>
        </p:txBody>
      </p:sp>
    </p:spTree>
    <p:extLst>
      <p:ext uri="{BB962C8B-B14F-4D97-AF65-F5344CB8AC3E}">
        <p14:creationId xmlns:p14="http://schemas.microsoft.com/office/powerpoint/2010/main" val="3412201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708688"/>
          </a:xfrm>
        </p:spPr>
        <p:txBody>
          <a:bodyPr>
            <a:normAutofit fontScale="90000"/>
          </a:bodyPr>
          <a:lstStyle/>
          <a:p>
            <a:pPr algn="ctr"/>
            <a:r>
              <a:rPr lang="fr-FR" dirty="0"/>
              <a:t>Réflexion</a:t>
            </a:r>
          </a:p>
        </p:txBody>
      </p:sp>
      <p:sp>
        <p:nvSpPr>
          <p:cNvPr id="3" name="Espace réservé du contenu 2"/>
          <p:cNvSpPr>
            <a:spLocks noGrp="1"/>
          </p:cNvSpPr>
          <p:nvPr>
            <p:ph idx="1"/>
          </p:nvPr>
        </p:nvSpPr>
        <p:spPr>
          <a:xfrm>
            <a:off x="457200" y="1556792"/>
            <a:ext cx="8229600" cy="4767808"/>
          </a:xfrm>
        </p:spPr>
        <p:txBody>
          <a:bodyPr>
            <a:normAutofit/>
          </a:bodyPr>
          <a:lstStyle/>
          <a:p>
            <a:r>
              <a:rPr lang="fr-FR" sz="2000" dirty="0"/>
              <a:t>Supposons que nous avons un programme comme suit:</a:t>
            </a:r>
          </a:p>
          <a:p>
            <a:pPr marL="0" indent="0">
              <a:buNone/>
            </a:pPr>
            <a:endParaRPr lang="fr-FR" sz="2000" dirty="0"/>
          </a:p>
        </p:txBody>
      </p:sp>
      <p:sp>
        <p:nvSpPr>
          <p:cNvPr id="4" name="Rectangle 3"/>
          <p:cNvSpPr/>
          <p:nvPr/>
        </p:nvSpPr>
        <p:spPr>
          <a:xfrm>
            <a:off x="1475656" y="1986593"/>
            <a:ext cx="5306990" cy="436975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500" dirty="0"/>
          </a:p>
          <a:p>
            <a:endParaRPr lang="fr-FR" sz="1500" dirty="0"/>
          </a:p>
          <a:p>
            <a:endParaRPr lang="fr-FR" sz="1500" dirty="0"/>
          </a:p>
          <a:p>
            <a:r>
              <a:rPr lang="fr-FR" sz="1500" b="0" dirty="0">
                <a:solidFill>
                  <a:srgbClr val="9CDCFE"/>
                </a:solidFill>
                <a:effectLst/>
                <a:latin typeface="Consolas" panose="020B0609020204030204" pitchFamily="49" charset="0"/>
              </a:rPr>
              <a:t>a</a:t>
            </a:r>
            <a:r>
              <a:rPr lang="fr-FR" sz="1500" b="0" dirty="0">
                <a:solidFill>
                  <a:srgbClr val="D4D4D4"/>
                </a:solidFill>
                <a:effectLst/>
                <a:latin typeface="Consolas" panose="020B0609020204030204" pitchFamily="49" charset="0"/>
              </a:rPr>
              <a:t>=</a:t>
            </a:r>
            <a:r>
              <a:rPr lang="fr-FR" sz="1500" b="0" dirty="0" err="1">
                <a:solidFill>
                  <a:srgbClr val="4EC9B0"/>
                </a:solidFill>
                <a:effectLst/>
                <a:latin typeface="Consolas" panose="020B0609020204030204" pitchFamily="49" charset="0"/>
              </a:rPr>
              <a:t>int</a:t>
            </a:r>
            <a:r>
              <a:rPr lang="fr-FR" sz="1500" b="0" dirty="0">
                <a:solidFill>
                  <a:srgbClr val="CCCCCC"/>
                </a:solidFill>
                <a:effectLst/>
                <a:latin typeface="Consolas" panose="020B0609020204030204" pitchFamily="49" charset="0"/>
              </a:rPr>
              <a:t>(</a:t>
            </a:r>
            <a:r>
              <a:rPr lang="fr-FR" sz="1500" b="0" dirty="0">
                <a:solidFill>
                  <a:srgbClr val="DCDCAA"/>
                </a:solidFill>
                <a:effectLst/>
                <a:latin typeface="Consolas" panose="020B0609020204030204" pitchFamily="49" charset="0"/>
              </a:rPr>
              <a:t>input</a:t>
            </a:r>
            <a:r>
              <a:rPr lang="fr-FR" sz="1500" b="0" dirty="0">
                <a:solidFill>
                  <a:srgbClr val="CCCCCC"/>
                </a:solidFill>
                <a:effectLst/>
                <a:latin typeface="Consolas" panose="020B0609020204030204" pitchFamily="49" charset="0"/>
              </a:rPr>
              <a:t>(</a:t>
            </a:r>
            <a:r>
              <a:rPr lang="fr-FR" sz="1500" b="0" dirty="0">
                <a:solidFill>
                  <a:srgbClr val="CE9178"/>
                </a:solidFill>
                <a:effectLst/>
                <a:latin typeface="Consolas" panose="020B0609020204030204" pitchFamily="49" charset="0"/>
              </a:rPr>
              <a:t>"saisir le premier nombre"</a:t>
            </a:r>
            <a:r>
              <a:rPr lang="fr-FR" sz="1500" b="0" dirty="0">
                <a:solidFill>
                  <a:srgbClr val="CCCCCC"/>
                </a:solidFill>
                <a:effectLst/>
                <a:latin typeface="Consolas" panose="020B0609020204030204" pitchFamily="49" charset="0"/>
              </a:rPr>
              <a:t>))</a:t>
            </a:r>
          </a:p>
          <a:p>
            <a:r>
              <a:rPr lang="fr-FR" sz="1500" b="0" dirty="0">
                <a:solidFill>
                  <a:srgbClr val="9CDCFE"/>
                </a:solidFill>
                <a:effectLst/>
                <a:latin typeface="Consolas" panose="020B0609020204030204" pitchFamily="49" charset="0"/>
              </a:rPr>
              <a:t>b</a:t>
            </a:r>
            <a:r>
              <a:rPr lang="fr-FR" sz="1500" b="0" dirty="0">
                <a:solidFill>
                  <a:srgbClr val="D4D4D4"/>
                </a:solidFill>
                <a:effectLst/>
                <a:latin typeface="Consolas" panose="020B0609020204030204" pitchFamily="49" charset="0"/>
              </a:rPr>
              <a:t>=</a:t>
            </a:r>
            <a:r>
              <a:rPr lang="fr-FR" sz="1500" b="0" dirty="0" err="1">
                <a:solidFill>
                  <a:srgbClr val="4EC9B0"/>
                </a:solidFill>
                <a:effectLst/>
                <a:latin typeface="Consolas" panose="020B0609020204030204" pitchFamily="49" charset="0"/>
              </a:rPr>
              <a:t>int</a:t>
            </a:r>
            <a:r>
              <a:rPr lang="fr-FR" sz="1500" b="0" dirty="0">
                <a:solidFill>
                  <a:srgbClr val="CCCCCC"/>
                </a:solidFill>
                <a:effectLst/>
                <a:latin typeface="Consolas" panose="020B0609020204030204" pitchFamily="49" charset="0"/>
              </a:rPr>
              <a:t>(</a:t>
            </a:r>
            <a:r>
              <a:rPr lang="fr-FR" sz="1500" b="0" dirty="0">
                <a:solidFill>
                  <a:srgbClr val="DCDCAA"/>
                </a:solidFill>
                <a:effectLst/>
                <a:latin typeface="Consolas" panose="020B0609020204030204" pitchFamily="49" charset="0"/>
              </a:rPr>
              <a:t>input</a:t>
            </a:r>
            <a:r>
              <a:rPr lang="fr-FR" sz="1500" b="0" dirty="0">
                <a:solidFill>
                  <a:srgbClr val="CCCCCC"/>
                </a:solidFill>
                <a:effectLst/>
                <a:latin typeface="Consolas" panose="020B0609020204030204" pitchFamily="49" charset="0"/>
              </a:rPr>
              <a:t>(</a:t>
            </a:r>
            <a:r>
              <a:rPr lang="fr-FR" sz="1500" b="0" dirty="0">
                <a:solidFill>
                  <a:srgbClr val="CE9178"/>
                </a:solidFill>
                <a:effectLst/>
                <a:latin typeface="Consolas" panose="020B0609020204030204" pitchFamily="49" charset="0"/>
              </a:rPr>
              <a:t>"saisir le deuxième nombre"</a:t>
            </a:r>
            <a:r>
              <a:rPr lang="fr-FR" sz="1500" b="0" dirty="0">
                <a:solidFill>
                  <a:srgbClr val="CCCCCC"/>
                </a:solidFill>
                <a:effectLst/>
                <a:latin typeface="Consolas" panose="020B0609020204030204" pitchFamily="49" charset="0"/>
              </a:rPr>
              <a:t>))</a:t>
            </a:r>
          </a:p>
          <a:p>
            <a:r>
              <a:rPr lang="fr-FR" sz="1500" b="0" dirty="0">
                <a:solidFill>
                  <a:srgbClr val="9CDCFE"/>
                </a:solidFill>
                <a:effectLst/>
                <a:latin typeface="Consolas" panose="020B0609020204030204" pitchFamily="49" charset="0"/>
              </a:rPr>
              <a:t>s</a:t>
            </a:r>
            <a:r>
              <a:rPr lang="fr-FR" sz="1500" b="0" dirty="0">
                <a:solidFill>
                  <a:srgbClr val="D4D4D4"/>
                </a:solidFill>
                <a:effectLst/>
                <a:latin typeface="Consolas" panose="020B0609020204030204" pitchFamily="49" charset="0"/>
              </a:rPr>
              <a:t>=</a:t>
            </a:r>
            <a:r>
              <a:rPr lang="fr-FR" sz="1500" b="0" dirty="0" err="1">
                <a:solidFill>
                  <a:srgbClr val="9CDCFE"/>
                </a:solidFill>
                <a:effectLst/>
                <a:latin typeface="Consolas" panose="020B0609020204030204" pitchFamily="49" charset="0"/>
              </a:rPr>
              <a:t>a</a:t>
            </a:r>
            <a:r>
              <a:rPr lang="fr-FR" sz="1500" b="0" dirty="0" err="1">
                <a:solidFill>
                  <a:srgbClr val="D4D4D4"/>
                </a:solidFill>
                <a:effectLst/>
                <a:latin typeface="Consolas" panose="020B0609020204030204" pitchFamily="49" charset="0"/>
              </a:rPr>
              <a:t>+</a:t>
            </a:r>
            <a:r>
              <a:rPr lang="fr-FR" sz="1500" b="0" dirty="0" err="1">
                <a:solidFill>
                  <a:srgbClr val="9CDCFE"/>
                </a:solidFill>
                <a:effectLst/>
                <a:latin typeface="Consolas" panose="020B0609020204030204" pitchFamily="49" charset="0"/>
              </a:rPr>
              <a:t>b</a:t>
            </a:r>
            <a:endParaRPr lang="fr-FR" sz="1500" b="0" dirty="0">
              <a:solidFill>
                <a:srgbClr val="CCCCCC"/>
              </a:solidFill>
              <a:effectLst/>
              <a:latin typeface="Consolas" panose="020B0609020204030204" pitchFamily="49" charset="0"/>
            </a:endParaRPr>
          </a:p>
          <a:p>
            <a:r>
              <a:rPr lang="fr-FR" sz="1500" b="0" dirty="0" err="1">
                <a:solidFill>
                  <a:srgbClr val="DCDCAA"/>
                </a:solidFill>
                <a:effectLst/>
                <a:latin typeface="Consolas" panose="020B0609020204030204" pitchFamily="49" charset="0"/>
              </a:rPr>
              <a:t>print</a:t>
            </a:r>
            <a:r>
              <a:rPr lang="fr-FR" sz="1500" b="0" dirty="0">
                <a:solidFill>
                  <a:srgbClr val="CCCCCC"/>
                </a:solidFill>
                <a:effectLst/>
                <a:latin typeface="Consolas" panose="020B0609020204030204" pitchFamily="49" charset="0"/>
              </a:rPr>
              <a:t>(</a:t>
            </a:r>
            <a:r>
              <a:rPr lang="fr-FR" sz="1500" b="0" dirty="0">
                <a:solidFill>
                  <a:srgbClr val="9CDCFE"/>
                </a:solidFill>
                <a:effectLst/>
                <a:latin typeface="Consolas" panose="020B0609020204030204" pitchFamily="49" charset="0"/>
              </a:rPr>
              <a:t>s</a:t>
            </a:r>
            <a:r>
              <a:rPr lang="fr-FR" sz="1500" b="0" dirty="0">
                <a:solidFill>
                  <a:srgbClr val="CCCCCC"/>
                </a:solidFill>
                <a:effectLst/>
                <a:latin typeface="Consolas" panose="020B0609020204030204" pitchFamily="49" charset="0"/>
              </a:rPr>
              <a:t>)</a:t>
            </a:r>
          </a:p>
          <a:p>
            <a:r>
              <a:rPr lang="fr-FR" sz="1500" dirty="0">
                <a:sym typeface="Wingdings" pitchFamily="2" charset="2"/>
              </a:rPr>
              <a:t>……</a:t>
            </a:r>
          </a:p>
          <a:p>
            <a:r>
              <a:rPr lang="fr-FR" sz="1500" dirty="0">
                <a:sym typeface="Wingdings" pitchFamily="2" charset="2"/>
              </a:rPr>
              <a:t>……</a:t>
            </a:r>
          </a:p>
          <a:p>
            <a:r>
              <a:rPr lang="fr-FR" sz="1500" dirty="0">
                <a:solidFill>
                  <a:srgbClr val="9CDCFE"/>
                </a:solidFill>
                <a:latin typeface="Consolas" panose="020B0609020204030204" pitchFamily="49" charset="0"/>
              </a:rPr>
              <a:t>c</a:t>
            </a:r>
            <a:r>
              <a:rPr lang="fr-FR" sz="1500" b="0" dirty="0">
                <a:solidFill>
                  <a:srgbClr val="D4D4D4"/>
                </a:solidFill>
                <a:effectLst/>
                <a:latin typeface="Consolas" panose="020B0609020204030204" pitchFamily="49" charset="0"/>
              </a:rPr>
              <a:t>=</a:t>
            </a:r>
            <a:r>
              <a:rPr lang="fr-FR" sz="1500" b="0" dirty="0" err="1">
                <a:solidFill>
                  <a:srgbClr val="4EC9B0"/>
                </a:solidFill>
                <a:effectLst/>
                <a:latin typeface="Consolas" panose="020B0609020204030204" pitchFamily="49" charset="0"/>
              </a:rPr>
              <a:t>int</a:t>
            </a:r>
            <a:r>
              <a:rPr lang="fr-FR" sz="1500" b="0" dirty="0">
                <a:solidFill>
                  <a:srgbClr val="CCCCCC"/>
                </a:solidFill>
                <a:effectLst/>
                <a:latin typeface="Consolas" panose="020B0609020204030204" pitchFamily="49" charset="0"/>
              </a:rPr>
              <a:t>(</a:t>
            </a:r>
            <a:r>
              <a:rPr lang="fr-FR" sz="1500" b="0" dirty="0">
                <a:solidFill>
                  <a:srgbClr val="DCDCAA"/>
                </a:solidFill>
                <a:effectLst/>
                <a:latin typeface="Consolas" panose="020B0609020204030204" pitchFamily="49" charset="0"/>
              </a:rPr>
              <a:t>input</a:t>
            </a:r>
            <a:r>
              <a:rPr lang="fr-FR" sz="1500" b="0" dirty="0">
                <a:solidFill>
                  <a:srgbClr val="CCCCCC"/>
                </a:solidFill>
                <a:effectLst/>
                <a:latin typeface="Consolas" panose="020B0609020204030204" pitchFamily="49" charset="0"/>
              </a:rPr>
              <a:t>(</a:t>
            </a:r>
            <a:r>
              <a:rPr lang="fr-FR" sz="1500" b="0" dirty="0">
                <a:solidFill>
                  <a:srgbClr val="CE9178"/>
                </a:solidFill>
                <a:effectLst/>
                <a:latin typeface="Consolas" panose="020B0609020204030204" pitchFamily="49" charset="0"/>
              </a:rPr>
              <a:t>"saisir le premier nombre"</a:t>
            </a:r>
            <a:r>
              <a:rPr lang="fr-FR" sz="1500" b="0" dirty="0">
                <a:solidFill>
                  <a:srgbClr val="CCCCCC"/>
                </a:solidFill>
                <a:effectLst/>
                <a:latin typeface="Consolas" panose="020B0609020204030204" pitchFamily="49" charset="0"/>
              </a:rPr>
              <a:t>))</a:t>
            </a:r>
          </a:p>
          <a:p>
            <a:r>
              <a:rPr lang="fr-FR" sz="1500" dirty="0">
                <a:solidFill>
                  <a:srgbClr val="9CDCFE"/>
                </a:solidFill>
                <a:latin typeface="Consolas" panose="020B0609020204030204" pitchFamily="49" charset="0"/>
              </a:rPr>
              <a:t>d</a:t>
            </a:r>
            <a:r>
              <a:rPr lang="fr-FR" sz="1500" b="0" dirty="0">
                <a:solidFill>
                  <a:srgbClr val="D4D4D4"/>
                </a:solidFill>
                <a:effectLst/>
                <a:latin typeface="Consolas" panose="020B0609020204030204" pitchFamily="49" charset="0"/>
              </a:rPr>
              <a:t>=</a:t>
            </a:r>
            <a:r>
              <a:rPr lang="fr-FR" sz="1500" b="0" dirty="0" err="1">
                <a:solidFill>
                  <a:srgbClr val="4EC9B0"/>
                </a:solidFill>
                <a:effectLst/>
                <a:latin typeface="Consolas" panose="020B0609020204030204" pitchFamily="49" charset="0"/>
              </a:rPr>
              <a:t>int</a:t>
            </a:r>
            <a:r>
              <a:rPr lang="fr-FR" sz="1500" b="0" dirty="0">
                <a:solidFill>
                  <a:srgbClr val="CCCCCC"/>
                </a:solidFill>
                <a:effectLst/>
                <a:latin typeface="Consolas" panose="020B0609020204030204" pitchFamily="49" charset="0"/>
              </a:rPr>
              <a:t>(</a:t>
            </a:r>
            <a:r>
              <a:rPr lang="fr-FR" sz="1500" b="0" dirty="0">
                <a:solidFill>
                  <a:srgbClr val="DCDCAA"/>
                </a:solidFill>
                <a:effectLst/>
                <a:latin typeface="Consolas" panose="020B0609020204030204" pitchFamily="49" charset="0"/>
              </a:rPr>
              <a:t>input</a:t>
            </a:r>
            <a:r>
              <a:rPr lang="fr-FR" sz="1500" b="0" dirty="0">
                <a:solidFill>
                  <a:srgbClr val="CCCCCC"/>
                </a:solidFill>
                <a:effectLst/>
                <a:latin typeface="Consolas" panose="020B0609020204030204" pitchFamily="49" charset="0"/>
              </a:rPr>
              <a:t>(</a:t>
            </a:r>
            <a:r>
              <a:rPr lang="fr-FR" sz="1500" b="0" dirty="0">
                <a:solidFill>
                  <a:srgbClr val="CE9178"/>
                </a:solidFill>
                <a:effectLst/>
                <a:latin typeface="Consolas" panose="020B0609020204030204" pitchFamily="49" charset="0"/>
              </a:rPr>
              <a:t>"saisir le deuxième nombre"</a:t>
            </a:r>
            <a:r>
              <a:rPr lang="fr-FR" sz="1500" b="0" dirty="0">
                <a:solidFill>
                  <a:srgbClr val="CCCCCC"/>
                </a:solidFill>
                <a:effectLst/>
                <a:latin typeface="Consolas" panose="020B0609020204030204" pitchFamily="49" charset="0"/>
              </a:rPr>
              <a:t>))</a:t>
            </a:r>
          </a:p>
          <a:p>
            <a:r>
              <a:rPr lang="fr-FR" sz="1500" b="0" dirty="0">
                <a:solidFill>
                  <a:srgbClr val="9CDCFE"/>
                </a:solidFill>
                <a:effectLst/>
                <a:latin typeface="Consolas" panose="020B0609020204030204" pitchFamily="49" charset="0"/>
              </a:rPr>
              <a:t>s</a:t>
            </a:r>
            <a:r>
              <a:rPr lang="fr-FR" sz="1500" b="0" dirty="0">
                <a:solidFill>
                  <a:srgbClr val="D4D4D4"/>
                </a:solidFill>
                <a:effectLst/>
                <a:latin typeface="Consolas" panose="020B0609020204030204" pitchFamily="49" charset="0"/>
              </a:rPr>
              <a:t>=</a:t>
            </a:r>
            <a:r>
              <a:rPr lang="fr-FR" sz="1500" dirty="0" err="1">
                <a:solidFill>
                  <a:srgbClr val="9CDCFE"/>
                </a:solidFill>
                <a:latin typeface="Consolas" panose="020B0609020204030204" pitchFamily="49" charset="0"/>
              </a:rPr>
              <a:t>c</a:t>
            </a:r>
            <a:r>
              <a:rPr lang="fr-FR" sz="1500" b="0" dirty="0" err="1">
                <a:solidFill>
                  <a:srgbClr val="D4D4D4"/>
                </a:solidFill>
                <a:effectLst/>
                <a:latin typeface="Consolas" panose="020B0609020204030204" pitchFamily="49" charset="0"/>
              </a:rPr>
              <a:t>+</a:t>
            </a:r>
            <a:r>
              <a:rPr lang="fr-FR" sz="1500" dirty="0" err="1">
                <a:solidFill>
                  <a:srgbClr val="9CDCFE"/>
                </a:solidFill>
                <a:latin typeface="Consolas" panose="020B0609020204030204" pitchFamily="49" charset="0"/>
              </a:rPr>
              <a:t>d</a:t>
            </a:r>
            <a:endParaRPr lang="fr-FR" sz="1500" b="0" dirty="0">
              <a:solidFill>
                <a:srgbClr val="CCCCCC"/>
              </a:solidFill>
              <a:effectLst/>
              <a:latin typeface="Consolas" panose="020B0609020204030204" pitchFamily="49" charset="0"/>
            </a:endParaRPr>
          </a:p>
          <a:p>
            <a:r>
              <a:rPr lang="fr-FR" sz="1500" b="0" dirty="0" err="1">
                <a:solidFill>
                  <a:srgbClr val="DCDCAA"/>
                </a:solidFill>
                <a:effectLst/>
                <a:latin typeface="Consolas" panose="020B0609020204030204" pitchFamily="49" charset="0"/>
              </a:rPr>
              <a:t>print</a:t>
            </a:r>
            <a:r>
              <a:rPr lang="fr-FR" sz="1500" b="0" dirty="0">
                <a:solidFill>
                  <a:srgbClr val="CCCCCC"/>
                </a:solidFill>
                <a:effectLst/>
                <a:latin typeface="Consolas" panose="020B0609020204030204" pitchFamily="49" charset="0"/>
              </a:rPr>
              <a:t>(</a:t>
            </a:r>
            <a:r>
              <a:rPr lang="fr-FR" sz="1500" b="0" dirty="0">
                <a:solidFill>
                  <a:srgbClr val="9CDCFE"/>
                </a:solidFill>
                <a:effectLst/>
                <a:latin typeface="Consolas" panose="020B0609020204030204" pitchFamily="49" charset="0"/>
              </a:rPr>
              <a:t>s</a:t>
            </a:r>
            <a:r>
              <a:rPr lang="fr-FR" sz="1500" b="0" dirty="0">
                <a:solidFill>
                  <a:srgbClr val="CCCCCC"/>
                </a:solidFill>
                <a:effectLst/>
                <a:latin typeface="Consolas" panose="020B0609020204030204" pitchFamily="49" charset="0"/>
              </a:rPr>
              <a:t>)</a:t>
            </a:r>
          </a:p>
          <a:p>
            <a:r>
              <a:rPr lang="fr-FR" sz="1500" dirty="0">
                <a:sym typeface="Wingdings" pitchFamily="2" charset="2"/>
              </a:rPr>
              <a:t>…..</a:t>
            </a:r>
          </a:p>
          <a:p>
            <a:r>
              <a:rPr lang="fr-FR" sz="1500" dirty="0">
                <a:sym typeface="Wingdings" pitchFamily="2" charset="2"/>
              </a:rPr>
              <a:t>…..</a:t>
            </a:r>
          </a:p>
          <a:p>
            <a:r>
              <a:rPr lang="fr-FR" sz="1500" dirty="0">
                <a:sym typeface="Wingdings" pitchFamily="2" charset="2"/>
              </a:rPr>
              <a:t>…..</a:t>
            </a:r>
          </a:p>
          <a:p>
            <a:r>
              <a:rPr lang="fr-FR" sz="1500" dirty="0">
                <a:solidFill>
                  <a:srgbClr val="9CDCFE"/>
                </a:solidFill>
                <a:latin typeface="Consolas" panose="020B0609020204030204" pitchFamily="49" charset="0"/>
              </a:rPr>
              <a:t>e</a:t>
            </a:r>
            <a:r>
              <a:rPr lang="fr-FR" sz="1500" b="0" dirty="0">
                <a:solidFill>
                  <a:srgbClr val="D4D4D4"/>
                </a:solidFill>
                <a:effectLst/>
                <a:latin typeface="Consolas" panose="020B0609020204030204" pitchFamily="49" charset="0"/>
              </a:rPr>
              <a:t>=</a:t>
            </a:r>
            <a:r>
              <a:rPr lang="fr-FR" sz="1500" b="0" dirty="0" err="1">
                <a:solidFill>
                  <a:srgbClr val="4EC9B0"/>
                </a:solidFill>
                <a:effectLst/>
                <a:latin typeface="Consolas" panose="020B0609020204030204" pitchFamily="49" charset="0"/>
              </a:rPr>
              <a:t>int</a:t>
            </a:r>
            <a:r>
              <a:rPr lang="fr-FR" sz="1500" b="0" dirty="0">
                <a:solidFill>
                  <a:srgbClr val="CCCCCC"/>
                </a:solidFill>
                <a:effectLst/>
                <a:latin typeface="Consolas" panose="020B0609020204030204" pitchFamily="49" charset="0"/>
              </a:rPr>
              <a:t>(</a:t>
            </a:r>
            <a:r>
              <a:rPr lang="fr-FR" sz="1500" b="0" dirty="0">
                <a:solidFill>
                  <a:srgbClr val="DCDCAA"/>
                </a:solidFill>
                <a:effectLst/>
                <a:latin typeface="Consolas" panose="020B0609020204030204" pitchFamily="49" charset="0"/>
              </a:rPr>
              <a:t>input</a:t>
            </a:r>
            <a:r>
              <a:rPr lang="fr-FR" sz="1500" b="0" dirty="0">
                <a:solidFill>
                  <a:srgbClr val="CCCCCC"/>
                </a:solidFill>
                <a:effectLst/>
                <a:latin typeface="Consolas" panose="020B0609020204030204" pitchFamily="49" charset="0"/>
              </a:rPr>
              <a:t>(</a:t>
            </a:r>
            <a:r>
              <a:rPr lang="fr-FR" sz="1500" b="0" dirty="0">
                <a:solidFill>
                  <a:srgbClr val="CE9178"/>
                </a:solidFill>
                <a:effectLst/>
                <a:latin typeface="Consolas" panose="020B0609020204030204" pitchFamily="49" charset="0"/>
              </a:rPr>
              <a:t>"saisir le premier nombre"</a:t>
            </a:r>
            <a:r>
              <a:rPr lang="fr-FR" sz="1500" b="0" dirty="0">
                <a:solidFill>
                  <a:srgbClr val="CCCCCC"/>
                </a:solidFill>
                <a:effectLst/>
                <a:latin typeface="Consolas" panose="020B0609020204030204" pitchFamily="49" charset="0"/>
              </a:rPr>
              <a:t>))</a:t>
            </a:r>
          </a:p>
          <a:p>
            <a:r>
              <a:rPr lang="fr-FR" sz="1500" dirty="0">
                <a:solidFill>
                  <a:srgbClr val="9CDCFE"/>
                </a:solidFill>
                <a:latin typeface="Consolas" panose="020B0609020204030204" pitchFamily="49" charset="0"/>
              </a:rPr>
              <a:t>f</a:t>
            </a:r>
            <a:r>
              <a:rPr lang="fr-FR" sz="1500" b="0" dirty="0">
                <a:solidFill>
                  <a:srgbClr val="D4D4D4"/>
                </a:solidFill>
                <a:effectLst/>
                <a:latin typeface="Consolas" panose="020B0609020204030204" pitchFamily="49" charset="0"/>
              </a:rPr>
              <a:t>=</a:t>
            </a:r>
            <a:r>
              <a:rPr lang="fr-FR" sz="1500" b="0" dirty="0" err="1">
                <a:solidFill>
                  <a:srgbClr val="4EC9B0"/>
                </a:solidFill>
                <a:effectLst/>
                <a:latin typeface="Consolas" panose="020B0609020204030204" pitchFamily="49" charset="0"/>
              </a:rPr>
              <a:t>int</a:t>
            </a:r>
            <a:r>
              <a:rPr lang="fr-FR" sz="1500" b="0" dirty="0">
                <a:solidFill>
                  <a:srgbClr val="CCCCCC"/>
                </a:solidFill>
                <a:effectLst/>
                <a:latin typeface="Consolas" panose="020B0609020204030204" pitchFamily="49" charset="0"/>
              </a:rPr>
              <a:t>(</a:t>
            </a:r>
            <a:r>
              <a:rPr lang="fr-FR" sz="1500" b="0" dirty="0">
                <a:solidFill>
                  <a:srgbClr val="DCDCAA"/>
                </a:solidFill>
                <a:effectLst/>
                <a:latin typeface="Consolas" panose="020B0609020204030204" pitchFamily="49" charset="0"/>
              </a:rPr>
              <a:t>input</a:t>
            </a:r>
            <a:r>
              <a:rPr lang="fr-FR" sz="1500" b="0" dirty="0">
                <a:solidFill>
                  <a:srgbClr val="CCCCCC"/>
                </a:solidFill>
                <a:effectLst/>
                <a:latin typeface="Consolas" panose="020B0609020204030204" pitchFamily="49" charset="0"/>
              </a:rPr>
              <a:t>(</a:t>
            </a:r>
            <a:r>
              <a:rPr lang="fr-FR" sz="1500" b="0" dirty="0">
                <a:solidFill>
                  <a:srgbClr val="CE9178"/>
                </a:solidFill>
                <a:effectLst/>
                <a:latin typeface="Consolas" panose="020B0609020204030204" pitchFamily="49" charset="0"/>
              </a:rPr>
              <a:t>"saisir le deuxième nombre"</a:t>
            </a:r>
            <a:r>
              <a:rPr lang="fr-FR" sz="1500" b="0" dirty="0">
                <a:solidFill>
                  <a:srgbClr val="CCCCCC"/>
                </a:solidFill>
                <a:effectLst/>
                <a:latin typeface="Consolas" panose="020B0609020204030204" pitchFamily="49" charset="0"/>
              </a:rPr>
              <a:t>))</a:t>
            </a:r>
          </a:p>
          <a:p>
            <a:r>
              <a:rPr lang="fr-FR" sz="1500" b="0" dirty="0">
                <a:solidFill>
                  <a:srgbClr val="9CDCFE"/>
                </a:solidFill>
                <a:effectLst/>
                <a:latin typeface="Consolas" panose="020B0609020204030204" pitchFamily="49" charset="0"/>
              </a:rPr>
              <a:t>s</a:t>
            </a:r>
            <a:r>
              <a:rPr lang="fr-FR" sz="1500" b="0" dirty="0">
                <a:solidFill>
                  <a:srgbClr val="D4D4D4"/>
                </a:solidFill>
                <a:effectLst/>
                <a:latin typeface="Consolas" panose="020B0609020204030204" pitchFamily="49" charset="0"/>
              </a:rPr>
              <a:t>=</a:t>
            </a:r>
            <a:r>
              <a:rPr lang="fr-FR" sz="1500" dirty="0" err="1">
                <a:solidFill>
                  <a:srgbClr val="9CDCFE"/>
                </a:solidFill>
                <a:latin typeface="Consolas" panose="020B0609020204030204" pitchFamily="49" charset="0"/>
              </a:rPr>
              <a:t>e</a:t>
            </a:r>
            <a:r>
              <a:rPr lang="fr-FR" sz="1500" b="0" dirty="0" err="1">
                <a:solidFill>
                  <a:srgbClr val="D4D4D4"/>
                </a:solidFill>
                <a:effectLst/>
                <a:latin typeface="Consolas" panose="020B0609020204030204" pitchFamily="49" charset="0"/>
              </a:rPr>
              <a:t>+</a:t>
            </a:r>
            <a:r>
              <a:rPr lang="fr-FR" sz="1500" dirty="0" err="1">
                <a:solidFill>
                  <a:srgbClr val="9CDCFE"/>
                </a:solidFill>
                <a:latin typeface="Consolas" panose="020B0609020204030204" pitchFamily="49" charset="0"/>
              </a:rPr>
              <a:t>f</a:t>
            </a:r>
            <a:endParaRPr lang="fr-FR" sz="1500" b="0" dirty="0">
              <a:solidFill>
                <a:srgbClr val="CCCCCC"/>
              </a:solidFill>
              <a:effectLst/>
              <a:latin typeface="Consolas" panose="020B0609020204030204" pitchFamily="49" charset="0"/>
            </a:endParaRPr>
          </a:p>
          <a:p>
            <a:r>
              <a:rPr lang="fr-FR" sz="1500" b="0" dirty="0" err="1">
                <a:solidFill>
                  <a:srgbClr val="DCDCAA"/>
                </a:solidFill>
                <a:effectLst/>
                <a:latin typeface="Consolas" panose="020B0609020204030204" pitchFamily="49" charset="0"/>
              </a:rPr>
              <a:t>print</a:t>
            </a:r>
            <a:r>
              <a:rPr lang="fr-FR" sz="1500" b="0" dirty="0">
                <a:solidFill>
                  <a:srgbClr val="CCCCCC"/>
                </a:solidFill>
                <a:effectLst/>
                <a:latin typeface="Consolas" panose="020B0609020204030204" pitchFamily="49" charset="0"/>
              </a:rPr>
              <a:t>(</a:t>
            </a:r>
            <a:r>
              <a:rPr lang="fr-FR" sz="1500" b="0" dirty="0">
                <a:solidFill>
                  <a:srgbClr val="9CDCFE"/>
                </a:solidFill>
                <a:effectLst/>
                <a:latin typeface="Consolas" panose="020B0609020204030204" pitchFamily="49" charset="0"/>
              </a:rPr>
              <a:t>s</a:t>
            </a:r>
            <a:r>
              <a:rPr lang="fr-FR" sz="1500" b="0" dirty="0">
                <a:solidFill>
                  <a:srgbClr val="CCCCCC"/>
                </a:solidFill>
                <a:effectLst/>
                <a:latin typeface="Consolas" panose="020B0609020204030204" pitchFamily="49" charset="0"/>
              </a:rPr>
              <a:t>)</a:t>
            </a:r>
          </a:p>
          <a:p>
            <a:r>
              <a:rPr lang="fr-FR" sz="1500" dirty="0">
                <a:sym typeface="Wingdings" pitchFamily="2" charset="2"/>
              </a:rPr>
              <a:t>…..</a:t>
            </a:r>
          </a:p>
          <a:p>
            <a:endParaRPr lang="fr-FR" sz="1500" dirty="0">
              <a:sym typeface="Wingdings" pitchFamily="2" charset="2"/>
            </a:endParaRPr>
          </a:p>
          <a:p>
            <a:endParaRPr lang="fr-FR" sz="1500" dirty="0">
              <a:sym typeface="Wingdings" pitchFamily="2" charset="2"/>
            </a:endParaRPr>
          </a:p>
          <a:p>
            <a:endParaRPr lang="fr-FR" sz="1500" dirty="0"/>
          </a:p>
        </p:txBody>
      </p:sp>
      <p:sp>
        <p:nvSpPr>
          <p:cNvPr id="5" name="ZoneTexte 4">
            <a:extLst>
              <a:ext uri="{FF2B5EF4-FFF2-40B4-BE49-F238E27FC236}">
                <a16:creationId xmlns:a16="http://schemas.microsoft.com/office/drawing/2014/main" id="{90C4A2FA-FFB5-6F71-DA51-C07C64ECA099}"/>
              </a:ext>
            </a:extLst>
          </p:cNvPr>
          <p:cNvSpPr txBox="1"/>
          <p:nvPr/>
        </p:nvSpPr>
        <p:spPr>
          <a:xfrm>
            <a:off x="6782646" y="3726324"/>
            <a:ext cx="1677786" cy="369332"/>
          </a:xfrm>
          <a:prstGeom prst="rect">
            <a:avLst/>
          </a:prstGeom>
          <a:noFill/>
        </p:spPr>
        <p:txBody>
          <a:bodyPr wrap="square" rtlCol="0">
            <a:spAutoFit/>
          </a:bodyPr>
          <a:lstStyle/>
          <a:p>
            <a:r>
              <a:rPr lang="fr-FR" b="1" dirty="0"/>
              <a:t>Programme A</a:t>
            </a:r>
            <a:endParaRPr lang="fr-MA" b="1" dirty="0"/>
          </a:p>
        </p:txBody>
      </p:sp>
      <p:sp>
        <p:nvSpPr>
          <p:cNvPr id="6" name="Espace réservé du pied de page 5">
            <a:extLst>
              <a:ext uri="{FF2B5EF4-FFF2-40B4-BE49-F238E27FC236}">
                <a16:creationId xmlns:a16="http://schemas.microsoft.com/office/drawing/2014/main" id="{F4111D95-BD6A-401B-6060-C465F22FCF51}"/>
              </a:ext>
            </a:extLst>
          </p:cNvPr>
          <p:cNvSpPr>
            <a:spLocks noGrp="1"/>
          </p:cNvSpPr>
          <p:nvPr>
            <p:ph type="ftr" sz="quarter" idx="11"/>
          </p:nvPr>
        </p:nvSpPr>
        <p:spPr/>
        <p:txBody>
          <a:bodyPr/>
          <a:lstStyle/>
          <a:p>
            <a:r>
              <a:rPr lang="fr-FR"/>
              <a:t>ELFAKIRI.S    les bases algorithmique</a:t>
            </a:r>
            <a:endParaRPr lang="fr-BE"/>
          </a:p>
        </p:txBody>
      </p:sp>
      <p:sp>
        <p:nvSpPr>
          <p:cNvPr id="7" name="Espace réservé du numéro de diapositive 6">
            <a:extLst>
              <a:ext uri="{FF2B5EF4-FFF2-40B4-BE49-F238E27FC236}">
                <a16:creationId xmlns:a16="http://schemas.microsoft.com/office/drawing/2014/main" id="{E7860F46-D273-D2B1-A4F0-D6258ED7D7A9}"/>
              </a:ext>
            </a:extLst>
          </p:cNvPr>
          <p:cNvSpPr>
            <a:spLocks noGrp="1"/>
          </p:cNvSpPr>
          <p:nvPr>
            <p:ph type="sldNum" sz="quarter" idx="12"/>
          </p:nvPr>
        </p:nvSpPr>
        <p:spPr/>
        <p:txBody>
          <a:bodyPr/>
          <a:lstStyle/>
          <a:p>
            <a:fld id="{CF4668DC-857F-487D-BFFA-8C0CA5037977}" type="slidenum">
              <a:rPr lang="fr-BE" smtClean="0"/>
              <a:t>2</a:t>
            </a:fld>
            <a:endParaRPr lang="fr-BE"/>
          </a:p>
        </p:txBody>
      </p:sp>
    </p:spTree>
    <p:extLst>
      <p:ext uri="{BB962C8B-B14F-4D97-AF65-F5344CB8AC3E}">
        <p14:creationId xmlns:p14="http://schemas.microsoft.com/office/powerpoint/2010/main" val="3108886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solidFill>
                  <a:schemeClr val="accent2">
                    <a:lumMod val="75000"/>
                  </a:schemeClr>
                </a:solidFill>
              </a:rPr>
              <a:t>Les variables globales</a:t>
            </a:r>
          </a:p>
        </p:txBody>
      </p:sp>
      <p:sp>
        <p:nvSpPr>
          <p:cNvPr id="3" name="Espace réservé du contenu 2"/>
          <p:cNvSpPr>
            <a:spLocks noGrp="1"/>
          </p:cNvSpPr>
          <p:nvPr>
            <p:ph idx="1"/>
          </p:nvPr>
        </p:nvSpPr>
        <p:spPr/>
        <p:txBody>
          <a:bodyPr>
            <a:normAutofit fontScale="92500" lnSpcReduction="10000"/>
          </a:bodyPr>
          <a:lstStyle/>
          <a:p>
            <a:r>
              <a:rPr lang="fr-FR" b="1" dirty="0"/>
              <a:t>Exemple:</a:t>
            </a:r>
          </a:p>
          <a:p>
            <a:endParaRPr lang="fr-FR" dirty="0"/>
          </a:p>
          <a:p>
            <a:endParaRPr lang="fr-FR" dirty="0"/>
          </a:p>
          <a:p>
            <a:endParaRPr lang="fr-FR" dirty="0"/>
          </a:p>
          <a:p>
            <a:pPr marL="0" indent="0">
              <a:buNone/>
            </a:pPr>
            <a:endParaRPr lang="fr-FR" dirty="0"/>
          </a:p>
          <a:p>
            <a:endParaRPr lang="fr-FR" dirty="0"/>
          </a:p>
          <a:p>
            <a:endParaRPr lang="fr-FR" sz="2400" dirty="0"/>
          </a:p>
          <a:p>
            <a:endParaRPr lang="fr-FR" sz="2400" dirty="0"/>
          </a:p>
          <a:p>
            <a:r>
              <a:rPr lang="fr-FR" sz="2400" dirty="0"/>
              <a:t>Résultat de l'	affichage:</a:t>
            </a:r>
          </a:p>
          <a:p>
            <a:endParaRPr lang="fr-FR" sz="2400" dirty="0"/>
          </a:p>
          <a:p>
            <a:r>
              <a:rPr lang="fr-FR" sz="2400" dirty="0"/>
              <a:t>La valeur  de s est </a:t>
            </a:r>
            <a:r>
              <a:rPr lang="fr-FR" sz="2400" b="1" dirty="0"/>
              <a:t>10</a:t>
            </a:r>
            <a:r>
              <a:rPr lang="fr-FR" sz="2400" dirty="0"/>
              <a:t> au lieu de </a:t>
            </a:r>
            <a:r>
              <a:rPr lang="fr-FR" sz="2400" b="1" dirty="0"/>
              <a:t>20</a:t>
            </a:r>
          </a:p>
          <a:p>
            <a:endParaRPr lang="fr-FR" dirty="0"/>
          </a:p>
          <a:p>
            <a:endParaRPr lang="fr-FR" dirty="0"/>
          </a:p>
        </p:txBody>
      </p:sp>
      <p:sp>
        <p:nvSpPr>
          <p:cNvPr id="4" name="Espace réservé du pied de page 3"/>
          <p:cNvSpPr>
            <a:spLocks noGrp="1"/>
          </p:cNvSpPr>
          <p:nvPr>
            <p:ph type="ftr" sz="quarter" idx="11"/>
          </p:nvPr>
        </p:nvSpPr>
        <p:spPr/>
        <p:txBody>
          <a:bodyPr/>
          <a:lstStyle/>
          <a:p>
            <a:r>
              <a:rPr lang="fr-BE"/>
              <a:t>ELFAKIRI.S    les bases algorithmique</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20</a:t>
            </a:fld>
            <a:endParaRPr lang="fr-BE"/>
          </a:p>
        </p:txBody>
      </p:sp>
      <p:sp>
        <p:nvSpPr>
          <p:cNvPr id="6" name="Rectangle 5"/>
          <p:cNvSpPr/>
          <p:nvPr/>
        </p:nvSpPr>
        <p:spPr>
          <a:xfrm>
            <a:off x="3045396" y="2456891"/>
            <a:ext cx="4082888" cy="2268249"/>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t>
            </a:r>
            <a:r>
              <a:rPr lang="en-US" dirty="0">
                <a:solidFill>
                  <a:srgbClr val="FFFF00"/>
                </a:solidFill>
              </a:rPr>
              <a:t>=10</a:t>
            </a:r>
          </a:p>
          <a:p>
            <a:r>
              <a:rPr lang="en-US" dirty="0" err="1">
                <a:solidFill>
                  <a:srgbClr val="FFC000"/>
                </a:solidFill>
              </a:rPr>
              <a:t>def</a:t>
            </a:r>
            <a:r>
              <a:rPr lang="en-US" dirty="0"/>
              <a:t> </a:t>
            </a:r>
            <a:r>
              <a:rPr lang="en-US" dirty="0" err="1"/>
              <a:t>Afficher</a:t>
            </a:r>
            <a:r>
              <a:rPr lang="en-US" dirty="0"/>
              <a:t>():</a:t>
            </a:r>
          </a:p>
          <a:p>
            <a:r>
              <a:rPr lang="en-US" dirty="0"/>
              <a:t>    s</a:t>
            </a:r>
            <a:r>
              <a:rPr lang="en-US" dirty="0">
                <a:solidFill>
                  <a:srgbClr val="FFFF00"/>
                </a:solidFill>
              </a:rPr>
              <a:t>=20</a:t>
            </a:r>
          </a:p>
          <a:p>
            <a:endParaRPr lang="en-US" dirty="0">
              <a:solidFill>
                <a:srgbClr val="FFFF00"/>
              </a:solidFill>
            </a:endParaRPr>
          </a:p>
          <a:p>
            <a:endParaRPr lang="en-US" dirty="0"/>
          </a:p>
          <a:p>
            <a:r>
              <a:rPr lang="en-US" dirty="0" err="1"/>
              <a:t>Afficher</a:t>
            </a:r>
            <a:r>
              <a:rPr lang="en-US" dirty="0"/>
              <a:t>()   </a:t>
            </a:r>
          </a:p>
          <a:p>
            <a:r>
              <a:rPr lang="en-US" dirty="0">
                <a:solidFill>
                  <a:srgbClr val="FFFF00"/>
                </a:solidFill>
              </a:rPr>
              <a:t>print(s)</a:t>
            </a:r>
            <a:endParaRPr lang="fr-FR" dirty="0">
              <a:solidFill>
                <a:srgbClr val="FFFF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4554" y="5012272"/>
            <a:ext cx="1791653" cy="55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Connecteur droit avec flèche 7">
            <a:extLst>
              <a:ext uri="{FF2B5EF4-FFF2-40B4-BE49-F238E27FC236}">
                <a16:creationId xmlns:a16="http://schemas.microsoft.com/office/drawing/2014/main" id="{F66A10A9-C99A-0549-F819-BF7544B651C7}"/>
              </a:ext>
            </a:extLst>
          </p:cNvPr>
          <p:cNvCxnSpPr>
            <a:cxnSpLocks/>
          </p:cNvCxnSpPr>
          <p:nvPr/>
        </p:nvCxnSpPr>
        <p:spPr>
          <a:xfrm>
            <a:off x="2341358" y="2780159"/>
            <a:ext cx="65128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ZoneTexte 8">
            <a:extLst>
              <a:ext uri="{FF2B5EF4-FFF2-40B4-BE49-F238E27FC236}">
                <a16:creationId xmlns:a16="http://schemas.microsoft.com/office/drawing/2014/main" id="{63EE3E83-9EB7-E52F-85E6-F27D4B750B10}"/>
              </a:ext>
            </a:extLst>
          </p:cNvPr>
          <p:cNvSpPr txBox="1"/>
          <p:nvPr/>
        </p:nvSpPr>
        <p:spPr>
          <a:xfrm>
            <a:off x="457200" y="2613504"/>
            <a:ext cx="1882552" cy="338554"/>
          </a:xfrm>
          <a:prstGeom prst="rect">
            <a:avLst/>
          </a:prstGeom>
          <a:noFill/>
        </p:spPr>
        <p:txBody>
          <a:bodyPr wrap="square" rtlCol="0">
            <a:spAutoFit/>
          </a:bodyPr>
          <a:lstStyle/>
          <a:p>
            <a:r>
              <a:rPr lang="fr-FR" sz="1600" b="1" dirty="0"/>
              <a:t>Variable globale</a:t>
            </a:r>
            <a:endParaRPr lang="fr-MA" sz="1600" b="1" dirty="0"/>
          </a:p>
        </p:txBody>
      </p:sp>
      <p:cxnSp>
        <p:nvCxnSpPr>
          <p:cNvPr id="11" name="Connecteur droit avec flèche 10">
            <a:extLst>
              <a:ext uri="{FF2B5EF4-FFF2-40B4-BE49-F238E27FC236}">
                <a16:creationId xmlns:a16="http://schemas.microsoft.com/office/drawing/2014/main" id="{33320A78-7807-C2EF-CE1C-C802AFF5B5D6}"/>
              </a:ext>
            </a:extLst>
          </p:cNvPr>
          <p:cNvCxnSpPr/>
          <p:nvPr/>
        </p:nvCxnSpPr>
        <p:spPr>
          <a:xfrm>
            <a:off x="2317434" y="3370170"/>
            <a:ext cx="6336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319BAD56-D567-E5C9-AC7E-1F2E97568D82}"/>
              </a:ext>
            </a:extLst>
          </p:cNvPr>
          <p:cNvSpPr txBox="1"/>
          <p:nvPr/>
        </p:nvSpPr>
        <p:spPr>
          <a:xfrm>
            <a:off x="479832" y="3091282"/>
            <a:ext cx="1859920" cy="584775"/>
          </a:xfrm>
          <a:prstGeom prst="rect">
            <a:avLst/>
          </a:prstGeom>
          <a:noFill/>
        </p:spPr>
        <p:txBody>
          <a:bodyPr wrap="square" rtlCol="0">
            <a:spAutoFit/>
          </a:bodyPr>
          <a:lstStyle/>
          <a:p>
            <a:r>
              <a:rPr lang="fr-FR" sz="1600" b="1" dirty="0"/>
              <a:t>Accès à la variable globale</a:t>
            </a:r>
            <a:endParaRPr lang="fr-MA" sz="1600" b="1" dirty="0"/>
          </a:p>
        </p:txBody>
      </p:sp>
      <p:cxnSp>
        <p:nvCxnSpPr>
          <p:cNvPr id="14" name="Connecteur droit avec flèche 13">
            <a:extLst>
              <a:ext uri="{FF2B5EF4-FFF2-40B4-BE49-F238E27FC236}">
                <a16:creationId xmlns:a16="http://schemas.microsoft.com/office/drawing/2014/main" id="{63446723-3D07-9B92-4080-86D55AF7557C}"/>
              </a:ext>
            </a:extLst>
          </p:cNvPr>
          <p:cNvCxnSpPr/>
          <p:nvPr/>
        </p:nvCxnSpPr>
        <p:spPr>
          <a:xfrm>
            <a:off x="2258478" y="4134119"/>
            <a:ext cx="6512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76E263ED-955B-5CD6-A89E-AB606A10426E}"/>
              </a:ext>
            </a:extLst>
          </p:cNvPr>
          <p:cNvSpPr txBox="1"/>
          <p:nvPr/>
        </p:nvSpPr>
        <p:spPr>
          <a:xfrm>
            <a:off x="508858" y="3955394"/>
            <a:ext cx="1542344" cy="584775"/>
          </a:xfrm>
          <a:prstGeom prst="rect">
            <a:avLst/>
          </a:prstGeom>
          <a:noFill/>
        </p:spPr>
        <p:txBody>
          <a:bodyPr wrap="square" rtlCol="0">
            <a:spAutoFit/>
          </a:bodyPr>
          <a:lstStyle/>
          <a:p>
            <a:r>
              <a:rPr lang="fr-FR" sz="1600" b="1" dirty="0"/>
              <a:t>Appel de la fonction</a:t>
            </a:r>
            <a:endParaRPr lang="fr-MA" sz="1600" b="1" dirty="0"/>
          </a:p>
        </p:txBody>
      </p:sp>
    </p:spTree>
    <p:extLst>
      <p:ext uri="{BB962C8B-B14F-4D97-AF65-F5344CB8AC3E}">
        <p14:creationId xmlns:p14="http://schemas.microsoft.com/office/powerpoint/2010/main" val="1903115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variables globales</a:t>
            </a:r>
          </a:p>
        </p:txBody>
      </p:sp>
      <p:sp>
        <p:nvSpPr>
          <p:cNvPr id="3" name="Espace réservé du contenu 2"/>
          <p:cNvSpPr>
            <a:spLocks noGrp="1"/>
          </p:cNvSpPr>
          <p:nvPr>
            <p:ph idx="1"/>
          </p:nvPr>
        </p:nvSpPr>
        <p:spPr/>
        <p:txBody>
          <a:bodyPr>
            <a:normAutofit fontScale="92500" lnSpcReduction="20000"/>
          </a:bodyPr>
          <a:lstStyle/>
          <a:p>
            <a:r>
              <a:rPr lang="fr-FR" dirty="0"/>
              <a:t>Exemple:</a:t>
            </a:r>
          </a:p>
          <a:p>
            <a:endParaRPr lang="fr-FR" dirty="0"/>
          </a:p>
          <a:p>
            <a:endParaRPr lang="fr-FR" dirty="0"/>
          </a:p>
          <a:p>
            <a:endParaRPr lang="fr-FR" dirty="0"/>
          </a:p>
          <a:p>
            <a:pPr marL="0" indent="0">
              <a:buNone/>
            </a:pPr>
            <a:endParaRPr lang="fr-FR" dirty="0"/>
          </a:p>
          <a:p>
            <a:endParaRPr lang="fr-FR" dirty="0"/>
          </a:p>
          <a:p>
            <a:endParaRPr lang="fr-FR" sz="2200" dirty="0"/>
          </a:p>
          <a:p>
            <a:r>
              <a:rPr lang="fr-FR" sz="2200" dirty="0"/>
              <a:t>Résultat:</a:t>
            </a:r>
          </a:p>
          <a:p>
            <a:endParaRPr lang="fr-FR" sz="2200" dirty="0"/>
          </a:p>
          <a:p>
            <a:endParaRPr lang="fr-FR" sz="2200" dirty="0"/>
          </a:p>
          <a:p>
            <a:endParaRPr lang="fr-FR" sz="2200" dirty="0"/>
          </a:p>
          <a:p>
            <a:r>
              <a:rPr lang="fr-FR" sz="2200" dirty="0"/>
              <a:t>La valeur  de </a:t>
            </a:r>
            <a:r>
              <a:rPr lang="fr-FR" sz="2200" b="1" dirty="0"/>
              <a:t>s</a:t>
            </a:r>
            <a:r>
              <a:rPr lang="fr-FR" sz="2200" dirty="0"/>
              <a:t> </a:t>
            </a:r>
            <a:r>
              <a:rPr lang="fr-FR" sz="2200" b="1" dirty="0"/>
              <a:t>à l'intérieur de la fonction </a:t>
            </a:r>
            <a:r>
              <a:rPr lang="fr-FR" sz="2200" dirty="0"/>
              <a:t>est </a:t>
            </a:r>
            <a:r>
              <a:rPr lang="fr-FR" sz="2200" b="1" dirty="0"/>
              <a:t>20</a:t>
            </a:r>
            <a:r>
              <a:rPr lang="fr-FR" sz="2200" dirty="0"/>
              <a:t> et la valeur de </a:t>
            </a:r>
            <a:r>
              <a:rPr lang="fr-FR" sz="2200" b="1" dirty="0"/>
              <a:t>s</a:t>
            </a:r>
            <a:r>
              <a:rPr lang="fr-FR" sz="2200" dirty="0"/>
              <a:t> en </a:t>
            </a:r>
            <a:r>
              <a:rPr lang="fr-FR" sz="2200" b="1" dirty="0"/>
              <a:t>dehors de la fonction est 10</a:t>
            </a:r>
          </a:p>
          <a:p>
            <a:endParaRPr lang="fr-FR" dirty="0"/>
          </a:p>
          <a:p>
            <a:endParaRPr lang="fr-FR" dirty="0"/>
          </a:p>
        </p:txBody>
      </p:sp>
      <p:sp>
        <p:nvSpPr>
          <p:cNvPr id="4" name="Espace réservé du pied de page 3"/>
          <p:cNvSpPr>
            <a:spLocks noGrp="1"/>
          </p:cNvSpPr>
          <p:nvPr>
            <p:ph type="ftr" sz="quarter" idx="11"/>
          </p:nvPr>
        </p:nvSpPr>
        <p:spPr/>
        <p:txBody>
          <a:bodyPr/>
          <a:lstStyle/>
          <a:p>
            <a:r>
              <a:rPr lang="fr-BE"/>
              <a:t>ELFAKIRI.S    les bases algorithmique</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21</a:t>
            </a:fld>
            <a:endParaRPr lang="fr-BE"/>
          </a:p>
        </p:txBody>
      </p:sp>
      <p:sp>
        <p:nvSpPr>
          <p:cNvPr id="6" name="Rectangle 5"/>
          <p:cNvSpPr/>
          <p:nvPr/>
        </p:nvSpPr>
        <p:spPr>
          <a:xfrm>
            <a:off x="2339752" y="2204864"/>
            <a:ext cx="3960440" cy="20162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t>
            </a:r>
            <a:r>
              <a:rPr lang="en-US" dirty="0">
                <a:solidFill>
                  <a:srgbClr val="FFFF00"/>
                </a:solidFill>
              </a:rPr>
              <a:t>=10</a:t>
            </a:r>
          </a:p>
          <a:p>
            <a:r>
              <a:rPr lang="en-US" dirty="0" err="1">
                <a:solidFill>
                  <a:srgbClr val="FFC000"/>
                </a:solidFill>
              </a:rPr>
              <a:t>def</a:t>
            </a:r>
            <a:r>
              <a:rPr lang="en-US" dirty="0"/>
              <a:t> </a:t>
            </a:r>
            <a:r>
              <a:rPr lang="en-US" dirty="0" err="1"/>
              <a:t>Afficher</a:t>
            </a:r>
            <a:r>
              <a:rPr lang="en-US" dirty="0"/>
              <a:t>():</a:t>
            </a:r>
          </a:p>
          <a:p>
            <a:r>
              <a:rPr lang="en-US" dirty="0"/>
              <a:t>    s</a:t>
            </a:r>
            <a:r>
              <a:rPr lang="en-US" dirty="0">
                <a:solidFill>
                  <a:srgbClr val="FFFF00"/>
                </a:solidFill>
              </a:rPr>
              <a:t>=20</a:t>
            </a:r>
          </a:p>
          <a:p>
            <a:r>
              <a:rPr lang="en-US" dirty="0">
                <a:solidFill>
                  <a:srgbClr val="FFFF00"/>
                </a:solidFill>
              </a:rPr>
              <a:t>    print("la </a:t>
            </a:r>
            <a:r>
              <a:rPr lang="en-US" dirty="0" err="1">
                <a:solidFill>
                  <a:srgbClr val="FFFF00"/>
                </a:solidFill>
              </a:rPr>
              <a:t>valeur</a:t>
            </a:r>
            <a:r>
              <a:rPr lang="en-US" dirty="0">
                <a:solidFill>
                  <a:srgbClr val="FFFF00"/>
                </a:solidFill>
              </a:rPr>
              <a:t> </a:t>
            </a:r>
            <a:r>
              <a:rPr lang="en-US" dirty="0" err="1">
                <a:solidFill>
                  <a:srgbClr val="FFFF00"/>
                </a:solidFill>
              </a:rPr>
              <a:t>est</a:t>
            </a:r>
            <a:r>
              <a:rPr lang="en-US" dirty="0">
                <a:solidFill>
                  <a:srgbClr val="FFFF00"/>
                </a:solidFill>
              </a:rPr>
              <a:t> :" ,s)</a:t>
            </a:r>
          </a:p>
          <a:p>
            <a:endParaRPr lang="en-US" dirty="0"/>
          </a:p>
          <a:p>
            <a:r>
              <a:rPr lang="en-US" dirty="0" err="1"/>
              <a:t>Afficher</a:t>
            </a:r>
            <a:r>
              <a:rPr lang="en-US" dirty="0"/>
              <a:t>()   </a:t>
            </a:r>
          </a:p>
          <a:p>
            <a:r>
              <a:rPr lang="en-US" dirty="0">
                <a:solidFill>
                  <a:srgbClr val="FFFF00"/>
                </a:solidFill>
              </a:rPr>
              <a:t>print(s)</a:t>
            </a:r>
            <a:endParaRPr lang="fr-FR" dirty="0">
              <a:solidFill>
                <a:srgbClr val="FFFF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4438758"/>
            <a:ext cx="24003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3422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a:t>Modifier une variable globale depuis une fonction</a:t>
            </a:r>
          </a:p>
        </p:txBody>
      </p:sp>
      <p:sp>
        <p:nvSpPr>
          <p:cNvPr id="3" name="Espace réservé du contenu 2"/>
          <p:cNvSpPr>
            <a:spLocks noGrp="1"/>
          </p:cNvSpPr>
          <p:nvPr>
            <p:ph idx="1"/>
          </p:nvPr>
        </p:nvSpPr>
        <p:spPr/>
        <p:txBody>
          <a:bodyPr>
            <a:normAutofit/>
          </a:bodyPr>
          <a:lstStyle/>
          <a:p>
            <a:r>
              <a:rPr lang="fr-FR" sz="1800" dirty="0"/>
              <a:t>Dans certaines situations, il serait utile de pouvoir modifier la valeur d’une variable globale depuis une fonction, notamment dans le cas où une fonction se sert d’une variable globale et la manipule.</a:t>
            </a:r>
          </a:p>
          <a:p>
            <a:r>
              <a:rPr lang="fr-FR" sz="1800" dirty="0"/>
              <a:t>Pour faire cela, il suffit d’utiliser le mot clef global devant le nom d’une variable globale utilisée localement afin d’indiquer à Python qu’on souhaite bien modifier le contenu de la variable globale et non pas créer une variable locale de même nom.</a:t>
            </a:r>
          </a:p>
          <a:p>
            <a:endParaRPr lang="fr-FR" sz="1800" dirty="0"/>
          </a:p>
        </p:txBody>
      </p:sp>
      <p:sp>
        <p:nvSpPr>
          <p:cNvPr id="4" name="Espace réservé du pied de page 3"/>
          <p:cNvSpPr>
            <a:spLocks noGrp="1"/>
          </p:cNvSpPr>
          <p:nvPr>
            <p:ph type="ftr" sz="quarter" idx="11"/>
          </p:nvPr>
        </p:nvSpPr>
        <p:spPr/>
        <p:txBody>
          <a:bodyPr/>
          <a:lstStyle/>
          <a:p>
            <a:r>
              <a:rPr lang="fr-BE" dirty="0"/>
              <a:t>ELFAKIRI.S    les bases algorithmique</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22</a:t>
            </a:fld>
            <a:endParaRPr lang="fr-BE"/>
          </a:p>
        </p:txBody>
      </p:sp>
      <p:sp>
        <p:nvSpPr>
          <p:cNvPr id="6" name="Rectangle 5"/>
          <p:cNvSpPr/>
          <p:nvPr/>
        </p:nvSpPr>
        <p:spPr>
          <a:xfrm>
            <a:off x="899592" y="4077072"/>
            <a:ext cx="3168352" cy="20162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s</a:t>
            </a:r>
            <a:r>
              <a:rPr lang="en-US" sz="1600" dirty="0">
                <a:solidFill>
                  <a:srgbClr val="FFFF00"/>
                </a:solidFill>
              </a:rPr>
              <a:t>=10</a:t>
            </a:r>
          </a:p>
          <a:p>
            <a:r>
              <a:rPr lang="en-US" sz="1600" dirty="0" err="1">
                <a:solidFill>
                  <a:srgbClr val="FFC000"/>
                </a:solidFill>
              </a:rPr>
              <a:t>def</a:t>
            </a:r>
            <a:r>
              <a:rPr lang="en-US" sz="1600" dirty="0"/>
              <a:t> </a:t>
            </a:r>
            <a:r>
              <a:rPr lang="en-US" sz="1600" dirty="0" err="1"/>
              <a:t>Afficher</a:t>
            </a:r>
            <a:r>
              <a:rPr lang="en-US" sz="1600" dirty="0"/>
              <a:t>():</a:t>
            </a:r>
          </a:p>
          <a:p>
            <a:r>
              <a:rPr lang="en-US" sz="1600" dirty="0"/>
              <a:t>    </a:t>
            </a:r>
            <a:r>
              <a:rPr lang="en-US" sz="1600" dirty="0">
                <a:solidFill>
                  <a:srgbClr val="FF0000"/>
                </a:solidFill>
              </a:rPr>
              <a:t>global</a:t>
            </a:r>
            <a:r>
              <a:rPr lang="en-US" sz="1600" dirty="0"/>
              <a:t> s</a:t>
            </a:r>
          </a:p>
          <a:p>
            <a:r>
              <a:rPr lang="en-US" sz="1600" dirty="0"/>
              <a:t>    s</a:t>
            </a:r>
            <a:r>
              <a:rPr lang="en-US" sz="1600" dirty="0">
                <a:solidFill>
                  <a:srgbClr val="FFFF00"/>
                </a:solidFill>
              </a:rPr>
              <a:t>=20</a:t>
            </a:r>
          </a:p>
          <a:p>
            <a:r>
              <a:rPr lang="en-US" sz="1600" dirty="0">
                <a:solidFill>
                  <a:srgbClr val="FFFF00"/>
                </a:solidFill>
              </a:rPr>
              <a:t>    print(s)</a:t>
            </a:r>
          </a:p>
          <a:p>
            <a:endParaRPr lang="en-US" sz="1600" dirty="0"/>
          </a:p>
          <a:p>
            <a:r>
              <a:rPr lang="en-US" sz="1600" dirty="0" err="1"/>
              <a:t>Afficher</a:t>
            </a:r>
            <a:r>
              <a:rPr lang="en-US" sz="1600" dirty="0"/>
              <a:t>()   </a:t>
            </a:r>
          </a:p>
          <a:p>
            <a:r>
              <a:rPr lang="en-US" sz="1600" dirty="0">
                <a:solidFill>
                  <a:srgbClr val="FFFF00"/>
                </a:solidFill>
              </a:rPr>
              <a:t>print(s)</a:t>
            </a:r>
            <a:endParaRPr lang="fr-FR" sz="1600" dirty="0">
              <a:solidFill>
                <a:srgbClr val="FFFF00"/>
              </a:solidFill>
            </a:endParaRPr>
          </a:p>
        </p:txBody>
      </p:sp>
      <p:sp>
        <p:nvSpPr>
          <p:cNvPr id="7" name="Rectangle 6"/>
          <p:cNvSpPr/>
          <p:nvPr/>
        </p:nvSpPr>
        <p:spPr>
          <a:xfrm>
            <a:off x="4499992" y="4293096"/>
            <a:ext cx="3888432" cy="1296144"/>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MA" sz="1600" dirty="0"/>
              <a:t>Le résultat sera comme suit:</a:t>
            </a:r>
          </a:p>
          <a:p>
            <a:r>
              <a:rPr lang="fr-MA" sz="1600" dirty="0"/>
              <a:t>20</a:t>
            </a:r>
          </a:p>
          <a:p>
            <a:r>
              <a:rPr lang="fr-MA" sz="1600" dirty="0"/>
              <a:t>20</a:t>
            </a:r>
            <a:endParaRPr lang="fr-FR" sz="1600" dirty="0"/>
          </a:p>
        </p:txBody>
      </p:sp>
    </p:spTree>
    <p:extLst>
      <p:ext uri="{BB962C8B-B14F-4D97-AF65-F5344CB8AC3E}">
        <p14:creationId xmlns:p14="http://schemas.microsoft.com/office/powerpoint/2010/main" val="289663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Réflexion </a:t>
            </a:r>
          </a:p>
        </p:txBody>
      </p:sp>
      <p:sp>
        <p:nvSpPr>
          <p:cNvPr id="3" name="Espace réservé du contenu 2"/>
          <p:cNvSpPr>
            <a:spLocks noGrp="1"/>
          </p:cNvSpPr>
          <p:nvPr>
            <p:ph idx="1"/>
          </p:nvPr>
        </p:nvSpPr>
        <p:spPr/>
        <p:txBody>
          <a:bodyPr>
            <a:normAutofit/>
          </a:bodyPr>
          <a:lstStyle/>
          <a:p>
            <a:pPr>
              <a:spcAft>
                <a:spcPts val="1200"/>
              </a:spcAft>
            </a:pPr>
            <a:r>
              <a:rPr lang="fr-FR" sz="2400" dirty="0"/>
              <a:t>Vous pouvez remarquer qu'il y'a des lignes qui se </a:t>
            </a:r>
            <a:r>
              <a:rPr lang="fr-FR" sz="2400" b="1" dirty="0"/>
              <a:t>répètent</a:t>
            </a:r>
            <a:r>
              <a:rPr lang="fr-FR" sz="2400" dirty="0"/>
              <a:t> à </a:t>
            </a:r>
            <a:r>
              <a:rPr lang="fr-FR" sz="2400" b="1" dirty="0"/>
              <a:t>plusieurs endroit </a:t>
            </a:r>
            <a:r>
              <a:rPr lang="fr-FR" sz="2400" dirty="0"/>
              <a:t>dans notre programme mais </a:t>
            </a:r>
            <a:r>
              <a:rPr lang="fr-FR" sz="2400" b="1" dirty="0"/>
              <a:t>les valeurs varient </a:t>
            </a:r>
            <a:r>
              <a:rPr lang="fr-FR" sz="2400" dirty="0"/>
              <a:t>d'un emplacement vers un autre.</a:t>
            </a:r>
          </a:p>
          <a:p>
            <a:pPr>
              <a:spcAft>
                <a:spcPts val="1200"/>
              </a:spcAft>
            </a:pPr>
            <a:r>
              <a:rPr lang="fr-FR" sz="2400" dirty="0"/>
              <a:t>Vous pouvez remarquer que cette écriture n'est pas bonne, car il y'a des lignes qui reviennent à chaque fois. </a:t>
            </a:r>
          </a:p>
          <a:p>
            <a:pPr>
              <a:spcAft>
                <a:spcPts val="1200"/>
              </a:spcAft>
            </a:pPr>
            <a:r>
              <a:rPr lang="fr-FR" sz="2400" dirty="0"/>
              <a:t>Pour éviter de répéter ces lignes, il faut utiliser ce qu'on appelle </a:t>
            </a:r>
            <a:r>
              <a:rPr lang="fr-FR" sz="2400" b="1" dirty="0"/>
              <a:t>sous-programme.</a:t>
            </a:r>
          </a:p>
        </p:txBody>
      </p:sp>
      <p:sp>
        <p:nvSpPr>
          <p:cNvPr id="4" name="Espace réservé du pied de page 3">
            <a:extLst>
              <a:ext uri="{FF2B5EF4-FFF2-40B4-BE49-F238E27FC236}">
                <a16:creationId xmlns:a16="http://schemas.microsoft.com/office/drawing/2014/main" id="{D5CAC815-1295-58AE-A54D-8D5AA2E35B66}"/>
              </a:ext>
            </a:extLst>
          </p:cNvPr>
          <p:cNvSpPr>
            <a:spLocks noGrp="1"/>
          </p:cNvSpPr>
          <p:nvPr>
            <p:ph type="ftr" sz="quarter" idx="11"/>
          </p:nvPr>
        </p:nvSpPr>
        <p:spPr/>
        <p:txBody>
          <a:bodyPr/>
          <a:lstStyle/>
          <a:p>
            <a:r>
              <a:rPr lang="fr-FR"/>
              <a:t>ELFAKIRI.S    les bases algorithmique</a:t>
            </a:r>
            <a:endParaRPr lang="fr-BE"/>
          </a:p>
        </p:txBody>
      </p:sp>
      <p:sp>
        <p:nvSpPr>
          <p:cNvPr id="5" name="Espace réservé du numéro de diapositive 4">
            <a:extLst>
              <a:ext uri="{FF2B5EF4-FFF2-40B4-BE49-F238E27FC236}">
                <a16:creationId xmlns:a16="http://schemas.microsoft.com/office/drawing/2014/main" id="{0024EF8F-466F-E5BF-AAAB-BAE2B228BDBD}"/>
              </a:ext>
            </a:extLst>
          </p:cNvPr>
          <p:cNvSpPr>
            <a:spLocks noGrp="1"/>
          </p:cNvSpPr>
          <p:nvPr>
            <p:ph type="sldNum" sz="quarter" idx="12"/>
          </p:nvPr>
        </p:nvSpPr>
        <p:spPr/>
        <p:txBody>
          <a:bodyPr/>
          <a:lstStyle/>
          <a:p>
            <a:fld id="{CF4668DC-857F-487D-BFFA-8C0CA5037977}" type="slidenum">
              <a:rPr lang="fr-BE" smtClean="0"/>
              <a:t>3</a:t>
            </a:fld>
            <a:endParaRPr lang="fr-BE"/>
          </a:p>
        </p:txBody>
      </p:sp>
    </p:spTree>
    <p:extLst>
      <p:ext uri="{BB962C8B-B14F-4D97-AF65-F5344CB8AC3E}">
        <p14:creationId xmlns:p14="http://schemas.microsoft.com/office/powerpoint/2010/main" val="3437081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799343"/>
          </a:xfrm>
        </p:spPr>
        <p:txBody>
          <a:bodyPr>
            <a:normAutofit fontScale="90000"/>
          </a:bodyPr>
          <a:lstStyle/>
          <a:p>
            <a:pPr algn="ctr"/>
            <a:r>
              <a:rPr lang="fr-FR" dirty="0"/>
              <a:t>Réflexion</a:t>
            </a:r>
          </a:p>
        </p:txBody>
      </p:sp>
      <p:sp>
        <p:nvSpPr>
          <p:cNvPr id="3" name="Espace réservé du contenu 2"/>
          <p:cNvSpPr>
            <a:spLocks noGrp="1"/>
          </p:cNvSpPr>
          <p:nvPr>
            <p:ph idx="1"/>
          </p:nvPr>
        </p:nvSpPr>
        <p:spPr>
          <a:xfrm>
            <a:off x="432328" y="1503431"/>
            <a:ext cx="8229600" cy="4768200"/>
          </a:xfrm>
        </p:spPr>
        <p:txBody>
          <a:bodyPr>
            <a:normAutofit/>
          </a:bodyPr>
          <a:lstStyle/>
          <a:p>
            <a:r>
              <a:rPr lang="fr-FR" sz="1650" b="1" i="1" u="sng" dirty="0"/>
              <a:t>Comment faire (l'idée) ?</a:t>
            </a:r>
            <a:endParaRPr lang="fr-FR" sz="1650" dirty="0"/>
          </a:p>
          <a:p>
            <a:pPr marL="0" indent="0">
              <a:buNone/>
            </a:pPr>
            <a:r>
              <a:rPr lang="fr-FR" sz="1650" dirty="0"/>
              <a:t>    On regroupe les lignes qui se répètent à </a:t>
            </a:r>
            <a:r>
              <a:rPr lang="fr-FR" sz="1650" b="1" dirty="0"/>
              <a:t>part</a:t>
            </a:r>
            <a:r>
              <a:rPr lang="fr-FR" sz="1650" dirty="0"/>
              <a:t>, et on lui donne  un </a:t>
            </a:r>
            <a:r>
              <a:rPr lang="fr-FR" sz="1650" b="1" dirty="0"/>
              <a:t>nom</a:t>
            </a:r>
            <a:r>
              <a:rPr lang="fr-FR" sz="1650" dirty="0"/>
              <a:t>. Par exemple:</a:t>
            </a:r>
          </a:p>
          <a:p>
            <a:pPr marL="0" indent="0">
              <a:buNone/>
            </a:pPr>
            <a:endParaRPr lang="fr-FR" sz="1650" dirty="0"/>
          </a:p>
          <a:p>
            <a:pPr marL="0" indent="0">
              <a:buNone/>
            </a:pPr>
            <a:r>
              <a:rPr lang="fr-FR" sz="1650" dirty="0"/>
              <a:t>                    </a:t>
            </a:r>
          </a:p>
          <a:p>
            <a:pPr marL="0" indent="0">
              <a:buNone/>
            </a:pPr>
            <a:r>
              <a:rPr lang="fr-FR" sz="1650" dirty="0"/>
              <a:t>                   </a:t>
            </a:r>
            <a:endParaRPr lang="fr-FR" sz="1650" b="1" dirty="0">
              <a:solidFill>
                <a:srgbClr val="FF0000"/>
              </a:solidFill>
            </a:endParaRPr>
          </a:p>
          <a:p>
            <a:pPr marL="0" indent="0">
              <a:buNone/>
            </a:pPr>
            <a:endParaRPr lang="fr-FR" sz="1650" dirty="0"/>
          </a:p>
          <a:p>
            <a:pPr marL="0" indent="0">
              <a:buNone/>
            </a:pPr>
            <a:endParaRPr lang="fr-FR" sz="1650" dirty="0"/>
          </a:p>
          <a:p>
            <a:pPr marL="0" indent="0">
              <a:spcBef>
                <a:spcPts val="0"/>
              </a:spcBef>
              <a:buNone/>
            </a:pPr>
            <a:r>
              <a:rPr lang="fr-FR" sz="1650" dirty="0"/>
              <a:t>Puis on </a:t>
            </a:r>
            <a:r>
              <a:rPr lang="fr-FR" sz="1650" b="1" dirty="0"/>
              <a:t>remplace</a:t>
            </a:r>
            <a:r>
              <a:rPr lang="fr-FR" sz="1650" dirty="0"/>
              <a:t> ces lignes qui reviennent  dans notre </a:t>
            </a:r>
            <a:r>
              <a:rPr lang="fr-FR" sz="1650" b="1" dirty="0"/>
              <a:t>programme A </a:t>
            </a:r>
            <a:r>
              <a:rPr lang="fr-FR" sz="1650" dirty="0"/>
              <a:t>par </a:t>
            </a:r>
            <a:r>
              <a:rPr lang="fr-FR" sz="2000" b="1" dirty="0">
                <a:solidFill>
                  <a:srgbClr val="FF0000"/>
                </a:solidFill>
              </a:rPr>
              <a:t>X</a:t>
            </a:r>
            <a:r>
              <a:rPr lang="fr-FR" sz="1650" dirty="0"/>
              <a:t>, donc au lieu d'écrire 9 lignes, on va écrire 3 lignes:</a:t>
            </a:r>
          </a:p>
          <a:p>
            <a:pPr marL="0" indent="0">
              <a:buNone/>
            </a:pPr>
            <a:endParaRPr lang="fr-FR" sz="1650" dirty="0"/>
          </a:p>
        </p:txBody>
      </p:sp>
      <p:sp>
        <p:nvSpPr>
          <p:cNvPr id="4" name="Rectangle 3"/>
          <p:cNvSpPr/>
          <p:nvPr/>
        </p:nvSpPr>
        <p:spPr>
          <a:xfrm>
            <a:off x="2267744" y="2253680"/>
            <a:ext cx="4824536" cy="1133824"/>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0" dirty="0">
                <a:solidFill>
                  <a:srgbClr val="9CDCFE"/>
                </a:solidFill>
                <a:effectLst/>
                <a:latin typeface="Consolas" panose="020B0609020204030204" pitchFamily="49" charset="0"/>
              </a:rPr>
              <a:t>a</a:t>
            </a:r>
            <a:r>
              <a:rPr lang="fr-FR" sz="1600" b="0" dirty="0">
                <a:solidFill>
                  <a:srgbClr val="D4D4D4"/>
                </a:solidFill>
                <a:effectLst/>
                <a:latin typeface="Consolas" panose="020B0609020204030204" pitchFamily="49" charset="0"/>
              </a:rPr>
              <a:t>=</a:t>
            </a:r>
            <a:r>
              <a:rPr lang="fr-FR" sz="1600" b="0" dirty="0" err="1">
                <a:solidFill>
                  <a:srgbClr val="4EC9B0"/>
                </a:solidFill>
                <a:effectLst/>
                <a:latin typeface="Consolas" panose="020B0609020204030204" pitchFamily="49" charset="0"/>
              </a:rPr>
              <a:t>int</a:t>
            </a:r>
            <a:r>
              <a:rPr lang="fr-FR" sz="1600" b="0" dirty="0">
                <a:solidFill>
                  <a:srgbClr val="CCCCCC"/>
                </a:solidFill>
                <a:effectLst/>
                <a:latin typeface="Consolas" panose="020B0609020204030204" pitchFamily="49" charset="0"/>
              </a:rPr>
              <a:t>(</a:t>
            </a:r>
            <a:r>
              <a:rPr lang="fr-FR" sz="1600" b="0" dirty="0">
                <a:solidFill>
                  <a:srgbClr val="DCDCAA"/>
                </a:solidFill>
                <a:effectLst/>
                <a:latin typeface="Consolas" panose="020B0609020204030204" pitchFamily="49" charset="0"/>
              </a:rPr>
              <a:t>input</a:t>
            </a:r>
            <a:r>
              <a:rPr lang="fr-FR" sz="1600" b="0" dirty="0">
                <a:solidFill>
                  <a:srgbClr val="CCCCCC"/>
                </a:solidFill>
                <a:effectLst/>
                <a:latin typeface="Consolas" panose="020B0609020204030204" pitchFamily="49" charset="0"/>
              </a:rPr>
              <a:t>(</a:t>
            </a:r>
            <a:r>
              <a:rPr lang="fr-FR" sz="1600" b="0" dirty="0">
                <a:solidFill>
                  <a:srgbClr val="CE9178"/>
                </a:solidFill>
                <a:effectLst/>
                <a:latin typeface="Consolas" panose="020B0609020204030204" pitchFamily="49" charset="0"/>
              </a:rPr>
              <a:t>"saisir le premier nombre"</a:t>
            </a:r>
            <a:r>
              <a:rPr lang="fr-FR" sz="1600" b="0" dirty="0">
                <a:solidFill>
                  <a:srgbClr val="CCCCCC"/>
                </a:solidFill>
                <a:effectLst/>
                <a:latin typeface="Consolas" panose="020B0609020204030204" pitchFamily="49" charset="0"/>
              </a:rPr>
              <a:t>))</a:t>
            </a:r>
          </a:p>
          <a:p>
            <a:r>
              <a:rPr lang="fr-FR" sz="1600" b="0" dirty="0">
                <a:solidFill>
                  <a:srgbClr val="9CDCFE"/>
                </a:solidFill>
                <a:effectLst/>
                <a:latin typeface="Consolas" panose="020B0609020204030204" pitchFamily="49" charset="0"/>
              </a:rPr>
              <a:t>b</a:t>
            </a:r>
            <a:r>
              <a:rPr lang="fr-FR" sz="1600" b="0" dirty="0">
                <a:solidFill>
                  <a:srgbClr val="D4D4D4"/>
                </a:solidFill>
                <a:effectLst/>
                <a:latin typeface="Consolas" panose="020B0609020204030204" pitchFamily="49" charset="0"/>
              </a:rPr>
              <a:t>=</a:t>
            </a:r>
            <a:r>
              <a:rPr lang="fr-FR" sz="1600" b="0" dirty="0" err="1">
                <a:solidFill>
                  <a:srgbClr val="4EC9B0"/>
                </a:solidFill>
                <a:effectLst/>
                <a:latin typeface="Consolas" panose="020B0609020204030204" pitchFamily="49" charset="0"/>
              </a:rPr>
              <a:t>int</a:t>
            </a:r>
            <a:r>
              <a:rPr lang="fr-FR" sz="1600" b="0" dirty="0">
                <a:solidFill>
                  <a:srgbClr val="CCCCCC"/>
                </a:solidFill>
                <a:effectLst/>
                <a:latin typeface="Consolas" panose="020B0609020204030204" pitchFamily="49" charset="0"/>
              </a:rPr>
              <a:t>(</a:t>
            </a:r>
            <a:r>
              <a:rPr lang="fr-FR" sz="1600" b="0" dirty="0">
                <a:solidFill>
                  <a:srgbClr val="DCDCAA"/>
                </a:solidFill>
                <a:effectLst/>
                <a:latin typeface="Consolas" panose="020B0609020204030204" pitchFamily="49" charset="0"/>
              </a:rPr>
              <a:t>input</a:t>
            </a:r>
            <a:r>
              <a:rPr lang="fr-FR" sz="1600" b="0" dirty="0">
                <a:solidFill>
                  <a:srgbClr val="CCCCCC"/>
                </a:solidFill>
                <a:effectLst/>
                <a:latin typeface="Consolas" panose="020B0609020204030204" pitchFamily="49" charset="0"/>
              </a:rPr>
              <a:t>(</a:t>
            </a:r>
            <a:r>
              <a:rPr lang="fr-FR" sz="1600" b="0" dirty="0">
                <a:solidFill>
                  <a:srgbClr val="CE9178"/>
                </a:solidFill>
                <a:effectLst/>
                <a:latin typeface="Consolas" panose="020B0609020204030204" pitchFamily="49" charset="0"/>
              </a:rPr>
              <a:t>"saisir le deuxième nombre"</a:t>
            </a:r>
            <a:r>
              <a:rPr lang="fr-FR" sz="1600" b="0" dirty="0">
                <a:solidFill>
                  <a:srgbClr val="CCCCCC"/>
                </a:solidFill>
                <a:effectLst/>
                <a:latin typeface="Consolas" panose="020B0609020204030204" pitchFamily="49" charset="0"/>
              </a:rPr>
              <a:t>))</a:t>
            </a:r>
          </a:p>
          <a:p>
            <a:r>
              <a:rPr lang="fr-FR" sz="1600" b="0" dirty="0">
                <a:solidFill>
                  <a:srgbClr val="9CDCFE"/>
                </a:solidFill>
                <a:effectLst/>
                <a:latin typeface="Consolas" panose="020B0609020204030204" pitchFamily="49" charset="0"/>
              </a:rPr>
              <a:t>s</a:t>
            </a:r>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a</a:t>
            </a:r>
            <a:r>
              <a:rPr lang="fr-FR" sz="1600" b="0" dirty="0" err="1">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b</a:t>
            </a:r>
            <a:endParaRPr lang="fr-FR" sz="1600" b="0" dirty="0">
              <a:solidFill>
                <a:srgbClr val="CCCCCC"/>
              </a:solidFill>
              <a:effectLst/>
              <a:latin typeface="Consolas" panose="020B0609020204030204" pitchFamily="49" charset="0"/>
            </a:endParaRPr>
          </a:p>
          <a:p>
            <a:r>
              <a:rPr lang="fr-FR" sz="1600" b="0" dirty="0" err="1">
                <a:solidFill>
                  <a:srgbClr val="DCDCAA"/>
                </a:solidFill>
                <a:effectLst/>
                <a:latin typeface="Consolas" panose="020B0609020204030204" pitchFamily="49" charset="0"/>
              </a:rPr>
              <a:t>print</a:t>
            </a:r>
            <a:r>
              <a:rPr lang="fr-FR" sz="1600" b="0" dirty="0">
                <a:solidFill>
                  <a:srgbClr val="CCCCCC"/>
                </a:solidFill>
                <a:effectLst/>
                <a:latin typeface="Consolas" panose="020B0609020204030204" pitchFamily="49" charset="0"/>
              </a:rPr>
              <a:t>(</a:t>
            </a:r>
            <a:r>
              <a:rPr lang="fr-FR" sz="1600" b="0" dirty="0">
                <a:solidFill>
                  <a:srgbClr val="9CDCFE"/>
                </a:solidFill>
                <a:effectLst/>
                <a:latin typeface="Consolas" panose="020B0609020204030204" pitchFamily="49" charset="0"/>
              </a:rPr>
              <a:t>s</a:t>
            </a:r>
            <a:r>
              <a:rPr lang="fr-FR" sz="1600" b="0" dirty="0">
                <a:solidFill>
                  <a:srgbClr val="CCCCCC"/>
                </a:solidFill>
                <a:effectLst/>
                <a:latin typeface="Consolas" panose="020B0609020204030204" pitchFamily="49" charset="0"/>
              </a:rPr>
              <a:t>)</a:t>
            </a:r>
          </a:p>
        </p:txBody>
      </p:sp>
      <p:sp>
        <p:nvSpPr>
          <p:cNvPr id="5" name="Accolade ouvrante 4"/>
          <p:cNvSpPr/>
          <p:nvPr/>
        </p:nvSpPr>
        <p:spPr>
          <a:xfrm>
            <a:off x="1778376" y="2240037"/>
            <a:ext cx="489368" cy="11474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 name="Rectangle 5"/>
          <p:cNvSpPr/>
          <p:nvPr/>
        </p:nvSpPr>
        <p:spPr>
          <a:xfrm>
            <a:off x="2555776" y="4231826"/>
            <a:ext cx="3485044" cy="2071141"/>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rgbClr val="FF0000"/>
                </a:solidFill>
                <a:sym typeface="Wingdings" pitchFamily="2" charset="2"/>
              </a:rPr>
              <a:t>X</a:t>
            </a:r>
          </a:p>
          <a:p>
            <a:r>
              <a:rPr lang="fr-FR" sz="1400" dirty="0">
                <a:sym typeface="Wingdings" pitchFamily="2" charset="2"/>
              </a:rPr>
              <a:t>……</a:t>
            </a:r>
          </a:p>
          <a:p>
            <a:r>
              <a:rPr lang="fr-FR" sz="1400" dirty="0">
                <a:sym typeface="Wingdings" pitchFamily="2" charset="2"/>
              </a:rPr>
              <a:t>……</a:t>
            </a:r>
          </a:p>
          <a:p>
            <a:r>
              <a:rPr lang="fr-FR" sz="1400" dirty="0">
                <a:solidFill>
                  <a:srgbClr val="FF0000"/>
                </a:solidFill>
                <a:sym typeface="Wingdings" pitchFamily="2" charset="2"/>
              </a:rPr>
              <a:t>X</a:t>
            </a:r>
          </a:p>
          <a:p>
            <a:r>
              <a:rPr lang="fr-FR" sz="1400" dirty="0">
                <a:sym typeface="Wingdings" pitchFamily="2" charset="2"/>
              </a:rPr>
              <a:t>……</a:t>
            </a:r>
          </a:p>
          <a:p>
            <a:r>
              <a:rPr lang="fr-FR" sz="1400" dirty="0">
                <a:sym typeface="Wingdings" pitchFamily="2" charset="2"/>
              </a:rPr>
              <a:t>……</a:t>
            </a:r>
          </a:p>
          <a:p>
            <a:r>
              <a:rPr lang="fr-FR" sz="1400" dirty="0">
                <a:sym typeface="Wingdings" pitchFamily="2" charset="2"/>
              </a:rPr>
              <a:t>…...</a:t>
            </a:r>
          </a:p>
          <a:p>
            <a:r>
              <a:rPr lang="fr-FR" sz="1400" dirty="0">
                <a:solidFill>
                  <a:srgbClr val="FF0000"/>
                </a:solidFill>
                <a:sym typeface="Wingdings" pitchFamily="2" charset="2"/>
              </a:rPr>
              <a:t>X</a:t>
            </a:r>
          </a:p>
          <a:p>
            <a:r>
              <a:rPr lang="fr-FR" sz="1400" dirty="0">
                <a:sym typeface="Wingdings" pitchFamily="2" charset="2"/>
              </a:rPr>
              <a:t>……</a:t>
            </a:r>
          </a:p>
        </p:txBody>
      </p:sp>
      <p:sp>
        <p:nvSpPr>
          <p:cNvPr id="7" name="ZoneTexte 6">
            <a:extLst>
              <a:ext uri="{FF2B5EF4-FFF2-40B4-BE49-F238E27FC236}">
                <a16:creationId xmlns:a16="http://schemas.microsoft.com/office/drawing/2014/main" id="{2848B1B8-821B-C45F-65C5-CE05E2195E30}"/>
              </a:ext>
            </a:extLst>
          </p:cNvPr>
          <p:cNvSpPr txBox="1"/>
          <p:nvPr/>
        </p:nvSpPr>
        <p:spPr>
          <a:xfrm>
            <a:off x="6059432" y="4898064"/>
            <a:ext cx="1800771" cy="369332"/>
          </a:xfrm>
          <a:prstGeom prst="rect">
            <a:avLst/>
          </a:prstGeom>
          <a:noFill/>
        </p:spPr>
        <p:txBody>
          <a:bodyPr wrap="square" rtlCol="0">
            <a:spAutoFit/>
          </a:bodyPr>
          <a:lstStyle/>
          <a:p>
            <a:r>
              <a:rPr lang="fr-FR" b="1" dirty="0"/>
              <a:t>Programme A</a:t>
            </a:r>
            <a:endParaRPr lang="fr-MA" b="1" dirty="0"/>
          </a:p>
        </p:txBody>
      </p:sp>
      <p:sp>
        <p:nvSpPr>
          <p:cNvPr id="8" name="ZoneTexte 7">
            <a:extLst>
              <a:ext uri="{FF2B5EF4-FFF2-40B4-BE49-F238E27FC236}">
                <a16:creationId xmlns:a16="http://schemas.microsoft.com/office/drawing/2014/main" id="{D54B25E0-89FD-4AD2-0CF0-A8066F1426A6}"/>
              </a:ext>
            </a:extLst>
          </p:cNvPr>
          <p:cNvSpPr txBox="1"/>
          <p:nvPr/>
        </p:nvSpPr>
        <p:spPr>
          <a:xfrm>
            <a:off x="1236910" y="2629104"/>
            <a:ext cx="489368" cy="461665"/>
          </a:xfrm>
          <a:prstGeom prst="rect">
            <a:avLst/>
          </a:prstGeom>
          <a:noFill/>
        </p:spPr>
        <p:txBody>
          <a:bodyPr wrap="square" rtlCol="0">
            <a:spAutoFit/>
          </a:bodyPr>
          <a:lstStyle/>
          <a:p>
            <a:r>
              <a:rPr lang="fr-FR" sz="2400" dirty="0">
                <a:solidFill>
                  <a:srgbClr val="FF0000"/>
                </a:solidFill>
              </a:rPr>
              <a:t>X</a:t>
            </a:r>
            <a:endParaRPr lang="fr-MA" sz="2400" dirty="0">
              <a:solidFill>
                <a:srgbClr val="FF0000"/>
              </a:solidFill>
            </a:endParaRPr>
          </a:p>
        </p:txBody>
      </p:sp>
      <p:sp>
        <p:nvSpPr>
          <p:cNvPr id="9" name="Espace réservé du pied de page 8">
            <a:extLst>
              <a:ext uri="{FF2B5EF4-FFF2-40B4-BE49-F238E27FC236}">
                <a16:creationId xmlns:a16="http://schemas.microsoft.com/office/drawing/2014/main" id="{F46D8DD4-1D54-AFCB-0EBE-F48429BB2CBE}"/>
              </a:ext>
            </a:extLst>
          </p:cNvPr>
          <p:cNvSpPr>
            <a:spLocks noGrp="1"/>
          </p:cNvSpPr>
          <p:nvPr>
            <p:ph type="ftr" sz="quarter" idx="11"/>
          </p:nvPr>
        </p:nvSpPr>
        <p:spPr/>
        <p:txBody>
          <a:bodyPr/>
          <a:lstStyle/>
          <a:p>
            <a:r>
              <a:rPr lang="fr-FR"/>
              <a:t>ELFAKIRI.S    les bases algorithmique</a:t>
            </a:r>
            <a:endParaRPr lang="fr-BE"/>
          </a:p>
        </p:txBody>
      </p:sp>
      <p:sp>
        <p:nvSpPr>
          <p:cNvPr id="10" name="Espace réservé du numéro de diapositive 9">
            <a:extLst>
              <a:ext uri="{FF2B5EF4-FFF2-40B4-BE49-F238E27FC236}">
                <a16:creationId xmlns:a16="http://schemas.microsoft.com/office/drawing/2014/main" id="{4FB67CDB-8EA4-E9CD-E283-526FC1A909A5}"/>
              </a:ext>
            </a:extLst>
          </p:cNvPr>
          <p:cNvSpPr>
            <a:spLocks noGrp="1"/>
          </p:cNvSpPr>
          <p:nvPr>
            <p:ph type="sldNum" sz="quarter" idx="12"/>
          </p:nvPr>
        </p:nvSpPr>
        <p:spPr/>
        <p:txBody>
          <a:bodyPr/>
          <a:lstStyle/>
          <a:p>
            <a:fld id="{CF4668DC-857F-487D-BFFA-8C0CA5037977}" type="slidenum">
              <a:rPr lang="fr-BE" smtClean="0"/>
              <a:t>4</a:t>
            </a:fld>
            <a:endParaRPr lang="fr-BE"/>
          </a:p>
        </p:txBody>
      </p:sp>
    </p:spTree>
    <p:extLst>
      <p:ext uri="{BB962C8B-B14F-4D97-AF65-F5344CB8AC3E}">
        <p14:creationId xmlns:p14="http://schemas.microsoft.com/office/powerpoint/2010/main" val="142523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a:t>Définition d'un sous programme</a:t>
            </a:r>
          </a:p>
        </p:txBody>
      </p:sp>
      <p:sp>
        <p:nvSpPr>
          <p:cNvPr id="3" name="Espace réservé du contenu 2"/>
          <p:cNvSpPr>
            <a:spLocks noGrp="1"/>
          </p:cNvSpPr>
          <p:nvPr>
            <p:ph idx="1"/>
          </p:nvPr>
        </p:nvSpPr>
        <p:spPr/>
        <p:txBody>
          <a:bodyPr>
            <a:normAutofit/>
          </a:bodyPr>
          <a:lstStyle/>
          <a:p>
            <a:pPr>
              <a:spcAft>
                <a:spcPts val="1200"/>
              </a:spcAft>
            </a:pPr>
            <a:r>
              <a:rPr lang="fr-FR" sz="2000" dirty="0"/>
              <a:t>Un sous programme dans le langage python, on appelle une </a:t>
            </a:r>
            <a:r>
              <a:rPr lang="fr-FR" sz="2000" b="1" dirty="0">
                <a:solidFill>
                  <a:srgbClr val="C00000"/>
                </a:solidFill>
              </a:rPr>
              <a:t>fonction. </a:t>
            </a:r>
          </a:p>
          <a:p>
            <a:pPr>
              <a:spcAft>
                <a:spcPts val="1200"/>
              </a:spcAft>
            </a:pPr>
            <a:r>
              <a:rPr lang="fr-FR" sz="2000" dirty="0"/>
              <a:t>Une </a:t>
            </a:r>
            <a:r>
              <a:rPr lang="fr-FR" sz="2000" b="1" dirty="0"/>
              <a:t>fonction</a:t>
            </a:r>
            <a:r>
              <a:rPr lang="fr-FR" sz="2000" dirty="0"/>
              <a:t> donc est un </a:t>
            </a:r>
            <a:r>
              <a:rPr lang="fr-FR" sz="2000" b="1" dirty="0"/>
              <a:t>ensembles de lignes de code </a:t>
            </a:r>
            <a:r>
              <a:rPr lang="fr-FR" sz="2000" dirty="0"/>
              <a:t>qui effectuent une certaine tâche(calcul ou autre). </a:t>
            </a:r>
          </a:p>
          <a:p>
            <a:pPr>
              <a:spcAft>
                <a:spcPts val="1200"/>
              </a:spcAft>
            </a:pPr>
            <a:r>
              <a:rPr lang="fr-FR" sz="2000" dirty="0"/>
              <a:t>Ces lignes sont regroupés dans un </a:t>
            </a:r>
            <a:r>
              <a:rPr lang="fr-FR" sz="2000" b="1" dirty="0"/>
              <a:t>bloc</a:t>
            </a:r>
            <a:r>
              <a:rPr lang="fr-FR" sz="2000" dirty="0"/>
              <a:t> et on lui donne un </a:t>
            </a:r>
            <a:r>
              <a:rPr lang="fr-FR" sz="2000" b="1" dirty="0"/>
              <a:t>nom</a:t>
            </a:r>
            <a:r>
              <a:rPr lang="fr-FR" sz="2000" dirty="0"/>
              <a:t>. (c’est la </a:t>
            </a:r>
            <a:r>
              <a:rPr lang="fr-FR" sz="2000" b="1" dirty="0">
                <a:solidFill>
                  <a:srgbClr val="C00000"/>
                </a:solidFill>
              </a:rPr>
              <a:t>définition</a:t>
            </a:r>
            <a:r>
              <a:rPr lang="fr-FR" sz="2000" dirty="0"/>
              <a:t> de la fonction)</a:t>
            </a:r>
          </a:p>
          <a:p>
            <a:pPr>
              <a:spcAft>
                <a:spcPts val="1200"/>
              </a:spcAft>
            </a:pPr>
            <a:r>
              <a:rPr lang="fr-FR" sz="2000" dirty="0"/>
              <a:t>Le nom de la fonction est écrit à chaque fois qu'on en a besoin de l'utiliser (on dit : on fait </a:t>
            </a:r>
            <a:r>
              <a:rPr lang="fr-FR" sz="2000" b="1" dirty="0">
                <a:solidFill>
                  <a:srgbClr val="C00000"/>
                </a:solidFill>
              </a:rPr>
              <a:t>appel</a:t>
            </a:r>
            <a:r>
              <a:rPr lang="fr-FR" sz="2000" dirty="0"/>
              <a:t> à la fonction).</a:t>
            </a:r>
          </a:p>
        </p:txBody>
      </p:sp>
      <p:sp>
        <p:nvSpPr>
          <p:cNvPr id="4" name="Espace réservé du pied de page 3">
            <a:extLst>
              <a:ext uri="{FF2B5EF4-FFF2-40B4-BE49-F238E27FC236}">
                <a16:creationId xmlns:a16="http://schemas.microsoft.com/office/drawing/2014/main" id="{AEB1C005-3640-146E-CBD8-726E3BCE90A4}"/>
              </a:ext>
            </a:extLst>
          </p:cNvPr>
          <p:cNvSpPr>
            <a:spLocks noGrp="1"/>
          </p:cNvSpPr>
          <p:nvPr>
            <p:ph type="ftr" sz="quarter" idx="11"/>
          </p:nvPr>
        </p:nvSpPr>
        <p:spPr/>
        <p:txBody>
          <a:bodyPr/>
          <a:lstStyle/>
          <a:p>
            <a:r>
              <a:rPr lang="fr-FR"/>
              <a:t>ELFAKIRI.S    les bases algorithmique</a:t>
            </a:r>
            <a:endParaRPr lang="fr-BE"/>
          </a:p>
        </p:txBody>
      </p:sp>
      <p:sp>
        <p:nvSpPr>
          <p:cNvPr id="5" name="Espace réservé du numéro de diapositive 4">
            <a:extLst>
              <a:ext uri="{FF2B5EF4-FFF2-40B4-BE49-F238E27FC236}">
                <a16:creationId xmlns:a16="http://schemas.microsoft.com/office/drawing/2014/main" id="{683D39C4-CD19-8991-9C01-772AB4289DF8}"/>
              </a:ext>
            </a:extLst>
          </p:cNvPr>
          <p:cNvSpPr>
            <a:spLocks noGrp="1"/>
          </p:cNvSpPr>
          <p:nvPr>
            <p:ph type="sldNum" sz="quarter" idx="12"/>
          </p:nvPr>
        </p:nvSpPr>
        <p:spPr/>
        <p:txBody>
          <a:bodyPr/>
          <a:lstStyle/>
          <a:p>
            <a:fld id="{CF4668DC-857F-487D-BFFA-8C0CA5037977}" type="slidenum">
              <a:rPr lang="fr-BE" smtClean="0"/>
              <a:t>5</a:t>
            </a:fld>
            <a:endParaRPr lang="fr-BE"/>
          </a:p>
        </p:txBody>
      </p:sp>
    </p:spTree>
    <p:extLst>
      <p:ext uri="{BB962C8B-B14F-4D97-AF65-F5344CB8AC3E}">
        <p14:creationId xmlns:p14="http://schemas.microsoft.com/office/powerpoint/2010/main" val="3124253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67F5CE-1930-4F2F-84EE-C676B2C26358}"/>
              </a:ext>
            </a:extLst>
          </p:cNvPr>
          <p:cNvSpPr>
            <a:spLocks noGrp="1"/>
          </p:cNvSpPr>
          <p:nvPr>
            <p:ph type="title"/>
          </p:nvPr>
        </p:nvSpPr>
        <p:spPr/>
        <p:txBody>
          <a:bodyPr/>
          <a:lstStyle/>
          <a:p>
            <a:pPr algn="ctr"/>
            <a:r>
              <a:rPr lang="fr-FR" dirty="0"/>
              <a:t>L'avantage des fonctions</a:t>
            </a:r>
            <a:endParaRPr lang="fr-MA" dirty="0"/>
          </a:p>
        </p:txBody>
      </p:sp>
      <p:sp>
        <p:nvSpPr>
          <p:cNvPr id="3" name="Espace réservé du contenu 2">
            <a:extLst>
              <a:ext uri="{FF2B5EF4-FFF2-40B4-BE49-F238E27FC236}">
                <a16:creationId xmlns:a16="http://schemas.microsoft.com/office/drawing/2014/main" id="{F9321B71-68DC-CA8D-7A00-1AA140E5DC58}"/>
              </a:ext>
            </a:extLst>
          </p:cNvPr>
          <p:cNvSpPr>
            <a:spLocks noGrp="1"/>
          </p:cNvSpPr>
          <p:nvPr>
            <p:ph idx="1"/>
          </p:nvPr>
        </p:nvSpPr>
        <p:spPr/>
        <p:txBody>
          <a:bodyPr>
            <a:normAutofit/>
          </a:bodyPr>
          <a:lstStyle/>
          <a:p>
            <a:pPr>
              <a:spcAft>
                <a:spcPts val="1200"/>
              </a:spcAft>
            </a:pPr>
            <a:r>
              <a:rPr lang="fr-FR" sz="2200" dirty="0"/>
              <a:t>L'avantage d'une fonction c'est qu'on peut la </a:t>
            </a:r>
            <a:r>
              <a:rPr lang="fr-FR" sz="2200" b="1" dirty="0"/>
              <a:t>réutiliser plusieurs fois </a:t>
            </a:r>
            <a:r>
              <a:rPr lang="fr-FR" sz="2200" dirty="0"/>
              <a:t>dans un programme d'une manière simple avec un simple appel.</a:t>
            </a:r>
          </a:p>
          <a:p>
            <a:pPr>
              <a:spcAft>
                <a:spcPts val="1200"/>
              </a:spcAft>
            </a:pPr>
            <a:r>
              <a:rPr lang="fr-FR" sz="2200" dirty="0"/>
              <a:t>Les fonctions rendent également le code </a:t>
            </a:r>
            <a:r>
              <a:rPr lang="fr-FR" sz="2200" b="1" dirty="0"/>
              <a:t>plus lisible </a:t>
            </a:r>
            <a:r>
              <a:rPr lang="fr-FR" sz="2200" dirty="0"/>
              <a:t>et </a:t>
            </a:r>
            <a:r>
              <a:rPr lang="fr-FR" sz="2200" b="1" dirty="0"/>
              <a:t>plus claire </a:t>
            </a:r>
            <a:r>
              <a:rPr lang="fr-FR" sz="2200" dirty="0"/>
              <a:t>en le fractionnant en blocs logiques.</a:t>
            </a:r>
          </a:p>
          <a:p>
            <a:pPr>
              <a:spcAft>
                <a:spcPts val="1200"/>
              </a:spcAft>
            </a:pPr>
            <a:r>
              <a:rPr lang="fr-FR" sz="2200" dirty="0"/>
              <a:t>Dans le langage python , il existe plusieurs </a:t>
            </a:r>
            <a:r>
              <a:rPr lang="fr-FR" sz="2200" b="1" dirty="0"/>
              <a:t>fonctions prédéfinies </a:t>
            </a:r>
            <a:r>
              <a:rPr lang="fr-FR" sz="2200" dirty="0"/>
              <a:t>comme les fonctions </a:t>
            </a:r>
            <a:r>
              <a:rPr lang="fr-FR" sz="2200" b="1" dirty="0" err="1"/>
              <a:t>print</a:t>
            </a:r>
            <a:r>
              <a:rPr lang="fr-FR" sz="2200" b="1" dirty="0"/>
              <a:t>()</a:t>
            </a:r>
            <a:r>
              <a:rPr lang="fr-FR" sz="2200" dirty="0"/>
              <a:t>, </a:t>
            </a:r>
            <a:r>
              <a:rPr lang="fr-FR" sz="2200" b="1" dirty="0"/>
              <a:t>input()</a:t>
            </a:r>
            <a:r>
              <a:rPr lang="fr-FR" sz="2200" dirty="0"/>
              <a:t>, </a:t>
            </a:r>
            <a:r>
              <a:rPr lang="fr-FR" sz="2200" b="1" dirty="0"/>
              <a:t>range</a:t>
            </a:r>
            <a:r>
              <a:rPr lang="fr-FR" sz="2200" dirty="0"/>
              <a:t>() ou </a:t>
            </a:r>
            <a:r>
              <a:rPr lang="fr-FR" sz="2200" b="1" dirty="0" err="1"/>
              <a:t>len</a:t>
            </a:r>
            <a:r>
              <a:rPr lang="fr-FR" sz="2200" dirty="0"/>
              <a:t>()…</a:t>
            </a:r>
          </a:p>
          <a:p>
            <a:pPr>
              <a:spcAft>
                <a:spcPts val="1200"/>
              </a:spcAft>
            </a:pPr>
            <a:r>
              <a:rPr lang="fr-FR" sz="2200" dirty="0"/>
              <a:t>Dans cette partie du cours c'est à vous de </a:t>
            </a:r>
            <a:r>
              <a:rPr lang="fr-FR" sz="2200" b="1" dirty="0"/>
              <a:t>créer vos propres fonctions </a:t>
            </a:r>
          </a:p>
        </p:txBody>
      </p:sp>
      <p:sp>
        <p:nvSpPr>
          <p:cNvPr id="4" name="Espace réservé du pied de page 3">
            <a:extLst>
              <a:ext uri="{FF2B5EF4-FFF2-40B4-BE49-F238E27FC236}">
                <a16:creationId xmlns:a16="http://schemas.microsoft.com/office/drawing/2014/main" id="{BA566D67-E8A0-0BD3-CCDB-0EF36FB72C59}"/>
              </a:ext>
            </a:extLst>
          </p:cNvPr>
          <p:cNvSpPr>
            <a:spLocks noGrp="1"/>
          </p:cNvSpPr>
          <p:nvPr>
            <p:ph type="ftr" sz="quarter" idx="11"/>
          </p:nvPr>
        </p:nvSpPr>
        <p:spPr/>
        <p:txBody>
          <a:bodyPr/>
          <a:lstStyle/>
          <a:p>
            <a:r>
              <a:rPr lang="fr-FR"/>
              <a:t>ELFAKIRI.S    les bases algorithmique</a:t>
            </a:r>
            <a:endParaRPr lang="fr-BE"/>
          </a:p>
        </p:txBody>
      </p:sp>
      <p:sp>
        <p:nvSpPr>
          <p:cNvPr id="5" name="Espace réservé du numéro de diapositive 4">
            <a:extLst>
              <a:ext uri="{FF2B5EF4-FFF2-40B4-BE49-F238E27FC236}">
                <a16:creationId xmlns:a16="http://schemas.microsoft.com/office/drawing/2014/main" id="{192533B7-2550-4949-E8F0-E2CA64DAC79A}"/>
              </a:ext>
            </a:extLst>
          </p:cNvPr>
          <p:cNvSpPr>
            <a:spLocks noGrp="1"/>
          </p:cNvSpPr>
          <p:nvPr>
            <p:ph type="sldNum" sz="quarter" idx="12"/>
          </p:nvPr>
        </p:nvSpPr>
        <p:spPr/>
        <p:txBody>
          <a:bodyPr/>
          <a:lstStyle/>
          <a:p>
            <a:fld id="{CF4668DC-857F-487D-BFFA-8C0CA5037977}" type="slidenum">
              <a:rPr lang="fr-BE" smtClean="0"/>
              <a:t>6</a:t>
            </a:fld>
            <a:endParaRPr lang="fr-BE"/>
          </a:p>
        </p:txBody>
      </p:sp>
    </p:spTree>
    <p:extLst>
      <p:ext uri="{BB962C8B-B14F-4D97-AF65-F5344CB8AC3E}">
        <p14:creationId xmlns:p14="http://schemas.microsoft.com/office/powerpoint/2010/main" val="128415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E3D932-DC71-558E-C32C-31BD87F86A29}"/>
              </a:ext>
            </a:extLst>
          </p:cNvPr>
          <p:cNvSpPr>
            <a:spLocks noGrp="1"/>
          </p:cNvSpPr>
          <p:nvPr>
            <p:ph type="title"/>
          </p:nvPr>
        </p:nvSpPr>
        <p:spPr/>
        <p:txBody>
          <a:bodyPr>
            <a:normAutofit/>
          </a:bodyPr>
          <a:lstStyle/>
          <a:p>
            <a:pPr algn="ctr"/>
            <a:r>
              <a:rPr lang="fr-FR" dirty="0"/>
              <a:t>Types de fonction et utilisation</a:t>
            </a:r>
            <a:endParaRPr lang="fr-MA" dirty="0"/>
          </a:p>
        </p:txBody>
      </p:sp>
      <p:sp>
        <p:nvSpPr>
          <p:cNvPr id="3" name="Espace réservé du contenu 2">
            <a:extLst>
              <a:ext uri="{FF2B5EF4-FFF2-40B4-BE49-F238E27FC236}">
                <a16:creationId xmlns:a16="http://schemas.microsoft.com/office/drawing/2014/main" id="{F0608536-3A49-D0CA-6A20-499D9E0AD014}"/>
              </a:ext>
            </a:extLst>
          </p:cNvPr>
          <p:cNvSpPr>
            <a:spLocks noGrp="1"/>
          </p:cNvSpPr>
          <p:nvPr>
            <p:ph idx="1"/>
          </p:nvPr>
        </p:nvSpPr>
        <p:spPr/>
        <p:txBody>
          <a:bodyPr>
            <a:normAutofit/>
          </a:bodyPr>
          <a:lstStyle/>
          <a:p>
            <a:r>
              <a:rPr lang="fr-FR" sz="2400" dirty="0"/>
              <a:t>Il existe deux types de fonctions:</a:t>
            </a:r>
          </a:p>
          <a:p>
            <a:pPr marL="850392" lvl="1" indent="-457200">
              <a:buFont typeface="+mj-lt"/>
              <a:buAutoNum type="arabicPeriod"/>
            </a:pPr>
            <a:r>
              <a:rPr lang="fr-FR" sz="2000" dirty="0"/>
              <a:t>Fonction qui </a:t>
            </a:r>
            <a:r>
              <a:rPr lang="fr-FR" sz="2000" b="1" dirty="0">
                <a:solidFill>
                  <a:srgbClr val="C00000"/>
                </a:solidFill>
              </a:rPr>
              <a:t>ne retourne pas de valeur </a:t>
            </a:r>
            <a:r>
              <a:rPr lang="fr-FR" sz="2000" dirty="0"/>
              <a:t>, nommée dans certains autres langages  </a:t>
            </a:r>
            <a:r>
              <a:rPr lang="fr-FR" sz="2000" dirty="0">
                <a:solidFill>
                  <a:srgbClr val="C00000"/>
                </a:solidFill>
              </a:rPr>
              <a:t>procédures</a:t>
            </a:r>
          </a:p>
          <a:p>
            <a:pPr marL="850392" lvl="1" indent="-457200">
              <a:buFont typeface="+mj-lt"/>
              <a:buAutoNum type="arabicPeriod"/>
            </a:pPr>
            <a:r>
              <a:rPr lang="fr-FR" sz="2000" dirty="0"/>
              <a:t>Fonction qui </a:t>
            </a:r>
            <a:r>
              <a:rPr lang="fr-FR" sz="2000" b="1" dirty="0">
                <a:solidFill>
                  <a:srgbClr val="C00000"/>
                </a:solidFill>
              </a:rPr>
              <a:t>retourne une valeur</a:t>
            </a:r>
          </a:p>
          <a:p>
            <a:pPr marL="393192" lvl="1" indent="0">
              <a:buNone/>
            </a:pPr>
            <a:endParaRPr lang="fr-MA" dirty="0">
              <a:solidFill>
                <a:srgbClr val="C00000"/>
              </a:solidFill>
            </a:endParaRPr>
          </a:p>
          <a:p>
            <a:r>
              <a:rPr lang="fr-FR" sz="2400" dirty="0"/>
              <a:t>Donc , lorsque on travaille avec les fonctions, on doit faire deux choses: </a:t>
            </a:r>
          </a:p>
          <a:p>
            <a:pPr marL="850392" lvl="1" indent="-457200">
              <a:buFont typeface="+mj-lt"/>
              <a:buAutoNum type="arabicPeriod"/>
            </a:pPr>
            <a:r>
              <a:rPr lang="fr-FR" b="1" dirty="0">
                <a:solidFill>
                  <a:srgbClr val="C00000"/>
                </a:solidFill>
              </a:rPr>
              <a:t>La</a:t>
            </a:r>
            <a:r>
              <a:rPr lang="fr-FR" dirty="0">
                <a:solidFill>
                  <a:srgbClr val="C00000"/>
                </a:solidFill>
              </a:rPr>
              <a:t> </a:t>
            </a:r>
            <a:r>
              <a:rPr lang="fr-FR" sz="2000" b="1" dirty="0">
                <a:solidFill>
                  <a:srgbClr val="C00000"/>
                </a:solidFill>
              </a:rPr>
              <a:t>Définition </a:t>
            </a:r>
            <a:r>
              <a:rPr lang="fr-FR" sz="2000" b="1" dirty="0"/>
              <a:t>de la fonction</a:t>
            </a:r>
          </a:p>
          <a:p>
            <a:pPr marL="850392" lvl="1" indent="-457200">
              <a:buFont typeface="+mj-lt"/>
              <a:buAutoNum type="arabicPeriod"/>
            </a:pPr>
            <a:r>
              <a:rPr lang="fr-FR" sz="2000" b="1" dirty="0">
                <a:solidFill>
                  <a:srgbClr val="C00000"/>
                </a:solidFill>
              </a:rPr>
              <a:t>L'appel </a:t>
            </a:r>
            <a:r>
              <a:rPr lang="fr-FR" sz="2000" b="1" dirty="0"/>
              <a:t>de la fonction</a:t>
            </a:r>
          </a:p>
          <a:p>
            <a:pPr marL="484632" indent="-457200"/>
            <a:endParaRPr lang="fr-FR" dirty="0">
              <a:solidFill>
                <a:srgbClr val="C00000"/>
              </a:solidFill>
            </a:endParaRPr>
          </a:p>
        </p:txBody>
      </p:sp>
      <p:sp>
        <p:nvSpPr>
          <p:cNvPr id="4" name="Espace réservé du pied de page 3">
            <a:extLst>
              <a:ext uri="{FF2B5EF4-FFF2-40B4-BE49-F238E27FC236}">
                <a16:creationId xmlns:a16="http://schemas.microsoft.com/office/drawing/2014/main" id="{6EDAC14B-2062-6518-6392-82B01FC940EF}"/>
              </a:ext>
            </a:extLst>
          </p:cNvPr>
          <p:cNvSpPr>
            <a:spLocks noGrp="1"/>
          </p:cNvSpPr>
          <p:nvPr>
            <p:ph type="ftr" sz="quarter" idx="11"/>
          </p:nvPr>
        </p:nvSpPr>
        <p:spPr/>
        <p:txBody>
          <a:bodyPr/>
          <a:lstStyle/>
          <a:p>
            <a:r>
              <a:rPr lang="fr-FR"/>
              <a:t>ELFAKIRI.S    les bases algorithmique</a:t>
            </a:r>
            <a:endParaRPr lang="fr-BE"/>
          </a:p>
        </p:txBody>
      </p:sp>
      <p:sp>
        <p:nvSpPr>
          <p:cNvPr id="5" name="Espace réservé du numéro de diapositive 4">
            <a:extLst>
              <a:ext uri="{FF2B5EF4-FFF2-40B4-BE49-F238E27FC236}">
                <a16:creationId xmlns:a16="http://schemas.microsoft.com/office/drawing/2014/main" id="{BF5ECE6D-831D-9A39-C38C-663846BCDD71}"/>
              </a:ext>
            </a:extLst>
          </p:cNvPr>
          <p:cNvSpPr>
            <a:spLocks noGrp="1"/>
          </p:cNvSpPr>
          <p:nvPr>
            <p:ph type="sldNum" sz="quarter" idx="12"/>
          </p:nvPr>
        </p:nvSpPr>
        <p:spPr/>
        <p:txBody>
          <a:bodyPr/>
          <a:lstStyle/>
          <a:p>
            <a:fld id="{CF4668DC-857F-487D-BFFA-8C0CA5037977}" type="slidenum">
              <a:rPr lang="fr-BE" smtClean="0"/>
              <a:t>7</a:t>
            </a:fld>
            <a:endParaRPr lang="fr-BE"/>
          </a:p>
        </p:txBody>
      </p:sp>
    </p:spTree>
    <p:extLst>
      <p:ext uri="{BB962C8B-B14F-4D97-AF65-F5344CB8AC3E}">
        <p14:creationId xmlns:p14="http://schemas.microsoft.com/office/powerpoint/2010/main" val="189131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Comment définir une fonction?</a:t>
            </a:r>
          </a:p>
        </p:txBody>
      </p:sp>
      <p:sp>
        <p:nvSpPr>
          <p:cNvPr id="3" name="Espace réservé du contenu 2"/>
          <p:cNvSpPr>
            <a:spLocks noGrp="1"/>
          </p:cNvSpPr>
          <p:nvPr>
            <p:ph idx="1"/>
          </p:nvPr>
        </p:nvSpPr>
        <p:spPr/>
        <p:txBody>
          <a:bodyPr>
            <a:normAutofit/>
          </a:bodyPr>
          <a:lstStyle/>
          <a:p>
            <a:pPr>
              <a:spcAft>
                <a:spcPts val="600"/>
              </a:spcAft>
            </a:pPr>
            <a:r>
              <a:rPr lang="fr-FR" sz="1800" b="1" dirty="0"/>
              <a:t>Pour définir </a:t>
            </a:r>
            <a:r>
              <a:rPr lang="fr-FR" sz="1800" dirty="0"/>
              <a:t>une fonction, Python utilise le mot-clé </a:t>
            </a:r>
            <a:r>
              <a:rPr lang="fr-FR" sz="1800" b="1" dirty="0" err="1">
                <a:solidFill>
                  <a:srgbClr val="C00000"/>
                </a:solidFill>
              </a:rPr>
              <a:t>def</a:t>
            </a:r>
            <a:r>
              <a:rPr lang="fr-FR" sz="1800" b="1" dirty="0">
                <a:solidFill>
                  <a:srgbClr val="C00000"/>
                </a:solidFill>
              </a:rPr>
              <a:t> </a:t>
            </a:r>
            <a:r>
              <a:rPr lang="fr-FR" sz="1800" b="1" dirty="0"/>
              <a:t>suivi du </a:t>
            </a:r>
            <a:r>
              <a:rPr lang="fr-FR" sz="1800" b="1" dirty="0">
                <a:solidFill>
                  <a:srgbClr val="C00000"/>
                </a:solidFill>
              </a:rPr>
              <a:t>nom </a:t>
            </a:r>
            <a:r>
              <a:rPr lang="fr-FR" sz="1800" b="1" dirty="0"/>
              <a:t>de la fonction</a:t>
            </a:r>
            <a:r>
              <a:rPr lang="fr-FR" sz="1800" b="1" dirty="0">
                <a:solidFill>
                  <a:srgbClr val="C00000"/>
                </a:solidFill>
              </a:rPr>
              <a:t> </a:t>
            </a:r>
            <a:r>
              <a:rPr lang="fr-FR" sz="1800" b="1" dirty="0"/>
              <a:t>suivi des </a:t>
            </a:r>
            <a:r>
              <a:rPr lang="fr-FR" sz="1800" b="1" dirty="0">
                <a:solidFill>
                  <a:srgbClr val="C00000"/>
                </a:solidFill>
              </a:rPr>
              <a:t>parenthèses </a:t>
            </a:r>
            <a:r>
              <a:rPr lang="fr-FR" sz="1800" b="1" dirty="0"/>
              <a:t>qui sont obligatoires</a:t>
            </a:r>
          </a:p>
          <a:p>
            <a:pPr>
              <a:spcAft>
                <a:spcPts val="600"/>
              </a:spcAft>
            </a:pPr>
            <a:r>
              <a:rPr lang="fr-FR" sz="1800" b="1" dirty="0"/>
              <a:t>Les parenthèses </a:t>
            </a:r>
            <a:r>
              <a:rPr lang="fr-FR" sz="1800" b="1" dirty="0">
                <a:solidFill>
                  <a:srgbClr val="C00000"/>
                </a:solidFill>
              </a:rPr>
              <a:t>peuvent contenir un ou plusieurs paramètres comme elle peuvent être vide </a:t>
            </a:r>
            <a:endParaRPr lang="fr-FR" sz="1800" dirty="0">
              <a:solidFill>
                <a:srgbClr val="C00000"/>
              </a:solidFill>
            </a:endParaRPr>
          </a:p>
          <a:p>
            <a:pPr>
              <a:spcAft>
                <a:spcPts val="600"/>
              </a:spcAft>
            </a:pPr>
            <a:r>
              <a:rPr lang="fr-FR" sz="1800" dirty="0"/>
              <a:t>Si on souhaite que la fonction </a:t>
            </a:r>
            <a:r>
              <a:rPr lang="fr-FR" sz="1800" b="1" dirty="0">
                <a:solidFill>
                  <a:srgbClr val="C00000"/>
                </a:solidFill>
              </a:rPr>
              <a:t>retourne</a:t>
            </a:r>
            <a:r>
              <a:rPr lang="fr-FR" sz="1800" dirty="0"/>
              <a:t> (renvoie)  une valeur, </a:t>
            </a:r>
            <a:r>
              <a:rPr lang="fr-FR" sz="1800" dirty="0">
                <a:solidFill>
                  <a:srgbClr val="C00000"/>
                </a:solidFill>
              </a:rPr>
              <a:t>il faut </a:t>
            </a:r>
            <a:r>
              <a:rPr lang="fr-FR" sz="1800" dirty="0"/>
              <a:t>utiliser le mot-clé </a:t>
            </a:r>
            <a:r>
              <a:rPr lang="fr-FR" sz="1800" dirty="0">
                <a:solidFill>
                  <a:srgbClr val="C00000"/>
                </a:solidFill>
              </a:rPr>
              <a:t>return</a:t>
            </a:r>
            <a:r>
              <a:rPr lang="fr-FR" sz="1800" dirty="0"/>
              <a:t>. </a:t>
            </a:r>
          </a:p>
          <a:p>
            <a:pPr>
              <a:spcAft>
                <a:spcPts val="600"/>
              </a:spcAft>
            </a:pPr>
            <a:r>
              <a:rPr lang="fr-FR" sz="1800" b="1" dirty="0"/>
              <a:t>Si la fonction </a:t>
            </a:r>
            <a:r>
              <a:rPr lang="fr-FR" sz="1800" b="1" dirty="0">
                <a:solidFill>
                  <a:srgbClr val="C00000"/>
                </a:solidFill>
              </a:rPr>
              <a:t>ne retourne pas </a:t>
            </a:r>
            <a:r>
              <a:rPr lang="fr-FR" sz="1800" b="1" dirty="0"/>
              <a:t>de valeur, on n'pas besoin  du mot </a:t>
            </a:r>
            <a:r>
              <a:rPr lang="fr-FR" sz="1800" b="1" dirty="0">
                <a:solidFill>
                  <a:srgbClr val="C00000"/>
                </a:solidFill>
              </a:rPr>
              <a:t>return</a:t>
            </a:r>
          </a:p>
          <a:p>
            <a:endParaRPr lang="fr-FR" sz="1800" dirty="0"/>
          </a:p>
          <a:p>
            <a:endParaRPr lang="fr-FR" sz="1800" b="1" i="1" u="sng" dirty="0"/>
          </a:p>
          <a:p>
            <a:r>
              <a:rPr lang="fr-FR" sz="1800" b="1" i="1" u="sng" dirty="0"/>
              <a:t>Syntaxe</a:t>
            </a:r>
            <a:r>
              <a:rPr lang="fr-FR" sz="1800" dirty="0"/>
              <a:t>:</a:t>
            </a:r>
          </a:p>
          <a:p>
            <a:endParaRPr lang="fr-FR" sz="1800" dirty="0"/>
          </a:p>
          <a:p>
            <a:endParaRPr lang="fr-FR" sz="1800" dirty="0"/>
          </a:p>
          <a:p>
            <a:endParaRPr lang="fr-FR" sz="1800" dirty="0"/>
          </a:p>
          <a:p>
            <a:pPr marL="0" indent="0">
              <a:buNone/>
            </a:pPr>
            <a:endParaRPr lang="fr-FR" sz="1800" dirty="0"/>
          </a:p>
          <a:p>
            <a:pPr marL="0" indent="0">
              <a:buNone/>
            </a:pPr>
            <a:endParaRPr lang="fr-FR" sz="1800" dirty="0"/>
          </a:p>
          <a:p>
            <a:pPr marL="0" indent="0">
              <a:buNone/>
            </a:pPr>
            <a:endParaRPr lang="fr-FR" sz="1800" dirty="0"/>
          </a:p>
          <a:p>
            <a:endParaRPr lang="fr-FR" sz="1800" dirty="0"/>
          </a:p>
          <a:p>
            <a:endParaRPr lang="fr-FR" sz="1800" dirty="0"/>
          </a:p>
          <a:p>
            <a:endParaRPr lang="fr-FR" sz="1800" dirty="0"/>
          </a:p>
          <a:p>
            <a:endParaRPr lang="fr-FR" sz="1800" dirty="0"/>
          </a:p>
          <a:p>
            <a:endParaRPr lang="fr-FR" sz="1800" dirty="0"/>
          </a:p>
        </p:txBody>
      </p:sp>
      <p:sp>
        <p:nvSpPr>
          <p:cNvPr id="5" name="Rectangle 4"/>
          <p:cNvSpPr/>
          <p:nvPr/>
        </p:nvSpPr>
        <p:spPr>
          <a:xfrm>
            <a:off x="2183160" y="4581128"/>
            <a:ext cx="4320480" cy="144016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err="1">
                <a:solidFill>
                  <a:srgbClr val="FFC000"/>
                </a:solidFill>
              </a:rPr>
              <a:t>def</a:t>
            </a:r>
            <a:r>
              <a:rPr lang="fr-FR" dirty="0"/>
              <a:t> </a:t>
            </a:r>
            <a:r>
              <a:rPr lang="fr-FR" dirty="0" err="1"/>
              <a:t>nomfonction</a:t>
            </a:r>
            <a:r>
              <a:rPr lang="fr-FR" dirty="0"/>
              <a:t> </a:t>
            </a:r>
            <a:r>
              <a:rPr lang="fr-FR" dirty="0">
                <a:solidFill>
                  <a:srgbClr val="C00000"/>
                </a:solidFill>
              </a:rPr>
              <a:t>(</a:t>
            </a:r>
            <a:r>
              <a:rPr lang="fr-FR" dirty="0"/>
              <a:t> liste des paramètres </a:t>
            </a:r>
            <a:r>
              <a:rPr lang="fr-FR" dirty="0">
                <a:solidFill>
                  <a:srgbClr val="C00000"/>
                </a:solidFill>
              </a:rPr>
              <a:t>) </a:t>
            </a:r>
            <a:r>
              <a:rPr lang="fr-FR" dirty="0">
                <a:solidFill>
                  <a:srgbClr val="FFC000"/>
                </a:solidFill>
              </a:rPr>
              <a:t>:</a:t>
            </a:r>
          </a:p>
          <a:p>
            <a:r>
              <a:rPr lang="fr-FR" dirty="0"/>
              <a:t>    #instructions</a:t>
            </a:r>
          </a:p>
          <a:p>
            <a:r>
              <a:rPr lang="fr-FR" dirty="0">
                <a:solidFill>
                  <a:srgbClr val="FFC000"/>
                </a:solidFill>
              </a:rPr>
              <a:t>    return</a:t>
            </a:r>
            <a:r>
              <a:rPr lang="fr-FR" dirty="0"/>
              <a:t> valeur</a:t>
            </a:r>
          </a:p>
        </p:txBody>
      </p:sp>
      <p:sp>
        <p:nvSpPr>
          <p:cNvPr id="4" name="Espace réservé du pied de page 3"/>
          <p:cNvSpPr>
            <a:spLocks noGrp="1"/>
          </p:cNvSpPr>
          <p:nvPr>
            <p:ph type="ftr" sz="quarter" idx="11"/>
          </p:nvPr>
        </p:nvSpPr>
        <p:spPr/>
        <p:txBody>
          <a:bodyPr/>
          <a:lstStyle/>
          <a:p>
            <a:r>
              <a:rPr lang="fr-BE"/>
              <a:t>ELFAKIRI.S    les bases algorithmique</a:t>
            </a: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8</a:t>
            </a:fld>
            <a:endParaRPr lang="fr-BE"/>
          </a:p>
        </p:txBody>
      </p:sp>
    </p:spTree>
    <p:extLst>
      <p:ext uri="{BB962C8B-B14F-4D97-AF65-F5344CB8AC3E}">
        <p14:creationId xmlns:p14="http://schemas.microsoft.com/office/powerpoint/2010/main" val="3875299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25D860-DB11-5D0C-B490-8722D8E2ABCE}"/>
              </a:ext>
            </a:extLst>
          </p:cNvPr>
          <p:cNvSpPr>
            <a:spLocks noGrp="1"/>
          </p:cNvSpPr>
          <p:nvPr>
            <p:ph type="title"/>
          </p:nvPr>
        </p:nvSpPr>
        <p:spPr/>
        <p:txBody>
          <a:bodyPr/>
          <a:lstStyle/>
          <a:p>
            <a:pPr algn="ctr"/>
            <a:r>
              <a:rPr lang="fr-FR" dirty="0"/>
              <a:t>Les paramètres d'une fonction</a:t>
            </a:r>
            <a:endParaRPr lang="fr-MA" dirty="0"/>
          </a:p>
        </p:txBody>
      </p:sp>
      <p:sp>
        <p:nvSpPr>
          <p:cNvPr id="3" name="Espace réservé du contenu 2">
            <a:extLst>
              <a:ext uri="{FF2B5EF4-FFF2-40B4-BE49-F238E27FC236}">
                <a16:creationId xmlns:a16="http://schemas.microsoft.com/office/drawing/2014/main" id="{6ABB066D-FD7C-A736-8651-2D0763C6EFFC}"/>
              </a:ext>
            </a:extLst>
          </p:cNvPr>
          <p:cNvSpPr>
            <a:spLocks noGrp="1"/>
          </p:cNvSpPr>
          <p:nvPr>
            <p:ph idx="1"/>
          </p:nvPr>
        </p:nvSpPr>
        <p:spPr/>
        <p:txBody>
          <a:bodyPr>
            <a:normAutofit/>
          </a:bodyPr>
          <a:lstStyle/>
          <a:p>
            <a:r>
              <a:rPr lang="fr-FR" sz="1900" dirty="0"/>
              <a:t>Les paramètres dans la définition d'une fonction, </a:t>
            </a:r>
            <a:r>
              <a:rPr lang="fr-FR" sz="1900" b="1" dirty="0"/>
              <a:t>sont des variables</a:t>
            </a:r>
            <a:r>
              <a:rPr lang="fr-FR" sz="1900" dirty="0"/>
              <a:t> qui peuvent interagir avec d'autres programme </a:t>
            </a:r>
            <a:r>
              <a:rPr lang="fr-FR" sz="1900" b="1" dirty="0"/>
              <a:t>en prenant des valeurs spécifiés lors de l'appel</a:t>
            </a:r>
            <a:r>
              <a:rPr lang="fr-FR" sz="1900" dirty="0"/>
              <a:t>,</a:t>
            </a:r>
          </a:p>
          <a:p>
            <a:pPr marL="0" indent="0">
              <a:buNone/>
            </a:pPr>
            <a:endParaRPr lang="fr-FR" sz="1900" dirty="0"/>
          </a:p>
          <a:p>
            <a:r>
              <a:rPr lang="fr-FR" sz="1900" b="1" i="1" u="sng" dirty="0"/>
              <a:t>Exemple:</a:t>
            </a:r>
          </a:p>
          <a:p>
            <a:pPr>
              <a:spcAft>
                <a:spcPts val="600"/>
              </a:spcAft>
            </a:pPr>
            <a:r>
              <a:rPr lang="fr-FR" sz="1900" dirty="0"/>
              <a:t>La fonction </a:t>
            </a:r>
            <a:r>
              <a:rPr lang="fr-FR" sz="1900" b="1" dirty="0" err="1"/>
              <a:t>len</a:t>
            </a:r>
            <a:r>
              <a:rPr lang="fr-FR" sz="1900" b="1" dirty="0"/>
              <a:t>() est une fonction déjà définie, qui </a:t>
            </a:r>
            <a:r>
              <a:rPr lang="fr-FR" sz="1900" dirty="0"/>
              <a:t>permet de </a:t>
            </a:r>
            <a:r>
              <a:rPr lang="fr-FR" sz="1900" b="1" dirty="0"/>
              <a:t>retourner la longueur</a:t>
            </a:r>
            <a:r>
              <a:rPr lang="fr-FR" sz="1900" dirty="0"/>
              <a:t> d'une chaine, elle prend </a:t>
            </a:r>
            <a:r>
              <a:rPr lang="fr-FR" sz="1900" b="1" dirty="0"/>
              <a:t>en paramètre une chaine </a:t>
            </a:r>
            <a:r>
              <a:rPr lang="fr-FR" sz="1900" dirty="0"/>
              <a:t>de caractères.</a:t>
            </a:r>
          </a:p>
          <a:p>
            <a:pPr>
              <a:spcAft>
                <a:spcPts val="600"/>
              </a:spcAft>
            </a:pPr>
            <a:r>
              <a:rPr lang="fr-FR" sz="1900" dirty="0"/>
              <a:t>Lorsqu'on </a:t>
            </a:r>
            <a:r>
              <a:rPr lang="fr-FR" sz="1900" b="1" dirty="0"/>
              <a:t>fait l'appel </a:t>
            </a:r>
            <a:r>
              <a:rPr lang="fr-FR" sz="1900" dirty="0"/>
              <a:t>de cette fonction, on lui </a:t>
            </a:r>
            <a:r>
              <a:rPr lang="fr-FR" sz="1900" b="1" dirty="0"/>
              <a:t>donne la valeur </a:t>
            </a:r>
            <a:r>
              <a:rPr lang="fr-FR" sz="1900" dirty="0"/>
              <a:t>de cette chaine de caractère,</a:t>
            </a:r>
          </a:p>
          <a:p>
            <a:endParaRPr lang="fr-FR" sz="1900" dirty="0"/>
          </a:p>
          <a:p>
            <a:endParaRPr lang="fr-FR" sz="1900" dirty="0"/>
          </a:p>
          <a:p>
            <a:endParaRPr lang="fr-FR" sz="1900" dirty="0"/>
          </a:p>
          <a:p>
            <a:endParaRPr lang="fr-FR" sz="1900" dirty="0"/>
          </a:p>
          <a:p>
            <a:endParaRPr lang="fr-FR" sz="1900" b="1" dirty="0"/>
          </a:p>
          <a:p>
            <a:endParaRPr lang="fr-FR" sz="1900" b="1" dirty="0"/>
          </a:p>
          <a:p>
            <a:endParaRPr lang="fr-FR" sz="1900" b="1" dirty="0"/>
          </a:p>
          <a:p>
            <a:endParaRPr lang="fr-MA" sz="1900" dirty="0"/>
          </a:p>
        </p:txBody>
      </p:sp>
      <p:sp>
        <p:nvSpPr>
          <p:cNvPr id="4" name="Rectangle 3">
            <a:extLst>
              <a:ext uri="{FF2B5EF4-FFF2-40B4-BE49-F238E27FC236}">
                <a16:creationId xmlns:a16="http://schemas.microsoft.com/office/drawing/2014/main" id="{67BCE2E4-6211-B416-843E-AC04561FDD25}"/>
              </a:ext>
            </a:extLst>
          </p:cNvPr>
          <p:cNvSpPr/>
          <p:nvPr/>
        </p:nvSpPr>
        <p:spPr>
          <a:xfrm>
            <a:off x="3095836" y="5127388"/>
            <a:ext cx="2952328" cy="887016"/>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rgbClr val="9CDCFE"/>
                </a:solidFill>
                <a:effectLst/>
                <a:latin typeface="Consolas" panose="020B0609020204030204" pitchFamily="49" charset="0"/>
              </a:rPr>
              <a:t>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"Bonjour"</a:t>
            </a:r>
            <a:endParaRPr lang="en-US" b="0" dirty="0">
              <a:solidFill>
                <a:srgbClr val="CCCCCC"/>
              </a:solidFill>
              <a:effectLst/>
              <a:latin typeface="Consolas" panose="020B0609020204030204" pitchFamily="49" charset="0"/>
            </a:endParaRPr>
          </a:p>
          <a:p>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len</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s</a:t>
            </a:r>
            <a:r>
              <a:rPr lang="en-US" b="0" dirty="0">
                <a:solidFill>
                  <a:srgbClr val="CCCCCC"/>
                </a:solidFill>
                <a:effectLst/>
                <a:latin typeface="Consolas" panose="020B0609020204030204" pitchFamily="49" charset="0"/>
              </a:rPr>
              <a:t>)</a:t>
            </a:r>
          </a:p>
        </p:txBody>
      </p:sp>
      <p:sp>
        <p:nvSpPr>
          <p:cNvPr id="5" name="Espace réservé du pied de page 4">
            <a:extLst>
              <a:ext uri="{FF2B5EF4-FFF2-40B4-BE49-F238E27FC236}">
                <a16:creationId xmlns:a16="http://schemas.microsoft.com/office/drawing/2014/main" id="{40DC525F-48C3-C9C6-49C0-D841C4803331}"/>
              </a:ext>
            </a:extLst>
          </p:cNvPr>
          <p:cNvSpPr>
            <a:spLocks noGrp="1"/>
          </p:cNvSpPr>
          <p:nvPr>
            <p:ph type="ftr" sz="quarter" idx="11"/>
          </p:nvPr>
        </p:nvSpPr>
        <p:spPr/>
        <p:txBody>
          <a:bodyPr/>
          <a:lstStyle/>
          <a:p>
            <a:r>
              <a:rPr lang="fr-FR"/>
              <a:t>ELFAKIRI.S    les bases algorithmique</a:t>
            </a:r>
            <a:endParaRPr lang="fr-BE"/>
          </a:p>
        </p:txBody>
      </p:sp>
      <p:sp>
        <p:nvSpPr>
          <p:cNvPr id="6" name="Espace réservé du numéro de diapositive 5">
            <a:extLst>
              <a:ext uri="{FF2B5EF4-FFF2-40B4-BE49-F238E27FC236}">
                <a16:creationId xmlns:a16="http://schemas.microsoft.com/office/drawing/2014/main" id="{6EE8796B-1144-6EC3-76C9-2941B13ECADA}"/>
              </a:ext>
            </a:extLst>
          </p:cNvPr>
          <p:cNvSpPr>
            <a:spLocks noGrp="1"/>
          </p:cNvSpPr>
          <p:nvPr>
            <p:ph type="sldNum" sz="quarter" idx="12"/>
          </p:nvPr>
        </p:nvSpPr>
        <p:spPr/>
        <p:txBody>
          <a:bodyPr/>
          <a:lstStyle/>
          <a:p>
            <a:fld id="{CF4668DC-857F-487D-BFFA-8C0CA5037977}" type="slidenum">
              <a:rPr lang="fr-BE" smtClean="0"/>
              <a:t>9</a:t>
            </a:fld>
            <a:endParaRPr lang="fr-BE"/>
          </a:p>
        </p:txBody>
      </p:sp>
    </p:spTree>
    <p:extLst>
      <p:ext uri="{BB962C8B-B14F-4D97-AF65-F5344CB8AC3E}">
        <p14:creationId xmlns:p14="http://schemas.microsoft.com/office/powerpoint/2010/main" val="671001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775</TotalTime>
  <Words>1629</Words>
  <Application>Microsoft Office PowerPoint</Application>
  <PresentationFormat>Affichage à l'écran (4:3)</PresentationFormat>
  <Paragraphs>314</Paragraphs>
  <Slides>22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Calibri</vt:lpstr>
      <vt:lpstr>Consolas</vt:lpstr>
      <vt:lpstr>Constantia</vt:lpstr>
      <vt:lpstr>Wingdings 2</vt:lpstr>
      <vt:lpstr>Débit</vt:lpstr>
      <vt:lpstr>Les sous-programmes</vt:lpstr>
      <vt:lpstr>Réflexion</vt:lpstr>
      <vt:lpstr>Réflexion </vt:lpstr>
      <vt:lpstr>Réflexion</vt:lpstr>
      <vt:lpstr>Définition d'un sous programme</vt:lpstr>
      <vt:lpstr>L'avantage des fonctions</vt:lpstr>
      <vt:lpstr>Types de fonction et utilisation</vt:lpstr>
      <vt:lpstr>Comment définir une fonction?</vt:lpstr>
      <vt:lpstr>Les paramètres d'une fonction</vt:lpstr>
      <vt:lpstr>Comment faire appel d'une fonction</vt:lpstr>
      <vt:lpstr>Définition d'une fonction et son appel</vt:lpstr>
      <vt:lpstr>Définition d'une fonction et son appel</vt:lpstr>
      <vt:lpstr>Définition d'une fonction et son appel</vt:lpstr>
      <vt:lpstr>Définition d'une fonction et son appel</vt:lpstr>
      <vt:lpstr>Définition d'une fonction et son appel</vt:lpstr>
      <vt:lpstr>Le mot return dans une fonction</vt:lpstr>
      <vt:lpstr>Les variables locales</vt:lpstr>
      <vt:lpstr>Les variables locales</vt:lpstr>
      <vt:lpstr>Les variables globales</vt:lpstr>
      <vt:lpstr>Les variables globales</vt:lpstr>
      <vt:lpstr>Les variables globales</vt:lpstr>
      <vt:lpstr>Modifier une variable globale depuis une fonction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sous-programmes</dc:title>
  <dc:creator>souhila</dc:creator>
  <cp:lastModifiedBy>SOUHILA EL FAKIRI</cp:lastModifiedBy>
  <cp:revision>137</cp:revision>
  <dcterms:modified xsi:type="dcterms:W3CDTF">2023-10-30T11:21:24Z</dcterms:modified>
</cp:coreProperties>
</file>