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5104AF-438E-4E66-A9ED-8865C21A7C84}">
  <a:tblStyle styleId="{125104AF-438E-4E66-A9ED-8865C21A7C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78eccca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0878eccca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78eccca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878eccca9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78eccca9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78eccca9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78eccca9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0878eccca9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78eccca9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78eccca9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878eccca9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878eccca9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78eccca9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78eccca9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78eccca9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78eccca9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78eccca9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78eccca9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78eccca9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878eccca9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78eccca9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878eccca9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78eccca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0878eccca9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878eccca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878eccca9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78eccca9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78eccca9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78eccca9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878eccca9_2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78eccca9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878eccca9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78eccca9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878eccca9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78eccca9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878eccca9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288" y="0"/>
            <a:ext cx="91417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88" y="0"/>
            <a:ext cx="9141712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2288" y="0"/>
            <a:ext cx="4548176" cy="5143500"/>
            <a:chOff x="651279" y="598259"/>
            <a:chExt cx="10889442" cy="5680742"/>
          </a:xfrm>
        </p:grpSpPr>
        <p:sp>
          <p:nvSpPr>
            <p:cNvPr id="68" name="Google Shape;68;p1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1143" y="0"/>
            <a:ext cx="9141714" cy="5144352"/>
            <a:chOff x="0" y="0"/>
            <a:chExt cx="12188952" cy="6859135"/>
          </a:xfrm>
        </p:grpSpPr>
        <p:sp>
          <p:nvSpPr>
            <p:cNvPr id="71" name="Google Shape;71;p14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4"/>
          <p:cNvSpPr txBox="1"/>
          <p:nvPr>
            <p:ph type="ctrTitle"/>
          </p:nvPr>
        </p:nvSpPr>
        <p:spPr>
          <a:xfrm>
            <a:off x="592281" y="631248"/>
            <a:ext cx="3655996" cy="3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ar" sz="3600">
                <a:solidFill>
                  <a:schemeClr val="lt1"/>
                </a:solidFill>
              </a:rPr>
              <a:t>Vehicle Loan Default </a:t>
            </a:r>
            <a:r>
              <a:rPr lang="ar" sz="3600">
                <a:solidFill>
                  <a:schemeClr val="lt1"/>
                </a:solidFill>
              </a:rPr>
              <a:t>Prediction</a:t>
            </a:r>
            <a:br>
              <a:rPr lang="ar" sz="3600">
                <a:solidFill>
                  <a:schemeClr val="lt1"/>
                </a:solidFill>
              </a:rPr>
            </a:br>
            <a:endParaRPr sz="36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901015" y="631248"/>
            <a:ext cx="3650704" cy="3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ar">
                <a:solidFill>
                  <a:schemeClr val="dk2"/>
                </a:solidFill>
              </a:rPr>
              <a:t>b</a:t>
            </a:r>
            <a:r>
              <a:rPr lang="ar">
                <a:solidFill>
                  <a:schemeClr val="dk2"/>
                </a:solidFill>
              </a:rPr>
              <a:t>y: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ar">
                <a:solidFill>
                  <a:schemeClr val="dk2"/>
                </a:solidFill>
              </a:rPr>
              <a:t>Abdulrahman Alrubaiya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ar">
                <a:solidFill>
                  <a:schemeClr val="dk2"/>
                </a:solidFill>
              </a:rPr>
              <a:t>Mohammed Alghamdi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Logistics Regression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lt1"/>
                </a:solidFill>
              </a:rPr>
              <a:t>Accuracy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lt1"/>
                </a:solidFill>
              </a:rPr>
              <a:t>F1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lt1"/>
                </a:solidFill>
              </a:rPr>
              <a:t>Precision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1239441" y="1867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0.46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0.46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2" name="Google Shape;162;p23"/>
          <p:cNvSpPr txBox="1"/>
          <p:nvPr/>
        </p:nvSpPr>
        <p:spPr>
          <a:xfrm>
            <a:off x="1239450" y="3616925"/>
            <a:ext cx="33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Calibri"/>
                <a:ea typeface="Calibri"/>
                <a:cs typeface="Calibri"/>
                <a:sym typeface="Calibri"/>
              </a:rPr>
              <a:t>I am 69% correct in predicting class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Calibri"/>
                <a:ea typeface="Calibri"/>
                <a:cs typeface="Calibri"/>
                <a:sym typeface="Calibri"/>
              </a:rPr>
              <a:t>I correctly classified 46% of class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Adjusting </a:t>
            </a:r>
            <a:r>
              <a:rPr lang="ar"/>
              <a:t>threshold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r"/>
              <a:t>threshold &gt;= 0.324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405491" y="2319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0.30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0.30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0.25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Random Forest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1405491" y="2416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0.80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0.78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KNN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ar"/>
              <a:t>K=22</a:t>
            </a:r>
            <a:endParaRPr/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1405491" y="2416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XGBoost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ar"/>
              <a:t>learning_rate=0.345</a:t>
            </a:r>
            <a:endParaRPr/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1405491" y="2426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Voting Classifier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ar"/>
              <a:t>[Logistics Regression, Random Forest, KNN, XGBoost] ‘hard’</a:t>
            </a:r>
            <a:endParaRPr/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1405491" y="2426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0.77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0.77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ar" sz="2100"/>
                        <a:t>Validation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0.55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Choice of model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b="1" lang="ar" sz="3500"/>
              <a:t>XGBoost!</a:t>
            </a:r>
            <a:endParaRPr b="1" sz="3500"/>
          </a:p>
        </p:txBody>
      </p:sp>
      <p:sp>
        <p:nvSpPr>
          <p:cNvPr id="204" name="Google Shape;204;p29"/>
          <p:cNvSpPr txBox="1"/>
          <p:nvPr/>
        </p:nvSpPr>
        <p:spPr>
          <a:xfrm>
            <a:off x="1409375" y="284055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1405491" y="2386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{125104AF-438E-4E66-A9ED-8865C21A7C84}</a:tableStyleId>
              </a:tblPr>
              <a:tblGrid>
                <a:gridCol w="1266600"/>
                <a:gridCol w="1266600"/>
                <a:gridCol w="1266600"/>
                <a:gridCol w="1266600"/>
                <a:gridCol w="1266600"/>
              </a:tblGrid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Accuracy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Precision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Recall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F1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Train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2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0.93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ar" sz="2100"/>
                        <a:t>Test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100"/>
                        <a:t>0.67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Lessons learned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ar" sz="2500"/>
              <a:t>Plan your approach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ar" sz="2500"/>
              <a:t>Allocate more time for modeling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ar" sz="2500"/>
              <a:t>Trained models sharing using joblib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ar" sz="2500"/>
              <a:t>Sklearn library doesn’t benefit from GPU computing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ar" sz="2500"/>
              <a:t>n_jobs=-1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28650" y="16669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ar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93556" y="465294"/>
            <a:ext cx="2856201" cy="4128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Font typeface="Calibri"/>
              <a:buNone/>
            </a:pPr>
            <a:r>
              <a:rPr lang="ar" sz="4500">
                <a:solidFill>
                  <a:schemeClr val="accent5"/>
                </a:solidFill>
              </a:rPr>
              <a:t>Content</a:t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3819906" y="536952"/>
            <a:ext cx="4697730" cy="3985199"/>
            <a:chOff x="0" y="95544"/>
            <a:chExt cx="6263640" cy="5313599"/>
          </a:xfrm>
        </p:grpSpPr>
        <p:sp>
          <p:nvSpPr>
            <p:cNvPr id="86" name="Google Shape;86;p15"/>
            <p:cNvSpPr/>
            <p:nvPr/>
          </p:nvSpPr>
          <p:spPr>
            <a:xfrm>
              <a:off x="0" y="449784"/>
              <a:ext cx="626364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3182" y="95544"/>
              <a:ext cx="4384548" cy="7084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47767" y="130129"/>
              <a:ext cx="4315378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11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0" y="1538424"/>
              <a:ext cx="626364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3182" y="1184184"/>
              <a:ext cx="4384548" cy="70848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47767" y="1218769"/>
              <a:ext cx="4315378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 sz="11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0" y="2627064"/>
              <a:ext cx="626364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13182" y="2272824"/>
              <a:ext cx="4384548" cy="70848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347767" y="2307409"/>
              <a:ext cx="4315378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r>
                <a:rPr lang="a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0" i="0" lang="a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ine</a:t>
              </a:r>
              <a:endParaRPr sz="11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0" y="3715703"/>
              <a:ext cx="626364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13182" y="3361464"/>
              <a:ext cx="4384548" cy="7084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347767" y="3396049"/>
              <a:ext cx="4315378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a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selection and modeling</a:t>
              </a:r>
              <a:endParaRPr sz="11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0" y="4804343"/>
              <a:ext cx="6263640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3182" y="4450103"/>
              <a:ext cx="4384548" cy="7084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47767" y="4484688"/>
              <a:ext cx="4315378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300" spcFirstLastPara="1" rIns="124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a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Lessons learned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84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Financial institutes are suffering from losses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Striving to achieve better credit scoring model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Predict car loan defaults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200" y="1540650"/>
            <a:ext cx="2614150" cy="1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Tools used and </a:t>
            </a:r>
            <a:r>
              <a:rPr lang="ar"/>
              <a:t>frameworks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Python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Pandas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Numpy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Matplotlib, Seaborn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Scikit-learn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ar"/>
              <a:t>Flask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Tableau 2021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ar"/>
              <a:t>Heroku For deployment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25" y="803201"/>
            <a:ext cx="1893276" cy="18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801" y="273851"/>
            <a:ext cx="1868324" cy="186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175" y="3644070"/>
            <a:ext cx="3332051" cy="149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627" y="2923479"/>
            <a:ext cx="2866473" cy="15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origins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ar"/>
              <a:t>Obtained from Kaggle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r"/>
              <a:t>Part of a FinHackathon competition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r"/>
              <a:t>270k+ rows, 41 columns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495" y="798250"/>
            <a:ext cx="2574130" cy="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Baseline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41571" y="1160277"/>
            <a:ext cx="3943350" cy="852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KNN train score: 0.8322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KNN validation score:0.7145</a:t>
            </a:r>
            <a:endParaRPr/>
          </a:p>
        </p:txBody>
      </p:sp>
      <p:pic>
        <p:nvPicPr>
          <p:cNvPr descr="Chart&#10;&#10;Description automatically generated"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696" y="2622995"/>
            <a:ext cx="2714115" cy="2088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2571750"/>
            <a:ext cx="2875311" cy="22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859079" y="730333"/>
            <a:ext cx="3943350" cy="17901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a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train score: 0.7789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a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validation score: 0.7814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67637" y="2338309"/>
            <a:ext cx="2119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</a:t>
            </a:r>
            <a:r>
              <a:rPr b="0" i="0" lang="a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onfusion matrix</a:t>
            </a:r>
            <a:endParaRPr sz="1100"/>
          </a:p>
        </p:txBody>
      </p:sp>
      <p:sp>
        <p:nvSpPr>
          <p:cNvPr id="135" name="Google Shape;135;p19"/>
          <p:cNvSpPr txBox="1"/>
          <p:nvPr/>
        </p:nvSpPr>
        <p:spPr>
          <a:xfrm>
            <a:off x="5810806" y="2294759"/>
            <a:ext cx="2119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c</a:t>
            </a:r>
            <a:r>
              <a:rPr lang="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onfusion matrix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Data preprocessing and feature engineering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Date conversion to days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Remove </a:t>
            </a:r>
            <a:r>
              <a:rPr lang="ar"/>
              <a:t>outliers (Upper limit, lower limit, intuitive judgement)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Binning for risk score (Categories)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Create new column out of two features (Loan to </a:t>
            </a:r>
            <a:r>
              <a:rPr lang="ar"/>
              <a:t>asset ratio)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Feature selection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98725" y="1414102"/>
            <a:ext cx="78867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ar" sz="1800"/>
              <a:t>Approach was based on: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Running feature selection techniques:</a:t>
            </a:r>
            <a:endParaRPr/>
          </a:p>
          <a:p>
            <a:pPr indent="-203200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ar" sz="1800"/>
              <a:t>Lasso model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ar" sz="1800"/>
              <a:t>SelectFromModel (sklearn meta-transformer)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ar" sz="1800" strike="sngStrike"/>
              <a:t>Linear </a:t>
            </a:r>
            <a:r>
              <a:rPr lang="ar" sz="1800" strike="sngStrike"/>
              <a:t>discriminant</a:t>
            </a:r>
            <a:r>
              <a:rPr lang="ar" sz="1800" strike="sngStrike"/>
              <a:t> analysis</a:t>
            </a:r>
            <a:endParaRPr sz="1800" strike="sngStrike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Multicollinearity (2 removed in this process)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Variance inflation factor (3 removed in this process)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Business domain knowledge</a:t>
            </a:r>
            <a:endParaRPr/>
          </a:p>
          <a:p>
            <a:pPr indent="-203200" lvl="1" marL="520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ar"/>
              <a:t>14 features 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075" y="3584625"/>
            <a:ext cx="1693450" cy="5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ar"/>
              <a:t>Modeling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Imbalanced (class 1 is ~77%  and class 2 is ~33%) 1:3 Ratio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ar"/>
              <a:t>Oversampling (Using SMOTE)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GridsearchCV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ar"/>
              <a:t>Models: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Logistic Regression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Random Forest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KNN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Voting Classifier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ar"/>
              <a:t>XGBoost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