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11"/>
  </p:notesMasterIdLst>
  <p:sldIdLst>
    <p:sldId id="3193" r:id="rId2"/>
    <p:sldId id="3948" r:id="rId3"/>
    <p:sldId id="3967" r:id="rId4"/>
    <p:sldId id="3968" r:id="rId5"/>
    <p:sldId id="3969" r:id="rId6"/>
    <p:sldId id="3970" r:id="rId7"/>
    <p:sldId id="3971" r:id="rId8"/>
    <p:sldId id="3972" r:id="rId9"/>
    <p:sldId id="3876" r:id="rId10"/>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charset="-127"/>
        <a:ea typeface="맑은 고딕"/>
        <a:cs typeface="맑은 고딕"/>
      </a:defRPr>
    </a:lvl1pPr>
    <a:lvl2pPr marL="457200" algn="l" rtl="0" fontAlgn="base" latinLnBrk="1">
      <a:spcBef>
        <a:spcPct val="0"/>
      </a:spcBef>
      <a:spcAft>
        <a:spcPct val="0"/>
      </a:spcAft>
      <a:defRPr kumimoji="1" kern="1200">
        <a:solidFill>
          <a:schemeClr val="tx1"/>
        </a:solidFill>
        <a:latin typeface="굴림" charset="-127"/>
        <a:ea typeface="맑은 고딕"/>
        <a:cs typeface="맑은 고딕"/>
      </a:defRPr>
    </a:lvl2pPr>
    <a:lvl3pPr marL="914400" algn="l" rtl="0" fontAlgn="base" latinLnBrk="1">
      <a:spcBef>
        <a:spcPct val="0"/>
      </a:spcBef>
      <a:spcAft>
        <a:spcPct val="0"/>
      </a:spcAft>
      <a:defRPr kumimoji="1" kern="1200">
        <a:solidFill>
          <a:schemeClr val="tx1"/>
        </a:solidFill>
        <a:latin typeface="굴림" charset="-127"/>
        <a:ea typeface="맑은 고딕"/>
        <a:cs typeface="맑은 고딕"/>
      </a:defRPr>
    </a:lvl3pPr>
    <a:lvl4pPr marL="1371600" algn="l" rtl="0" fontAlgn="base" latinLnBrk="1">
      <a:spcBef>
        <a:spcPct val="0"/>
      </a:spcBef>
      <a:spcAft>
        <a:spcPct val="0"/>
      </a:spcAft>
      <a:defRPr kumimoji="1" kern="1200">
        <a:solidFill>
          <a:schemeClr val="tx1"/>
        </a:solidFill>
        <a:latin typeface="굴림" charset="-127"/>
        <a:ea typeface="맑은 고딕"/>
        <a:cs typeface="맑은 고딕"/>
      </a:defRPr>
    </a:lvl4pPr>
    <a:lvl5pPr marL="1828800" algn="l" rtl="0" fontAlgn="base" latinLnBrk="1">
      <a:spcBef>
        <a:spcPct val="0"/>
      </a:spcBef>
      <a:spcAft>
        <a:spcPct val="0"/>
      </a:spcAft>
      <a:defRPr kumimoji="1" kern="1200">
        <a:solidFill>
          <a:schemeClr val="tx1"/>
        </a:solidFill>
        <a:latin typeface="굴림" charset="-127"/>
        <a:ea typeface="맑은 고딕"/>
        <a:cs typeface="맑은 고딕"/>
      </a:defRPr>
    </a:lvl5pPr>
    <a:lvl6pPr marL="2286000" algn="l" defTabSz="914400" rtl="0" eaLnBrk="1" latinLnBrk="1" hangingPunct="1">
      <a:defRPr kumimoji="1" kern="1200">
        <a:solidFill>
          <a:schemeClr val="tx1"/>
        </a:solidFill>
        <a:latin typeface="굴림" charset="-127"/>
        <a:ea typeface="맑은 고딕"/>
        <a:cs typeface="맑은 고딕"/>
      </a:defRPr>
    </a:lvl6pPr>
    <a:lvl7pPr marL="2743200" algn="l" defTabSz="914400" rtl="0" eaLnBrk="1" latinLnBrk="1" hangingPunct="1">
      <a:defRPr kumimoji="1" kern="1200">
        <a:solidFill>
          <a:schemeClr val="tx1"/>
        </a:solidFill>
        <a:latin typeface="굴림" charset="-127"/>
        <a:ea typeface="맑은 고딕"/>
        <a:cs typeface="맑은 고딕"/>
      </a:defRPr>
    </a:lvl7pPr>
    <a:lvl8pPr marL="3200400" algn="l" defTabSz="914400" rtl="0" eaLnBrk="1" latinLnBrk="1" hangingPunct="1">
      <a:defRPr kumimoji="1" kern="1200">
        <a:solidFill>
          <a:schemeClr val="tx1"/>
        </a:solidFill>
        <a:latin typeface="굴림" charset="-127"/>
        <a:ea typeface="맑은 고딕"/>
        <a:cs typeface="맑은 고딕"/>
      </a:defRPr>
    </a:lvl8pPr>
    <a:lvl9pPr marL="3657600" algn="l" defTabSz="914400" rtl="0" eaLnBrk="1" latinLnBrk="1" hangingPunct="1">
      <a:defRPr kumimoji="1" kern="1200">
        <a:solidFill>
          <a:schemeClr val="tx1"/>
        </a:solidFill>
        <a:latin typeface="굴림" charset="-127"/>
        <a:ea typeface="맑은 고딕"/>
        <a:cs typeface="맑은 고딕"/>
      </a:defRPr>
    </a:lvl9pPr>
  </p:defaultTextStyle>
  <p:extLst>
    <p:ext uri="{EFAFB233-063F-42B5-8137-9DF3F51BA10A}">
      <p15:sldGuideLst xmlns:p15="http://schemas.microsoft.com/office/powerpoint/2012/main">
        <p15:guide id="1" orient="horz" pos="777" userDrawn="1">
          <p15:clr>
            <a:srgbClr val="A4A3A4"/>
          </p15:clr>
        </p15:guide>
        <p15:guide id="2" pos="784" userDrawn="1">
          <p15:clr>
            <a:srgbClr val="A4A3A4"/>
          </p15:clr>
        </p15:guide>
        <p15:guide id="3" orient="horz" pos="996" userDrawn="1">
          <p15:clr>
            <a:srgbClr val="A4A3A4"/>
          </p15:clr>
        </p15:guide>
        <p15:guide id="4" pos="1079" userDrawn="1">
          <p15:clr>
            <a:srgbClr val="A4A3A4"/>
          </p15:clr>
        </p15:guide>
        <p15:guide id="5" orient="horz" pos="1253"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계정" initials="M계" lastIdx="1" clrIdx="0">
    <p:extLst>
      <p:ext uri="{19B8F6BF-5375-455C-9EA6-DF929625EA0E}">
        <p15:presenceInfo xmlns:p15="http://schemas.microsoft.com/office/powerpoint/2012/main" userId="4a9d6d6fba0e0a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FF6"/>
    <a:srgbClr val="FFFFFF"/>
    <a:srgbClr val="1429A0"/>
    <a:srgbClr val="C13A52"/>
    <a:srgbClr val="508450"/>
    <a:srgbClr val="568578"/>
    <a:srgbClr val="2E8678"/>
    <a:srgbClr val="F7F7F7"/>
    <a:srgbClr val="28831C"/>
    <a:srgbClr val="B03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밝은 스타일 3 - 강조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74" autoAdjust="0"/>
    <p:restoredTop sz="89281" autoAdjust="0"/>
  </p:normalViewPr>
  <p:slideViewPr>
    <p:cSldViewPr snapToGrid="0">
      <p:cViewPr varScale="1">
        <p:scale>
          <a:sx n="83" d="100"/>
          <a:sy n="83" d="100"/>
        </p:scale>
        <p:origin x="1435" y="67"/>
      </p:cViewPr>
      <p:guideLst>
        <p:guide orient="horz" pos="777"/>
        <p:guide pos="784"/>
        <p:guide orient="horz" pos="996"/>
        <p:guide pos="1079"/>
        <p:guide orient="horz" pos="1253"/>
      </p:guideLst>
    </p:cSldViewPr>
  </p:slideViewPr>
  <p:notesTextViewPr>
    <p:cViewPr>
      <p:scale>
        <a:sx n="1" d="1"/>
        <a:sy n="1" d="1"/>
      </p:scale>
      <p:origin x="0" y="0"/>
    </p:cViewPr>
  </p:notesTextViewPr>
  <p:sorterViewPr>
    <p:cViewPr>
      <p:scale>
        <a:sx n="160" d="100"/>
        <a:sy n="160" d="100"/>
      </p:scale>
      <p:origin x="0" y="0"/>
    </p:cViewPr>
  </p:sorterViewPr>
  <p:notesViewPr>
    <p:cSldViewPr snapToGrid="0" showGuides="1">
      <p:cViewPr>
        <p:scale>
          <a:sx n="50" d="100"/>
          <a:sy n="50" d="100"/>
        </p:scale>
        <p:origin x="5622" y="205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cs typeface="+mn-cs"/>
              </a:defRPr>
            </a:lvl1pPr>
          </a:lstStyle>
          <a:p>
            <a:pPr>
              <a:defRPr/>
            </a:pPr>
            <a:fld id="{AE4902DF-A078-44AD-8D07-985A76E39BC0}" type="datetimeFigureOut">
              <a:rPr lang="ko-KR" altLang="en-US"/>
              <a:pPr>
                <a:defRPr/>
              </a:pPr>
              <a:t>2023-07-23</a:t>
            </a:fld>
            <a:endParaRPr lang="ko-KR" altLang="en-US" dirty="0"/>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dirty="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cs typeface="+mn-cs"/>
              </a:defRPr>
            </a:lvl1pPr>
          </a:lstStyle>
          <a:p>
            <a:pPr>
              <a:defRPr/>
            </a:pPr>
            <a:endParaRPr lang="ko-KR" altLang="en-US" dirty="0"/>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cs typeface="+mn-cs"/>
              </a:defRPr>
            </a:lvl1pPr>
          </a:lstStyle>
          <a:p>
            <a:pPr>
              <a:defRPr/>
            </a:pPr>
            <a:fld id="{FADF23B2-3342-4405-8E32-027ADF311D3F}" type="slidenum">
              <a:rPr lang="ko-KR" altLang="en-US"/>
              <a:pPr>
                <a:defRPr/>
              </a:pPr>
              <a:t>‹#›</a:t>
            </a:fld>
            <a:endParaRPr lang="ko-KR" altLang="en-US" dirty="0"/>
          </a:p>
        </p:txBody>
      </p:sp>
    </p:spTree>
    <p:extLst>
      <p:ext uri="{BB962C8B-B14F-4D97-AF65-F5344CB8AC3E}">
        <p14:creationId xmlns:p14="http://schemas.microsoft.com/office/powerpoint/2010/main" val="313489029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맑은 고딕"/>
      </a:defRPr>
    </a:lvl1pPr>
    <a:lvl2pPr marL="457200" algn="l" rtl="0" eaLnBrk="0" fontAlgn="base" latinLnBrk="1" hangingPunct="0">
      <a:spcBef>
        <a:spcPct val="30000"/>
      </a:spcBef>
      <a:spcAft>
        <a:spcPct val="0"/>
      </a:spcAft>
      <a:defRPr sz="1200" kern="1200">
        <a:solidFill>
          <a:schemeClr val="tx1"/>
        </a:solidFill>
        <a:latin typeface="+mn-lt"/>
        <a:ea typeface="+mn-ea"/>
        <a:cs typeface="맑은 고딕"/>
      </a:defRPr>
    </a:lvl2pPr>
    <a:lvl3pPr marL="914400" algn="l" rtl="0" eaLnBrk="0" fontAlgn="base" latinLnBrk="1" hangingPunct="0">
      <a:spcBef>
        <a:spcPct val="30000"/>
      </a:spcBef>
      <a:spcAft>
        <a:spcPct val="0"/>
      </a:spcAft>
      <a:defRPr sz="1200" kern="1200">
        <a:solidFill>
          <a:schemeClr val="tx1"/>
        </a:solidFill>
        <a:latin typeface="+mn-lt"/>
        <a:ea typeface="+mn-ea"/>
        <a:cs typeface="맑은 고딕"/>
      </a:defRPr>
    </a:lvl3pPr>
    <a:lvl4pPr marL="1371600" algn="l" rtl="0" eaLnBrk="0" fontAlgn="base" latinLnBrk="1" hangingPunct="0">
      <a:spcBef>
        <a:spcPct val="30000"/>
      </a:spcBef>
      <a:spcAft>
        <a:spcPct val="0"/>
      </a:spcAft>
      <a:defRPr sz="1200" kern="1200">
        <a:solidFill>
          <a:schemeClr val="tx1"/>
        </a:solidFill>
        <a:latin typeface="+mn-lt"/>
        <a:ea typeface="+mn-ea"/>
        <a:cs typeface="맑은 고딕"/>
      </a:defRPr>
    </a:lvl4pPr>
    <a:lvl5pPr marL="1828800" algn="l" rtl="0" eaLnBrk="0" fontAlgn="base" latinLnBrk="1" hangingPunct="0">
      <a:spcBef>
        <a:spcPct val="30000"/>
      </a:spcBef>
      <a:spcAft>
        <a:spcPct val="0"/>
      </a:spcAft>
      <a:defRPr sz="1200" kern="1200">
        <a:solidFill>
          <a:schemeClr val="tx1"/>
        </a:solidFill>
        <a:latin typeface="+mn-lt"/>
        <a:ea typeface="+mn-ea"/>
        <a:cs typeface="맑은 고딕"/>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182563" y="539750"/>
            <a:ext cx="6527800" cy="4521200"/>
          </a:xfrm>
        </p:spPr>
      </p:sp>
      <p:sp>
        <p:nvSpPr>
          <p:cNvPr id="3" name="슬라이드 노트 개체 틀 2"/>
          <p:cNvSpPr>
            <a:spLocks noGrp="1"/>
          </p:cNvSpPr>
          <p:nvPr>
            <p:ph type="body" idx="1"/>
          </p:nvPr>
        </p:nvSpPr>
        <p:spPr>
          <a:xfrm>
            <a:off x="679768" y="5376929"/>
            <a:ext cx="5438140" cy="3805211"/>
          </a:xfrm>
        </p:spPr>
        <p:txBody>
          <a:bodyPr/>
          <a:lstStyle/>
          <a:p>
            <a:pPr defTabSz="1027112">
              <a:defRPr/>
            </a:pPr>
            <a:endParaRPr lang="en-US" altLang="ko-KR" dirty="0"/>
          </a:p>
        </p:txBody>
      </p:sp>
      <p:sp>
        <p:nvSpPr>
          <p:cNvPr id="4" name="슬라이드 번호 개체 틀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23F0BCE-8842-48BB-B417-565C32B10224}" type="slidenum">
              <a:rPr kumimoji="0" lang="ko-KR" altLang="en-US" sz="1300" b="0" i="0" u="none" strike="noStrike" kern="1200" cap="none" spc="0" normalizeH="0" baseline="0" noProof="0" smtClean="0">
                <a:ln>
                  <a:noFill/>
                </a:ln>
                <a:solidFill>
                  <a:prstClr val="black"/>
                </a:solidFill>
                <a:effectLst/>
                <a:uLnTx/>
                <a:uFillTx/>
                <a:latin typeface="SamsungOne 400" panose="020B0503030303020204" pitchFamily="34" charset="0"/>
                <a:ea typeface="KoPub돋움체 Medium" panose="02020603020101020101" pitchFamily="18"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ko-KR" altLang="en-US" sz="1300" b="0" i="0" u="none" strike="noStrike" kern="1200" cap="none" spc="0" normalizeH="0" baseline="0" noProof="0" dirty="0">
              <a:ln>
                <a:noFill/>
              </a:ln>
              <a:solidFill>
                <a:prstClr val="black"/>
              </a:solidFill>
              <a:effectLst/>
              <a:uLnTx/>
              <a:uFillTx/>
              <a:latin typeface="SamsungOne 400" panose="020B0503030303020204" pitchFamily="34" charset="0"/>
              <a:ea typeface="KoPub돋움체 Medium" panose="02020603020101020101" pitchFamily="18" charset="-127"/>
              <a:cs typeface="+mn-cs"/>
            </a:endParaRPr>
          </a:p>
        </p:txBody>
      </p:sp>
    </p:spTree>
    <p:extLst>
      <p:ext uri="{BB962C8B-B14F-4D97-AF65-F5344CB8AC3E}">
        <p14:creationId xmlns:p14="http://schemas.microsoft.com/office/powerpoint/2010/main" val="574271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5"/>
          </p:nvPr>
        </p:nvSpPr>
        <p:spPr/>
        <p:txBody>
          <a:bodyPr/>
          <a:lstStyle/>
          <a:p>
            <a:pPr>
              <a:defRPr/>
            </a:pPr>
            <a:fld id="{FADF23B2-3342-4405-8E32-027ADF311D3F}" type="slidenum">
              <a:rPr lang="ko-KR" altLang="en-US" smtClean="0"/>
              <a:pPr>
                <a:defRPr/>
              </a:pPr>
              <a:t>9</a:t>
            </a:fld>
            <a:endParaRPr lang="ko-KR" altLang="en-US"/>
          </a:p>
        </p:txBody>
      </p:sp>
    </p:spTree>
    <p:extLst>
      <p:ext uri="{BB962C8B-B14F-4D97-AF65-F5344CB8AC3E}">
        <p14:creationId xmlns:p14="http://schemas.microsoft.com/office/powerpoint/2010/main" val="817942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1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237948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ody">
    <p:spTree>
      <p:nvGrpSpPr>
        <p:cNvPr id="1" name=""/>
        <p:cNvGrpSpPr/>
        <p:nvPr/>
      </p:nvGrpSpPr>
      <p:grpSpPr>
        <a:xfrm>
          <a:off x="0" y="0"/>
          <a:ext cx="0" cy="0"/>
          <a:chOff x="0" y="0"/>
          <a:chExt cx="0" cy="0"/>
        </a:xfrm>
      </p:grpSpPr>
      <p:cxnSp>
        <p:nvCxnSpPr>
          <p:cNvPr id="10" name="직선 연결선 9">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cxnSp>
        <p:nvCxnSpPr>
          <p:cNvPr id="7" name="직선 연결선 6"/>
          <p:cNvCxnSpPr/>
          <p:nvPr userDrawn="1"/>
        </p:nvCxnSpPr>
        <p:spPr>
          <a:xfrm>
            <a:off x="449612" y="900000"/>
            <a:ext cx="9003600" cy="0"/>
          </a:xfrm>
          <a:prstGeom prst="line">
            <a:avLst/>
          </a:prstGeom>
          <a:ln w="15875">
            <a:solidFill>
              <a:srgbClr val="0924A5"/>
            </a:solidFill>
          </a:ln>
        </p:spPr>
        <p:style>
          <a:lnRef idx="1">
            <a:schemeClr val="accent1"/>
          </a:lnRef>
          <a:fillRef idx="0">
            <a:schemeClr val="accent1"/>
          </a:fillRef>
          <a:effectRef idx="0">
            <a:schemeClr val="accent1"/>
          </a:effectRef>
          <a:fontRef idx="minor">
            <a:schemeClr val="tx1"/>
          </a:fontRef>
        </p:style>
      </p:cxnSp>
      <p:sp>
        <p:nvSpPr>
          <p:cNvPr id="9"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1357378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ast">
    <p:spTree>
      <p:nvGrpSpPr>
        <p:cNvPr id="1" name=""/>
        <p:cNvGrpSpPr/>
        <p:nvPr/>
      </p:nvGrpSpPr>
      <p:grpSpPr>
        <a:xfrm>
          <a:off x="0" y="0"/>
          <a:ext cx="0" cy="0"/>
          <a:chOff x="0" y="0"/>
          <a:chExt cx="0" cy="0"/>
        </a:xfrm>
      </p:grpSpPr>
      <p:pic>
        <p:nvPicPr>
          <p:cNvPr id="6" name="그림 2">
            <a:extLst>
              <a:ext uri="{FF2B5EF4-FFF2-40B4-BE49-F238E27FC236}">
                <a16:creationId xmlns:a16="http://schemas.microsoft.com/office/drawing/2014/main" id="{C441AFAB-5BBF-465C-B7A8-FED86E6261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4395"/>
            <a:ext cx="9902825" cy="6853605"/>
          </a:xfrm>
          <a:prstGeom prst="rect">
            <a:avLst/>
          </a:prstGeom>
        </p:spPr>
      </p:pic>
      <p:sp>
        <p:nvSpPr>
          <p:cNvPr id="2" name="직사각형 1"/>
          <p:cNvSpPr/>
          <p:nvPr userDrawn="1"/>
        </p:nvSpPr>
        <p:spPr>
          <a:xfrm>
            <a:off x="1" y="0"/>
            <a:ext cx="9902825" cy="6858000"/>
          </a:xfrm>
          <a:prstGeom prst="rect">
            <a:avLst/>
          </a:prstGeom>
          <a:solidFill>
            <a:srgbClr val="1428A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60" dirty="0"/>
          </a:p>
        </p:txBody>
      </p:sp>
      <p:sp>
        <p:nvSpPr>
          <p:cNvPr id="7" name="직사각형 6">
            <a:extLst>
              <a:ext uri="{FF2B5EF4-FFF2-40B4-BE49-F238E27FC236}">
                <a16:creationId xmlns:a16="http://schemas.microsoft.com/office/drawing/2014/main" id="{782B242C-8600-47F0-98D5-6EA512C41BF2}"/>
              </a:ext>
            </a:extLst>
          </p:cNvPr>
          <p:cNvSpPr/>
          <p:nvPr userDrawn="1"/>
        </p:nvSpPr>
        <p:spPr>
          <a:xfrm>
            <a:off x="449612" y="5677031"/>
            <a:ext cx="9003600" cy="7309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400" panose="020B0503030303020204" pitchFamily="34" charset="0"/>
                <a:cs typeface="+mn-cs"/>
              </a:rPr>
              <a:t>ⓒ</a:t>
            </a: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2022 SAMSUNG. All rights reserved.</a:t>
            </a:r>
          </a:p>
          <a:p>
            <a:pPr marL="0" marR="0" lvl="0" indent="0" algn="l" defTabSz="914400" rtl="0" eaLnBrk="1" fontAlgn="auto" latinLnBrk="1" hangingPunct="1">
              <a:lnSpc>
                <a:spcPct val="100000"/>
              </a:lnSpc>
              <a:spcBef>
                <a:spcPts val="6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Samsung Electronics Corporate Citizenship Office holds the copyright of book.</a:t>
            </a:r>
          </a:p>
          <a:p>
            <a:pPr marL="0" marR="0" lvl="0" indent="0" algn="l" defTabSz="914400" rtl="0" eaLnBrk="1" fontAlgn="auto" latinLnBrk="1" hangingPunct="1">
              <a:lnSpc>
                <a:spcPct val="100000"/>
              </a:lnSpc>
              <a:spcBef>
                <a:spcPts val="30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This book is a literary property protected by copyright law so reprint and reproduction without permission are prohibited. </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1000" b="0" i="0" u="none" strike="noStrike" kern="1200" cap="none" spc="0" normalizeH="0" baseline="0" noProof="0" dirty="0">
                <a:ln>
                  <a:noFill/>
                </a:ln>
                <a:solidFill>
                  <a:prstClr val="white"/>
                </a:solidFill>
                <a:effectLst/>
                <a:uLnTx/>
                <a:uFillTx/>
                <a:latin typeface="SamsungOne 400C" panose="020B0506030303020204" pitchFamily="34" charset="0"/>
                <a:ea typeface="SamsungOne 400C" panose="020B0506030303020204" pitchFamily="34" charset="0"/>
                <a:cs typeface="+mn-cs"/>
              </a:rPr>
              <a:t>To use this book other than the curriculum of Samsung Innovation Campus or to use the entire or part of this book, you must receive written consent from copyright holder.</a:t>
            </a:r>
          </a:p>
        </p:txBody>
      </p:sp>
      <p:pic>
        <p:nvPicPr>
          <p:cNvPr id="10" name="그림 3">
            <a:extLst>
              <a:ext uri="{FF2B5EF4-FFF2-40B4-BE49-F238E27FC236}">
                <a16:creationId xmlns:a16="http://schemas.microsoft.com/office/drawing/2014/main" id="{A977D3D7-ABF1-4BDD-B1E5-CCA79CC818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13012" y="3022951"/>
            <a:ext cx="2476800" cy="812098"/>
          </a:xfrm>
          <a:prstGeom prst="rect">
            <a:avLst/>
          </a:prstGeom>
        </p:spPr>
      </p:pic>
      <p:sp>
        <p:nvSpPr>
          <p:cNvPr id="9"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90982"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bg1"/>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spTree>
    <p:extLst>
      <p:ext uri="{BB962C8B-B14F-4D97-AF65-F5344CB8AC3E}">
        <p14:creationId xmlns:p14="http://schemas.microsoft.com/office/powerpoint/2010/main" val="177301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ody">
    <p:bg>
      <p:bgPr>
        <a:solidFill>
          <a:schemeClr val="bg1">
            <a:lumMod val="95000"/>
          </a:schemeClr>
        </a:solidFill>
        <a:effectLst/>
      </p:bgPr>
    </p:bg>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5"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8" name="그림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549338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ront Cover">
    <p:bg>
      <p:bgPr>
        <a:solidFill>
          <a:schemeClr val="bg1">
            <a:lumMod val="95000"/>
          </a:schemeClr>
        </a:solidFill>
        <a:effectLst/>
      </p:bgPr>
    </p:bg>
    <p:spTree>
      <p:nvGrpSpPr>
        <p:cNvPr id="1" name=""/>
        <p:cNvGrpSpPr/>
        <p:nvPr/>
      </p:nvGrpSpPr>
      <p:grpSpPr>
        <a:xfrm>
          <a:off x="0" y="0"/>
          <a:ext cx="0" cy="0"/>
          <a:chOff x="0" y="0"/>
          <a:chExt cx="0" cy="0"/>
        </a:xfrm>
      </p:grpSpPr>
      <p:pic>
        <p:nvPicPr>
          <p:cNvPr id="9" name="그림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sp>
        <p:nvSpPr>
          <p:cNvPr id="6" name="Freeform 5">
            <a:extLst>
              <a:ext uri="{FF2B5EF4-FFF2-40B4-BE49-F238E27FC236}">
                <a16:creationId xmlns:a16="http://schemas.microsoft.com/office/drawing/2014/main" id="{0D8AEED9-5E8F-4A4F-8427-AE314BEC60F8}"/>
              </a:ext>
            </a:extLst>
          </p:cNvPr>
          <p:cNvSpPr>
            <a:spLocks noChangeAspect="1" noEditPoints="1"/>
          </p:cNvSpPr>
          <p:nvPr userDrawn="1"/>
        </p:nvSpPr>
        <p:spPr bwMode="auto">
          <a:xfrm>
            <a:off x="449612" y="450000"/>
            <a:ext cx="1282433" cy="198000"/>
          </a:xfrm>
          <a:custGeom>
            <a:avLst/>
            <a:gdLst>
              <a:gd name="T0" fmla="*/ 82 w 2179"/>
              <a:gd name="T1" fmla="*/ 74 h 334"/>
              <a:gd name="T2" fmla="*/ 140 w 2179"/>
              <a:gd name="T3" fmla="*/ 82 h 334"/>
              <a:gd name="T4" fmla="*/ 218 w 2179"/>
              <a:gd name="T5" fmla="*/ 101 h 334"/>
              <a:gd name="T6" fmla="*/ 112 w 2179"/>
              <a:gd name="T7" fmla="*/ 0 h 334"/>
              <a:gd name="T8" fmla="*/ 4 w 2179"/>
              <a:gd name="T9" fmla="*/ 112 h 334"/>
              <a:gd name="T10" fmla="*/ 145 w 2179"/>
              <a:gd name="T11" fmla="*/ 257 h 334"/>
              <a:gd name="T12" fmla="*/ 84 w 2179"/>
              <a:gd name="T13" fmla="*/ 250 h 334"/>
              <a:gd name="T14" fmla="*/ 0 w 2179"/>
              <a:gd name="T15" fmla="*/ 220 h 334"/>
              <a:gd name="T16" fmla="*/ 113 w 2179"/>
              <a:gd name="T17" fmla="*/ 334 h 334"/>
              <a:gd name="T18" fmla="*/ 223 w 2179"/>
              <a:gd name="T19" fmla="*/ 212 h 334"/>
              <a:gd name="T20" fmla="*/ 1096 w 2179"/>
              <a:gd name="T21" fmla="*/ 91 h 334"/>
              <a:gd name="T22" fmla="*/ 1124 w 2179"/>
              <a:gd name="T23" fmla="*/ 54 h 334"/>
              <a:gd name="T24" fmla="*/ 1152 w 2179"/>
              <a:gd name="T25" fmla="*/ 102 h 334"/>
              <a:gd name="T26" fmla="*/ 1229 w 2179"/>
              <a:gd name="T27" fmla="*/ 80 h 334"/>
              <a:gd name="T28" fmla="*/ 1017 w 2179"/>
              <a:gd name="T29" fmla="*/ 71 h 334"/>
              <a:gd name="T30" fmla="*/ 1157 w 2179"/>
              <a:gd name="T31" fmla="*/ 233 h 334"/>
              <a:gd name="T32" fmla="*/ 1128 w 2179"/>
              <a:gd name="T33" fmla="*/ 277 h 334"/>
              <a:gd name="T34" fmla="*/ 1097 w 2179"/>
              <a:gd name="T35" fmla="*/ 219 h 334"/>
              <a:gd name="T36" fmla="*/ 1014 w 2179"/>
              <a:gd name="T37" fmla="*/ 243 h 334"/>
              <a:gd name="T38" fmla="*/ 1235 w 2179"/>
              <a:gd name="T39" fmla="*/ 262 h 334"/>
              <a:gd name="T40" fmla="*/ 1096 w 2179"/>
              <a:gd name="T41" fmla="*/ 91 h 334"/>
              <a:gd name="T42" fmla="*/ 1730 w 2179"/>
              <a:gd name="T43" fmla="*/ 10 h 334"/>
              <a:gd name="T44" fmla="*/ 1614 w 2179"/>
              <a:gd name="T45" fmla="*/ 319 h 334"/>
              <a:gd name="T46" fmla="*/ 1686 w 2179"/>
              <a:gd name="T47" fmla="*/ 60 h 334"/>
              <a:gd name="T48" fmla="*/ 1876 w 2179"/>
              <a:gd name="T49" fmla="*/ 319 h 334"/>
              <a:gd name="T50" fmla="*/ 1799 w 2179"/>
              <a:gd name="T51" fmla="*/ 10 h 334"/>
              <a:gd name="T52" fmla="*/ 333 w 2179"/>
              <a:gd name="T53" fmla="*/ 10 h 334"/>
              <a:gd name="T54" fmla="*/ 360 w 2179"/>
              <a:gd name="T55" fmla="*/ 322 h 334"/>
              <a:gd name="T56" fmla="*/ 446 w 2179"/>
              <a:gd name="T57" fmla="*/ 322 h 334"/>
              <a:gd name="T58" fmla="*/ 472 w 2179"/>
              <a:gd name="T59" fmla="*/ 10 h 334"/>
              <a:gd name="T60" fmla="*/ 804 w 2179"/>
              <a:gd name="T61" fmla="*/ 10 h 334"/>
              <a:gd name="T62" fmla="*/ 725 w 2179"/>
              <a:gd name="T63" fmla="*/ 10 h 334"/>
              <a:gd name="T64" fmla="*/ 592 w 2179"/>
              <a:gd name="T65" fmla="*/ 322 h 334"/>
              <a:gd name="T66" fmla="*/ 671 w 2179"/>
              <a:gd name="T67" fmla="*/ 33 h 334"/>
              <a:gd name="T68" fmla="*/ 804 w 2179"/>
              <a:gd name="T69" fmla="*/ 322 h 334"/>
              <a:gd name="T70" fmla="*/ 860 w 2179"/>
              <a:gd name="T71" fmla="*/ 322 h 334"/>
              <a:gd name="T72" fmla="*/ 931 w 2179"/>
              <a:gd name="T73" fmla="*/ 10 h 334"/>
              <a:gd name="T74" fmla="*/ 1528 w 2179"/>
              <a:gd name="T75" fmla="*/ 10 h 334"/>
              <a:gd name="T76" fmla="*/ 1449 w 2179"/>
              <a:gd name="T77" fmla="*/ 241 h 334"/>
              <a:gd name="T78" fmla="*/ 1418 w 2179"/>
              <a:gd name="T79" fmla="*/ 275 h 334"/>
              <a:gd name="T80" fmla="*/ 1388 w 2179"/>
              <a:gd name="T81" fmla="*/ 241 h 334"/>
              <a:gd name="T82" fmla="*/ 1309 w 2179"/>
              <a:gd name="T83" fmla="*/ 10 h 334"/>
              <a:gd name="T84" fmla="*/ 1310 w 2179"/>
              <a:gd name="T85" fmla="*/ 254 h 334"/>
              <a:gd name="T86" fmla="*/ 1527 w 2179"/>
              <a:gd name="T87" fmla="*/ 254 h 334"/>
              <a:gd name="T88" fmla="*/ 1528 w 2179"/>
              <a:gd name="T89" fmla="*/ 10 h 334"/>
              <a:gd name="T90" fmla="*/ 2069 w 2179"/>
              <a:gd name="T91" fmla="*/ 192 h 334"/>
              <a:gd name="T92" fmla="*/ 2101 w 2179"/>
              <a:gd name="T93" fmla="*/ 237 h 334"/>
              <a:gd name="T94" fmla="*/ 2068 w 2179"/>
              <a:gd name="T95" fmla="*/ 272 h 334"/>
              <a:gd name="T96" fmla="*/ 2035 w 2179"/>
              <a:gd name="T97" fmla="*/ 237 h 334"/>
              <a:gd name="T98" fmla="*/ 2037 w 2179"/>
              <a:gd name="T99" fmla="*/ 80 h 334"/>
              <a:gd name="T100" fmla="*/ 2099 w 2179"/>
              <a:gd name="T101" fmla="*/ 80 h 334"/>
              <a:gd name="T102" fmla="*/ 2100 w 2179"/>
              <a:gd name="T103" fmla="*/ 110 h 334"/>
              <a:gd name="T104" fmla="*/ 2178 w 2179"/>
              <a:gd name="T105" fmla="*/ 99 h 334"/>
              <a:gd name="T106" fmla="*/ 2068 w 2179"/>
              <a:gd name="T107" fmla="*/ 2 h 334"/>
              <a:gd name="T108" fmla="*/ 1958 w 2179"/>
              <a:gd name="T109" fmla="*/ 99 h 334"/>
              <a:gd name="T110" fmla="*/ 1959 w 2179"/>
              <a:gd name="T111" fmla="*/ 251 h 334"/>
              <a:gd name="T112" fmla="*/ 2178 w 2179"/>
              <a:gd name="T113" fmla="*/ 251 h 334"/>
              <a:gd name="T114" fmla="*/ 2179 w 2179"/>
              <a:gd name="T115" fmla="*/ 14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79" h="334">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vert="horz" wrap="square" lIns="91440" tIns="45720" rIns="91440" bIns="45720" numCol="1" anchor="t" anchorCtr="0" compatLnSpc="1">
            <a:prstTxWarp prst="textNoShape">
              <a:avLst/>
            </a:prstTxWarp>
            <a:scene3d>
              <a:camera prst="orthographicFront"/>
              <a:lightRig rig="threePt" dir="t"/>
            </a:scene3d>
            <a:sp3d>
              <a:bevelT w="0" h="6350"/>
            </a:sp3d>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1960" noProof="0" dirty="0"/>
          </a:p>
        </p:txBody>
      </p:sp>
      <p:pic>
        <p:nvPicPr>
          <p:cNvPr id="10" name="그림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66998" y="6141164"/>
            <a:ext cx="1372004" cy="450000"/>
          </a:xfrm>
          <a:prstGeom prst="rect">
            <a:avLst/>
          </a:prstGeom>
        </p:spPr>
      </p:pic>
    </p:spTree>
    <p:extLst>
      <p:ext uri="{BB962C8B-B14F-4D97-AF65-F5344CB8AC3E}">
        <p14:creationId xmlns:p14="http://schemas.microsoft.com/office/powerpoint/2010/main" val="3857595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40360294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2107007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27314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307832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pic>
        <p:nvPicPr>
          <p:cNvPr id="3" name="그림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2314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able of Contents">
    <p:spTree>
      <p:nvGrpSpPr>
        <p:cNvPr id="1" name=""/>
        <p:cNvGrpSpPr/>
        <p:nvPr/>
      </p:nvGrpSpPr>
      <p:grpSpPr>
        <a:xfrm>
          <a:off x="0" y="0"/>
          <a:ext cx="0" cy="0"/>
          <a:chOff x="0" y="0"/>
          <a:chExt cx="0" cy="0"/>
        </a:xfrm>
      </p:grpSpPr>
      <p:pic>
        <p:nvPicPr>
          <p:cNvPr id="5" name="그림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
        <p:nvSpPr>
          <p:cNvPr id="7"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352121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ir">
    <p:spTree>
      <p:nvGrpSpPr>
        <p:cNvPr id="1" name=""/>
        <p:cNvGrpSpPr/>
        <p:nvPr/>
      </p:nvGrpSpPr>
      <p:grpSpPr>
        <a:xfrm>
          <a:off x="0" y="0"/>
          <a:ext cx="0" cy="0"/>
          <a:chOff x="0" y="0"/>
          <a:chExt cx="0" cy="0"/>
        </a:xfrm>
      </p:grpSpPr>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3" name="그룹 2">
            <a:extLst>
              <a:ext uri="{FF2B5EF4-FFF2-40B4-BE49-F238E27FC236}">
                <a16:creationId xmlns:a16="http://schemas.microsoft.com/office/drawing/2014/main" id="{423B230F-BF07-4420-8C5E-EAE4EFC61AF1}"/>
              </a:ext>
            </a:extLst>
          </p:cNvPr>
          <p:cNvGrpSpPr/>
          <p:nvPr userDrawn="1"/>
        </p:nvGrpSpPr>
        <p:grpSpPr>
          <a:xfrm>
            <a:off x="0" y="1"/>
            <a:ext cx="9906000" cy="999802"/>
            <a:chOff x="0" y="1"/>
            <a:chExt cx="9906000" cy="999802"/>
          </a:xfrm>
        </p:grpSpPr>
        <p:sp>
          <p:nvSpPr>
            <p:cNvPr id="10" name="직사각형 9">
              <a:extLst>
                <a:ext uri="{FF2B5EF4-FFF2-40B4-BE49-F238E27FC236}">
                  <a16:creationId xmlns:a16="http://schemas.microsoft.com/office/drawing/2014/main" id="{85CF76A4-51CF-4D05-A1A1-2F9ED08538A3}"/>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B99AF68C-BDD5-4210-9E4D-B73D0E1AF2BC}"/>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20"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
        <p:nvSpPr>
          <p:cNvPr id="15" name="직사각형 14"/>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1" name="직사각형 20"/>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3" name="직선 연결선 22">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58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ir_big">
    <p:spTree>
      <p:nvGrpSpPr>
        <p:cNvPr id="1" name=""/>
        <p:cNvGrpSpPr/>
        <p:nvPr/>
      </p:nvGrpSpPr>
      <p:grpSpPr>
        <a:xfrm>
          <a:off x="0" y="0"/>
          <a:ext cx="0" cy="0"/>
          <a:chOff x="0" y="0"/>
          <a:chExt cx="0" cy="0"/>
        </a:xfrm>
      </p:grpSpPr>
      <p:sp>
        <p:nvSpPr>
          <p:cNvPr id="3" name="직사각형 2"/>
          <p:cNvSpPr/>
          <p:nvPr userDrawn="1"/>
        </p:nvSpPr>
        <p:spPr>
          <a:xfrm>
            <a:off x="451306" y="1220478"/>
            <a:ext cx="9001905" cy="990000"/>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252898"/>
            <a:ext cx="9001905" cy="4049289"/>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5">
            <a:extLst>
              <a:ext uri="{FF2B5EF4-FFF2-40B4-BE49-F238E27FC236}">
                <a16:creationId xmlns:a16="http://schemas.microsoft.com/office/drawing/2014/main" id="{2FC1FA6A-7119-4287-A121-C31068A9FCD3}"/>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
        <p:nvSpPr>
          <p:cNvPr id="12"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390113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more">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85278258-AEB2-4213-B5E6-13FC86FAB418}"/>
              </a:ext>
            </a:extLst>
          </p:cNvPr>
          <p:cNvGrpSpPr/>
          <p:nvPr userDrawn="1"/>
        </p:nvGrpSpPr>
        <p:grpSpPr>
          <a:xfrm>
            <a:off x="449612" y="1462227"/>
            <a:ext cx="9003600" cy="4500283"/>
            <a:chOff x="578678" y="1445207"/>
            <a:chExt cx="8748000" cy="4136077"/>
          </a:xfrm>
        </p:grpSpPr>
        <p:sp>
          <p:nvSpPr>
            <p:cNvPr id="52" name="직사각형 51">
              <a:extLst>
                <a:ext uri="{FF2B5EF4-FFF2-40B4-BE49-F238E27FC236}">
                  <a16:creationId xmlns:a16="http://schemas.microsoft.com/office/drawing/2014/main" id="{8AE44DED-1433-4AE2-91CF-6B4CC836C247}"/>
                </a:ext>
              </a:extLst>
            </p:cNvPr>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3" name="직사각형 52">
              <a:extLst>
                <a:ext uri="{FF2B5EF4-FFF2-40B4-BE49-F238E27FC236}">
                  <a16:creationId xmlns:a16="http://schemas.microsoft.com/office/drawing/2014/main" id="{16E0A36A-E308-4F66-AC01-5E98B501B58D}"/>
                </a:ext>
              </a:extLst>
            </p:cNvPr>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4" name="이등변 삼각형 53">
              <a:extLst>
                <a:ext uri="{FF2B5EF4-FFF2-40B4-BE49-F238E27FC236}">
                  <a16:creationId xmlns:a16="http://schemas.microsoft.com/office/drawing/2014/main" id="{1AAE9217-6132-41DE-8B52-1E10CDDAD122}"/>
                </a:ext>
              </a:extLst>
            </p:cNvPr>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슬라이드 번호 개체 틀 15">
            <a:extLst>
              <a:ext uri="{FF2B5EF4-FFF2-40B4-BE49-F238E27FC236}">
                <a16:creationId xmlns:a16="http://schemas.microsoft.com/office/drawing/2014/main" id="{83DE29B4-2918-48DA-8AAD-6689F9D9B25F}"/>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8" name="그룹 7">
            <a:extLst>
              <a:ext uri="{FF2B5EF4-FFF2-40B4-BE49-F238E27FC236}">
                <a16:creationId xmlns:a16="http://schemas.microsoft.com/office/drawing/2014/main" id="{E8CA0DD3-9254-499A-BE4D-7F93C9791163}"/>
              </a:ext>
            </a:extLst>
          </p:cNvPr>
          <p:cNvGrpSpPr/>
          <p:nvPr userDrawn="1"/>
        </p:nvGrpSpPr>
        <p:grpSpPr>
          <a:xfrm>
            <a:off x="747834" y="2408824"/>
            <a:ext cx="8539600" cy="3303528"/>
            <a:chOff x="747834" y="2129937"/>
            <a:chExt cx="8539600" cy="3303528"/>
          </a:xfrm>
        </p:grpSpPr>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2993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Guideline, mechanisms &amp; contingency plan</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Preparing pair programming involves establishing guidelines and mechanisms to help students pair properly and to keep them paired. For example, students should take turns “driving the mouse.” Effective preparation requires contingency plans in case one partner is absent or decides not to participate for one reason or another. In these cases, it is important to make it clear that the active student will not be punished because the pairing did not work well.</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59917"/>
              <a:ext cx="8539600" cy="1055714"/>
              <a:chOff x="805623" y="3889855"/>
              <a:chExt cx="8539600" cy="1055714"/>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055714"/>
                <a:chOff x="1098894" y="2558690"/>
                <a:chExt cx="8386684" cy="1055714"/>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Pairing similar, not necessarily equal, abilities as partners</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8144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Pair programming can be effective when students of similar, though not necessarily equal, abilities are paired as partners. Pairing mismatched students often can lead to unbalanced participation. Teachers must emphasize that pair programming is not a “divide-and-conquer” strategy, but rather a true collaborative effort in every endeavor for the entire project. Teachers should avoid pairing very weak students with very strong students.</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5" name="그룹 34">
              <a:extLst>
                <a:ext uri="{FF2B5EF4-FFF2-40B4-BE49-F238E27FC236}">
                  <a16:creationId xmlns:a16="http://schemas.microsoft.com/office/drawing/2014/main" id="{093BAA16-736E-4E14-ADD4-D0B065F97B84}"/>
                </a:ext>
              </a:extLst>
            </p:cNvPr>
            <p:cNvGrpSpPr/>
            <p:nvPr userDrawn="1"/>
          </p:nvGrpSpPr>
          <p:grpSpPr>
            <a:xfrm>
              <a:off x="747834" y="4781836"/>
              <a:ext cx="8539600" cy="651629"/>
              <a:chOff x="805623" y="5143345"/>
              <a:chExt cx="8539600" cy="651629"/>
            </a:xfrm>
          </p:grpSpPr>
          <p:grpSp>
            <p:nvGrpSpPr>
              <p:cNvPr id="36" name="그룹 35">
                <a:extLst>
                  <a:ext uri="{FF2B5EF4-FFF2-40B4-BE49-F238E27FC236}">
                    <a16:creationId xmlns:a16="http://schemas.microsoft.com/office/drawing/2014/main" id="{D293E823-4052-43C0-BEAE-3C7039D15A90}"/>
                  </a:ext>
                </a:extLst>
              </p:cNvPr>
              <p:cNvGrpSpPr/>
              <p:nvPr/>
            </p:nvGrpSpPr>
            <p:grpSpPr>
              <a:xfrm>
                <a:off x="966159" y="5143345"/>
                <a:ext cx="8379064" cy="651629"/>
                <a:chOff x="1098894" y="2558690"/>
                <a:chExt cx="8379064" cy="651629"/>
              </a:xfrm>
            </p:grpSpPr>
            <p:sp>
              <p:nvSpPr>
                <p:cNvPr id="38" name="직사각형 37">
                  <a:extLst>
                    <a:ext uri="{FF2B5EF4-FFF2-40B4-BE49-F238E27FC236}">
                      <a16:creationId xmlns:a16="http://schemas.microsoft.com/office/drawing/2014/main" id="{65518604-971B-46EE-9C46-B0A61E2C0C76}"/>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Motivate students by offering extra incentives </a:t>
                  </a:r>
                </a:p>
              </p:txBody>
            </p:sp>
            <p:sp>
              <p:nvSpPr>
                <p:cNvPr id="39" name="직사각형 38">
                  <a:extLst>
                    <a:ext uri="{FF2B5EF4-FFF2-40B4-BE49-F238E27FC236}">
                      <a16:creationId xmlns:a16="http://schemas.microsoft.com/office/drawing/2014/main" id="{EAD2FD8D-1FE7-49E5-8A52-6F8FA9CE371A}"/>
                    </a:ext>
                  </a:extLst>
                </p:cNvPr>
                <p:cNvSpPr/>
                <p:nvPr/>
              </p:nvSpPr>
              <p:spPr>
                <a:xfrm>
                  <a:off x="1098894" y="2799950"/>
                  <a:ext cx="8379064" cy="41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Offering extra incentives can help motivate students to pair, especially with advanced students. Some teachers have found it helpful to require students to pair for only one or two assignments. </a:t>
                  </a:r>
                </a:p>
              </p:txBody>
            </p:sp>
          </p:grpSp>
          <p:sp>
            <p:nvSpPr>
              <p:cNvPr id="37" name="직사각형 36">
                <a:extLst>
                  <a:ext uri="{FF2B5EF4-FFF2-40B4-BE49-F238E27FC236}">
                    <a16:creationId xmlns:a16="http://schemas.microsoft.com/office/drawing/2014/main" id="{D4A20AB2-235D-462A-AFBE-F2CE15681FE2}"/>
                  </a:ext>
                </a:extLst>
              </p:cNvPr>
              <p:cNvSpPr/>
              <p:nvPr/>
            </p:nvSpPr>
            <p:spPr>
              <a:xfrm>
                <a:off x="805623" y="515601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588471"/>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sp>
        <p:nvSpPr>
          <p:cNvPr id="43"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51450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onemore">
    <p:spTree>
      <p:nvGrpSpPr>
        <p:cNvPr id="1" name=""/>
        <p:cNvGrpSpPr/>
        <p:nvPr/>
      </p:nvGrpSpPr>
      <p:grpSpPr>
        <a:xfrm>
          <a:off x="0" y="0"/>
          <a:ext cx="0" cy="0"/>
          <a:chOff x="0" y="0"/>
          <a:chExt cx="0" cy="0"/>
        </a:xfrm>
      </p:grpSpPr>
      <p:grpSp>
        <p:nvGrpSpPr>
          <p:cNvPr id="17" name="그룹 16">
            <a:extLst>
              <a:ext uri="{FF2B5EF4-FFF2-40B4-BE49-F238E27FC236}">
                <a16:creationId xmlns:a16="http://schemas.microsoft.com/office/drawing/2014/main" id="{8F9D91F2-1DA9-4775-A2F4-3EA836FC8AC8}"/>
              </a:ext>
            </a:extLst>
          </p:cNvPr>
          <p:cNvGrpSpPr/>
          <p:nvPr userDrawn="1"/>
        </p:nvGrpSpPr>
        <p:grpSpPr>
          <a:xfrm>
            <a:off x="0" y="1"/>
            <a:ext cx="9906000" cy="999802"/>
            <a:chOff x="0" y="1"/>
            <a:chExt cx="9906000" cy="999802"/>
          </a:xfrm>
        </p:grpSpPr>
        <p:sp>
          <p:nvSpPr>
            <p:cNvPr id="18" name="직사각형 17">
              <a:extLst>
                <a:ext uri="{FF2B5EF4-FFF2-40B4-BE49-F238E27FC236}">
                  <a16:creationId xmlns:a16="http://schemas.microsoft.com/office/drawing/2014/main" id="{2445BDC7-3EC5-4A98-AB9C-DAF702D163B6}"/>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9" name="직사각형 18">
              <a:extLst>
                <a:ext uri="{FF2B5EF4-FFF2-40B4-BE49-F238E27FC236}">
                  <a16:creationId xmlns:a16="http://schemas.microsoft.com/office/drawing/2014/main" id="{7C3EF875-C94A-48D5-8A2F-D7E1606943F8}"/>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cxnSp>
        <p:nvCxnSpPr>
          <p:cNvPr id="20" name="직선 연결선 19">
            <a:extLst>
              <a:ext uri="{FF2B5EF4-FFF2-40B4-BE49-F238E27FC236}">
                <a16:creationId xmlns:a16="http://schemas.microsoft.com/office/drawing/2014/main" id="{F763F9BA-EE85-4466-9F91-463051CFC433}"/>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슬라이드 번호 개체 틀 15">
            <a:extLst>
              <a:ext uri="{FF2B5EF4-FFF2-40B4-BE49-F238E27FC236}">
                <a16:creationId xmlns:a16="http://schemas.microsoft.com/office/drawing/2014/main" id="{83DE29B4-2918-48DA-8AAD-6689F9D9B25F}"/>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22" name="직사각형 7">
            <a:extLst>
              <a:ext uri="{FF2B5EF4-FFF2-40B4-BE49-F238E27FC236}">
                <a16:creationId xmlns:a16="http://schemas.microsoft.com/office/drawing/2014/main" id="{3C9B8629-554D-4DBE-9C51-F645BAD954BC}"/>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7" name="그룹 6">
            <a:extLst>
              <a:ext uri="{FF2B5EF4-FFF2-40B4-BE49-F238E27FC236}">
                <a16:creationId xmlns:a16="http://schemas.microsoft.com/office/drawing/2014/main" id="{FDEC6B4D-744D-4E9D-89EE-6B4FB27E7344}"/>
              </a:ext>
            </a:extLst>
          </p:cNvPr>
          <p:cNvGrpSpPr/>
          <p:nvPr userDrawn="1"/>
        </p:nvGrpSpPr>
        <p:grpSpPr>
          <a:xfrm>
            <a:off x="449612" y="1462227"/>
            <a:ext cx="9003600" cy="4500283"/>
            <a:chOff x="449612" y="1219200"/>
            <a:chExt cx="9003600" cy="4500283"/>
          </a:xfrm>
        </p:grpSpPr>
        <p:grpSp>
          <p:nvGrpSpPr>
            <p:cNvPr id="2" name="그룹 1">
              <a:extLst>
                <a:ext uri="{FF2B5EF4-FFF2-40B4-BE49-F238E27FC236}">
                  <a16:creationId xmlns:a16="http://schemas.microsoft.com/office/drawing/2014/main" id="{15B09C5B-34F7-4FED-9E9F-30D9359F898E}"/>
                </a:ext>
              </a:extLst>
            </p:cNvPr>
            <p:cNvGrpSpPr/>
            <p:nvPr userDrawn="1"/>
          </p:nvGrpSpPr>
          <p:grpSpPr>
            <a:xfrm>
              <a:off x="449612" y="1219200"/>
              <a:ext cx="9003600" cy="4500283"/>
              <a:chOff x="578678" y="1445207"/>
              <a:chExt cx="8748000" cy="4136077"/>
            </a:xfrm>
          </p:grpSpPr>
          <p:sp>
            <p:nvSpPr>
              <p:cNvPr id="3" name="직사각형 2"/>
              <p:cNvSpPr/>
              <p:nvPr userDrawn="1"/>
            </p:nvSpPr>
            <p:spPr>
              <a:xfrm>
                <a:off x="578678" y="2038352"/>
                <a:ext cx="8748000" cy="3542932"/>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578678" y="1445207"/>
                <a:ext cx="8748000" cy="617940"/>
              </a:xfrm>
              <a:prstGeom prst="rect">
                <a:avLst/>
              </a:prstGeom>
              <a:solidFill>
                <a:srgbClr val="ECEFF6"/>
              </a:solidFill>
              <a:ln w="38100">
                <a:solidFill>
                  <a:srgbClr val="0D0D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이등변 삼각형 28"/>
              <p:cNvSpPr/>
              <p:nvPr userDrawn="1"/>
            </p:nvSpPr>
            <p:spPr>
              <a:xfrm rot="2700000">
                <a:off x="8915045" y="1573924"/>
                <a:ext cx="396525" cy="198725"/>
              </a:xfrm>
              <a:prstGeom prst="triangle">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4" name="그룹 23">
              <a:extLst>
                <a:ext uri="{FF2B5EF4-FFF2-40B4-BE49-F238E27FC236}">
                  <a16:creationId xmlns:a16="http://schemas.microsoft.com/office/drawing/2014/main" id="{13D70919-1A43-46D4-9CAD-A2E01D8807D4}"/>
                </a:ext>
              </a:extLst>
            </p:cNvPr>
            <p:cNvGrpSpPr/>
            <p:nvPr userDrawn="1"/>
          </p:nvGrpSpPr>
          <p:grpSpPr>
            <a:xfrm>
              <a:off x="747834" y="2165797"/>
              <a:ext cx="8539600" cy="1267182"/>
              <a:chOff x="805623" y="2423005"/>
              <a:chExt cx="8539600" cy="1267182"/>
            </a:xfrm>
          </p:grpSpPr>
          <p:grpSp>
            <p:nvGrpSpPr>
              <p:cNvPr id="25" name="그룹 24">
                <a:extLst>
                  <a:ext uri="{FF2B5EF4-FFF2-40B4-BE49-F238E27FC236}">
                    <a16:creationId xmlns:a16="http://schemas.microsoft.com/office/drawing/2014/main" id="{57BC89B2-745B-42C0-A2BD-AB73D818DF63}"/>
                  </a:ext>
                </a:extLst>
              </p:cNvPr>
              <p:cNvGrpSpPr/>
              <p:nvPr/>
            </p:nvGrpSpPr>
            <p:grpSpPr>
              <a:xfrm>
                <a:off x="966158" y="2423005"/>
                <a:ext cx="8379065" cy="1267182"/>
                <a:chOff x="1098893" y="2558690"/>
                <a:chExt cx="8379065" cy="1267182"/>
              </a:xfrm>
            </p:grpSpPr>
            <p:sp>
              <p:nvSpPr>
                <p:cNvPr id="27" name="직사각형 26">
                  <a:extLst>
                    <a:ext uri="{FF2B5EF4-FFF2-40B4-BE49-F238E27FC236}">
                      <a16:creationId xmlns:a16="http://schemas.microsoft.com/office/drawing/2014/main" id="{DBE993FE-4059-43C4-BE9B-506F5F93E2AC}"/>
                    </a:ext>
                  </a:extLst>
                </p:cNvPr>
                <p:cNvSpPr/>
                <p:nvPr/>
              </p:nvSpPr>
              <p:spPr>
                <a:xfrm>
                  <a:off x="1098894" y="2558690"/>
                  <a:ext cx="7907946" cy="2073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Prevent collaboration cheating</a:t>
                  </a:r>
                </a:p>
              </p:txBody>
            </p:sp>
            <p:sp>
              <p:nvSpPr>
                <p:cNvPr id="28" name="직사각형 27">
                  <a:extLst>
                    <a:ext uri="{FF2B5EF4-FFF2-40B4-BE49-F238E27FC236}">
                      <a16:creationId xmlns:a16="http://schemas.microsoft.com/office/drawing/2014/main" id="{87DAFBC1-2EB6-4BFD-9C34-0D2CABDD431F}"/>
                    </a:ext>
                  </a:extLst>
                </p:cNvPr>
                <p:cNvSpPr/>
                <p:nvPr/>
              </p:nvSpPr>
              <p:spPr>
                <a:xfrm>
                  <a:off x="1098893" y="2799950"/>
                  <a:ext cx="8379065" cy="1025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The challenge for the teacher is to find ways to assess individual outcomes, while leveraging the benefits of collaboration. How do you know whether a student learned or cheated? Experts recommend revisiting course design and assessment, as well as explicitly and concretely discussing with the students on behaviors that will be interpreted as cheating. Experts encourage teachers to make assignments meaningful to students and to explain the value of what students will learn by completing them.</a:t>
                  </a:r>
                </a:p>
              </p:txBody>
            </p:sp>
          </p:grpSp>
          <p:sp>
            <p:nvSpPr>
              <p:cNvPr id="26" name="직사각형 25">
                <a:extLst>
                  <a:ext uri="{FF2B5EF4-FFF2-40B4-BE49-F238E27FC236}">
                    <a16:creationId xmlns:a16="http://schemas.microsoft.com/office/drawing/2014/main" id="{7A9CD47E-DFEB-409E-8A3C-002C106D4FF6}"/>
                  </a:ext>
                </a:extLst>
              </p:cNvPr>
              <p:cNvSpPr/>
              <p:nvPr/>
            </p:nvSpPr>
            <p:spPr>
              <a:xfrm>
                <a:off x="805623" y="2439855"/>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30" name="그룹 29">
              <a:extLst>
                <a:ext uri="{FF2B5EF4-FFF2-40B4-BE49-F238E27FC236}">
                  <a16:creationId xmlns:a16="http://schemas.microsoft.com/office/drawing/2014/main" id="{EA101DA7-28A0-4825-8294-91ED14409235}"/>
                </a:ext>
              </a:extLst>
            </p:cNvPr>
            <p:cNvGrpSpPr/>
            <p:nvPr userDrawn="1"/>
          </p:nvGrpSpPr>
          <p:grpSpPr>
            <a:xfrm>
              <a:off x="747834" y="3595777"/>
              <a:ext cx="8539600" cy="1876451"/>
              <a:chOff x="805623" y="3889855"/>
              <a:chExt cx="8539600" cy="1876451"/>
            </a:xfrm>
          </p:grpSpPr>
          <p:grpSp>
            <p:nvGrpSpPr>
              <p:cNvPr id="31" name="그룹 30">
                <a:extLst>
                  <a:ext uri="{FF2B5EF4-FFF2-40B4-BE49-F238E27FC236}">
                    <a16:creationId xmlns:a16="http://schemas.microsoft.com/office/drawing/2014/main" id="{6D52BA93-54E3-4CA4-81A3-AAAA6FD74E74}"/>
                  </a:ext>
                </a:extLst>
              </p:cNvPr>
              <p:cNvGrpSpPr/>
              <p:nvPr/>
            </p:nvGrpSpPr>
            <p:grpSpPr>
              <a:xfrm>
                <a:off x="958539" y="3889855"/>
                <a:ext cx="8386684" cy="1876451"/>
                <a:chOff x="1098894" y="2558690"/>
                <a:chExt cx="8386684" cy="1876451"/>
              </a:xfrm>
            </p:grpSpPr>
            <p:sp>
              <p:nvSpPr>
                <p:cNvPr id="33" name="직사각형 32">
                  <a:extLst>
                    <a:ext uri="{FF2B5EF4-FFF2-40B4-BE49-F238E27FC236}">
                      <a16:creationId xmlns:a16="http://schemas.microsoft.com/office/drawing/2014/main" id="{6A161631-0A23-4125-B4F4-FAA21DADAE31}"/>
                    </a:ext>
                  </a:extLst>
                </p:cNvPr>
                <p:cNvSpPr/>
                <p:nvPr/>
              </p:nvSpPr>
              <p:spPr>
                <a:xfrm>
                  <a:off x="1098894" y="2558690"/>
                  <a:ext cx="7907946" cy="205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400" b="1"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Collaborative learning environment</a:t>
                  </a:r>
                </a:p>
              </p:txBody>
            </p:sp>
            <p:sp>
              <p:nvSpPr>
                <p:cNvPr id="34" name="직사각형 33">
                  <a:extLst>
                    <a:ext uri="{FF2B5EF4-FFF2-40B4-BE49-F238E27FC236}">
                      <a16:creationId xmlns:a16="http://schemas.microsoft.com/office/drawing/2014/main" id="{A138E381-77DA-4306-A103-3A1DDA69FDFA}"/>
                    </a:ext>
                  </a:extLst>
                </p:cNvPr>
                <p:cNvSpPr/>
                <p:nvPr/>
              </p:nvSpPr>
              <p:spPr>
                <a:xfrm>
                  <a:off x="1098894" y="2799950"/>
                  <a:ext cx="8386684" cy="16351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nSpc>
                      <a:spcPts val="1600"/>
                    </a:lnSpc>
                  </a:pPr>
                  <a:r>
                    <a:rPr lang="en-US" altLang="ko-KR" sz="1300" dirty="0">
                      <a:solidFill>
                        <a:srgbClr val="0D0D0D"/>
                      </a:solidFill>
                      <a:latin typeface="SamsungOne 400" panose="020B0503030303020204" pitchFamily="34" charset="0"/>
                      <a:ea typeface="SamsungOne 400" panose="020B0503030303020204" pitchFamily="34" charset="0"/>
                      <a:cs typeface="Malgun Gothic Semilight" panose="020B0503020000020004" pitchFamily="34" charset="-127"/>
                    </a:rPr>
                    <a:t>A collaborative learning environment occurs anytime an instructor requires students to work together on learning activities. Collaborative learning environments can involve both formal and informal activities and may or may not include direct assessment. For example, pairs of students work on programming assignments; small groups of students discuss possible answers to a professor’s question during lecture; and students work together outside of class to learn new concepts. Collaborative learning is distinct from projects where students “divide and conquer.” When students divide the work, each is responsible for only part of the problem solving and there are very limited opportunities for working through problems with others. In collaborative environments, students are engaged in intellectual talk with each other.</a:t>
                  </a:r>
                </a:p>
              </p:txBody>
            </p:sp>
          </p:grpSp>
          <p:sp>
            <p:nvSpPr>
              <p:cNvPr id="32" name="직사각형 31">
                <a:extLst>
                  <a:ext uri="{FF2B5EF4-FFF2-40B4-BE49-F238E27FC236}">
                    <a16:creationId xmlns:a16="http://schemas.microsoft.com/office/drawing/2014/main" id="{E4812128-0A26-4117-A6F0-B97B55B1C046}"/>
                  </a:ext>
                </a:extLst>
              </p:cNvPr>
              <p:cNvSpPr/>
              <p:nvPr/>
            </p:nvSpPr>
            <p:spPr>
              <a:xfrm>
                <a:off x="805623" y="3897487"/>
                <a:ext cx="36000" cy="17995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prstClr val="white"/>
                  </a:solidFill>
                  <a:latin typeface="SamsungOne 400" panose="020B0503030303020204" pitchFamily="34" charset="0"/>
                </a:endParaRPr>
              </a:p>
            </p:txBody>
          </p:sp>
        </p:grpSp>
        <p:grpSp>
          <p:nvGrpSpPr>
            <p:cNvPr id="40" name="그룹 39">
              <a:extLst>
                <a:ext uri="{FF2B5EF4-FFF2-40B4-BE49-F238E27FC236}">
                  <a16:creationId xmlns:a16="http://schemas.microsoft.com/office/drawing/2014/main" id="{D8D49945-C464-4DDD-ADD7-9189776293B8}"/>
                </a:ext>
              </a:extLst>
            </p:cNvPr>
            <p:cNvGrpSpPr/>
            <p:nvPr userDrawn="1"/>
          </p:nvGrpSpPr>
          <p:grpSpPr>
            <a:xfrm>
              <a:off x="589808" y="1345444"/>
              <a:ext cx="6615664" cy="430887"/>
              <a:chOff x="790976" y="1592058"/>
              <a:chExt cx="6615664" cy="430887"/>
            </a:xfrm>
          </p:grpSpPr>
          <p:sp>
            <p:nvSpPr>
              <p:cNvPr id="41" name="직사각형 40">
                <a:extLst>
                  <a:ext uri="{FF2B5EF4-FFF2-40B4-BE49-F238E27FC236}">
                    <a16:creationId xmlns:a16="http://schemas.microsoft.com/office/drawing/2014/main" id="{0BC8F9B7-B969-4E3D-817F-48154FD61D7A}"/>
                  </a:ext>
                </a:extLst>
              </p:cNvPr>
              <p:cNvSpPr/>
              <p:nvPr/>
            </p:nvSpPr>
            <p:spPr>
              <a:xfrm>
                <a:off x="1332314" y="1592058"/>
                <a:ext cx="6074326"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2800" b="1" dirty="0">
                    <a:solidFill>
                      <a:srgbClr val="0D0D0D"/>
                    </a:solidFill>
                    <a:latin typeface="Samsung Sharp Sans" pitchFamily="2" charset="0"/>
                    <a:ea typeface="Samsung Sharp Sans" pitchFamily="2" charset="0"/>
                    <a:cs typeface="Samsung Sharp Sans" pitchFamily="2" charset="0"/>
                  </a:rPr>
                  <a:t>Pair Programming Practice</a:t>
                </a:r>
              </a:p>
            </p:txBody>
          </p:sp>
          <p:pic>
            <p:nvPicPr>
              <p:cNvPr id="42" name="그림 41">
                <a:extLst>
                  <a:ext uri="{FF2B5EF4-FFF2-40B4-BE49-F238E27FC236}">
                    <a16:creationId xmlns:a16="http://schemas.microsoft.com/office/drawing/2014/main" id="{FD7DDC59-B654-4FF4-83F2-92986CFB86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976" y="1653961"/>
                <a:ext cx="374669" cy="323867"/>
              </a:xfrm>
              <a:prstGeom prst="rect">
                <a:avLst/>
              </a:prstGeom>
            </p:spPr>
          </p:pic>
        </p:grpSp>
      </p:grpSp>
      <p:sp>
        <p:nvSpPr>
          <p:cNvPr id="35"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30707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iz">
    <p:spTree>
      <p:nvGrpSpPr>
        <p:cNvPr id="1" name=""/>
        <p:cNvGrpSpPr/>
        <p:nvPr/>
      </p:nvGrpSpPr>
      <p:grpSpPr>
        <a:xfrm>
          <a:off x="0" y="0"/>
          <a:ext cx="0" cy="0"/>
          <a:chOff x="0" y="0"/>
          <a:chExt cx="0" cy="0"/>
        </a:xfrm>
      </p:grpSpPr>
      <p:sp>
        <p:nvSpPr>
          <p:cNvPr id="3" name="직사각형 2"/>
          <p:cNvSpPr/>
          <p:nvPr userDrawn="1"/>
        </p:nvSpPr>
        <p:spPr>
          <a:xfrm>
            <a:off x="451306" y="1220478"/>
            <a:ext cx="9001905" cy="811746"/>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직사각형 3"/>
          <p:cNvSpPr/>
          <p:nvPr userDrawn="1"/>
        </p:nvSpPr>
        <p:spPr>
          <a:xfrm>
            <a:off x="451306" y="2070324"/>
            <a:ext cx="9001905" cy="4231864"/>
          </a:xfrm>
          <a:prstGeom prst="rect">
            <a:avLst/>
          </a:prstGeom>
          <a:solidFill>
            <a:srgbClr val="ECEFF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직사각형 4">
            <a:extLst>
              <a:ext uri="{FF2B5EF4-FFF2-40B4-BE49-F238E27FC236}">
                <a16:creationId xmlns:a16="http://schemas.microsoft.com/office/drawing/2014/main" id="{3B885908-D506-4EF6-8EA9-375133536ADE}"/>
              </a:ext>
            </a:extLst>
          </p:cNvPr>
          <p:cNvSpPr/>
          <p:nvPr userDrawn="1"/>
        </p:nvSpPr>
        <p:spPr>
          <a:xfrm>
            <a:off x="646483" y="1415779"/>
            <a:ext cx="1059537"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r>
              <a:rPr lang="en-US" altLang="ko-KR" sz="3200" dirty="0">
                <a:solidFill>
                  <a:srgbClr val="0D0D0D"/>
                </a:solidFill>
                <a:latin typeface="Samsung Sharp Sans" pitchFamily="2" charset="0"/>
                <a:ea typeface="Samsung Sharp Sans" pitchFamily="2" charset="0"/>
                <a:cs typeface="Samsung Sharp Sans" pitchFamily="2" charset="0"/>
              </a:rPr>
              <a:t>Q1.</a:t>
            </a:r>
          </a:p>
        </p:txBody>
      </p:sp>
      <p:cxnSp>
        <p:nvCxnSpPr>
          <p:cNvPr id="14" name="직선 연결선 13">
            <a:extLst>
              <a:ext uri="{FF2B5EF4-FFF2-40B4-BE49-F238E27FC236}">
                <a16:creationId xmlns:a16="http://schemas.microsoft.com/office/drawing/2014/main" id="{3BBBBCF4-8F64-4C44-B381-7016C297D04F}"/>
              </a:ext>
            </a:extLst>
          </p:cNvPr>
          <p:cNvCxnSpPr/>
          <p:nvPr userDrawn="1"/>
        </p:nvCxnSpPr>
        <p:spPr>
          <a:xfrm>
            <a:off x="449612" y="6424935"/>
            <a:ext cx="9003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 name="슬라이드 번호 개체 틀 15">
            <a:extLst>
              <a:ext uri="{FF2B5EF4-FFF2-40B4-BE49-F238E27FC236}">
                <a16:creationId xmlns:a16="http://schemas.microsoft.com/office/drawing/2014/main" id="{2FC1FA6A-7119-4287-A121-C31068A9FCD3}"/>
              </a:ext>
            </a:extLst>
          </p:cNvPr>
          <p:cNvSpPr txBox="1">
            <a:spLocks/>
          </p:cNvSpPr>
          <p:nvPr userDrawn="1"/>
        </p:nvSpPr>
        <p:spPr>
          <a:xfrm>
            <a:off x="8839176" y="6498000"/>
            <a:ext cx="614036"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368" rtl="0" eaLnBrk="1" fontAlgn="auto" latinLnBrk="1" hangingPunct="1">
                <a:lnSpc>
                  <a:spcPct val="100000"/>
                </a:lnSpc>
                <a:spcBef>
                  <a:spcPts val="0"/>
                </a:spcBef>
                <a:spcAft>
                  <a:spcPts val="0"/>
                </a:spcAft>
                <a:buClrTx/>
                <a:buSzTx/>
                <a:buFontTx/>
                <a:buNone/>
                <a:tabLst/>
                <a:defRPr/>
              </a:pPr>
              <a:t>‹#›</a:t>
            </a:fld>
            <a:endParaRPr lang="en-US" altLang="ko-KR" sz="900" dirty="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8" name="직사각형 7">
            <a:extLst>
              <a:ext uri="{FF2B5EF4-FFF2-40B4-BE49-F238E27FC236}">
                <a16:creationId xmlns:a16="http://schemas.microsoft.com/office/drawing/2014/main" id="{94BFF8EC-69D9-42AE-A84D-CEFDE15AD513}"/>
              </a:ext>
            </a:extLst>
          </p:cNvPr>
          <p:cNvSpPr/>
          <p:nvPr userDrawn="1"/>
        </p:nvSpPr>
        <p:spPr>
          <a:xfrm>
            <a:off x="449612" y="6498000"/>
            <a:ext cx="2889714"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dirty="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grpSp>
        <p:nvGrpSpPr>
          <p:cNvPr id="27" name="그룹 26">
            <a:extLst>
              <a:ext uri="{FF2B5EF4-FFF2-40B4-BE49-F238E27FC236}">
                <a16:creationId xmlns:a16="http://schemas.microsoft.com/office/drawing/2014/main" id="{A3338F14-C71C-49FB-9B8F-636CAA3F7EFA}"/>
              </a:ext>
            </a:extLst>
          </p:cNvPr>
          <p:cNvGrpSpPr/>
          <p:nvPr userDrawn="1"/>
        </p:nvGrpSpPr>
        <p:grpSpPr>
          <a:xfrm>
            <a:off x="0" y="1"/>
            <a:ext cx="9906000" cy="999802"/>
            <a:chOff x="0" y="1"/>
            <a:chExt cx="9906000" cy="999802"/>
          </a:xfrm>
        </p:grpSpPr>
        <p:sp>
          <p:nvSpPr>
            <p:cNvPr id="28" name="직사각형 27">
              <a:extLst>
                <a:ext uri="{FF2B5EF4-FFF2-40B4-BE49-F238E27FC236}">
                  <a16:creationId xmlns:a16="http://schemas.microsoft.com/office/drawing/2014/main" id="{845141B1-0821-46A7-A897-9E66E1D5B440}"/>
                </a:ext>
              </a:extLst>
            </p:cNvPr>
            <p:cNvSpPr/>
            <p:nvPr userDrawn="1"/>
          </p:nvSpPr>
          <p:spPr>
            <a:xfrm>
              <a:off x="0" y="619930"/>
              <a:ext cx="9906000" cy="379873"/>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직사각형 28">
              <a:extLst>
                <a:ext uri="{FF2B5EF4-FFF2-40B4-BE49-F238E27FC236}">
                  <a16:creationId xmlns:a16="http://schemas.microsoft.com/office/drawing/2014/main" id="{1C7333F1-B594-4B0D-BB31-CF147773CE81}"/>
                </a:ext>
              </a:extLst>
            </p:cNvPr>
            <p:cNvSpPr/>
            <p:nvPr userDrawn="1"/>
          </p:nvSpPr>
          <p:spPr>
            <a:xfrm>
              <a:off x="0" y="1"/>
              <a:ext cx="9906000" cy="877824"/>
            </a:xfrm>
            <a:prstGeom prst="rect">
              <a:avLst/>
            </a:prstGeom>
            <a:solidFill>
              <a:srgbClr val="1429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3" name="그룹 12">
            <a:extLst>
              <a:ext uri="{FF2B5EF4-FFF2-40B4-BE49-F238E27FC236}">
                <a16:creationId xmlns:a16="http://schemas.microsoft.com/office/drawing/2014/main" id="{C3D8D4DE-DA2E-4D87-943F-A1AB86547FB1}"/>
              </a:ext>
            </a:extLst>
          </p:cNvPr>
          <p:cNvGrpSpPr/>
          <p:nvPr userDrawn="1"/>
        </p:nvGrpSpPr>
        <p:grpSpPr>
          <a:xfrm>
            <a:off x="594725" y="5937065"/>
            <a:ext cx="5326649" cy="221112"/>
            <a:chOff x="869078" y="5652199"/>
            <a:chExt cx="5326649" cy="221112"/>
          </a:xfrm>
        </p:grpSpPr>
        <p:grpSp>
          <p:nvGrpSpPr>
            <p:cNvPr id="15" name="그룹 14">
              <a:extLst>
                <a:ext uri="{FF2B5EF4-FFF2-40B4-BE49-F238E27FC236}">
                  <a16:creationId xmlns:a16="http://schemas.microsoft.com/office/drawing/2014/main" id="{0342D84D-7715-47A2-9EA4-7084E390A427}"/>
                </a:ext>
              </a:extLst>
            </p:cNvPr>
            <p:cNvGrpSpPr/>
            <p:nvPr/>
          </p:nvGrpSpPr>
          <p:grpSpPr>
            <a:xfrm>
              <a:off x="869078" y="5652199"/>
              <a:ext cx="5326649" cy="221112"/>
              <a:chOff x="1507253" y="3823399"/>
              <a:chExt cx="5326649" cy="221112"/>
            </a:xfrm>
          </p:grpSpPr>
          <p:sp>
            <p:nvSpPr>
              <p:cNvPr id="19" name="타원 18">
                <a:extLst>
                  <a:ext uri="{FF2B5EF4-FFF2-40B4-BE49-F238E27FC236}">
                    <a16:creationId xmlns:a16="http://schemas.microsoft.com/office/drawing/2014/main" id="{629C8B3E-FA02-4112-B9B7-998E58FDEFB4}"/>
                  </a:ext>
                </a:extLst>
              </p:cNvPr>
              <p:cNvSpPr/>
              <p:nvPr/>
            </p:nvSpPr>
            <p:spPr>
              <a:xfrm>
                <a:off x="1507253" y="3823399"/>
                <a:ext cx="221063" cy="22106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latin typeface="SamsungOne 400" panose="020B0503030303020204" pitchFamily="34" charset="0"/>
                </a:endParaRPr>
              </a:p>
            </p:txBody>
          </p:sp>
          <p:sp>
            <p:nvSpPr>
              <p:cNvPr id="20" name="직사각형 19">
                <a:extLst>
                  <a:ext uri="{FF2B5EF4-FFF2-40B4-BE49-F238E27FC236}">
                    <a16:creationId xmlns:a16="http://schemas.microsoft.com/office/drawing/2014/main" id="{C4631A33-3E5C-4D29-B576-027590DE7A55}"/>
                  </a:ext>
                </a:extLst>
              </p:cNvPr>
              <p:cNvSpPr/>
              <p:nvPr/>
            </p:nvSpPr>
            <p:spPr>
              <a:xfrm>
                <a:off x="1778899" y="3859845"/>
                <a:ext cx="5055003" cy="184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bevelB w="0" h="0"/>
                </a:sp3d>
              </a:bodyPr>
              <a:lstStyle/>
              <a:p>
                <a:r>
                  <a:rPr lang="en-US" altLang="x-none" sz="1200" dirty="0">
                    <a:solidFill>
                      <a:schemeClr val="tx1"/>
                    </a:solidFill>
                    <a:latin typeface="SamsungOne 400" panose="020B0503030303020204" pitchFamily="34" charset="0"/>
                    <a:ea typeface="SamsungOne 400" panose="020B0503030303020204" pitchFamily="34" charset="0"/>
                  </a:rPr>
                  <a:t>Write the entire code and the expected output results in the note.</a:t>
                </a:r>
                <a:endParaRPr lang="ko-KR" altLang="en-US" sz="1200" dirty="0">
                  <a:solidFill>
                    <a:schemeClr val="tx1"/>
                  </a:solidFill>
                  <a:latin typeface="SamsungOne 400" panose="020B0503030303020204" pitchFamily="34" charset="0"/>
                  <a:ea typeface="D2Coding" panose="020B0609020101020101" pitchFamily="49" charset="-127"/>
                </a:endParaRPr>
              </a:p>
            </p:txBody>
          </p:sp>
        </p:grpSp>
        <p:pic>
          <p:nvPicPr>
            <p:cNvPr id="16" name="그림 15">
              <a:extLst>
                <a:ext uri="{FF2B5EF4-FFF2-40B4-BE49-F238E27FC236}">
                  <a16:creationId xmlns:a16="http://schemas.microsoft.com/office/drawing/2014/main" id="{1F355A7B-099C-44F0-BB9E-814AD08EA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865" y="5707765"/>
              <a:ext cx="109719" cy="109719"/>
            </a:xfrm>
            <a:prstGeom prst="rect">
              <a:avLst/>
            </a:prstGeom>
          </p:spPr>
        </p:pic>
      </p:grpSp>
      <p:sp>
        <p:nvSpPr>
          <p:cNvPr id="21" name="슬라이드 번호 개체 틀 15">
            <a:extLst>
              <a:ext uri="{FF2B5EF4-FFF2-40B4-BE49-F238E27FC236}">
                <a16:creationId xmlns:a16="http://schemas.microsoft.com/office/drawing/2014/main" id="{CCEC8F59-794B-4743-A6D7-1BC9720006CB}"/>
              </a:ext>
            </a:extLst>
          </p:cNvPr>
          <p:cNvSpPr txBox="1">
            <a:spLocks/>
          </p:cNvSpPr>
          <p:nvPr userDrawn="1"/>
        </p:nvSpPr>
        <p:spPr>
          <a:xfrm>
            <a:off x="5021580" y="6498000"/>
            <a:ext cx="4177727"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368" rtl="0" eaLnBrk="1" fontAlgn="base" latinLnBrk="1" hangingPunct="1">
              <a:lnSpc>
                <a:spcPct val="100000"/>
              </a:lnSpc>
              <a:spcBef>
                <a:spcPct val="0"/>
              </a:spcBef>
              <a:spcAft>
                <a:spcPct val="0"/>
              </a:spcAft>
              <a:buClrTx/>
              <a:buSzTx/>
              <a:buFontTx/>
              <a:buNone/>
              <a:tabLst/>
              <a:defRPr/>
            </a:pPr>
            <a:r>
              <a:rPr kumimoji="1" lang="en-US" altLang="ko-KR" sz="900" kern="1200" dirty="0">
                <a:solidFill>
                  <a:schemeClr val="bg1">
                    <a:lumMod val="50000"/>
                  </a:schemeClr>
                </a:solidFill>
                <a:latin typeface="Samsung Sharp Sans Medium"/>
                <a:ea typeface="SamsungOne 400" panose="020B0503030303020204" pitchFamily="34" charset="0"/>
                <a:cs typeface="Arial Unicode MS" panose="020B0604020202020204" pitchFamily="50" charset="-127"/>
              </a:rPr>
              <a:t>Chapter 2. Python Programing Basic - Sequence Data type in Python</a:t>
            </a:r>
          </a:p>
        </p:txBody>
      </p:sp>
    </p:spTree>
    <p:extLst>
      <p:ext uri="{BB962C8B-B14F-4D97-AF65-F5344CB8AC3E}">
        <p14:creationId xmlns:p14="http://schemas.microsoft.com/office/powerpoint/2010/main" val="4260731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4766776"/>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7" r:id="rId5"/>
    <p:sldLayoutId id="2147483807" r:id="rId6"/>
    <p:sldLayoutId id="2147483788" r:id="rId7"/>
    <p:sldLayoutId id="2147483789" r:id="rId8"/>
    <p:sldLayoutId id="2147483790" r:id="rId9"/>
    <p:sldLayoutId id="2147483781" r:id="rId10"/>
    <p:sldLayoutId id="2147483782" r:id="rId11"/>
    <p:sldLayoutId id="2147483783" r:id="rId12"/>
    <p:sldLayoutId id="2147483784" r:id="rId13"/>
    <p:sldLayoutId id="2147483797" r:id="rId14"/>
    <p:sldLayoutId id="2147483798" r:id="rId15"/>
    <p:sldLayoutId id="2147483799" r:id="rId16"/>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33">
            <a:extLst>
              <a:ext uri="{FF2B5EF4-FFF2-40B4-BE49-F238E27FC236}">
                <a16:creationId xmlns:a16="http://schemas.microsoft.com/office/drawing/2014/main" id="{215914FE-3C05-4AF1-9102-9F455194E468}"/>
              </a:ext>
            </a:extLst>
          </p:cNvPr>
          <p:cNvSpPr/>
          <p:nvPr/>
        </p:nvSpPr>
        <p:spPr>
          <a:xfrm>
            <a:off x="720000" y="1710000"/>
            <a:ext cx="8366984" cy="22159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914400" latinLnBrk="1">
              <a:defRPr/>
            </a:pPr>
            <a:r>
              <a:rPr lang="en-US" altLang="ko-KR" sz="4800" dirty="0">
                <a:solidFill>
                  <a:schemeClr val="tx1"/>
                </a:solidFill>
                <a:latin typeface="Samsung Sharp Sans" pitchFamily="2" charset="0"/>
                <a:ea typeface="Samsung Sharp Sans" pitchFamily="2" charset="0"/>
                <a:cs typeface="Samsung Sharp Sans" pitchFamily="2" charset="0"/>
              </a:rPr>
              <a:t>Samsung </a:t>
            </a:r>
          </a:p>
          <a:p>
            <a:pPr defTabSz="914400" latinLnBrk="1">
              <a:defRPr/>
            </a:pPr>
            <a:r>
              <a:rPr lang="en-US" altLang="ko-KR" sz="4800" dirty="0">
                <a:solidFill>
                  <a:schemeClr val="tx1"/>
                </a:solidFill>
                <a:latin typeface="Samsung Sharp Sans" pitchFamily="2" charset="0"/>
                <a:ea typeface="Samsung Sharp Sans" pitchFamily="2" charset="0"/>
                <a:cs typeface="Samsung Sharp Sans" pitchFamily="2" charset="0"/>
              </a:rPr>
              <a:t>Innovation </a:t>
            </a:r>
          </a:p>
          <a:p>
            <a:pPr defTabSz="914400" latinLnBrk="1">
              <a:defRPr/>
            </a:pPr>
            <a:r>
              <a:rPr lang="en-US" altLang="ko-KR" sz="4800" dirty="0">
                <a:solidFill>
                  <a:schemeClr val="tx1"/>
                </a:solidFill>
                <a:latin typeface="Samsung Sharp Sans" pitchFamily="2" charset="0"/>
                <a:ea typeface="Samsung Sharp Sans" pitchFamily="2" charset="0"/>
                <a:cs typeface="Samsung Sharp Sans" pitchFamily="2" charset="0"/>
              </a:rPr>
              <a:t>Campus</a:t>
            </a:r>
          </a:p>
        </p:txBody>
      </p:sp>
      <p:grpSp>
        <p:nvGrpSpPr>
          <p:cNvPr id="3" name="그룹 2">
            <a:extLst>
              <a:ext uri="{FF2B5EF4-FFF2-40B4-BE49-F238E27FC236}">
                <a16:creationId xmlns:a16="http://schemas.microsoft.com/office/drawing/2014/main" id="{297A5779-EA1E-416C-8400-F0041FD3BA30}"/>
              </a:ext>
            </a:extLst>
          </p:cNvPr>
          <p:cNvGrpSpPr/>
          <p:nvPr/>
        </p:nvGrpSpPr>
        <p:grpSpPr>
          <a:xfrm>
            <a:off x="724689" y="4320000"/>
            <a:ext cx="6097837" cy="369332"/>
            <a:chOff x="724689" y="4320000"/>
            <a:chExt cx="6097837" cy="369332"/>
          </a:xfrm>
        </p:grpSpPr>
        <p:sp>
          <p:nvSpPr>
            <p:cNvPr id="4" name="직사각형 133">
              <a:extLst>
                <a:ext uri="{FF2B5EF4-FFF2-40B4-BE49-F238E27FC236}">
                  <a16:creationId xmlns:a16="http://schemas.microsoft.com/office/drawing/2014/main" id="{7E1FFB96-4B69-4AC9-8440-53675C6399E1}"/>
                </a:ext>
              </a:extLst>
            </p:cNvPr>
            <p:cNvSpPr/>
            <p:nvPr/>
          </p:nvSpPr>
          <p:spPr>
            <a:xfrm>
              <a:off x="990000" y="4320000"/>
              <a:ext cx="5832526" cy="3693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a:defRPr/>
              </a:pPr>
              <a:r>
                <a:rPr lang="en-US" altLang="ko-KR" sz="24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400" dirty="0">
                <a:solidFill>
                  <a:srgbClr val="1428A0"/>
                </a:solidFill>
                <a:latin typeface="Samsung Sharp Sans" pitchFamily="2" charset="0"/>
                <a:ea typeface="Samsung Sharp Sans" pitchFamily="2" charset="0"/>
                <a:cs typeface="Samsung Sharp Sans" pitchFamily="2" charset="0"/>
              </a:endParaRPr>
            </a:p>
          </p:txBody>
        </p:sp>
        <p:sp>
          <p:nvSpPr>
            <p:cNvPr id="5" name="직사각형 4">
              <a:extLst>
                <a:ext uri="{FF2B5EF4-FFF2-40B4-BE49-F238E27FC236}">
                  <a16:creationId xmlns:a16="http://schemas.microsoft.com/office/drawing/2014/main" id="{D855D68E-BB7F-4367-8E21-08DA47F8AF69}"/>
                </a:ext>
              </a:extLst>
            </p:cNvPr>
            <p:cNvSpPr/>
            <p:nvPr/>
          </p:nvSpPr>
          <p:spPr>
            <a:xfrm>
              <a:off x="724689" y="4320000"/>
              <a:ext cx="54000" cy="36000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2091615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그룹 10">
            <a:extLst>
              <a:ext uri="{FF2B5EF4-FFF2-40B4-BE49-F238E27FC236}">
                <a16:creationId xmlns:a16="http://schemas.microsoft.com/office/drawing/2014/main" id="{746D8F30-B58D-4663-85B2-14D4B12487AC}"/>
              </a:ext>
            </a:extLst>
          </p:cNvPr>
          <p:cNvGrpSpPr/>
          <p:nvPr/>
        </p:nvGrpSpPr>
        <p:grpSpPr>
          <a:xfrm>
            <a:off x="720000" y="2344320"/>
            <a:ext cx="8545920" cy="1927449"/>
            <a:chOff x="720000" y="2070000"/>
            <a:chExt cx="8545920" cy="1927449"/>
          </a:xfrm>
        </p:grpSpPr>
        <p:sp>
          <p:nvSpPr>
            <p:cNvPr id="6" name="직사각형 133">
              <a:extLst>
                <a:ext uri="{FF2B5EF4-FFF2-40B4-BE49-F238E27FC236}">
                  <a16:creationId xmlns:a16="http://schemas.microsoft.com/office/drawing/2014/main" id="{9ECD4F1E-56F2-4389-8493-B26C356AB15F}"/>
                </a:ext>
              </a:extLst>
            </p:cNvPr>
            <p:cNvSpPr/>
            <p:nvPr/>
          </p:nvSpPr>
          <p:spPr>
            <a:xfrm>
              <a:off x="990000" y="2524714"/>
              <a:ext cx="8275920" cy="615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defTabSz="457200">
                <a:defRPr/>
              </a:pPr>
              <a:r>
                <a:rPr lang="en-US" altLang="ko-KR" sz="4000" dirty="0">
                  <a:solidFill>
                    <a:schemeClr val="tx1"/>
                  </a:solidFill>
                  <a:latin typeface="Samsung Sharp Sans" pitchFamily="2" charset="0"/>
                  <a:cs typeface="Samsung Sharp Sans" pitchFamily="2" charset="0"/>
                </a:rPr>
                <a:t>Project</a:t>
              </a:r>
            </a:p>
          </p:txBody>
        </p:sp>
        <p:sp>
          <p:nvSpPr>
            <p:cNvPr id="7" name="직사각형 133">
              <a:extLst>
                <a:ext uri="{FF2B5EF4-FFF2-40B4-BE49-F238E27FC236}">
                  <a16:creationId xmlns:a16="http://schemas.microsoft.com/office/drawing/2014/main" id="{68C423AE-9FF7-4CCB-8CFB-0D036BBE42B6}"/>
                </a:ext>
              </a:extLst>
            </p:cNvPr>
            <p:cNvSpPr/>
            <p:nvPr/>
          </p:nvSpPr>
          <p:spPr>
            <a:xfrm>
              <a:off x="990000" y="3674284"/>
              <a:ext cx="3710016"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100" dirty="0">
                  <a:solidFill>
                    <a:srgbClr val="1428A0"/>
                  </a:solidFill>
                  <a:latin typeface="Samsung Sharp Sans" pitchFamily="2" charset="0"/>
                  <a:ea typeface="Samsung Sharp Sans" pitchFamily="2" charset="0"/>
                  <a:cs typeface="Samsung Sharp Sans" pitchFamily="2" charset="0"/>
                </a:rPr>
                <a:t>Coding and Programming</a:t>
              </a:r>
              <a:endParaRPr lang="ko-KR" altLang="en-US" sz="2100" dirty="0">
                <a:solidFill>
                  <a:srgbClr val="1428A0"/>
                </a:solidFill>
                <a:latin typeface="Samsung Sharp Sans" pitchFamily="2" charset="0"/>
                <a:ea typeface="Samsung Sharp Sans" pitchFamily="2" charset="0"/>
                <a:cs typeface="Samsung Sharp Sans" pitchFamily="2" charset="0"/>
              </a:endParaRPr>
            </a:p>
          </p:txBody>
        </p:sp>
        <p:sp>
          <p:nvSpPr>
            <p:cNvPr id="8" name="직사각형 133">
              <a:extLst>
                <a:ext uri="{FF2B5EF4-FFF2-40B4-BE49-F238E27FC236}">
                  <a16:creationId xmlns:a16="http://schemas.microsoft.com/office/drawing/2014/main" id="{9AE80E35-DC50-4BA6-9B16-9297657601D5}"/>
                </a:ext>
              </a:extLst>
            </p:cNvPr>
            <p:cNvSpPr/>
            <p:nvPr/>
          </p:nvSpPr>
          <p:spPr>
            <a:xfrm>
              <a:off x="990000" y="2070000"/>
              <a:ext cx="5479711"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p>
              <a:pPr defTabSz="457200">
                <a:defRPr/>
              </a:pPr>
              <a:r>
                <a:rPr lang="en-US" altLang="ko-KR" sz="2000" dirty="0">
                  <a:solidFill>
                    <a:schemeClr val="bg1">
                      <a:lumMod val="50000"/>
                    </a:schemeClr>
                  </a:solidFill>
                  <a:latin typeface="Samsung Sharp Sans" pitchFamily="2" charset="0"/>
                  <a:ea typeface="Samsung Sharp Sans" pitchFamily="2" charset="0"/>
                  <a:cs typeface="Samsung Sharp Sans" pitchFamily="2" charset="0"/>
                </a:rPr>
                <a:t>Chapter 2. </a:t>
              </a:r>
            </a:p>
          </p:txBody>
        </p:sp>
        <p:sp>
          <p:nvSpPr>
            <p:cNvPr id="9" name="직사각형 8">
              <a:extLst>
                <a:ext uri="{FF2B5EF4-FFF2-40B4-BE49-F238E27FC236}">
                  <a16:creationId xmlns:a16="http://schemas.microsoft.com/office/drawing/2014/main" id="{5D14EC55-4505-4D03-B538-D66AAACB366E}"/>
                </a:ext>
              </a:extLst>
            </p:cNvPr>
            <p:cNvSpPr/>
            <p:nvPr/>
          </p:nvSpPr>
          <p:spPr>
            <a:xfrm>
              <a:off x="720000" y="2095275"/>
              <a:ext cx="60008" cy="1188720"/>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sp>
          <p:nvSpPr>
            <p:cNvPr id="10" name="직사각형 9">
              <a:extLst>
                <a:ext uri="{FF2B5EF4-FFF2-40B4-BE49-F238E27FC236}">
                  <a16:creationId xmlns:a16="http://schemas.microsoft.com/office/drawing/2014/main" id="{6490A05B-990A-4F39-A4F0-CDC93970D232}"/>
                </a:ext>
              </a:extLst>
            </p:cNvPr>
            <p:cNvSpPr/>
            <p:nvPr/>
          </p:nvSpPr>
          <p:spPr>
            <a:xfrm>
              <a:off x="720000" y="3674284"/>
              <a:ext cx="60008" cy="323165"/>
            </a:xfrm>
            <a:prstGeom prst="rect">
              <a:avLst/>
            </a:prstGeom>
            <a:solidFill>
              <a:srgbClr val="142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ko-KR" altLang="en-US" dirty="0">
                <a:solidFill>
                  <a:prstClr val="white"/>
                </a:solidFill>
                <a:latin typeface="Calibri" panose="020F0502020204030204"/>
                <a:ea typeface="맑은 고딕" panose="020B0503020000020004" pitchFamily="50" charset="-127"/>
              </a:endParaRPr>
            </a:p>
          </p:txBody>
        </p:sp>
      </p:grpSp>
    </p:spTree>
    <p:extLst>
      <p:ext uri="{BB962C8B-B14F-4D97-AF65-F5344CB8AC3E}">
        <p14:creationId xmlns:p14="http://schemas.microsoft.com/office/powerpoint/2010/main" val="170595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246454"/>
            <a:ext cx="8986344"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Create SIC bank management system, In the home page the user should choose if he/she already have an account and will </a:t>
            </a:r>
            <a:r>
              <a:rPr lang="en-US" altLang="ko-KR" sz="1600" dirty="0" smtClean="0">
                <a:solidFill>
                  <a:schemeClr val="tx1"/>
                </a:solidFill>
                <a:latin typeface="SamsungOne 400" panose="020B0503030303020204" pitchFamily="34" charset="0"/>
                <a:ea typeface="SamsungOne 400" panose="020B0503030303020204" pitchFamily="34" charset="0"/>
              </a:rPr>
              <a:t>login</a:t>
            </a:r>
            <a:r>
              <a:rPr lang="en-US" altLang="ko-KR" sz="1600" dirty="0" smtClean="0">
                <a:solidFill>
                  <a:schemeClr val="tx1"/>
                </a:solidFill>
                <a:latin typeface="SamsungOne 400" panose="020B0503030303020204" pitchFamily="34" charset="0"/>
                <a:ea typeface="SamsungOne 400" panose="020B0503030303020204" pitchFamily="34" charset="0"/>
              </a:rPr>
              <a:t> </a:t>
            </a:r>
            <a:r>
              <a:rPr lang="en-US" altLang="ko-KR" sz="1600" dirty="0">
                <a:solidFill>
                  <a:schemeClr val="tx1"/>
                </a:solidFill>
                <a:latin typeface="SamsungOne 400" panose="020B0503030303020204" pitchFamily="34" charset="0"/>
                <a:ea typeface="SamsungOne 400" panose="020B0503030303020204" pitchFamily="34" charset="0"/>
              </a:rPr>
              <a:t>using </a:t>
            </a:r>
            <a:r>
              <a:rPr lang="en-US" altLang="ko-KR" sz="1600" dirty="0" smtClean="0">
                <a:solidFill>
                  <a:schemeClr val="tx1"/>
                </a:solidFill>
                <a:latin typeface="SamsungOne 400" panose="020B0503030303020204" pitchFamily="34" charset="0"/>
                <a:ea typeface="SamsungOne 400" panose="020B0503030303020204" pitchFamily="34" charset="0"/>
              </a:rPr>
              <a:t>his/her </a:t>
            </a:r>
            <a:r>
              <a:rPr lang="en-US" altLang="ko-KR" sz="1600" dirty="0">
                <a:solidFill>
                  <a:schemeClr val="tx1"/>
                </a:solidFill>
                <a:latin typeface="SamsungOne 400" panose="020B0503030303020204" pitchFamily="34" charset="0"/>
                <a:ea typeface="SamsungOne 400" panose="020B0503030303020204" pitchFamily="34" charset="0"/>
              </a:rPr>
              <a:t>id and password or </a:t>
            </a:r>
            <a:r>
              <a:rPr lang="en-US" altLang="ko-KR" sz="1600" dirty="0" smtClean="0">
                <a:solidFill>
                  <a:schemeClr val="tx1"/>
                </a:solidFill>
                <a:latin typeface="SamsungOne 400" panose="020B0503030303020204" pitchFamily="34" charset="0"/>
                <a:ea typeface="SamsungOne 400" panose="020B0503030303020204" pitchFamily="34" charset="0"/>
              </a:rPr>
              <a:t>he/she </a:t>
            </a:r>
            <a:r>
              <a:rPr lang="en-US" altLang="ko-KR" sz="1600" dirty="0">
                <a:solidFill>
                  <a:schemeClr val="tx1"/>
                </a:solidFill>
                <a:latin typeface="SamsungOne 400" panose="020B0503030303020204" pitchFamily="34" charset="0"/>
                <a:ea typeface="SamsungOne 400" panose="020B0503030303020204" pitchFamily="34" charset="0"/>
              </a:rPr>
              <a:t>would create a new account, if the user entered false information a warning message should appear, and </a:t>
            </a:r>
            <a:r>
              <a:rPr lang="en-US" altLang="ko-KR" sz="1600" dirty="0" smtClean="0">
                <a:solidFill>
                  <a:schemeClr val="tx1"/>
                </a:solidFill>
                <a:latin typeface="SamsungOne 400" panose="020B0503030303020204" pitchFamily="34" charset="0"/>
                <a:ea typeface="SamsungOne 400" panose="020B0503030303020204" pitchFamily="34" charset="0"/>
              </a:rPr>
              <a:t>he/she </a:t>
            </a:r>
            <a:r>
              <a:rPr lang="en-US" altLang="ko-KR" sz="1600" dirty="0">
                <a:solidFill>
                  <a:schemeClr val="tx1"/>
                </a:solidFill>
                <a:latin typeface="SamsungOne 400" panose="020B0503030303020204" pitchFamily="34" charset="0"/>
                <a:ea typeface="SamsungOne 400" panose="020B0503030303020204" pitchFamily="34" charset="0"/>
              </a:rPr>
              <a:t>should be allowed to renter it.</a:t>
            </a:r>
          </a:p>
        </p:txBody>
      </p:sp>
      <p:grpSp>
        <p:nvGrpSpPr>
          <p:cNvPr id="5" name="Group 4"/>
          <p:cNvGrpSpPr/>
          <p:nvPr/>
        </p:nvGrpSpPr>
        <p:grpSpPr>
          <a:xfrm>
            <a:off x="459827" y="2837450"/>
            <a:ext cx="8807751" cy="2493166"/>
            <a:chOff x="459827" y="2837450"/>
            <a:chExt cx="8807751" cy="2493166"/>
          </a:xfrm>
        </p:grpSpPr>
        <p:pic>
          <p:nvPicPr>
            <p:cNvPr id="9" name="Picture 8">
              <a:extLst>
                <a:ext uri="{FF2B5EF4-FFF2-40B4-BE49-F238E27FC236}">
                  <a16:creationId xmlns:a16="http://schemas.microsoft.com/office/drawing/2014/main" id="{63E894E5-E332-7E82-D170-29677FE07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6540" y="2837450"/>
              <a:ext cx="4051038" cy="249316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827" y="2837450"/>
              <a:ext cx="4274892" cy="2493166"/>
            </a:xfrm>
            <a:prstGeom prst="rect">
              <a:avLst/>
            </a:prstGeom>
          </p:spPr>
        </p:pic>
      </p:grpSp>
    </p:spTree>
    <p:extLst>
      <p:ext uri="{BB962C8B-B14F-4D97-AF65-F5344CB8AC3E}">
        <p14:creationId xmlns:p14="http://schemas.microsoft.com/office/powerpoint/2010/main" val="3964118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246454"/>
            <a:ext cx="8986344"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After entering the system, The user should be able to see a menu of what he wants to do: deposit, transfer, </a:t>
            </a:r>
            <a:r>
              <a:rPr lang="en-US" altLang="ko-KR" sz="1600" dirty="0" smtClean="0">
                <a:solidFill>
                  <a:schemeClr val="tx1"/>
                </a:solidFill>
                <a:latin typeface="SamsungOne 400" panose="020B0503030303020204" pitchFamily="34" charset="0"/>
                <a:ea typeface="SamsungOne 400" panose="020B0503030303020204" pitchFamily="34" charset="0"/>
              </a:rPr>
              <a:t>check balance, withdraw </a:t>
            </a:r>
            <a:r>
              <a:rPr lang="en-US" altLang="ko-KR" sz="1600" dirty="0">
                <a:solidFill>
                  <a:schemeClr val="tx1"/>
                </a:solidFill>
                <a:latin typeface="SamsungOne 400" panose="020B0503030303020204" pitchFamily="34" charset="0"/>
                <a:ea typeface="SamsungOne 400" panose="020B0503030303020204" pitchFamily="34" charset="0"/>
              </a:rPr>
              <a:t>or exit. If the user entered wrong input a warning message should appear, and he should be allowed to re-enter his choice.</a:t>
            </a:r>
          </a:p>
        </p:txBody>
      </p:sp>
      <p:pic>
        <p:nvPicPr>
          <p:cNvPr id="3" name="Picture 2">
            <a:extLst>
              <a:ext uri="{FF2B5EF4-FFF2-40B4-BE49-F238E27FC236}">
                <a16:creationId xmlns:a16="http://schemas.microsoft.com/office/drawing/2014/main" id="{26BE70EE-670B-34E9-527D-A837E19A6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944" y="3035763"/>
            <a:ext cx="7270110" cy="2575783"/>
          </a:xfrm>
          <a:prstGeom prst="rect">
            <a:avLst/>
          </a:prstGeom>
        </p:spPr>
      </p:pic>
    </p:spTree>
    <p:extLst>
      <p:ext uri="{BB962C8B-B14F-4D97-AF65-F5344CB8AC3E}">
        <p14:creationId xmlns:p14="http://schemas.microsoft.com/office/powerpoint/2010/main" val="279859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172884"/>
            <a:ext cx="8986344"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In the deposit page the user should be asked the amount he want to deposit and the currency in which he will </a:t>
            </a:r>
            <a:r>
              <a:rPr lang="en-US" altLang="ko-KR" sz="1600" dirty="0" smtClean="0">
                <a:solidFill>
                  <a:schemeClr val="tx1"/>
                </a:solidFill>
                <a:latin typeface="SamsungOne 400" panose="020B0503030303020204" pitchFamily="34" charset="0"/>
                <a:ea typeface="SamsungOne 400" panose="020B0503030303020204" pitchFamily="34" charset="0"/>
              </a:rPr>
              <a:t>deposit </a:t>
            </a:r>
            <a:r>
              <a:rPr lang="en-US" altLang="ko-KR" sz="1600" dirty="0">
                <a:solidFill>
                  <a:schemeClr val="tx1"/>
                </a:solidFill>
                <a:latin typeface="SamsungOne 400" panose="020B0503030303020204" pitchFamily="34" charset="0"/>
                <a:ea typeface="SamsungOne 400" panose="020B0503030303020204" pitchFamily="34" charset="0"/>
              </a:rPr>
              <a:t>whether USD, SAR or EGP and it should be converted to EGP in his bank account.</a:t>
            </a:r>
          </a:p>
        </p:txBody>
      </p:sp>
      <p:pic>
        <p:nvPicPr>
          <p:cNvPr id="5" name="Picture 4">
            <a:extLst>
              <a:ext uri="{FF2B5EF4-FFF2-40B4-BE49-F238E27FC236}">
                <a16:creationId xmlns:a16="http://schemas.microsoft.com/office/drawing/2014/main" id="{FBCE67F3-3814-ABD1-9C1B-1899BF0E14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16" y="2121414"/>
            <a:ext cx="7878967" cy="1440305"/>
          </a:xfrm>
          <a:prstGeom prst="rect">
            <a:avLst/>
          </a:prstGeom>
        </p:spPr>
      </p:pic>
      <p:sp>
        <p:nvSpPr>
          <p:cNvPr id="6" name="직사각형 70">
            <a:extLst>
              <a:ext uri="{FF2B5EF4-FFF2-40B4-BE49-F238E27FC236}">
                <a16:creationId xmlns:a16="http://schemas.microsoft.com/office/drawing/2014/main" id="{5F628561-853D-B986-2281-E0CE9070BDE0}"/>
              </a:ext>
            </a:extLst>
          </p:cNvPr>
          <p:cNvSpPr/>
          <p:nvPr/>
        </p:nvSpPr>
        <p:spPr>
          <a:xfrm>
            <a:off x="459827" y="3778265"/>
            <a:ext cx="8986344"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In the </a:t>
            </a:r>
            <a:r>
              <a:rPr lang="en-US" altLang="ko-KR" sz="1600" dirty="0" smtClean="0">
                <a:solidFill>
                  <a:schemeClr val="tx1"/>
                </a:solidFill>
                <a:latin typeface="SamsungOne 400" panose="020B0503030303020204" pitchFamily="34" charset="0"/>
                <a:ea typeface="SamsungOne 400" panose="020B0503030303020204" pitchFamily="34" charset="0"/>
              </a:rPr>
              <a:t>withdraw</a:t>
            </a:r>
            <a:r>
              <a:rPr lang="en-US" altLang="ko-KR" sz="1600" dirty="0" smtClean="0">
                <a:solidFill>
                  <a:schemeClr val="tx1"/>
                </a:solidFill>
                <a:latin typeface="SamsungOne 400" panose="020B0503030303020204" pitchFamily="34" charset="0"/>
                <a:ea typeface="SamsungOne 400" panose="020B0503030303020204" pitchFamily="34" charset="0"/>
              </a:rPr>
              <a:t> </a:t>
            </a:r>
            <a:r>
              <a:rPr lang="en-US" altLang="ko-KR" sz="1600" dirty="0">
                <a:solidFill>
                  <a:schemeClr val="tx1"/>
                </a:solidFill>
                <a:latin typeface="SamsungOne 400" panose="020B0503030303020204" pitchFamily="34" charset="0"/>
                <a:ea typeface="SamsungOne 400" panose="020B0503030303020204" pitchFamily="34" charset="0"/>
              </a:rPr>
              <a:t>page the user should be asked the amount he want to </a:t>
            </a:r>
            <a:r>
              <a:rPr lang="en-US" altLang="ko-KR" sz="1600" dirty="0" smtClean="0">
                <a:solidFill>
                  <a:schemeClr val="tx1"/>
                </a:solidFill>
                <a:latin typeface="SamsungOne 400" panose="020B0503030303020204" pitchFamily="34" charset="0"/>
                <a:ea typeface="SamsungOne 400" panose="020B0503030303020204" pitchFamily="34" charset="0"/>
              </a:rPr>
              <a:t>withdraw </a:t>
            </a:r>
            <a:r>
              <a:rPr lang="en-US" altLang="ko-KR" sz="1600" dirty="0">
                <a:solidFill>
                  <a:schemeClr val="tx1"/>
                </a:solidFill>
                <a:latin typeface="SamsungOne 400" panose="020B0503030303020204" pitchFamily="34" charset="0"/>
                <a:ea typeface="SamsungOne 400" panose="020B0503030303020204" pitchFamily="34" charset="0"/>
              </a:rPr>
              <a:t>and the currency in which he will </a:t>
            </a:r>
            <a:r>
              <a:rPr lang="en-US" altLang="ko-KR" sz="1600" dirty="0" smtClean="0">
                <a:solidFill>
                  <a:schemeClr val="tx1"/>
                </a:solidFill>
                <a:latin typeface="SamsungOne 400" panose="020B0503030303020204" pitchFamily="34" charset="0"/>
                <a:ea typeface="SamsungOne 400" panose="020B0503030303020204" pitchFamily="34" charset="0"/>
              </a:rPr>
              <a:t>withdraw </a:t>
            </a:r>
            <a:r>
              <a:rPr lang="en-US" altLang="ko-KR" sz="1600" dirty="0">
                <a:solidFill>
                  <a:schemeClr val="tx1"/>
                </a:solidFill>
                <a:latin typeface="SamsungOne 400" panose="020B0503030303020204" pitchFamily="34" charset="0"/>
                <a:ea typeface="SamsungOne 400" panose="020B0503030303020204" pitchFamily="34" charset="0"/>
              </a:rPr>
              <a:t>whether USD, SAR or EGP and it should be converted to EGP in his bank account.</a:t>
            </a:r>
          </a:p>
        </p:txBody>
      </p:sp>
      <p:pic>
        <p:nvPicPr>
          <p:cNvPr id="7" name="Picture 6">
            <a:extLst>
              <a:ext uri="{FF2B5EF4-FFF2-40B4-BE49-F238E27FC236}">
                <a16:creationId xmlns:a16="http://schemas.microsoft.com/office/drawing/2014/main" id="{6160670C-941A-F205-03FE-B70E26AE4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3516" y="4702212"/>
            <a:ext cx="7878967" cy="1440305"/>
          </a:xfrm>
          <a:prstGeom prst="rect">
            <a:avLst/>
          </a:prstGeom>
        </p:spPr>
      </p:pic>
    </p:spTree>
    <p:extLst>
      <p:ext uri="{BB962C8B-B14F-4D97-AF65-F5344CB8AC3E}">
        <p14:creationId xmlns:p14="http://schemas.microsoft.com/office/powerpoint/2010/main" val="132983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172884"/>
            <a:ext cx="8986344" cy="159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In the transfer page the user should enter the amount he want to transfer and the id of the account he wants to transfer money to. </a:t>
            </a:r>
          </a:p>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The system should check if this amount actually exists in his account and the second account actually exists in the system.</a:t>
            </a:r>
          </a:p>
        </p:txBody>
      </p:sp>
      <p:pic>
        <p:nvPicPr>
          <p:cNvPr id="3" name="Picture 2">
            <a:extLst>
              <a:ext uri="{FF2B5EF4-FFF2-40B4-BE49-F238E27FC236}">
                <a16:creationId xmlns:a16="http://schemas.microsoft.com/office/drawing/2014/main" id="{064C8265-1BC0-1C99-5671-D5F3067562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684" y="3415355"/>
            <a:ext cx="8250630" cy="2269761"/>
          </a:xfrm>
          <a:prstGeom prst="rect">
            <a:avLst/>
          </a:prstGeom>
        </p:spPr>
      </p:pic>
    </p:spTree>
    <p:extLst>
      <p:ext uri="{BB962C8B-B14F-4D97-AF65-F5344CB8AC3E}">
        <p14:creationId xmlns:p14="http://schemas.microsoft.com/office/powerpoint/2010/main" val="3375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172884"/>
            <a:ext cx="8986344" cy="3311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If the user wants to check his balance or his personal information, he should be able to see it.</a:t>
            </a:r>
          </a:p>
        </p:txBody>
      </p:sp>
      <p:pic>
        <p:nvPicPr>
          <p:cNvPr id="5" name="Picture 4">
            <a:extLst>
              <a:ext uri="{FF2B5EF4-FFF2-40B4-BE49-F238E27FC236}">
                <a16:creationId xmlns:a16="http://schemas.microsoft.com/office/drawing/2014/main" id="{102A2C1A-AA97-EDAA-D146-D25CFF8D6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53" y="2903575"/>
            <a:ext cx="6087291" cy="2781541"/>
          </a:xfrm>
          <a:prstGeom prst="rect">
            <a:avLst/>
          </a:prstGeom>
        </p:spPr>
      </p:pic>
    </p:spTree>
    <p:extLst>
      <p:ext uri="{BB962C8B-B14F-4D97-AF65-F5344CB8AC3E}">
        <p14:creationId xmlns:p14="http://schemas.microsoft.com/office/powerpoint/2010/main" val="394611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3E84E9-1388-9DEB-D8FD-506C8076D6BB}"/>
              </a:ext>
            </a:extLst>
          </p:cNvPr>
          <p:cNvSpPr txBox="1"/>
          <p:nvPr/>
        </p:nvSpPr>
        <p:spPr>
          <a:xfrm>
            <a:off x="459827" y="389567"/>
            <a:ext cx="8986345" cy="461665"/>
          </a:xfrm>
          <a:prstGeom prst="rect">
            <a:avLst/>
          </a:prstGeom>
          <a:noFill/>
        </p:spPr>
        <p:txBody>
          <a:bodyPr wrap="square" rtlCol="0" anchor="ctr">
            <a:spAutoFit/>
          </a:bodyPr>
          <a:lstStyle/>
          <a:p>
            <a:r>
              <a:rPr lang="en-US" sz="2400" b="1" dirty="0">
                <a:solidFill>
                  <a:srgbClr val="1429A0"/>
                </a:solidFill>
                <a:latin typeface="Samsung Sharp Sans"/>
                <a:ea typeface="D2Coding" panose="020B0609020101020101" pitchFamily="49" charset="-127"/>
              </a:rPr>
              <a:t>Project Hints</a:t>
            </a:r>
          </a:p>
        </p:txBody>
      </p:sp>
      <p:sp>
        <p:nvSpPr>
          <p:cNvPr id="4" name="직사각형 70">
            <a:extLst>
              <a:ext uri="{FF2B5EF4-FFF2-40B4-BE49-F238E27FC236}">
                <a16:creationId xmlns:a16="http://schemas.microsoft.com/office/drawing/2014/main" id="{648F76E5-1675-C6D3-3C06-7B3D3B51FE8B}"/>
              </a:ext>
            </a:extLst>
          </p:cNvPr>
          <p:cNvSpPr/>
          <p:nvPr/>
        </p:nvSpPr>
        <p:spPr>
          <a:xfrm>
            <a:off x="459827" y="1172884"/>
            <a:ext cx="8986344" cy="28315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You can use a dictionary to store info of each user.</a:t>
            </a:r>
          </a:p>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You can use a list to store dictionaries of all users and the user ID can be represented as the index of the user’s dictionary in the list.</a:t>
            </a:r>
          </a:p>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While converting from 1 currency to another take in consideration that 1 USD = 30 EGP and 1 SAR = 9 EGP.</a:t>
            </a:r>
          </a:p>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You can store the info of each user in a JSON file as a bonus task.</a:t>
            </a:r>
          </a:p>
          <a:p>
            <a:pPr marL="115888" indent="-115888" latinLnBrk="0">
              <a:lnSpc>
                <a:spcPct val="150000"/>
              </a:lnSpc>
              <a:spcAft>
                <a:spcPts val="1200"/>
              </a:spcAft>
              <a:buSzPct val="120000"/>
              <a:buBlip>
                <a:blip r:embed="rId2"/>
              </a:buBlip>
              <a:defRPr/>
            </a:pPr>
            <a:r>
              <a:rPr lang="en-US" altLang="ko-KR" sz="1600" dirty="0">
                <a:solidFill>
                  <a:schemeClr val="tx1"/>
                </a:solidFill>
                <a:latin typeface="SamsungOne 400" panose="020B0503030303020204" pitchFamily="34" charset="0"/>
                <a:ea typeface="SamsungOne 400" panose="020B0503030303020204" pitchFamily="34" charset="0"/>
              </a:rPr>
              <a:t>After entering the system, you </a:t>
            </a:r>
            <a:r>
              <a:rPr lang="en-US" altLang="ko-KR" sz="1600" dirty="0" smtClean="0">
                <a:solidFill>
                  <a:schemeClr val="tx1"/>
                </a:solidFill>
                <a:latin typeface="SamsungOne 400" panose="020B0503030303020204" pitchFamily="34" charset="0"/>
                <a:ea typeface="SamsungOne 400" panose="020B0503030303020204" pitchFamily="34" charset="0"/>
              </a:rPr>
              <a:t>can use </a:t>
            </a:r>
            <a:r>
              <a:rPr lang="en-US" altLang="ko-KR" sz="1600" dirty="0">
                <a:solidFill>
                  <a:schemeClr val="tx1"/>
                </a:solidFill>
                <a:latin typeface="SamsungOne 400" panose="020B0503030303020204" pitchFamily="34" charset="0"/>
                <a:ea typeface="SamsungOne 400" panose="020B0503030303020204" pitchFamily="34" charset="0"/>
              </a:rPr>
              <a:t>a while loop to iterate multiple times on the </a:t>
            </a:r>
            <a:r>
              <a:rPr lang="en-US" altLang="ko-KR" sz="1600" dirty="0" smtClean="0">
                <a:solidFill>
                  <a:schemeClr val="tx1"/>
                </a:solidFill>
                <a:latin typeface="SamsungOne 400" panose="020B0503030303020204" pitchFamily="34" charset="0"/>
                <a:ea typeface="SamsungOne 400" panose="020B0503030303020204" pitchFamily="34" charset="0"/>
              </a:rPr>
              <a:t>features which </a:t>
            </a:r>
            <a:r>
              <a:rPr lang="en-US" altLang="ko-KR" sz="1600" dirty="0">
                <a:solidFill>
                  <a:schemeClr val="tx1"/>
                </a:solidFill>
                <a:latin typeface="SamsungOne 400" panose="020B0503030303020204" pitchFamily="34" charset="0"/>
                <a:ea typeface="SamsungOne 400" panose="020B0503030303020204" pitchFamily="34" charset="0"/>
              </a:rPr>
              <a:t>the user can benefit from</a:t>
            </a:r>
            <a:r>
              <a:rPr lang="en-US" altLang="ko-KR" sz="1600" dirty="0" smtClean="0">
                <a:solidFill>
                  <a:schemeClr val="tx1"/>
                </a:solidFill>
                <a:latin typeface="SamsungOne 400" panose="020B0503030303020204" pitchFamily="34" charset="0"/>
                <a:ea typeface="SamsungOne 400" panose="020B0503030303020204" pitchFamily="34" charset="0"/>
              </a:rPr>
              <a:t>, The system should exit if and only if the user chooses </a:t>
            </a:r>
            <a:r>
              <a:rPr lang="en-US" altLang="ko-KR" sz="1600" dirty="0">
                <a:solidFill>
                  <a:schemeClr val="tx1"/>
                </a:solidFill>
                <a:latin typeface="SamsungOne 400" panose="020B0503030303020204" pitchFamily="34" charset="0"/>
                <a:ea typeface="SamsungOne 400" panose="020B0503030303020204" pitchFamily="34" charset="0"/>
              </a:rPr>
              <a:t>to exit.</a:t>
            </a:r>
          </a:p>
        </p:txBody>
      </p:sp>
    </p:spTree>
    <p:extLst>
      <p:ext uri="{BB962C8B-B14F-4D97-AF65-F5344CB8AC3E}">
        <p14:creationId xmlns:p14="http://schemas.microsoft.com/office/powerpoint/2010/main" val="383357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7637427"/>
      </p:ext>
    </p:extLst>
  </p:cSld>
  <p:clrMapOvr>
    <a:masterClrMapping/>
  </p:clrMapOvr>
</p:sld>
</file>

<file path=ppt/theme/theme1.xml><?xml version="1.0" encoding="utf-8"?>
<a:theme xmlns:a="http://schemas.openxmlformats.org/drawingml/2006/main" name="Office Theme">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F7F7F7"/>
        </a:solidFill>
      </a:spPr>
      <a:bodyPr wrap="none" rtlCol="0" anchor="ctr">
        <a:spAutoFit/>
      </a:bodyPr>
      <a:lstStyle>
        <a:defPPr>
          <a:defRPr sz="1100" dirty="0" smtClean="0">
            <a:solidFill>
              <a:srgbClr val="C00000"/>
            </a:solidFill>
            <a:latin typeface="D2Coding" panose="020B0609020101020101" pitchFamily="49" charset="-127"/>
            <a:ea typeface="D2Coding" panose="020B0609020101020101" pitchFamily="49" charset="-127"/>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24482</TotalTime>
  <Words>405</Words>
  <Application>Microsoft Office PowerPoint</Application>
  <PresentationFormat>A4 Paper (210x297 mm)</PresentationFormat>
  <Paragraphs>27</Paragraphs>
  <Slides>9</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맑은 고딕</vt:lpstr>
      <vt:lpstr>Malgun Gothic Semilight</vt:lpstr>
      <vt:lpstr>Arial</vt:lpstr>
      <vt:lpstr>Arial Unicode MS</vt:lpstr>
      <vt:lpstr>Calibri</vt:lpstr>
      <vt:lpstr>D2Coding</vt:lpstr>
      <vt:lpstr>굴림</vt:lpstr>
      <vt:lpstr>KoPub돋움체 Medium</vt:lpstr>
      <vt:lpstr>Samsung Sharp Sans</vt:lpstr>
      <vt:lpstr>Samsung Sharp Sans Bold</vt:lpstr>
      <vt:lpstr>Samsung Sharp Sans Medium</vt:lpstr>
      <vt:lpstr>SamsungOne 400</vt:lpstr>
      <vt:lpstr>SamsungOne 400C</vt:lpstr>
      <vt:lpstr>SamsungOne-400</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cp:lastModifiedBy>dell</cp:lastModifiedBy>
  <cp:revision>863</cp:revision>
  <cp:lastPrinted>2021-06-22T04:42:01Z</cp:lastPrinted>
  <dcterms:created xsi:type="dcterms:W3CDTF">2009-02-24T02:14:00Z</dcterms:created>
  <dcterms:modified xsi:type="dcterms:W3CDTF">2023-07-23T20:45:23Z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SCPROP">
    <vt:lpwstr>NSCCustomProperty</vt:lpwstr>
  </property>
</Properties>
</file>