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76" r:id="rId1"/>
  </p:sldMasterIdLst>
  <p:notesMasterIdLst>
    <p:notesMasterId r:id="rId7"/>
  </p:notesMasterIdLst>
  <p:sldIdLst>
    <p:sldId id="3803" r:id="rId2"/>
    <p:sldId id="3804" r:id="rId3"/>
    <p:sldId id="4018" r:id="rId4"/>
    <p:sldId id="4019" r:id="rId5"/>
    <p:sldId id="3876" r:id="rId6"/>
  </p:sldIdLst>
  <p:sldSz cx="9906000" cy="6858000" type="A4"/>
  <p:notesSz cx="6797675" cy="9926638"/>
  <p:embeddedFontLst>
    <p:embeddedFont>
      <p:font typeface="굴림" panose="020B0600000101010101" pitchFamily="34" charset="-127"/>
      <p:regular r:id="rId8"/>
    </p:embeddedFont>
    <p:embeddedFont>
      <p:font typeface="맑은 고딕" panose="020B0503020000020004" pitchFamily="34" charset="-127"/>
      <p:regular r:id="rId9"/>
      <p:bold r:id="rId10"/>
    </p:embeddedFont>
    <p:embeddedFont>
      <p:font typeface="Calibri" panose="020F0502020204030204" pitchFamily="34" charset="0"/>
      <p:regular r:id="rId11"/>
      <p:bold r:id="rId12"/>
      <p:italic r:id="rId13"/>
      <p:boldItalic r:id="rId14"/>
    </p:embeddedFont>
    <p:embeddedFont>
      <p:font typeface="Samsung Sharp Sans" panose="02000503000000020004" pitchFamily="50" charset="0"/>
      <p:regular r:id="rId15"/>
      <p:bold r:id="rId16"/>
    </p:embeddedFont>
    <p:embeddedFont>
      <p:font typeface="Samsung Sharp Sans Bold" panose="020B0604020202020204" charset="0"/>
      <p:bold r:id="rId17"/>
    </p:embeddedFont>
    <p:embeddedFont>
      <p:font typeface="SamsungOne 400" panose="020B0503030303020204" pitchFamily="34" charset="0"/>
      <p:regular r:id="rId18"/>
    </p:embeddedFont>
  </p:embeddedFontLst>
  <p:custDataLst>
    <p:tags r:id="rId19"/>
  </p:custDataLst>
  <p:defaultTextStyle>
    <a:defPPr>
      <a:defRPr lang="ko-KR"/>
    </a:defPPr>
    <a:lvl1pPr algn="l" rtl="0" fontAlgn="base" latinLnBrk="1">
      <a:spcBef>
        <a:spcPct val="0"/>
      </a:spcBef>
      <a:spcAft>
        <a:spcPct val="0"/>
      </a:spcAft>
      <a:defRPr kumimoji="1" kern="1200">
        <a:solidFill>
          <a:schemeClr val="tx1"/>
        </a:solidFill>
        <a:latin typeface="굴림" charset="-127"/>
        <a:ea typeface="맑은 고딕"/>
        <a:cs typeface="맑은 고딕"/>
      </a:defRPr>
    </a:lvl1pPr>
    <a:lvl2pPr marL="457200" algn="l" rtl="0" fontAlgn="base" latinLnBrk="1">
      <a:spcBef>
        <a:spcPct val="0"/>
      </a:spcBef>
      <a:spcAft>
        <a:spcPct val="0"/>
      </a:spcAft>
      <a:defRPr kumimoji="1" kern="1200">
        <a:solidFill>
          <a:schemeClr val="tx1"/>
        </a:solidFill>
        <a:latin typeface="굴림" charset="-127"/>
        <a:ea typeface="맑은 고딕"/>
        <a:cs typeface="맑은 고딕"/>
      </a:defRPr>
    </a:lvl2pPr>
    <a:lvl3pPr marL="914400" algn="l" rtl="0" fontAlgn="base" latinLnBrk="1">
      <a:spcBef>
        <a:spcPct val="0"/>
      </a:spcBef>
      <a:spcAft>
        <a:spcPct val="0"/>
      </a:spcAft>
      <a:defRPr kumimoji="1" kern="1200">
        <a:solidFill>
          <a:schemeClr val="tx1"/>
        </a:solidFill>
        <a:latin typeface="굴림" charset="-127"/>
        <a:ea typeface="맑은 고딕"/>
        <a:cs typeface="맑은 고딕"/>
      </a:defRPr>
    </a:lvl3pPr>
    <a:lvl4pPr marL="1371600" algn="l" rtl="0" fontAlgn="base" latinLnBrk="1">
      <a:spcBef>
        <a:spcPct val="0"/>
      </a:spcBef>
      <a:spcAft>
        <a:spcPct val="0"/>
      </a:spcAft>
      <a:defRPr kumimoji="1" kern="1200">
        <a:solidFill>
          <a:schemeClr val="tx1"/>
        </a:solidFill>
        <a:latin typeface="굴림" charset="-127"/>
        <a:ea typeface="맑은 고딕"/>
        <a:cs typeface="맑은 고딕"/>
      </a:defRPr>
    </a:lvl4pPr>
    <a:lvl5pPr marL="1828800" algn="l" rtl="0" fontAlgn="base" latinLnBrk="1">
      <a:spcBef>
        <a:spcPct val="0"/>
      </a:spcBef>
      <a:spcAft>
        <a:spcPct val="0"/>
      </a:spcAft>
      <a:defRPr kumimoji="1" kern="1200">
        <a:solidFill>
          <a:schemeClr val="tx1"/>
        </a:solidFill>
        <a:latin typeface="굴림" charset="-127"/>
        <a:ea typeface="맑은 고딕"/>
        <a:cs typeface="맑은 고딕"/>
      </a:defRPr>
    </a:lvl5pPr>
    <a:lvl6pPr marL="2286000" algn="l" defTabSz="914400" rtl="0" eaLnBrk="1" latinLnBrk="1" hangingPunct="1">
      <a:defRPr kumimoji="1" kern="1200">
        <a:solidFill>
          <a:schemeClr val="tx1"/>
        </a:solidFill>
        <a:latin typeface="굴림" charset="-127"/>
        <a:ea typeface="맑은 고딕"/>
        <a:cs typeface="맑은 고딕"/>
      </a:defRPr>
    </a:lvl6pPr>
    <a:lvl7pPr marL="2743200" algn="l" defTabSz="914400" rtl="0" eaLnBrk="1" latinLnBrk="1" hangingPunct="1">
      <a:defRPr kumimoji="1" kern="1200">
        <a:solidFill>
          <a:schemeClr val="tx1"/>
        </a:solidFill>
        <a:latin typeface="굴림" charset="-127"/>
        <a:ea typeface="맑은 고딕"/>
        <a:cs typeface="맑은 고딕"/>
      </a:defRPr>
    </a:lvl7pPr>
    <a:lvl8pPr marL="3200400" algn="l" defTabSz="914400" rtl="0" eaLnBrk="1" latinLnBrk="1" hangingPunct="1">
      <a:defRPr kumimoji="1" kern="1200">
        <a:solidFill>
          <a:schemeClr val="tx1"/>
        </a:solidFill>
        <a:latin typeface="굴림" charset="-127"/>
        <a:ea typeface="맑은 고딕"/>
        <a:cs typeface="맑은 고딕"/>
      </a:defRPr>
    </a:lvl8pPr>
    <a:lvl9pPr marL="3657600" algn="l" defTabSz="914400" rtl="0" eaLnBrk="1" latinLnBrk="1" hangingPunct="1">
      <a:defRPr kumimoji="1" kern="1200">
        <a:solidFill>
          <a:schemeClr val="tx1"/>
        </a:solidFill>
        <a:latin typeface="굴림" charset="-127"/>
        <a:ea typeface="맑은 고딕"/>
        <a:cs typeface="맑은 고딕"/>
      </a:defRPr>
    </a:lvl9pPr>
  </p:defaultTextStyle>
  <p:extLst>
    <p:ext uri="{EFAFB233-063F-42B5-8137-9DF3F51BA10A}">
      <p15:sldGuideLst xmlns:p15="http://schemas.microsoft.com/office/powerpoint/2012/main">
        <p15:guide id="3" orient="horz" pos="994" userDrawn="1">
          <p15:clr>
            <a:srgbClr val="A4A3A4"/>
          </p15:clr>
        </p15:guide>
        <p15:guide id="4" orient="horz" pos="758" userDrawn="1">
          <p15:clr>
            <a:srgbClr val="A4A3A4"/>
          </p15:clr>
        </p15:guide>
        <p15:guide id="5" orient="horz" pos="1272" userDrawn="1">
          <p15:clr>
            <a:srgbClr val="A4A3A4"/>
          </p15:clr>
        </p15:guide>
        <p15:guide id="6" pos="312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3A52"/>
    <a:srgbClr val="238916"/>
    <a:srgbClr val="1429A0"/>
    <a:srgbClr val="1D1BFE"/>
    <a:srgbClr val="CD524D"/>
    <a:srgbClr val="AE63FB"/>
    <a:srgbClr val="4EC04F"/>
    <a:srgbClr val="0B8B4A"/>
    <a:srgbClr val="2E8489"/>
    <a:srgbClr val="EE21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A111915-BE36-4E01-A7E5-04B1672EAD32}" styleName="밝은 스타일 2 - 강조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밝은 스타일 3 - 강조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ABFCF23-3B69-468F-B69F-88F6DE6A72F2}" styleName="보통 스타일 1 - 강조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밝은 스타일 3 - 강조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19" autoAdjust="0"/>
    <p:restoredTop sz="87582" autoAdjust="0"/>
  </p:normalViewPr>
  <p:slideViewPr>
    <p:cSldViewPr snapToGrid="0">
      <p:cViewPr varScale="1">
        <p:scale>
          <a:sx n="72" d="100"/>
          <a:sy n="72" d="100"/>
        </p:scale>
        <p:origin x="1661" y="62"/>
      </p:cViewPr>
      <p:guideLst>
        <p:guide orient="horz" pos="994"/>
        <p:guide orient="horz" pos="758"/>
        <p:guide orient="horz" pos="1272"/>
        <p:guide pos="3120"/>
      </p:guideLst>
    </p:cSldViewPr>
  </p:slideViewPr>
  <p:outlineViewPr>
    <p:cViewPr>
      <p:scale>
        <a:sx n="33" d="100"/>
        <a:sy n="33" d="100"/>
      </p:scale>
      <p:origin x="0" y="-25848"/>
    </p:cViewPr>
  </p:outlineViewPr>
  <p:notesTextViewPr>
    <p:cViewPr>
      <p:scale>
        <a:sx n="1" d="1"/>
        <a:sy n="1" d="1"/>
      </p:scale>
      <p:origin x="0" y="0"/>
    </p:cViewPr>
  </p:notesTextViewPr>
  <p:sorterViewPr>
    <p:cViewPr>
      <p:scale>
        <a:sx n="160" d="100"/>
        <a:sy n="160" d="100"/>
      </p:scale>
      <p:origin x="0" y="0"/>
    </p:cViewPr>
  </p:sorterViewPr>
  <p:notesViewPr>
    <p:cSldViewPr snapToGrid="0" showGuides="1">
      <p:cViewPr>
        <p:scale>
          <a:sx n="50" d="100"/>
          <a:sy n="50" d="100"/>
        </p:scale>
        <p:origin x="4688" y="1376"/>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ableStyles" Target="tableStyles.xml"/><Relationship Id="rId10" Type="http://schemas.openxmlformats.org/officeDocument/2006/relationships/font" Target="fonts/font3.fntdata"/><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fontAlgn="auto">
              <a:spcBef>
                <a:spcPts val="0"/>
              </a:spcBef>
              <a:spcAft>
                <a:spcPts val="0"/>
              </a:spcAft>
              <a:defRPr kumimoji="0" sz="1200">
                <a:latin typeface="+mn-lt"/>
                <a:ea typeface="+mn-ea"/>
                <a:cs typeface="+mn-cs"/>
              </a:defRPr>
            </a:lvl1pPr>
          </a:lstStyle>
          <a:p>
            <a:pPr>
              <a:defRPr/>
            </a:pPr>
            <a:endParaRPr lang="ko-KR" altLang="en-US" dirty="0"/>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fontAlgn="auto">
              <a:spcBef>
                <a:spcPts val="0"/>
              </a:spcBef>
              <a:spcAft>
                <a:spcPts val="0"/>
              </a:spcAft>
              <a:defRPr kumimoji="0" sz="1200">
                <a:latin typeface="+mn-lt"/>
                <a:ea typeface="+mn-ea"/>
                <a:cs typeface="+mn-cs"/>
              </a:defRPr>
            </a:lvl1pPr>
          </a:lstStyle>
          <a:p>
            <a:pPr>
              <a:defRPr/>
            </a:pPr>
            <a:fld id="{AE4902DF-A078-44AD-8D07-985A76E39BC0}" type="datetimeFigureOut">
              <a:rPr lang="ko-KR" altLang="en-US"/>
              <a:pPr>
                <a:defRPr/>
              </a:pPr>
              <a:t>2023-08-09</a:t>
            </a:fld>
            <a:endParaRPr lang="ko-KR" altLang="en-US" dirty="0"/>
          </a:p>
        </p:txBody>
      </p:sp>
      <p:sp>
        <p:nvSpPr>
          <p:cNvPr id="4" name="슬라이드 이미지 개체 틀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91440" tIns="45720" rIns="91440" bIns="45720" rtlCol="0" anchor="ctr"/>
          <a:lstStyle/>
          <a:p>
            <a:pPr lvl="0"/>
            <a:endParaRPr lang="ko-KR" altLang="en-US" noProof="0" dirty="0"/>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fontAlgn="auto">
              <a:spcBef>
                <a:spcPts val="0"/>
              </a:spcBef>
              <a:spcAft>
                <a:spcPts val="0"/>
              </a:spcAft>
              <a:defRPr kumimoji="0" sz="1200">
                <a:latin typeface="+mn-lt"/>
                <a:ea typeface="+mn-ea"/>
                <a:cs typeface="+mn-cs"/>
              </a:defRPr>
            </a:lvl1pPr>
          </a:lstStyle>
          <a:p>
            <a:pPr>
              <a:defRPr/>
            </a:pPr>
            <a:endParaRPr lang="ko-KR" altLang="en-US" dirty="0"/>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fontAlgn="auto">
              <a:spcBef>
                <a:spcPts val="0"/>
              </a:spcBef>
              <a:spcAft>
                <a:spcPts val="0"/>
              </a:spcAft>
              <a:defRPr kumimoji="0" sz="1200">
                <a:latin typeface="+mn-lt"/>
                <a:ea typeface="+mn-ea"/>
                <a:cs typeface="+mn-cs"/>
              </a:defRPr>
            </a:lvl1pPr>
          </a:lstStyle>
          <a:p>
            <a:pPr>
              <a:defRPr/>
            </a:pPr>
            <a:fld id="{FADF23B2-3342-4405-8E32-027ADF311D3F}" type="slidenum">
              <a:rPr lang="ko-KR" altLang="en-US"/>
              <a:pPr>
                <a:defRPr/>
              </a:pPr>
              <a:t>‹#›</a:t>
            </a:fld>
            <a:endParaRPr lang="ko-KR" altLang="en-US" dirty="0"/>
          </a:p>
        </p:txBody>
      </p:sp>
    </p:spTree>
    <p:extLst>
      <p:ext uri="{BB962C8B-B14F-4D97-AF65-F5344CB8AC3E}">
        <p14:creationId xmlns:p14="http://schemas.microsoft.com/office/powerpoint/2010/main" val="3134890290"/>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맑은 고딕"/>
      </a:defRPr>
    </a:lvl1pPr>
    <a:lvl2pPr marL="457200" algn="l" rtl="0" eaLnBrk="0" fontAlgn="base" latinLnBrk="1" hangingPunct="0">
      <a:spcBef>
        <a:spcPct val="30000"/>
      </a:spcBef>
      <a:spcAft>
        <a:spcPct val="0"/>
      </a:spcAft>
      <a:defRPr sz="1200" kern="1200">
        <a:solidFill>
          <a:schemeClr val="tx1"/>
        </a:solidFill>
        <a:latin typeface="+mn-lt"/>
        <a:ea typeface="+mn-ea"/>
        <a:cs typeface="맑은 고딕"/>
      </a:defRPr>
    </a:lvl2pPr>
    <a:lvl3pPr marL="914400" algn="l" rtl="0" eaLnBrk="0" fontAlgn="base" latinLnBrk="1" hangingPunct="0">
      <a:spcBef>
        <a:spcPct val="30000"/>
      </a:spcBef>
      <a:spcAft>
        <a:spcPct val="0"/>
      </a:spcAft>
      <a:defRPr sz="1200" kern="1200">
        <a:solidFill>
          <a:schemeClr val="tx1"/>
        </a:solidFill>
        <a:latin typeface="+mn-lt"/>
        <a:ea typeface="+mn-ea"/>
        <a:cs typeface="맑은 고딕"/>
      </a:defRPr>
    </a:lvl3pPr>
    <a:lvl4pPr marL="1371600" algn="l" rtl="0" eaLnBrk="0" fontAlgn="base" latinLnBrk="1" hangingPunct="0">
      <a:spcBef>
        <a:spcPct val="30000"/>
      </a:spcBef>
      <a:spcAft>
        <a:spcPct val="0"/>
      </a:spcAft>
      <a:defRPr sz="1200" kern="1200">
        <a:solidFill>
          <a:schemeClr val="tx1"/>
        </a:solidFill>
        <a:latin typeface="+mn-lt"/>
        <a:ea typeface="+mn-ea"/>
        <a:cs typeface="맑은 고딕"/>
      </a:defRPr>
    </a:lvl4pPr>
    <a:lvl5pPr marL="1828800" algn="l" rtl="0" eaLnBrk="0" fontAlgn="base" latinLnBrk="1" hangingPunct="0">
      <a:spcBef>
        <a:spcPct val="30000"/>
      </a:spcBef>
      <a:spcAft>
        <a:spcPct val="0"/>
      </a:spcAft>
      <a:defRPr sz="1200" kern="1200">
        <a:solidFill>
          <a:schemeClr val="tx1"/>
        </a:solidFill>
        <a:latin typeface="+mn-lt"/>
        <a:ea typeface="+mn-ea"/>
        <a:cs typeface="맑은 고딕"/>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82563" y="539750"/>
            <a:ext cx="6527800" cy="4521200"/>
          </a:xfrm>
        </p:spPr>
      </p:sp>
      <p:sp>
        <p:nvSpPr>
          <p:cNvPr id="3" name="슬라이드 노트 개체 틀 2"/>
          <p:cNvSpPr>
            <a:spLocks noGrp="1"/>
          </p:cNvSpPr>
          <p:nvPr>
            <p:ph type="body" idx="1"/>
          </p:nvPr>
        </p:nvSpPr>
        <p:spPr>
          <a:xfrm>
            <a:off x="679768" y="5376929"/>
            <a:ext cx="5438140" cy="3805211"/>
          </a:xfrm>
        </p:spPr>
        <p:txBody>
          <a:bodyPr/>
          <a:lstStyle/>
          <a:p>
            <a:endParaRPr lang="ko-KR" altLang="en-US" dirty="0"/>
          </a:p>
        </p:txBody>
      </p:sp>
      <p:sp>
        <p:nvSpPr>
          <p:cNvPr id="4" name="슬라이드 번호 개체 틀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23F0BCE-8842-48BB-B417-565C32B10224}" type="slidenum">
              <a:rPr kumimoji="0" lang="ko-KR" altLang="en-US" sz="1300" b="0" i="0" u="none" strike="noStrike" kern="1200" cap="none" spc="0" normalizeH="0" baseline="0" noProof="0" smtClean="0">
                <a:ln>
                  <a:noFill/>
                </a:ln>
                <a:solidFill>
                  <a:prstClr val="black"/>
                </a:solidFill>
                <a:effectLst/>
                <a:uLnTx/>
                <a:uFillTx/>
                <a:latin typeface="SamsungOne 400" panose="020B0503030303020204" pitchFamily="34" charset="0"/>
                <a:ea typeface="KoPub돋움체 Medium" panose="02020603020101020101" pitchFamily="18" charset="-127"/>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ko-KR" altLang="en-US" sz="1300" b="0" i="0" u="none" strike="noStrike" kern="1200" cap="none" spc="0" normalizeH="0" baseline="0" noProof="0" dirty="0">
              <a:ln>
                <a:noFill/>
              </a:ln>
              <a:solidFill>
                <a:prstClr val="black"/>
              </a:solidFill>
              <a:effectLst/>
              <a:uLnTx/>
              <a:uFillTx/>
              <a:latin typeface="SamsungOne 400" panose="020B0503030303020204" pitchFamily="34" charset="0"/>
              <a:ea typeface="KoPub돋움체 Medium" panose="02020603020101020101" pitchFamily="18" charset="-127"/>
              <a:cs typeface="+mn-cs"/>
            </a:endParaRPr>
          </a:p>
        </p:txBody>
      </p:sp>
    </p:spTree>
    <p:extLst>
      <p:ext uri="{BB962C8B-B14F-4D97-AF65-F5344CB8AC3E}">
        <p14:creationId xmlns:p14="http://schemas.microsoft.com/office/powerpoint/2010/main" val="1244803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ADF23B2-3342-4405-8E32-027ADF311D3F}" type="slidenum">
              <a:rPr lang="ko-KR" altLang="en-US" smtClean="0"/>
              <a:pPr>
                <a:defRPr/>
              </a:pPr>
              <a:t>3</a:t>
            </a:fld>
            <a:endParaRPr lang="ko-KR" altLang="en-US" dirty="0"/>
          </a:p>
        </p:txBody>
      </p:sp>
    </p:spTree>
    <p:extLst>
      <p:ext uri="{BB962C8B-B14F-4D97-AF65-F5344CB8AC3E}">
        <p14:creationId xmlns:p14="http://schemas.microsoft.com/office/powerpoint/2010/main" val="1458704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ADF23B2-3342-4405-8E32-027ADF311D3F}" type="slidenum">
              <a:rPr lang="ko-KR" altLang="en-US" smtClean="0"/>
              <a:pPr>
                <a:defRPr/>
              </a:pPr>
              <a:t>4</a:t>
            </a:fld>
            <a:endParaRPr lang="ko-KR" altLang="en-US" dirty="0"/>
          </a:p>
        </p:txBody>
      </p:sp>
    </p:spTree>
    <p:extLst>
      <p:ext uri="{BB962C8B-B14F-4D97-AF65-F5344CB8AC3E}">
        <p14:creationId xmlns:p14="http://schemas.microsoft.com/office/powerpoint/2010/main" val="3139679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
        <p:nvSpPr>
          <p:cNvPr id="4" name="Slide Number Placeholder 3"/>
          <p:cNvSpPr>
            <a:spLocks noGrp="1"/>
          </p:cNvSpPr>
          <p:nvPr>
            <p:ph type="sldNum" sz="quarter" idx="5"/>
          </p:nvPr>
        </p:nvSpPr>
        <p:spPr/>
        <p:txBody>
          <a:bodyPr/>
          <a:lstStyle/>
          <a:p>
            <a:pPr>
              <a:defRPr/>
            </a:pPr>
            <a:fld id="{FADF23B2-3342-4405-8E32-027ADF311D3F}" type="slidenum">
              <a:rPr lang="ko-KR" altLang="en-US" smtClean="0"/>
              <a:pPr>
                <a:defRPr/>
              </a:pPr>
              <a:t>5</a:t>
            </a:fld>
            <a:endParaRPr lang="ko-KR" altLang="en-US"/>
          </a:p>
        </p:txBody>
      </p:sp>
    </p:spTree>
    <p:extLst>
      <p:ext uri="{BB962C8B-B14F-4D97-AF65-F5344CB8AC3E}">
        <p14:creationId xmlns:p14="http://schemas.microsoft.com/office/powerpoint/2010/main" val="817942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612"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368"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a:extLst>
              <a:ext uri="{FF2B5EF4-FFF2-40B4-BE49-F238E27FC236}">
                <a16:creationId xmlns:a16="http://schemas.microsoft.com/office/drawing/2014/main" id="{AA07D337-B9C3-4E5E-811E-AEFBB17ADEF5}"/>
              </a:ext>
            </a:extLst>
          </p:cNvPr>
          <p:cNvSpPr/>
          <p:nvPr userDrawn="1"/>
        </p:nvSpPr>
        <p:spPr>
          <a:xfrm>
            <a:off x="449612" y="6498000"/>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sp>
        <p:nvSpPr>
          <p:cNvPr id="15" name="슬라이드 번호 개체 틀 15">
            <a:extLst>
              <a:ext uri="{FF2B5EF4-FFF2-40B4-BE49-F238E27FC236}">
                <a16:creationId xmlns:a16="http://schemas.microsoft.com/office/drawing/2014/main" id="{CCEC8F59-794B-4743-A6D7-1BC9720006CB}"/>
              </a:ext>
            </a:extLst>
          </p:cNvPr>
          <p:cNvSpPr txBox="1">
            <a:spLocks/>
          </p:cNvSpPr>
          <p:nvPr userDrawn="1"/>
        </p:nvSpPr>
        <p:spPr>
          <a:xfrm>
            <a:off x="4762500" y="6498000"/>
            <a:ext cx="4436807"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defTabSz="457200" rtl="0" fontAlgn="base" latinLnBrk="1">
              <a:spcBef>
                <a:spcPct val="0"/>
              </a:spcBef>
              <a:spcAft>
                <a:spcPct val="0"/>
              </a:spcAft>
              <a:defRPr/>
            </a:pPr>
            <a:r>
              <a:rPr kumimoji="1" lang="en-US" altLang="ko-KR" sz="900" kern="1200" dirty="0">
                <a:solidFill>
                  <a:schemeClr val="bg1">
                    <a:lumMod val="50000"/>
                  </a:schemeClr>
                </a:solidFill>
                <a:latin typeface="Samsung Sharp Sans" panose="02000503000000020004" charset="0"/>
                <a:ea typeface="SamsungOne 400" panose="020B0503030303020204" pitchFamily="34" charset="0"/>
                <a:cs typeface="Arial Unicode MS" panose="020B0604020202020204" pitchFamily="50" charset="-127"/>
              </a:rPr>
              <a:t>Chapter 3. Effective Python Programing - Function, Closure and Class</a:t>
            </a:r>
          </a:p>
        </p:txBody>
      </p:sp>
    </p:spTree>
    <p:extLst>
      <p:ext uri="{BB962C8B-B14F-4D97-AF65-F5344CB8AC3E}">
        <p14:creationId xmlns:p14="http://schemas.microsoft.com/office/powerpoint/2010/main" val="2379487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iz">
    <p:spTree>
      <p:nvGrpSpPr>
        <p:cNvPr id="1" name=""/>
        <p:cNvGrpSpPr/>
        <p:nvPr/>
      </p:nvGrpSpPr>
      <p:grpSpPr>
        <a:xfrm>
          <a:off x="0" y="0"/>
          <a:ext cx="0" cy="0"/>
          <a:chOff x="0" y="0"/>
          <a:chExt cx="0" cy="0"/>
        </a:xfrm>
      </p:grpSpPr>
      <p:sp>
        <p:nvSpPr>
          <p:cNvPr id="3" name="직사각형 2"/>
          <p:cNvSpPr/>
          <p:nvPr userDrawn="1"/>
        </p:nvSpPr>
        <p:spPr>
          <a:xfrm>
            <a:off x="451306" y="1220478"/>
            <a:ext cx="9001905" cy="811746"/>
          </a:xfrm>
          <a:prstGeom prst="rect">
            <a:avLst/>
          </a:prstGeom>
          <a:solidFill>
            <a:srgbClr val="ECEFF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직사각형 3"/>
          <p:cNvSpPr/>
          <p:nvPr userDrawn="1"/>
        </p:nvSpPr>
        <p:spPr>
          <a:xfrm>
            <a:off x="451306" y="2070324"/>
            <a:ext cx="9001905" cy="4231864"/>
          </a:xfrm>
          <a:prstGeom prst="rect">
            <a:avLst/>
          </a:prstGeom>
          <a:solidFill>
            <a:srgbClr val="ECEFF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14" name="직선 연결선 13">
            <a:extLst>
              <a:ext uri="{FF2B5EF4-FFF2-40B4-BE49-F238E27FC236}">
                <a16:creationId xmlns:a16="http://schemas.microsoft.com/office/drawing/2014/main" id="{3BBBBCF4-8F64-4C44-B381-7016C297D04F}"/>
              </a:ext>
            </a:extLst>
          </p:cNvPr>
          <p:cNvCxnSpPr/>
          <p:nvPr userDrawn="1"/>
        </p:nvCxnSpPr>
        <p:spPr>
          <a:xfrm>
            <a:off x="449612"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슬라이드 번호 개체 틀 15">
            <a:extLst>
              <a:ext uri="{FF2B5EF4-FFF2-40B4-BE49-F238E27FC236}">
                <a16:creationId xmlns:a16="http://schemas.microsoft.com/office/drawing/2014/main" id="{2FC1FA6A-7119-4287-A121-C31068A9FCD3}"/>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368"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8" name="직사각형 7">
            <a:extLst>
              <a:ext uri="{FF2B5EF4-FFF2-40B4-BE49-F238E27FC236}">
                <a16:creationId xmlns:a16="http://schemas.microsoft.com/office/drawing/2014/main" id="{94BFF8EC-69D9-42AE-A84D-CEFDE15AD513}"/>
              </a:ext>
            </a:extLst>
          </p:cNvPr>
          <p:cNvSpPr/>
          <p:nvPr userDrawn="1"/>
        </p:nvSpPr>
        <p:spPr>
          <a:xfrm>
            <a:off x="449612" y="6498000"/>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grpSp>
        <p:nvGrpSpPr>
          <p:cNvPr id="27" name="그룹 26">
            <a:extLst>
              <a:ext uri="{FF2B5EF4-FFF2-40B4-BE49-F238E27FC236}">
                <a16:creationId xmlns:a16="http://schemas.microsoft.com/office/drawing/2014/main" id="{A3338F14-C71C-49FB-9B8F-636CAA3F7EFA}"/>
              </a:ext>
            </a:extLst>
          </p:cNvPr>
          <p:cNvGrpSpPr/>
          <p:nvPr userDrawn="1"/>
        </p:nvGrpSpPr>
        <p:grpSpPr>
          <a:xfrm>
            <a:off x="0" y="1"/>
            <a:ext cx="9906000" cy="999802"/>
            <a:chOff x="0" y="1"/>
            <a:chExt cx="9906000" cy="999802"/>
          </a:xfrm>
        </p:grpSpPr>
        <p:sp>
          <p:nvSpPr>
            <p:cNvPr id="28" name="직사각형 27">
              <a:extLst>
                <a:ext uri="{FF2B5EF4-FFF2-40B4-BE49-F238E27FC236}">
                  <a16:creationId xmlns:a16="http://schemas.microsoft.com/office/drawing/2014/main" id="{845141B1-0821-46A7-A897-9E66E1D5B440}"/>
                </a:ext>
              </a:extLst>
            </p:cNvPr>
            <p:cNvSpPr/>
            <p:nvPr userDrawn="1"/>
          </p:nvSpPr>
          <p:spPr>
            <a:xfrm>
              <a:off x="0" y="619930"/>
              <a:ext cx="9906000" cy="379873"/>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9" name="직사각형 28">
              <a:extLst>
                <a:ext uri="{FF2B5EF4-FFF2-40B4-BE49-F238E27FC236}">
                  <a16:creationId xmlns:a16="http://schemas.microsoft.com/office/drawing/2014/main" id="{1C7333F1-B594-4B0D-BB31-CF147773CE81}"/>
                </a:ext>
              </a:extLst>
            </p:cNvPr>
            <p:cNvSpPr/>
            <p:nvPr userDrawn="1"/>
          </p:nvSpPr>
          <p:spPr>
            <a:xfrm>
              <a:off x="0" y="1"/>
              <a:ext cx="9906000" cy="877824"/>
            </a:xfrm>
            <a:prstGeom prst="rect">
              <a:avLst/>
            </a:prstGeom>
            <a:solidFill>
              <a:srgbClr val="1429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11" name="Group 5"/>
          <p:cNvGrpSpPr>
            <a:grpSpLocks/>
          </p:cNvGrpSpPr>
          <p:nvPr userDrawn="1"/>
        </p:nvGrpSpPr>
        <p:grpSpPr bwMode="auto">
          <a:xfrm>
            <a:off x="571588" y="5924877"/>
            <a:ext cx="4875995" cy="220697"/>
            <a:chOff x="344" y="3731"/>
            <a:chExt cx="3071" cy="139"/>
          </a:xfrm>
        </p:grpSpPr>
        <p:grpSp>
          <p:nvGrpSpPr>
            <p:cNvPr id="12" name="Group 6"/>
            <p:cNvGrpSpPr>
              <a:grpSpLocks/>
            </p:cNvGrpSpPr>
            <p:nvPr/>
          </p:nvGrpSpPr>
          <p:grpSpPr bwMode="auto">
            <a:xfrm>
              <a:off x="344" y="3731"/>
              <a:ext cx="3071" cy="139"/>
              <a:chOff x="344" y="3731"/>
              <a:chExt cx="3071" cy="139"/>
            </a:xfrm>
          </p:grpSpPr>
          <p:sp>
            <p:nvSpPr>
              <p:cNvPr id="16" name="Oval 7"/>
              <p:cNvSpPr>
                <a:spLocks noChangeArrowheads="1"/>
              </p:cNvSpPr>
              <p:nvPr/>
            </p:nvSpPr>
            <p:spPr bwMode="auto">
              <a:xfrm>
                <a:off x="344" y="3731"/>
                <a:ext cx="139" cy="139"/>
              </a:xfrm>
              <a:prstGeom prst="ellipse">
                <a:avLst/>
              </a:prstGeom>
              <a:solidFill>
                <a:srgbClr val="000000"/>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latinLnBrk="1">
                  <a:spcBef>
                    <a:spcPct val="30000"/>
                  </a:spcBef>
                  <a:defRPr kumimoji="1" sz="1200">
                    <a:solidFill>
                      <a:schemeClr val="tx1"/>
                    </a:solidFill>
                    <a:latin typeface="Arial" panose="020B0604020202020204" pitchFamily="34" charset="0"/>
                    <a:cs typeface="Arial" panose="020B0604020202020204" pitchFamily="34" charset="0"/>
                  </a:defRPr>
                </a:lvl1pPr>
                <a:lvl2pPr marL="742950" indent="-285750" latinLnBrk="1">
                  <a:spcBef>
                    <a:spcPct val="30000"/>
                  </a:spcBef>
                  <a:defRPr kumimoji="1" sz="1200">
                    <a:solidFill>
                      <a:schemeClr val="tx1"/>
                    </a:solidFill>
                    <a:latin typeface="Arial" panose="020B0604020202020204" pitchFamily="34" charset="0"/>
                    <a:cs typeface="Arial" panose="020B0604020202020204" pitchFamily="34" charset="0"/>
                  </a:defRPr>
                </a:lvl2pPr>
                <a:lvl3pPr marL="1143000" indent="-228600" latinLnBrk="1">
                  <a:spcBef>
                    <a:spcPct val="30000"/>
                  </a:spcBef>
                  <a:defRPr kumimoji="1" sz="1200">
                    <a:solidFill>
                      <a:schemeClr val="tx1"/>
                    </a:solidFill>
                    <a:latin typeface="Arial" panose="020B0604020202020204" pitchFamily="34" charset="0"/>
                    <a:cs typeface="Arial" panose="020B0604020202020204" pitchFamily="34" charset="0"/>
                  </a:defRPr>
                </a:lvl3pPr>
                <a:lvl4pPr marL="1600200" indent="-228600" latinLnBrk="1">
                  <a:spcBef>
                    <a:spcPct val="30000"/>
                  </a:spcBef>
                  <a:defRPr kumimoji="1" sz="1200">
                    <a:solidFill>
                      <a:schemeClr val="tx1"/>
                    </a:solidFill>
                    <a:latin typeface="Arial" panose="020B0604020202020204" pitchFamily="34" charset="0"/>
                    <a:cs typeface="Arial" panose="020B0604020202020204" pitchFamily="34" charset="0"/>
                  </a:defRPr>
                </a:lvl4pPr>
                <a:lvl5pPr marL="2057400" indent="-228600" latinLnBrk="1">
                  <a:spcBef>
                    <a:spcPct val="30000"/>
                  </a:spcBef>
                  <a:defRPr kumimoji="1"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9pPr>
              </a:lstStyle>
              <a:p>
                <a:endParaRPr lang="ko-KR" altLang="en-US">
                  <a:solidFill>
                    <a:srgbClr val="000000"/>
                  </a:solidFill>
                  <a:ea typeface="굴림" panose="020B0600000101010101" pitchFamily="50" charset="-127"/>
                </a:endParaRPr>
              </a:p>
            </p:txBody>
          </p:sp>
          <p:sp>
            <p:nvSpPr>
              <p:cNvPr id="19" name="Rectangle 8"/>
              <p:cNvSpPr>
                <a:spLocks noChangeArrowheads="1"/>
              </p:cNvSpPr>
              <p:nvPr/>
            </p:nvSpPr>
            <p:spPr bwMode="auto">
              <a:xfrm>
                <a:off x="515" y="3754"/>
                <a:ext cx="2900" cy="1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45199300" latinLnBrk="1">
                  <a:spcBef>
                    <a:spcPct val="30000"/>
                  </a:spcBef>
                  <a:defRPr kumimoji="1" sz="1200">
                    <a:solidFill>
                      <a:schemeClr val="tx1"/>
                    </a:solidFill>
                    <a:latin typeface="Arial" panose="020B0604020202020204" pitchFamily="34" charset="0"/>
                    <a:cs typeface="Arial" panose="020B0604020202020204" pitchFamily="34" charset="0"/>
                  </a:defRPr>
                </a:lvl1pPr>
                <a:lvl2pPr marL="742950" indent="-285750" defTabSz="-45199300" latinLnBrk="1">
                  <a:spcBef>
                    <a:spcPct val="30000"/>
                  </a:spcBef>
                  <a:defRPr kumimoji="1" sz="1200">
                    <a:solidFill>
                      <a:schemeClr val="tx1"/>
                    </a:solidFill>
                    <a:latin typeface="Arial" panose="020B0604020202020204" pitchFamily="34" charset="0"/>
                    <a:cs typeface="Arial" panose="020B0604020202020204" pitchFamily="34" charset="0"/>
                  </a:defRPr>
                </a:lvl2pPr>
                <a:lvl3pPr marL="1143000" indent="-228600" defTabSz="-45199300" latinLnBrk="1">
                  <a:spcBef>
                    <a:spcPct val="30000"/>
                  </a:spcBef>
                  <a:defRPr kumimoji="1" sz="1200">
                    <a:solidFill>
                      <a:schemeClr val="tx1"/>
                    </a:solidFill>
                    <a:latin typeface="Arial" panose="020B0604020202020204" pitchFamily="34" charset="0"/>
                    <a:cs typeface="Arial" panose="020B0604020202020204" pitchFamily="34" charset="0"/>
                  </a:defRPr>
                </a:lvl3pPr>
                <a:lvl4pPr marL="1600200" indent="-228600" defTabSz="-45199300" latinLnBrk="1">
                  <a:spcBef>
                    <a:spcPct val="30000"/>
                  </a:spcBef>
                  <a:defRPr kumimoji="1" sz="1200">
                    <a:solidFill>
                      <a:schemeClr val="tx1"/>
                    </a:solidFill>
                    <a:latin typeface="Arial" panose="020B0604020202020204" pitchFamily="34" charset="0"/>
                    <a:cs typeface="Arial" panose="020B0604020202020204" pitchFamily="34" charset="0"/>
                  </a:defRPr>
                </a:lvl4pPr>
                <a:lvl5pPr marL="2057400" indent="-228600" defTabSz="-45199300" latinLnBrk="1">
                  <a:spcBef>
                    <a:spcPct val="30000"/>
                  </a:spcBef>
                  <a:defRPr kumimoji="1" sz="1200">
                    <a:solidFill>
                      <a:schemeClr val="tx1"/>
                    </a:solidFill>
                    <a:latin typeface="Arial" panose="020B0604020202020204" pitchFamily="34" charset="0"/>
                    <a:cs typeface="Arial" panose="020B0604020202020204" pitchFamily="34" charset="0"/>
                  </a:defRPr>
                </a:lvl5pPr>
                <a:lvl6pPr marL="2514600" indent="-228600" defTabSz="-451993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6pPr>
                <a:lvl7pPr marL="2971800" indent="-228600" defTabSz="-451993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7pPr>
                <a:lvl8pPr marL="3429000" indent="-228600" defTabSz="-451993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8pPr>
                <a:lvl9pPr marL="3886200" indent="-228600" defTabSz="-451993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9pPr>
              </a:lstStyle>
              <a:p>
                <a:r>
                  <a:rPr lang="en-US" altLang="ko-KR" sz="1200" dirty="0">
                    <a:solidFill>
                      <a:srgbClr val="0D0D0D"/>
                    </a:solidFill>
                    <a:latin typeface="SamsungOne 400" panose="020B0503030303020204" pitchFamily="34" charset="0"/>
                  </a:rPr>
                  <a:t>Write the entire code and the expected output results in the note</a:t>
                </a:r>
                <a:r>
                  <a:rPr lang="en-US" altLang="ko-KR" sz="1200" dirty="0">
                    <a:solidFill>
                      <a:srgbClr val="0D0D0D"/>
                    </a:solidFill>
                    <a:latin typeface="SamsungOne 400" panose="020B0503030303020204" pitchFamily="34" charset="0"/>
                    <a:ea typeface="SamsungOne 400" panose="020B0503030303020204" pitchFamily="34" charset="0"/>
                  </a:rPr>
                  <a:t>.</a:t>
                </a:r>
                <a:endParaRPr lang="ko-KR" altLang="en-US" sz="1200" dirty="0">
                  <a:solidFill>
                    <a:srgbClr val="0D0D0D"/>
                  </a:solidFill>
                  <a:latin typeface="SamsungOne 400" panose="020B0503030303020204" pitchFamily="34" charset="0"/>
                </a:endParaRPr>
              </a:p>
            </p:txBody>
          </p:sp>
        </p:grpSp>
        <p:pic>
          <p:nvPicPr>
            <p:cNvPr id="1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 y="3766"/>
              <a:ext cx="69" cy="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0" name="슬라이드 번호 개체 틀 15">
            <a:extLst>
              <a:ext uri="{FF2B5EF4-FFF2-40B4-BE49-F238E27FC236}">
                <a16:creationId xmlns:a16="http://schemas.microsoft.com/office/drawing/2014/main" id="{CCEC8F59-794B-4743-A6D7-1BC9720006CB}"/>
              </a:ext>
            </a:extLst>
          </p:cNvPr>
          <p:cNvSpPr txBox="1">
            <a:spLocks/>
          </p:cNvSpPr>
          <p:nvPr userDrawn="1"/>
        </p:nvSpPr>
        <p:spPr>
          <a:xfrm>
            <a:off x="4648200" y="6498000"/>
            <a:ext cx="4551107"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defTabSz="457200" rtl="0" fontAlgn="base" latinLnBrk="1">
              <a:spcBef>
                <a:spcPct val="0"/>
              </a:spcBef>
              <a:spcAft>
                <a:spcPct val="0"/>
              </a:spcAft>
              <a:defRPr/>
            </a:pPr>
            <a:r>
              <a:rPr kumimoji="1" lang="en-US" altLang="ko-KR" sz="900" kern="1200" dirty="0">
                <a:solidFill>
                  <a:schemeClr val="bg1">
                    <a:lumMod val="50000"/>
                  </a:schemeClr>
                </a:solidFill>
                <a:latin typeface="Samsung Sharp Sans" panose="02000503000000020004" charset="0"/>
                <a:ea typeface="SamsungOne 400" panose="020B0503030303020204" pitchFamily="34" charset="0"/>
                <a:cs typeface="Arial Unicode MS" panose="020B0604020202020204" pitchFamily="50" charset="-127"/>
              </a:rPr>
              <a:t>Chapter 3. Effective Python Programing - Function, Closure and Class</a:t>
            </a:r>
          </a:p>
        </p:txBody>
      </p:sp>
    </p:spTree>
    <p:custDataLst>
      <p:tags r:id="rId1"/>
    </p:custDataLst>
    <p:extLst>
      <p:ext uri="{BB962C8B-B14F-4D97-AF65-F5344CB8AC3E}">
        <p14:creationId xmlns:p14="http://schemas.microsoft.com/office/powerpoint/2010/main" val="2091848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iz_big">
    <p:spTree>
      <p:nvGrpSpPr>
        <p:cNvPr id="1" name=""/>
        <p:cNvGrpSpPr/>
        <p:nvPr/>
      </p:nvGrpSpPr>
      <p:grpSpPr>
        <a:xfrm>
          <a:off x="0" y="0"/>
          <a:ext cx="0" cy="0"/>
          <a:chOff x="0" y="0"/>
          <a:chExt cx="0" cy="0"/>
        </a:xfrm>
      </p:grpSpPr>
      <p:sp>
        <p:nvSpPr>
          <p:cNvPr id="3" name="직사각형 2"/>
          <p:cNvSpPr/>
          <p:nvPr userDrawn="1"/>
        </p:nvSpPr>
        <p:spPr>
          <a:xfrm>
            <a:off x="451306" y="1220478"/>
            <a:ext cx="9001905" cy="1243322"/>
          </a:xfrm>
          <a:prstGeom prst="rect">
            <a:avLst/>
          </a:prstGeom>
          <a:solidFill>
            <a:srgbClr val="ECEFF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직사각형 3"/>
          <p:cNvSpPr/>
          <p:nvPr userDrawn="1"/>
        </p:nvSpPr>
        <p:spPr>
          <a:xfrm>
            <a:off x="451306" y="2514600"/>
            <a:ext cx="9001905" cy="3787588"/>
          </a:xfrm>
          <a:prstGeom prst="rect">
            <a:avLst/>
          </a:prstGeom>
          <a:solidFill>
            <a:srgbClr val="ECEFF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14" name="직선 연결선 13">
            <a:extLst>
              <a:ext uri="{FF2B5EF4-FFF2-40B4-BE49-F238E27FC236}">
                <a16:creationId xmlns:a16="http://schemas.microsoft.com/office/drawing/2014/main" id="{3BBBBCF4-8F64-4C44-B381-7016C297D04F}"/>
              </a:ext>
            </a:extLst>
          </p:cNvPr>
          <p:cNvCxnSpPr/>
          <p:nvPr userDrawn="1"/>
        </p:nvCxnSpPr>
        <p:spPr>
          <a:xfrm>
            <a:off x="449612"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슬라이드 번호 개체 틀 15">
            <a:extLst>
              <a:ext uri="{FF2B5EF4-FFF2-40B4-BE49-F238E27FC236}">
                <a16:creationId xmlns:a16="http://schemas.microsoft.com/office/drawing/2014/main" id="{2FC1FA6A-7119-4287-A121-C31068A9FCD3}"/>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368"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8" name="직사각형 7">
            <a:extLst>
              <a:ext uri="{FF2B5EF4-FFF2-40B4-BE49-F238E27FC236}">
                <a16:creationId xmlns:a16="http://schemas.microsoft.com/office/drawing/2014/main" id="{94BFF8EC-69D9-42AE-A84D-CEFDE15AD513}"/>
              </a:ext>
            </a:extLst>
          </p:cNvPr>
          <p:cNvSpPr/>
          <p:nvPr userDrawn="1"/>
        </p:nvSpPr>
        <p:spPr>
          <a:xfrm>
            <a:off x="449612" y="6498000"/>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grpSp>
        <p:nvGrpSpPr>
          <p:cNvPr id="27" name="그룹 26">
            <a:extLst>
              <a:ext uri="{FF2B5EF4-FFF2-40B4-BE49-F238E27FC236}">
                <a16:creationId xmlns:a16="http://schemas.microsoft.com/office/drawing/2014/main" id="{A3338F14-C71C-49FB-9B8F-636CAA3F7EFA}"/>
              </a:ext>
            </a:extLst>
          </p:cNvPr>
          <p:cNvGrpSpPr/>
          <p:nvPr userDrawn="1"/>
        </p:nvGrpSpPr>
        <p:grpSpPr>
          <a:xfrm>
            <a:off x="0" y="1"/>
            <a:ext cx="9906000" cy="999802"/>
            <a:chOff x="0" y="1"/>
            <a:chExt cx="9906000" cy="999802"/>
          </a:xfrm>
        </p:grpSpPr>
        <p:sp>
          <p:nvSpPr>
            <p:cNvPr id="28" name="직사각형 27">
              <a:extLst>
                <a:ext uri="{FF2B5EF4-FFF2-40B4-BE49-F238E27FC236}">
                  <a16:creationId xmlns:a16="http://schemas.microsoft.com/office/drawing/2014/main" id="{845141B1-0821-46A7-A897-9E66E1D5B440}"/>
                </a:ext>
              </a:extLst>
            </p:cNvPr>
            <p:cNvSpPr/>
            <p:nvPr userDrawn="1"/>
          </p:nvSpPr>
          <p:spPr>
            <a:xfrm>
              <a:off x="0" y="619930"/>
              <a:ext cx="9906000" cy="379873"/>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9" name="직사각형 28">
              <a:extLst>
                <a:ext uri="{FF2B5EF4-FFF2-40B4-BE49-F238E27FC236}">
                  <a16:creationId xmlns:a16="http://schemas.microsoft.com/office/drawing/2014/main" id="{1C7333F1-B594-4B0D-BB31-CF147773CE81}"/>
                </a:ext>
              </a:extLst>
            </p:cNvPr>
            <p:cNvSpPr/>
            <p:nvPr userDrawn="1"/>
          </p:nvSpPr>
          <p:spPr>
            <a:xfrm>
              <a:off x="0" y="1"/>
              <a:ext cx="9906000" cy="877824"/>
            </a:xfrm>
            <a:prstGeom prst="rect">
              <a:avLst/>
            </a:prstGeom>
            <a:solidFill>
              <a:srgbClr val="1429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11" name="Group 5"/>
          <p:cNvGrpSpPr>
            <a:grpSpLocks/>
          </p:cNvGrpSpPr>
          <p:nvPr userDrawn="1"/>
        </p:nvGrpSpPr>
        <p:grpSpPr bwMode="auto">
          <a:xfrm>
            <a:off x="571588" y="5924877"/>
            <a:ext cx="4875995" cy="220697"/>
            <a:chOff x="344" y="3731"/>
            <a:chExt cx="3071" cy="139"/>
          </a:xfrm>
        </p:grpSpPr>
        <p:grpSp>
          <p:nvGrpSpPr>
            <p:cNvPr id="12" name="Group 6"/>
            <p:cNvGrpSpPr>
              <a:grpSpLocks/>
            </p:cNvGrpSpPr>
            <p:nvPr/>
          </p:nvGrpSpPr>
          <p:grpSpPr bwMode="auto">
            <a:xfrm>
              <a:off x="344" y="3731"/>
              <a:ext cx="3071" cy="139"/>
              <a:chOff x="344" y="3731"/>
              <a:chExt cx="3071" cy="139"/>
            </a:xfrm>
          </p:grpSpPr>
          <p:sp>
            <p:nvSpPr>
              <p:cNvPr id="16" name="Oval 7"/>
              <p:cNvSpPr>
                <a:spLocks noChangeArrowheads="1"/>
              </p:cNvSpPr>
              <p:nvPr/>
            </p:nvSpPr>
            <p:spPr bwMode="auto">
              <a:xfrm>
                <a:off x="344" y="3731"/>
                <a:ext cx="139" cy="139"/>
              </a:xfrm>
              <a:prstGeom prst="ellipse">
                <a:avLst/>
              </a:prstGeom>
              <a:solidFill>
                <a:srgbClr val="000000"/>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latinLnBrk="1">
                  <a:spcBef>
                    <a:spcPct val="30000"/>
                  </a:spcBef>
                  <a:defRPr kumimoji="1" sz="1200">
                    <a:solidFill>
                      <a:schemeClr val="tx1"/>
                    </a:solidFill>
                    <a:latin typeface="Arial" panose="020B0604020202020204" pitchFamily="34" charset="0"/>
                    <a:cs typeface="Arial" panose="020B0604020202020204" pitchFamily="34" charset="0"/>
                  </a:defRPr>
                </a:lvl1pPr>
                <a:lvl2pPr marL="742950" indent="-285750" latinLnBrk="1">
                  <a:spcBef>
                    <a:spcPct val="30000"/>
                  </a:spcBef>
                  <a:defRPr kumimoji="1" sz="1200">
                    <a:solidFill>
                      <a:schemeClr val="tx1"/>
                    </a:solidFill>
                    <a:latin typeface="Arial" panose="020B0604020202020204" pitchFamily="34" charset="0"/>
                    <a:cs typeface="Arial" panose="020B0604020202020204" pitchFamily="34" charset="0"/>
                  </a:defRPr>
                </a:lvl2pPr>
                <a:lvl3pPr marL="1143000" indent="-228600" latinLnBrk="1">
                  <a:spcBef>
                    <a:spcPct val="30000"/>
                  </a:spcBef>
                  <a:defRPr kumimoji="1" sz="1200">
                    <a:solidFill>
                      <a:schemeClr val="tx1"/>
                    </a:solidFill>
                    <a:latin typeface="Arial" panose="020B0604020202020204" pitchFamily="34" charset="0"/>
                    <a:cs typeface="Arial" panose="020B0604020202020204" pitchFamily="34" charset="0"/>
                  </a:defRPr>
                </a:lvl3pPr>
                <a:lvl4pPr marL="1600200" indent="-228600" latinLnBrk="1">
                  <a:spcBef>
                    <a:spcPct val="30000"/>
                  </a:spcBef>
                  <a:defRPr kumimoji="1" sz="1200">
                    <a:solidFill>
                      <a:schemeClr val="tx1"/>
                    </a:solidFill>
                    <a:latin typeface="Arial" panose="020B0604020202020204" pitchFamily="34" charset="0"/>
                    <a:cs typeface="Arial" panose="020B0604020202020204" pitchFamily="34" charset="0"/>
                  </a:defRPr>
                </a:lvl4pPr>
                <a:lvl5pPr marL="2057400" indent="-228600" latinLnBrk="1">
                  <a:spcBef>
                    <a:spcPct val="30000"/>
                  </a:spcBef>
                  <a:defRPr kumimoji="1"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9pPr>
              </a:lstStyle>
              <a:p>
                <a:endParaRPr lang="ko-KR" altLang="en-US">
                  <a:solidFill>
                    <a:srgbClr val="000000"/>
                  </a:solidFill>
                  <a:ea typeface="굴림" panose="020B0600000101010101" pitchFamily="50" charset="-127"/>
                </a:endParaRPr>
              </a:p>
            </p:txBody>
          </p:sp>
          <p:sp>
            <p:nvSpPr>
              <p:cNvPr id="19" name="Rectangle 8"/>
              <p:cNvSpPr>
                <a:spLocks noChangeArrowheads="1"/>
              </p:cNvSpPr>
              <p:nvPr/>
            </p:nvSpPr>
            <p:spPr bwMode="auto">
              <a:xfrm>
                <a:off x="515" y="3754"/>
                <a:ext cx="2900" cy="1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45199300" latinLnBrk="1">
                  <a:spcBef>
                    <a:spcPct val="30000"/>
                  </a:spcBef>
                  <a:defRPr kumimoji="1" sz="1200">
                    <a:solidFill>
                      <a:schemeClr val="tx1"/>
                    </a:solidFill>
                    <a:latin typeface="Arial" panose="020B0604020202020204" pitchFamily="34" charset="0"/>
                    <a:cs typeface="Arial" panose="020B0604020202020204" pitchFamily="34" charset="0"/>
                  </a:defRPr>
                </a:lvl1pPr>
                <a:lvl2pPr marL="742950" indent="-285750" defTabSz="-45199300" latinLnBrk="1">
                  <a:spcBef>
                    <a:spcPct val="30000"/>
                  </a:spcBef>
                  <a:defRPr kumimoji="1" sz="1200">
                    <a:solidFill>
                      <a:schemeClr val="tx1"/>
                    </a:solidFill>
                    <a:latin typeface="Arial" panose="020B0604020202020204" pitchFamily="34" charset="0"/>
                    <a:cs typeface="Arial" panose="020B0604020202020204" pitchFamily="34" charset="0"/>
                  </a:defRPr>
                </a:lvl2pPr>
                <a:lvl3pPr marL="1143000" indent="-228600" defTabSz="-45199300" latinLnBrk="1">
                  <a:spcBef>
                    <a:spcPct val="30000"/>
                  </a:spcBef>
                  <a:defRPr kumimoji="1" sz="1200">
                    <a:solidFill>
                      <a:schemeClr val="tx1"/>
                    </a:solidFill>
                    <a:latin typeface="Arial" panose="020B0604020202020204" pitchFamily="34" charset="0"/>
                    <a:cs typeface="Arial" panose="020B0604020202020204" pitchFamily="34" charset="0"/>
                  </a:defRPr>
                </a:lvl3pPr>
                <a:lvl4pPr marL="1600200" indent="-228600" defTabSz="-45199300" latinLnBrk="1">
                  <a:spcBef>
                    <a:spcPct val="30000"/>
                  </a:spcBef>
                  <a:defRPr kumimoji="1" sz="1200">
                    <a:solidFill>
                      <a:schemeClr val="tx1"/>
                    </a:solidFill>
                    <a:latin typeface="Arial" panose="020B0604020202020204" pitchFamily="34" charset="0"/>
                    <a:cs typeface="Arial" panose="020B0604020202020204" pitchFamily="34" charset="0"/>
                  </a:defRPr>
                </a:lvl4pPr>
                <a:lvl5pPr marL="2057400" indent="-228600" defTabSz="-45199300" latinLnBrk="1">
                  <a:spcBef>
                    <a:spcPct val="30000"/>
                  </a:spcBef>
                  <a:defRPr kumimoji="1" sz="1200">
                    <a:solidFill>
                      <a:schemeClr val="tx1"/>
                    </a:solidFill>
                    <a:latin typeface="Arial" panose="020B0604020202020204" pitchFamily="34" charset="0"/>
                    <a:cs typeface="Arial" panose="020B0604020202020204" pitchFamily="34" charset="0"/>
                  </a:defRPr>
                </a:lvl5pPr>
                <a:lvl6pPr marL="2514600" indent="-228600" defTabSz="-451993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6pPr>
                <a:lvl7pPr marL="2971800" indent="-228600" defTabSz="-451993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7pPr>
                <a:lvl8pPr marL="3429000" indent="-228600" defTabSz="-451993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8pPr>
                <a:lvl9pPr marL="3886200" indent="-228600" defTabSz="-451993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9pPr>
              </a:lstStyle>
              <a:p>
                <a:r>
                  <a:rPr lang="en-US" altLang="ko-KR" sz="1200" dirty="0">
                    <a:solidFill>
                      <a:srgbClr val="0D0D0D"/>
                    </a:solidFill>
                    <a:latin typeface="SamsungOne 400" panose="020B0503030303020204" pitchFamily="34" charset="0"/>
                  </a:rPr>
                  <a:t>Write the entire code and the expected output results in the note</a:t>
                </a:r>
                <a:r>
                  <a:rPr lang="en-US" altLang="ko-KR" sz="1200" dirty="0">
                    <a:solidFill>
                      <a:srgbClr val="0D0D0D"/>
                    </a:solidFill>
                    <a:latin typeface="SamsungOne 400" panose="020B0503030303020204" pitchFamily="34" charset="0"/>
                    <a:ea typeface="SamsungOne 400" panose="020B0503030303020204" pitchFamily="34" charset="0"/>
                  </a:rPr>
                  <a:t>.</a:t>
                </a:r>
                <a:endParaRPr lang="ko-KR" altLang="en-US" sz="1200" dirty="0">
                  <a:solidFill>
                    <a:srgbClr val="0D0D0D"/>
                  </a:solidFill>
                  <a:latin typeface="SamsungOne 400" panose="020B0503030303020204" pitchFamily="34" charset="0"/>
                </a:endParaRPr>
              </a:p>
            </p:txBody>
          </p:sp>
        </p:grpSp>
        <p:pic>
          <p:nvPicPr>
            <p:cNvPr id="1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 y="3766"/>
              <a:ext cx="69" cy="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0" name="슬라이드 번호 개체 틀 15">
            <a:extLst>
              <a:ext uri="{FF2B5EF4-FFF2-40B4-BE49-F238E27FC236}">
                <a16:creationId xmlns:a16="http://schemas.microsoft.com/office/drawing/2014/main" id="{CCEC8F59-794B-4743-A6D7-1BC9720006CB}"/>
              </a:ext>
            </a:extLst>
          </p:cNvPr>
          <p:cNvSpPr txBox="1">
            <a:spLocks/>
          </p:cNvSpPr>
          <p:nvPr userDrawn="1"/>
        </p:nvSpPr>
        <p:spPr>
          <a:xfrm>
            <a:off x="4648200" y="6498000"/>
            <a:ext cx="4551107"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defTabSz="457200" rtl="0" fontAlgn="base" latinLnBrk="1">
              <a:spcBef>
                <a:spcPct val="0"/>
              </a:spcBef>
              <a:spcAft>
                <a:spcPct val="0"/>
              </a:spcAft>
              <a:defRPr/>
            </a:pPr>
            <a:r>
              <a:rPr kumimoji="1" lang="en-US" altLang="ko-KR" sz="900" kern="1200" dirty="0">
                <a:solidFill>
                  <a:schemeClr val="bg1">
                    <a:lumMod val="50000"/>
                  </a:schemeClr>
                </a:solidFill>
                <a:latin typeface="Samsung Sharp Sans" panose="02000503000000020004" charset="0"/>
                <a:ea typeface="SamsungOne 400" panose="020B0503030303020204" pitchFamily="34" charset="0"/>
                <a:cs typeface="Arial Unicode MS" panose="020B0604020202020204" pitchFamily="50" charset="-127"/>
              </a:rPr>
              <a:t>Chapter 3. Effective Python Programing - Function, Closure and Class</a:t>
            </a:r>
          </a:p>
        </p:txBody>
      </p:sp>
    </p:spTree>
    <p:custDataLst>
      <p:tags r:id="rId1"/>
    </p:custDataLst>
    <p:extLst>
      <p:ext uri="{BB962C8B-B14F-4D97-AF65-F5344CB8AC3E}">
        <p14:creationId xmlns:p14="http://schemas.microsoft.com/office/powerpoint/2010/main" val="2383480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ody">
    <p:spTree>
      <p:nvGrpSpPr>
        <p:cNvPr id="1" name=""/>
        <p:cNvGrpSpPr/>
        <p:nvPr/>
      </p:nvGrpSpPr>
      <p:grpSpPr>
        <a:xfrm>
          <a:off x="0" y="0"/>
          <a:ext cx="0" cy="0"/>
          <a:chOff x="0" y="0"/>
          <a:chExt cx="0" cy="0"/>
        </a:xfrm>
      </p:grpSpPr>
      <p:cxnSp>
        <p:nvCxnSpPr>
          <p:cNvPr id="10" name="직선 연결선 9">
            <a:extLst>
              <a:ext uri="{FF2B5EF4-FFF2-40B4-BE49-F238E27FC236}">
                <a16:creationId xmlns:a16="http://schemas.microsoft.com/office/drawing/2014/main" id="{107951CE-0A5B-4EC7-B663-290867B6A3B2}"/>
              </a:ext>
            </a:extLst>
          </p:cNvPr>
          <p:cNvCxnSpPr/>
          <p:nvPr userDrawn="1"/>
        </p:nvCxnSpPr>
        <p:spPr>
          <a:xfrm>
            <a:off x="449612"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368"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8" name="직사각형 7">
            <a:extLst>
              <a:ext uri="{FF2B5EF4-FFF2-40B4-BE49-F238E27FC236}">
                <a16:creationId xmlns:a16="http://schemas.microsoft.com/office/drawing/2014/main" id="{AA07D337-B9C3-4E5E-811E-AEFBB17ADEF5}"/>
              </a:ext>
            </a:extLst>
          </p:cNvPr>
          <p:cNvSpPr/>
          <p:nvPr userDrawn="1"/>
        </p:nvSpPr>
        <p:spPr>
          <a:xfrm>
            <a:off x="449612" y="6498000"/>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cxnSp>
        <p:nvCxnSpPr>
          <p:cNvPr id="7" name="직선 연결선 6"/>
          <p:cNvCxnSpPr/>
          <p:nvPr userDrawn="1"/>
        </p:nvCxnSpPr>
        <p:spPr>
          <a:xfrm>
            <a:off x="449612" y="900000"/>
            <a:ext cx="9003600" cy="0"/>
          </a:xfrm>
          <a:prstGeom prst="line">
            <a:avLst/>
          </a:prstGeom>
          <a:ln w="15875">
            <a:solidFill>
              <a:srgbClr val="0924A5"/>
            </a:solidFill>
          </a:ln>
        </p:spPr>
        <p:style>
          <a:lnRef idx="1">
            <a:schemeClr val="accent1"/>
          </a:lnRef>
          <a:fillRef idx="0">
            <a:schemeClr val="accent1"/>
          </a:fillRef>
          <a:effectRef idx="0">
            <a:schemeClr val="accent1"/>
          </a:effectRef>
          <a:fontRef idx="minor">
            <a:schemeClr val="tx1"/>
          </a:fontRef>
        </p:style>
      </p:cxnSp>
      <p:sp>
        <p:nvSpPr>
          <p:cNvPr id="8" name="슬라이드 번호 개체 틀 15">
            <a:extLst>
              <a:ext uri="{FF2B5EF4-FFF2-40B4-BE49-F238E27FC236}">
                <a16:creationId xmlns:a16="http://schemas.microsoft.com/office/drawing/2014/main" id="{CCEC8F59-794B-4743-A6D7-1BC9720006CB}"/>
              </a:ext>
            </a:extLst>
          </p:cNvPr>
          <p:cNvSpPr txBox="1">
            <a:spLocks/>
          </p:cNvSpPr>
          <p:nvPr userDrawn="1"/>
        </p:nvSpPr>
        <p:spPr>
          <a:xfrm>
            <a:off x="4648200" y="6498000"/>
            <a:ext cx="4551107"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defTabSz="457200" rtl="0" fontAlgn="base" latinLnBrk="1">
              <a:spcBef>
                <a:spcPct val="0"/>
              </a:spcBef>
              <a:spcAft>
                <a:spcPct val="0"/>
              </a:spcAft>
              <a:defRPr/>
            </a:pPr>
            <a:r>
              <a:rPr kumimoji="1" lang="en-US" altLang="ko-KR" sz="900" kern="1200" dirty="0">
                <a:solidFill>
                  <a:schemeClr val="bg1">
                    <a:lumMod val="50000"/>
                  </a:schemeClr>
                </a:solidFill>
                <a:latin typeface="Samsung Sharp Sans" panose="02000503000000020004" charset="0"/>
                <a:ea typeface="SamsungOne 400" panose="020B0503030303020204" pitchFamily="34" charset="0"/>
                <a:cs typeface="Arial Unicode MS" panose="020B0604020202020204" pitchFamily="50" charset="-127"/>
              </a:rPr>
              <a:t>Chapter 3. Effective Python Programing - Function, Closure and Class</a:t>
            </a:r>
          </a:p>
        </p:txBody>
      </p:sp>
    </p:spTree>
    <p:custDataLst>
      <p:tags r:id="rId1"/>
    </p:custDataLst>
    <p:extLst>
      <p:ext uri="{BB962C8B-B14F-4D97-AF65-F5344CB8AC3E}">
        <p14:creationId xmlns:p14="http://schemas.microsoft.com/office/powerpoint/2010/main" val="1357378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last">
    <p:spTree>
      <p:nvGrpSpPr>
        <p:cNvPr id="1" name=""/>
        <p:cNvGrpSpPr/>
        <p:nvPr/>
      </p:nvGrpSpPr>
      <p:grpSpPr>
        <a:xfrm>
          <a:off x="0" y="0"/>
          <a:ext cx="0" cy="0"/>
          <a:chOff x="0" y="0"/>
          <a:chExt cx="0" cy="0"/>
        </a:xfrm>
      </p:grpSpPr>
      <p:pic>
        <p:nvPicPr>
          <p:cNvPr id="6" name="그림 2">
            <a:extLst>
              <a:ext uri="{FF2B5EF4-FFF2-40B4-BE49-F238E27FC236}">
                <a16:creationId xmlns:a16="http://schemas.microsoft.com/office/drawing/2014/main" id="{C441AFAB-5BBF-465C-B7A8-FED86E62617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4395"/>
            <a:ext cx="9902825" cy="6853605"/>
          </a:xfrm>
          <a:prstGeom prst="rect">
            <a:avLst/>
          </a:prstGeom>
        </p:spPr>
      </p:pic>
      <p:sp>
        <p:nvSpPr>
          <p:cNvPr id="2" name="직사각형 1"/>
          <p:cNvSpPr/>
          <p:nvPr userDrawn="1"/>
        </p:nvSpPr>
        <p:spPr>
          <a:xfrm>
            <a:off x="1" y="0"/>
            <a:ext cx="9902825" cy="6858000"/>
          </a:xfrm>
          <a:prstGeom prst="rect">
            <a:avLst/>
          </a:prstGeom>
          <a:solidFill>
            <a:srgbClr val="1428A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60" dirty="0"/>
          </a:p>
        </p:txBody>
      </p:sp>
      <p:sp>
        <p:nvSpPr>
          <p:cNvPr id="7" name="직사각형 6">
            <a:extLst>
              <a:ext uri="{FF2B5EF4-FFF2-40B4-BE49-F238E27FC236}">
                <a16:creationId xmlns:a16="http://schemas.microsoft.com/office/drawing/2014/main" id="{782B242C-8600-47F0-98D5-6EA512C41BF2}"/>
              </a:ext>
            </a:extLst>
          </p:cNvPr>
          <p:cNvSpPr/>
          <p:nvPr userDrawn="1"/>
        </p:nvSpPr>
        <p:spPr>
          <a:xfrm>
            <a:off x="449612" y="5677031"/>
            <a:ext cx="9003600" cy="8848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1000" b="0" i="0" u="none" strike="noStrike" kern="1200" cap="none" spc="0" normalizeH="0" baseline="0" noProof="0" dirty="0">
                <a:ln>
                  <a:noFill/>
                </a:ln>
                <a:solidFill>
                  <a:prstClr val="white"/>
                </a:solidFill>
                <a:effectLst/>
                <a:uLnTx/>
                <a:uFillTx/>
                <a:latin typeface="SamsungOne 400" panose="020B0503030303020204" pitchFamily="34" charset="0"/>
                <a:ea typeface="SamsungOne-400" panose="020B0503030303020204" pitchFamily="34" charset="0"/>
                <a:cs typeface="+mn-cs"/>
              </a:rPr>
              <a:t>ⓒ</a:t>
            </a:r>
            <a:r>
              <a:rPr kumimoji="0" lang="en-US" altLang="ko-KR" sz="1000" b="0" i="0" u="none" strike="noStrike" kern="1200" cap="none" spc="0" normalizeH="0" baseline="0" noProof="0" dirty="0">
                <a:ln>
                  <a:noFill/>
                </a:ln>
                <a:solidFill>
                  <a:prstClr val="white"/>
                </a:solidFill>
                <a:effectLst/>
                <a:uLnTx/>
                <a:uFillTx/>
                <a:latin typeface="SamsungOne 400" panose="020B0503030303020204" pitchFamily="34" charset="0"/>
                <a:ea typeface="SamsungOne 400" panose="020B0503030303020204" pitchFamily="34" charset="0"/>
                <a:cs typeface="+mn-cs"/>
              </a:rPr>
              <a:t>2022 SAMSUNG. All rights reserved.</a:t>
            </a:r>
          </a:p>
          <a:p>
            <a:pPr marL="0" marR="0" lvl="0" indent="0" algn="l" defTabSz="914400" rtl="0" eaLnBrk="1" fontAlgn="auto" latinLnBrk="1" hangingPunct="1">
              <a:lnSpc>
                <a:spcPct val="100000"/>
              </a:lnSpc>
              <a:spcBef>
                <a:spcPts val="600"/>
              </a:spcBef>
              <a:spcAft>
                <a:spcPts val="0"/>
              </a:spcAft>
              <a:buClrTx/>
              <a:buSzTx/>
              <a:buFontTx/>
              <a:buNone/>
              <a:tabLst/>
              <a:defRPr/>
            </a:pPr>
            <a:r>
              <a:rPr kumimoji="0" lang="en-US" altLang="ko-KR" sz="1000" b="0" i="0" u="none" strike="noStrike" kern="1200" cap="none" spc="0" normalizeH="0" baseline="0" noProof="0" dirty="0">
                <a:ln>
                  <a:noFill/>
                </a:ln>
                <a:solidFill>
                  <a:prstClr val="white"/>
                </a:solidFill>
                <a:effectLst/>
                <a:uLnTx/>
                <a:uFillTx/>
                <a:latin typeface="SamsungOne 400" panose="020B0503030303020204" pitchFamily="34" charset="0"/>
                <a:ea typeface="SamsungOne 400" panose="020B0503030303020204" pitchFamily="34" charset="0"/>
                <a:cs typeface="+mn-cs"/>
              </a:rPr>
              <a:t>Samsung Electronics Corporate Citizenship Office holds the copyright of book.</a:t>
            </a:r>
          </a:p>
          <a:p>
            <a:pPr marL="0" marR="0" lvl="0" indent="0" algn="l" defTabSz="914400" rtl="0" eaLnBrk="1" fontAlgn="auto" latinLnBrk="1" hangingPunct="1">
              <a:lnSpc>
                <a:spcPct val="100000"/>
              </a:lnSpc>
              <a:spcBef>
                <a:spcPts val="300"/>
              </a:spcBef>
              <a:spcAft>
                <a:spcPts val="0"/>
              </a:spcAft>
              <a:buClrTx/>
              <a:buSzTx/>
              <a:buFontTx/>
              <a:buNone/>
              <a:tabLst/>
              <a:defRPr/>
            </a:pPr>
            <a:r>
              <a:rPr kumimoji="0" lang="en-US" altLang="ko-KR" sz="1000" b="0" i="0" u="none" strike="noStrike" kern="1200" cap="none" spc="0" normalizeH="0" baseline="0" noProof="0" dirty="0">
                <a:ln>
                  <a:noFill/>
                </a:ln>
                <a:solidFill>
                  <a:prstClr val="white"/>
                </a:solidFill>
                <a:effectLst/>
                <a:uLnTx/>
                <a:uFillTx/>
                <a:latin typeface="SamsungOne 400" panose="020B0503030303020204" pitchFamily="34" charset="0"/>
                <a:ea typeface="SamsungOne 400" panose="020B0503030303020204" pitchFamily="34" charset="0"/>
                <a:cs typeface="+mn-cs"/>
              </a:rPr>
              <a:t>This book is a literary property protected by copyright law so reprint and reproduction without permission are prohibited. </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000" b="0" i="0" u="none" strike="noStrike" kern="1200" cap="none" spc="0" normalizeH="0" baseline="0" noProof="0" dirty="0">
                <a:ln>
                  <a:noFill/>
                </a:ln>
                <a:solidFill>
                  <a:prstClr val="white"/>
                </a:solidFill>
                <a:effectLst/>
                <a:uLnTx/>
                <a:uFillTx/>
                <a:latin typeface="SamsungOne 400" panose="020B0503030303020204" pitchFamily="34" charset="0"/>
                <a:ea typeface="SamsungOne 400" panose="020B0503030303020204" pitchFamily="34" charset="0"/>
                <a:cs typeface="+mn-cs"/>
              </a:rPr>
              <a:t>To use this book other than the curriculum of Samsung Innovation Campus or to use the entire or part of this book, you must receive written consent from copyright holder.</a:t>
            </a:r>
          </a:p>
        </p:txBody>
      </p:sp>
      <p:pic>
        <p:nvPicPr>
          <p:cNvPr id="10" name="그림 3">
            <a:extLst>
              <a:ext uri="{FF2B5EF4-FFF2-40B4-BE49-F238E27FC236}">
                <a16:creationId xmlns:a16="http://schemas.microsoft.com/office/drawing/2014/main" id="{A977D3D7-ABF1-4BDD-B1E5-CCA79CC8184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13012" y="3022951"/>
            <a:ext cx="2476800" cy="812098"/>
          </a:xfrm>
          <a:prstGeom prst="rect">
            <a:avLst/>
          </a:prstGeom>
        </p:spPr>
      </p:pic>
      <p:sp>
        <p:nvSpPr>
          <p:cNvPr id="9" name="Freeform 5">
            <a:extLst>
              <a:ext uri="{FF2B5EF4-FFF2-40B4-BE49-F238E27FC236}">
                <a16:creationId xmlns:a16="http://schemas.microsoft.com/office/drawing/2014/main" id="{0D8AEED9-5E8F-4A4F-8427-AE314BEC60F8}"/>
              </a:ext>
            </a:extLst>
          </p:cNvPr>
          <p:cNvSpPr>
            <a:spLocks noChangeAspect="1" noEditPoints="1"/>
          </p:cNvSpPr>
          <p:nvPr userDrawn="1"/>
        </p:nvSpPr>
        <p:spPr bwMode="auto">
          <a:xfrm>
            <a:off x="449612" y="450000"/>
            <a:ext cx="129098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bg1"/>
          </a:solidFill>
          <a:ln>
            <a:noFill/>
          </a:ln>
        </p:spPr>
        <p:txBody>
          <a:bodyPr vert="horz" wrap="square" lIns="91440" tIns="45720" rIns="91440" bIns="45720" numCol="1" anchor="t" anchorCtr="0" compatLnSpc="1">
            <a:prstTxWarp prst="textNoShape">
              <a:avLst/>
            </a:prstTxWarp>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1960" noProof="0" dirty="0"/>
          </a:p>
        </p:txBody>
      </p:sp>
    </p:spTree>
    <p:extLst>
      <p:ext uri="{BB962C8B-B14F-4D97-AF65-F5344CB8AC3E}">
        <p14:creationId xmlns:p14="http://schemas.microsoft.com/office/powerpoint/2010/main" val="17730182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_Body">
    <p:bg>
      <p:bgPr>
        <a:solidFill>
          <a:schemeClr val="bg1">
            <a:lumMod val="95000"/>
          </a:schemeClr>
        </a:solid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sp>
        <p:nvSpPr>
          <p:cNvPr id="5" name="Freeform 5">
            <a:extLst>
              <a:ext uri="{FF2B5EF4-FFF2-40B4-BE49-F238E27FC236}">
                <a16:creationId xmlns:a16="http://schemas.microsoft.com/office/drawing/2014/main" id="{0D8AEED9-5E8F-4A4F-8427-AE314BEC60F8}"/>
              </a:ext>
            </a:extLst>
          </p:cNvPr>
          <p:cNvSpPr>
            <a:spLocks noChangeAspect="1" noEditPoints="1"/>
          </p:cNvSpPr>
          <p:nvPr userDrawn="1"/>
        </p:nvSpPr>
        <p:spPr bwMode="auto">
          <a:xfrm>
            <a:off x="449612" y="450000"/>
            <a:ext cx="1282433"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40" tIns="45720" rIns="91440" bIns="45720" numCol="1" anchor="t" anchorCtr="0" compatLnSpc="1">
            <a:prstTxWarp prst="textNoShape">
              <a:avLst/>
            </a:prstTxWarp>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1960" noProof="0" dirty="0"/>
          </a:p>
        </p:txBody>
      </p:sp>
      <p:pic>
        <p:nvPicPr>
          <p:cNvPr id="8" name="그림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6998" y="6141164"/>
            <a:ext cx="1372004" cy="450000"/>
          </a:xfrm>
          <a:prstGeom prst="rect">
            <a:avLst/>
          </a:prstGeom>
        </p:spPr>
      </p:pic>
    </p:spTree>
    <p:extLst>
      <p:ext uri="{BB962C8B-B14F-4D97-AF65-F5344CB8AC3E}">
        <p14:creationId xmlns:p14="http://schemas.microsoft.com/office/powerpoint/2010/main" val="5493384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ront Cover">
    <p:bg>
      <p:bgPr>
        <a:solidFill>
          <a:schemeClr val="bg1">
            <a:lumMod val="95000"/>
          </a:schemeClr>
        </a:solidFill>
        <a:effectLst/>
      </p:bgPr>
    </p:bg>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sp>
        <p:nvSpPr>
          <p:cNvPr id="6" name="Freeform 5">
            <a:extLst>
              <a:ext uri="{FF2B5EF4-FFF2-40B4-BE49-F238E27FC236}">
                <a16:creationId xmlns:a16="http://schemas.microsoft.com/office/drawing/2014/main" id="{0D8AEED9-5E8F-4A4F-8427-AE314BEC60F8}"/>
              </a:ext>
            </a:extLst>
          </p:cNvPr>
          <p:cNvSpPr>
            <a:spLocks noChangeAspect="1" noEditPoints="1"/>
          </p:cNvSpPr>
          <p:nvPr userDrawn="1"/>
        </p:nvSpPr>
        <p:spPr bwMode="auto">
          <a:xfrm>
            <a:off x="449612" y="450000"/>
            <a:ext cx="1282433"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40" tIns="45720" rIns="91440" bIns="45720" numCol="1" anchor="t" anchorCtr="0" compatLnSpc="1">
            <a:prstTxWarp prst="textNoShape">
              <a:avLst/>
            </a:prstTxWarp>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1960" noProof="0" dirty="0"/>
          </a:p>
        </p:txBody>
      </p:sp>
      <p:pic>
        <p:nvPicPr>
          <p:cNvPr id="10" name="그림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6998" y="6141164"/>
            <a:ext cx="1372004" cy="450000"/>
          </a:xfrm>
          <a:prstGeom prst="rect">
            <a:avLst/>
          </a:prstGeom>
        </p:spPr>
      </p:pic>
    </p:spTree>
    <p:extLst>
      <p:ext uri="{BB962C8B-B14F-4D97-AF65-F5344CB8AC3E}">
        <p14:creationId xmlns:p14="http://schemas.microsoft.com/office/powerpoint/2010/main" val="38575950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612"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368"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a:extLst>
              <a:ext uri="{FF2B5EF4-FFF2-40B4-BE49-F238E27FC236}">
                <a16:creationId xmlns:a16="http://schemas.microsoft.com/office/drawing/2014/main" id="{AA07D337-B9C3-4E5E-811E-AEFBB17ADEF5}"/>
              </a:ext>
            </a:extLst>
          </p:cNvPr>
          <p:cNvSpPr/>
          <p:nvPr userDrawn="1"/>
        </p:nvSpPr>
        <p:spPr>
          <a:xfrm>
            <a:off x="449612" y="6498000"/>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spTree>
    <p:extLst>
      <p:ext uri="{BB962C8B-B14F-4D97-AF65-F5344CB8AC3E}">
        <p14:creationId xmlns:p14="http://schemas.microsoft.com/office/powerpoint/2010/main" val="4036029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Table of Contents">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612"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368"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a:extLst>
              <a:ext uri="{FF2B5EF4-FFF2-40B4-BE49-F238E27FC236}">
                <a16:creationId xmlns:a16="http://schemas.microsoft.com/office/drawing/2014/main" id="{AA07D337-B9C3-4E5E-811E-AEFBB17ADEF5}"/>
              </a:ext>
            </a:extLst>
          </p:cNvPr>
          <p:cNvSpPr/>
          <p:nvPr userDrawn="1"/>
        </p:nvSpPr>
        <p:spPr>
          <a:xfrm>
            <a:off x="449612" y="6498000"/>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sp>
        <p:nvSpPr>
          <p:cNvPr id="8" name="슬라이드 번호 개체 틀 15">
            <a:extLst>
              <a:ext uri="{FF2B5EF4-FFF2-40B4-BE49-F238E27FC236}">
                <a16:creationId xmlns:a16="http://schemas.microsoft.com/office/drawing/2014/main" id="{CCEC8F59-794B-4743-A6D7-1BC9720006CB}"/>
              </a:ext>
            </a:extLst>
          </p:cNvPr>
          <p:cNvSpPr txBox="1">
            <a:spLocks/>
          </p:cNvSpPr>
          <p:nvPr userDrawn="1"/>
        </p:nvSpPr>
        <p:spPr>
          <a:xfrm>
            <a:off x="4648200" y="6498000"/>
            <a:ext cx="4551107"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defTabSz="457200" rtl="0" fontAlgn="base" latinLnBrk="1">
              <a:spcBef>
                <a:spcPct val="0"/>
              </a:spcBef>
              <a:spcAft>
                <a:spcPct val="0"/>
              </a:spcAft>
              <a:defRPr/>
            </a:pPr>
            <a:r>
              <a:rPr kumimoji="1" lang="en-US" altLang="ko-KR" sz="900" kern="1200" dirty="0">
                <a:solidFill>
                  <a:schemeClr val="bg1">
                    <a:lumMod val="50000"/>
                  </a:schemeClr>
                </a:solidFill>
                <a:latin typeface="Samsung Sharp Sans" panose="02000503000000020004" charset="0"/>
                <a:ea typeface="SamsungOne 400" panose="020B0503030303020204" pitchFamily="34" charset="0"/>
                <a:cs typeface="Arial Unicode MS" panose="020B0604020202020204" pitchFamily="50" charset="-127"/>
              </a:rPr>
              <a:t>Chapter 3. Effective Python Programing - Function, Closure and Class</a:t>
            </a:r>
          </a:p>
        </p:txBody>
      </p:sp>
    </p:spTree>
    <p:extLst>
      <p:ext uri="{BB962C8B-B14F-4D97-AF65-F5344CB8AC3E}">
        <p14:creationId xmlns:p14="http://schemas.microsoft.com/office/powerpoint/2010/main" val="21070075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612"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368"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a:extLst>
              <a:ext uri="{FF2B5EF4-FFF2-40B4-BE49-F238E27FC236}">
                <a16:creationId xmlns:a16="http://schemas.microsoft.com/office/drawing/2014/main" id="{AA07D337-B9C3-4E5E-811E-AEFBB17ADEF5}"/>
              </a:ext>
            </a:extLst>
          </p:cNvPr>
          <p:cNvSpPr/>
          <p:nvPr userDrawn="1"/>
        </p:nvSpPr>
        <p:spPr>
          <a:xfrm>
            <a:off x="449612" y="6498000"/>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sp>
        <p:nvSpPr>
          <p:cNvPr id="8" name="슬라이드 번호 개체 틀 15">
            <a:extLst>
              <a:ext uri="{FF2B5EF4-FFF2-40B4-BE49-F238E27FC236}">
                <a16:creationId xmlns:a16="http://schemas.microsoft.com/office/drawing/2014/main" id="{CCEC8F59-794B-4743-A6D7-1BC9720006CB}"/>
              </a:ext>
            </a:extLst>
          </p:cNvPr>
          <p:cNvSpPr txBox="1">
            <a:spLocks/>
          </p:cNvSpPr>
          <p:nvPr userDrawn="1"/>
        </p:nvSpPr>
        <p:spPr>
          <a:xfrm>
            <a:off x="4648200" y="6498000"/>
            <a:ext cx="4551107"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defTabSz="457200" rtl="0" fontAlgn="base" latinLnBrk="1">
              <a:spcBef>
                <a:spcPct val="0"/>
              </a:spcBef>
              <a:spcAft>
                <a:spcPct val="0"/>
              </a:spcAft>
              <a:defRPr/>
            </a:pPr>
            <a:r>
              <a:rPr kumimoji="1" lang="en-US" altLang="ko-KR" sz="900" kern="1200" dirty="0">
                <a:solidFill>
                  <a:schemeClr val="bg1">
                    <a:lumMod val="50000"/>
                  </a:schemeClr>
                </a:solidFill>
                <a:latin typeface="Samsung Sharp Sans" panose="02000503000000020004" charset="0"/>
                <a:ea typeface="SamsungOne 400" panose="020B0503030303020204" pitchFamily="34" charset="0"/>
                <a:cs typeface="Arial Unicode MS" panose="020B0604020202020204" pitchFamily="50" charset="-127"/>
              </a:rPr>
              <a:t>Chapter 3. Effective Python Programing - Function, Closure and Class</a:t>
            </a:r>
          </a:p>
        </p:txBody>
      </p:sp>
    </p:spTree>
    <p:extLst>
      <p:ext uri="{BB962C8B-B14F-4D97-AF65-F5344CB8AC3E}">
        <p14:creationId xmlns:p14="http://schemas.microsoft.com/office/powerpoint/2010/main" val="2731407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612"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368"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a:extLst>
              <a:ext uri="{FF2B5EF4-FFF2-40B4-BE49-F238E27FC236}">
                <a16:creationId xmlns:a16="http://schemas.microsoft.com/office/drawing/2014/main" id="{AA07D337-B9C3-4E5E-811E-AEFBB17ADEF5}"/>
              </a:ext>
            </a:extLst>
          </p:cNvPr>
          <p:cNvSpPr/>
          <p:nvPr userDrawn="1"/>
        </p:nvSpPr>
        <p:spPr>
          <a:xfrm>
            <a:off x="449612" y="6498000"/>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spTree>
    <p:extLst>
      <p:ext uri="{BB962C8B-B14F-4D97-AF65-F5344CB8AC3E}">
        <p14:creationId xmlns:p14="http://schemas.microsoft.com/office/powerpoint/2010/main" val="3078321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able of Contents">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612"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368"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a:extLst>
              <a:ext uri="{FF2B5EF4-FFF2-40B4-BE49-F238E27FC236}">
                <a16:creationId xmlns:a16="http://schemas.microsoft.com/office/drawing/2014/main" id="{AA07D337-B9C3-4E5E-811E-AEFBB17ADEF5}"/>
              </a:ext>
            </a:extLst>
          </p:cNvPr>
          <p:cNvSpPr/>
          <p:nvPr userDrawn="1"/>
        </p:nvSpPr>
        <p:spPr>
          <a:xfrm>
            <a:off x="449612" y="6498000"/>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sp>
        <p:nvSpPr>
          <p:cNvPr id="7" name="슬라이드 번호 개체 틀 15">
            <a:extLst>
              <a:ext uri="{FF2B5EF4-FFF2-40B4-BE49-F238E27FC236}">
                <a16:creationId xmlns:a16="http://schemas.microsoft.com/office/drawing/2014/main" id="{CCEC8F59-794B-4743-A6D7-1BC9720006CB}"/>
              </a:ext>
            </a:extLst>
          </p:cNvPr>
          <p:cNvSpPr txBox="1">
            <a:spLocks/>
          </p:cNvSpPr>
          <p:nvPr userDrawn="1"/>
        </p:nvSpPr>
        <p:spPr>
          <a:xfrm>
            <a:off x="4648200" y="6498000"/>
            <a:ext cx="4551107"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defTabSz="457200" rtl="0" fontAlgn="base" latinLnBrk="1">
              <a:spcBef>
                <a:spcPct val="0"/>
              </a:spcBef>
              <a:spcAft>
                <a:spcPct val="0"/>
              </a:spcAft>
              <a:defRPr/>
            </a:pPr>
            <a:r>
              <a:rPr kumimoji="1" lang="en-US" altLang="ko-KR" sz="900" kern="1200" dirty="0">
                <a:solidFill>
                  <a:schemeClr val="bg1">
                    <a:lumMod val="50000"/>
                  </a:schemeClr>
                </a:solidFill>
                <a:latin typeface="Samsung Sharp Sans" panose="02000503000000020004" charset="0"/>
                <a:ea typeface="SamsungOne 400" panose="020B0503030303020204" pitchFamily="34" charset="0"/>
                <a:cs typeface="Arial Unicode MS" panose="020B0604020202020204" pitchFamily="50" charset="-127"/>
              </a:rPr>
              <a:t>Chapter 3. Effective Python Programing - Function, Closure and Class</a:t>
            </a:r>
          </a:p>
        </p:txBody>
      </p:sp>
    </p:spTree>
    <p:extLst>
      <p:ext uri="{BB962C8B-B14F-4D97-AF65-F5344CB8AC3E}">
        <p14:creationId xmlns:p14="http://schemas.microsoft.com/office/powerpoint/2010/main" val="2314354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612"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368"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a:extLst>
              <a:ext uri="{FF2B5EF4-FFF2-40B4-BE49-F238E27FC236}">
                <a16:creationId xmlns:a16="http://schemas.microsoft.com/office/drawing/2014/main" id="{AA07D337-B9C3-4E5E-811E-AEFBB17ADEF5}"/>
              </a:ext>
            </a:extLst>
          </p:cNvPr>
          <p:cNvSpPr/>
          <p:nvPr userDrawn="1"/>
        </p:nvSpPr>
        <p:spPr>
          <a:xfrm>
            <a:off x="449612" y="6498000"/>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sp>
        <p:nvSpPr>
          <p:cNvPr id="8" name="슬라이드 번호 개체 틀 15">
            <a:extLst>
              <a:ext uri="{FF2B5EF4-FFF2-40B4-BE49-F238E27FC236}">
                <a16:creationId xmlns:a16="http://schemas.microsoft.com/office/drawing/2014/main" id="{CCEC8F59-794B-4743-A6D7-1BC9720006CB}"/>
              </a:ext>
            </a:extLst>
          </p:cNvPr>
          <p:cNvSpPr txBox="1">
            <a:spLocks/>
          </p:cNvSpPr>
          <p:nvPr userDrawn="1"/>
        </p:nvSpPr>
        <p:spPr>
          <a:xfrm>
            <a:off x="4648200" y="6498000"/>
            <a:ext cx="4551107"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defTabSz="457200" rtl="0" fontAlgn="base" latinLnBrk="1">
              <a:spcBef>
                <a:spcPct val="0"/>
              </a:spcBef>
              <a:spcAft>
                <a:spcPct val="0"/>
              </a:spcAft>
              <a:defRPr/>
            </a:pPr>
            <a:r>
              <a:rPr kumimoji="1" lang="en-US" altLang="ko-KR" sz="900" kern="1200" dirty="0">
                <a:solidFill>
                  <a:schemeClr val="bg1">
                    <a:lumMod val="50000"/>
                  </a:schemeClr>
                </a:solidFill>
                <a:latin typeface="Samsung Sharp Sans" panose="02000503000000020004" charset="0"/>
                <a:ea typeface="SamsungOne 400" panose="020B0503030303020204" pitchFamily="34" charset="0"/>
                <a:cs typeface="Arial Unicode MS" panose="020B0604020202020204" pitchFamily="50" charset="-127"/>
              </a:rPr>
              <a:t>Chapter 3. Effective Python Programing - Function, Closure and Class</a:t>
            </a:r>
          </a:p>
        </p:txBody>
      </p:sp>
    </p:spTree>
    <p:extLst>
      <p:ext uri="{BB962C8B-B14F-4D97-AF65-F5344CB8AC3E}">
        <p14:creationId xmlns:p14="http://schemas.microsoft.com/office/powerpoint/2010/main" val="3521214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able of Contents">
    <p:spTree>
      <p:nvGrpSpPr>
        <p:cNvPr id="1" name=""/>
        <p:cNvGrpSpPr/>
        <p:nvPr/>
      </p:nvGrpSpPr>
      <p:grpSpPr>
        <a:xfrm>
          <a:off x="0" y="0"/>
          <a:ext cx="0" cy="0"/>
          <a:chOff x="0" y="0"/>
          <a:chExt cx="0" cy="0"/>
        </a:xfrm>
      </p:grpSpPr>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612"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368"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a:extLst>
              <a:ext uri="{FF2B5EF4-FFF2-40B4-BE49-F238E27FC236}">
                <a16:creationId xmlns:a16="http://schemas.microsoft.com/office/drawing/2014/main" id="{AA07D337-B9C3-4E5E-811E-AEFBB17ADEF5}"/>
              </a:ext>
            </a:extLst>
          </p:cNvPr>
          <p:cNvSpPr/>
          <p:nvPr userDrawn="1"/>
        </p:nvSpPr>
        <p:spPr>
          <a:xfrm>
            <a:off x="449612" y="6498000"/>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grpSp>
        <p:nvGrpSpPr>
          <p:cNvPr id="3" name="그룹 2">
            <a:extLst>
              <a:ext uri="{FF2B5EF4-FFF2-40B4-BE49-F238E27FC236}">
                <a16:creationId xmlns:a16="http://schemas.microsoft.com/office/drawing/2014/main" id="{423B230F-BF07-4420-8C5E-EAE4EFC61AF1}"/>
              </a:ext>
            </a:extLst>
          </p:cNvPr>
          <p:cNvGrpSpPr/>
          <p:nvPr userDrawn="1"/>
        </p:nvGrpSpPr>
        <p:grpSpPr>
          <a:xfrm>
            <a:off x="0" y="1"/>
            <a:ext cx="9906000" cy="999802"/>
            <a:chOff x="0" y="1"/>
            <a:chExt cx="9906000" cy="999802"/>
          </a:xfrm>
        </p:grpSpPr>
        <p:sp>
          <p:nvSpPr>
            <p:cNvPr id="10" name="직사각형 9">
              <a:extLst>
                <a:ext uri="{FF2B5EF4-FFF2-40B4-BE49-F238E27FC236}">
                  <a16:creationId xmlns:a16="http://schemas.microsoft.com/office/drawing/2014/main" id="{85CF76A4-51CF-4D05-A1A1-2F9ED08538A3}"/>
                </a:ext>
              </a:extLst>
            </p:cNvPr>
            <p:cNvSpPr/>
            <p:nvPr userDrawn="1"/>
          </p:nvSpPr>
          <p:spPr>
            <a:xfrm>
              <a:off x="0" y="619930"/>
              <a:ext cx="9906000" cy="379873"/>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직사각형 7">
              <a:extLst>
                <a:ext uri="{FF2B5EF4-FFF2-40B4-BE49-F238E27FC236}">
                  <a16:creationId xmlns:a16="http://schemas.microsoft.com/office/drawing/2014/main" id="{B99AF68C-BDD5-4210-9E4D-B73D0E1AF2BC}"/>
                </a:ext>
              </a:extLst>
            </p:cNvPr>
            <p:cNvSpPr/>
            <p:nvPr userDrawn="1"/>
          </p:nvSpPr>
          <p:spPr>
            <a:xfrm>
              <a:off x="0" y="1"/>
              <a:ext cx="9906000" cy="877824"/>
            </a:xfrm>
            <a:prstGeom prst="rect">
              <a:avLst/>
            </a:prstGeom>
            <a:solidFill>
              <a:srgbClr val="1429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16" name="그룹 15">
            <a:extLst>
              <a:ext uri="{FF2B5EF4-FFF2-40B4-BE49-F238E27FC236}">
                <a16:creationId xmlns:a16="http://schemas.microsoft.com/office/drawing/2014/main" id="{1AD70F94-445E-41A7-8574-B25CBA89D8C1}"/>
              </a:ext>
            </a:extLst>
          </p:cNvPr>
          <p:cNvGrpSpPr/>
          <p:nvPr userDrawn="1"/>
        </p:nvGrpSpPr>
        <p:grpSpPr>
          <a:xfrm>
            <a:off x="449999" y="1251376"/>
            <a:ext cx="9018001" cy="4993976"/>
            <a:chOff x="578678" y="1436154"/>
            <a:chExt cx="8748000" cy="4993976"/>
          </a:xfrm>
          <a:solidFill>
            <a:srgbClr val="ECEFF6"/>
          </a:solidFill>
        </p:grpSpPr>
        <p:sp>
          <p:nvSpPr>
            <p:cNvPr id="17" name="직사각형 16">
              <a:extLst>
                <a:ext uri="{FF2B5EF4-FFF2-40B4-BE49-F238E27FC236}">
                  <a16:creationId xmlns:a16="http://schemas.microsoft.com/office/drawing/2014/main" id="{DD7B4B47-6621-481B-B3CE-E8345036F393}"/>
                </a:ext>
              </a:extLst>
            </p:cNvPr>
            <p:cNvSpPr/>
            <p:nvPr/>
          </p:nvSpPr>
          <p:spPr>
            <a:xfrm>
              <a:off x="578678" y="1436154"/>
              <a:ext cx="8748000" cy="811746"/>
            </a:xfrm>
            <a:prstGeom prst="rect">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 name="직사각형 17">
              <a:extLst>
                <a:ext uri="{FF2B5EF4-FFF2-40B4-BE49-F238E27FC236}">
                  <a16:creationId xmlns:a16="http://schemas.microsoft.com/office/drawing/2014/main" id="{CF06F76F-5148-46B2-9B1F-DC949288372A}"/>
                </a:ext>
              </a:extLst>
            </p:cNvPr>
            <p:cNvSpPr/>
            <p:nvPr/>
          </p:nvSpPr>
          <p:spPr>
            <a:xfrm>
              <a:off x="578678" y="2286000"/>
              <a:ext cx="8748000" cy="4144130"/>
            </a:xfrm>
            <a:prstGeom prst="rect">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15" name="Group 5"/>
          <p:cNvGrpSpPr>
            <a:grpSpLocks/>
          </p:cNvGrpSpPr>
          <p:nvPr userDrawn="1"/>
        </p:nvGrpSpPr>
        <p:grpSpPr bwMode="auto">
          <a:xfrm>
            <a:off x="571588" y="5893127"/>
            <a:ext cx="5145913" cy="220697"/>
            <a:chOff x="344" y="3731"/>
            <a:chExt cx="3241" cy="139"/>
          </a:xfrm>
        </p:grpSpPr>
        <p:grpSp>
          <p:nvGrpSpPr>
            <p:cNvPr id="19" name="Group 6"/>
            <p:cNvGrpSpPr>
              <a:grpSpLocks/>
            </p:cNvGrpSpPr>
            <p:nvPr/>
          </p:nvGrpSpPr>
          <p:grpSpPr bwMode="auto">
            <a:xfrm>
              <a:off x="344" y="3731"/>
              <a:ext cx="3241" cy="139"/>
              <a:chOff x="344" y="3731"/>
              <a:chExt cx="3241" cy="139"/>
            </a:xfrm>
          </p:grpSpPr>
          <p:sp>
            <p:nvSpPr>
              <p:cNvPr id="22" name="Oval 7"/>
              <p:cNvSpPr>
                <a:spLocks noChangeArrowheads="1"/>
              </p:cNvSpPr>
              <p:nvPr/>
            </p:nvSpPr>
            <p:spPr bwMode="auto">
              <a:xfrm>
                <a:off x="344" y="3731"/>
                <a:ext cx="139" cy="139"/>
              </a:xfrm>
              <a:prstGeom prst="ellipse">
                <a:avLst/>
              </a:prstGeom>
              <a:solidFill>
                <a:srgbClr val="000000"/>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latinLnBrk="1">
                  <a:spcBef>
                    <a:spcPct val="30000"/>
                  </a:spcBef>
                  <a:defRPr kumimoji="1" sz="1200">
                    <a:solidFill>
                      <a:schemeClr val="tx1"/>
                    </a:solidFill>
                    <a:latin typeface="Arial" panose="020B0604020202020204" pitchFamily="34" charset="0"/>
                    <a:cs typeface="Arial" panose="020B0604020202020204" pitchFamily="34" charset="0"/>
                  </a:defRPr>
                </a:lvl1pPr>
                <a:lvl2pPr marL="742950" indent="-285750" latinLnBrk="1">
                  <a:spcBef>
                    <a:spcPct val="30000"/>
                  </a:spcBef>
                  <a:defRPr kumimoji="1" sz="1200">
                    <a:solidFill>
                      <a:schemeClr val="tx1"/>
                    </a:solidFill>
                    <a:latin typeface="Arial" panose="020B0604020202020204" pitchFamily="34" charset="0"/>
                    <a:cs typeface="Arial" panose="020B0604020202020204" pitchFamily="34" charset="0"/>
                  </a:defRPr>
                </a:lvl2pPr>
                <a:lvl3pPr marL="1143000" indent="-228600" latinLnBrk="1">
                  <a:spcBef>
                    <a:spcPct val="30000"/>
                  </a:spcBef>
                  <a:defRPr kumimoji="1" sz="1200">
                    <a:solidFill>
                      <a:schemeClr val="tx1"/>
                    </a:solidFill>
                    <a:latin typeface="Arial" panose="020B0604020202020204" pitchFamily="34" charset="0"/>
                    <a:cs typeface="Arial" panose="020B0604020202020204" pitchFamily="34" charset="0"/>
                  </a:defRPr>
                </a:lvl3pPr>
                <a:lvl4pPr marL="1600200" indent="-228600" latinLnBrk="1">
                  <a:spcBef>
                    <a:spcPct val="30000"/>
                  </a:spcBef>
                  <a:defRPr kumimoji="1" sz="1200">
                    <a:solidFill>
                      <a:schemeClr val="tx1"/>
                    </a:solidFill>
                    <a:latin typeface="Arial" panose="020B0604020202020204" pitchFamily="34" charset="0"/>
                    <a:cs typeface="Arial" panose="020B0604020202020204" pitchFamily="34" charset="0"/>
                  </a:defRPr>
                </a:lvl4pPr>
                <a:lvl5pPr marL="2057400" indent="-228600" latinLnBrk="1">
                  <a:spcBef>
                    <a:spcPct val="30000"/>
                  </a:spcBef>
                  <a:defRPr kumimoji="1"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9pPr>
              </a:lstStyle>
              <a:p>
                <a:endParaRPr lang="ko-KR" altLang="en-US">
                  <a:solidFill>
                    <a:srgbClr val="000000"/>
                  </a:solidFill>
                  <a:ea typeface="굴림" panose="020B0600000101010101" pitchFamily="50" charset="-127"/>
                </a:endParaRPr>
              </a:p>
            </p:txBody>
          </p:sp>
          <p:sp>
            <p:nvSpPr>
              <p:cNvPr id="23" name="Rectangle 8"/>
              <p:cNvSpPr>
                <a:spLocks noChangeArrowheads="1"/>
              </p:cNvSpPr>
              <p:nvPr/>
            </p:nvSpPr>
            <p:spPr bwMode="auto">
              <a:xfrm>
                <a:off x="515" y="3754"/>
                <a:ext cx="3070" cy="1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45199300" latinLnBrk="1">
                  <a:spcBef>
                    <a:spcPct val="30000"/>
                  </a:spcBef>
                  <a:defRPr kumimoji="1" sz="1200">
                    <a:solidFill>
                      <a:schemeClr val="tx1"/>
                    </a:solidFill>
                    <a:latin typeface="Arial" panose="020B0604020202020204" pitchFamily="34" charset="0"/>
                    <a:cs typeface="Arial" panose="020B0604020202020204" pitchFamily="34" charset="0"/>
                  </a:defRPr>
                </a:lvl1pPr>
                <a:lvl2pPr marL="742950" indent="-285750" defTabSz="-45199300" latinLnBrk="1">
                  <a:spcBef>
                    <a:spcPct val="30000"/>
                  </a:spcBef>
                  <a:defRPr kumimoji="1" sz="1200">
                    <a:solidFill>
                      <a:schemeClr val="tx1"/>
                    </a:solidFill>
                    <a:latin typeface="Arial" panose="020B0604020202020204" pitchFamily="34" charset="0"/>
                    <a:cs typeface="Arial" panose="020B0604020202020204" pitchFamily="34" charset="0"/>
                  </a:defRPr>
                </a:lvl2pPr>
                <a:lvl3pPr marL="1143000" indent="-228600" defTabSz="-45199300" latinLnBrk="1">
                  <a:spcBef>
                    <a:spcPct val="30000"/>
                  </a:spcBef>
                  <a:defRPr kumimoji="1" sz="1200">
                    <a:solidFill>
                      <a:schemeClr val="tx1"/>
                    </a:solidFill>
                    <a:latin typeface="Arial" panose="020B0604020202020204" pitchFamily="34" charset="0"/>
                    <a:cs typeface="Arial" panose="020B0604020202020204" pitchFamily="34" charset="0"/>
                  </a:defRPr>
                </a:lvl3pPr>
                <a:lvl4pPr marL="1600200" indent="-228600" defTabSz="-45199300" latinLnBrk="1">
                  <a:spcBef>
                    <a:spcPct val="30000"/>
                  </a:spcBef>
                  <a:defRPr kumimoji="1" sz="1200">
                    <a:solidFill>
                      <a:schemeClr val="tx1"/>
                    </a:solidFill>
                    <a:latin typeface="Arial" panose="020B0604020202020204" pitchFamily="34" charset="0"/>
                    <a:cs typeface="Arial" panose="020B0604020202020204" pitchFamily="34" charset="0"/>
                  </a:defRPr>
                </a:lvl4pPr>
                <a:lvl5pPr marL="2057400" indent="-228600" defTabSz="-45199300" latinLnBrk="1">
                  <a:spcBef>
                    <a:spcPct val="30000"/>
                  </a:spcBef>
                  <a:defRPr kumimoji="1" sz="1200">
                    <a:solidFill>
                      <a:schemeClr val="tx1"/>
                    </a:solidFill>
                    <a:latin typeface="Arial" panose="020B0604020202020204" pitchFamily="34" charset="0"/>
                    <a:cs typeface="Arial" panose="020B0604020202020204" pitchFamily="34" charset="0"/>
                  </a:defRPr>
                </a:lvl5pPr>
                <a:lvl6pPr marL="2514600" indent="-228600" defTabSz="-451993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6pPr>
                <a:lvl7pPr marL="2971800" indent="-228600" defTabSz="-451993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7pPr>
                <a:lvl8pPr marL="3429000" indent="-228600" defTabSz="-451993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8pPr>
                <a:lvl9pPr marL="3886200" indent="-228600" defTabSz="-451993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9pPr>
              </a:lstStyle>
              <a:p>
                <a:pPr>
                  <a:spcBef>
                    <a:spcPct val="0"/>
                  </a:spcBef>
                </a:pPr>
                <a:r>
                  <a:rPr lang="en-US" altLang="ko-KR" dirty="0">
                    <a:solidFill>
                      <a:srgbClr val="0D0D0D"/>
                    </a:solidFill>
                    <a:latin typeface="SamsungOne 400" panose="020B0503030303020204" pitchFamily="34" charset="0"/>
                    <a:ea typeface="굴림" panose="020B0600000101010101" pitchFamily="50" charset="-127"/>
                  </a:rPr>
                  <a:t>Write the entire code and the expected output results in the note.</a:t>
                </a:r>
              </a:p>
            </p:txBody>
          </p:sp>
        </p:grpSp>
        <p:pic>
          <p:nvPicPr>
            <p:cNvPr id="2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 y="3766"/>
              <a:ext cx="69" cy="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4" name="슬라이드 번호 개체 틀 15">
            <a:extLst>
              <a:ext uri="{FF2B5EF4-FFF2-40B4-BE49-F238E27FC236}">
                <a16:creationId xmlns:a16="http://schemas.microsoft.com/office/drawing/2014/main" id="{CCEC8F59-794B-4743-A6D7-1BC9720006CB}"/>
              </a:ext>
            </a:extLst>
          </p:cNvPr>
          <p:cNvSpPr txBox="1">
            <a:spLocks/>
          </p:cNvSpPr>
          <p:nvPr userDrawn="1"/>
        </p:nvSpPr>
        <p:spPr>
          <a:xfrm>
            <a:off x="4648200" y="6498000"/>
            <a:ext cx="4551107"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defTabSz="457200" rtl="0" fontAlgn="base" latinLnBrk="1">
              <a:spcBef>
                <a:spcPct val="0"/>
              </a:spcBef>
              <a:spcAft>
                <a:spcPct val="0"/>
              </a:spcAft>
              <a:defRPr/>
            </a:pPr>
            <a:r>
              <a:rPr kumimoji="1" lang="en-US" altLang="ko-KR" sz="900" kern="1200" dirty="0">
                <a:solidFill>
                  <a:schemeClr val="bg1">
                    <a:lumMod val="50000"/>
                  </a:schemeClr>
                </a:solidFill>
                <a:latin typeface="Samsung Sharp Sans" panose="02000503000000020004" charset="0"/>
                <a:ea typeface="SamsungOne 400" panose="020B0503030303020204" pitchFamily="34" charset="0"/>
                <a:cs typeface="Arial Unicode MS" panose="020B0604020202020204" pitchFamily="50" charset="-127"/>
              </a:rPr>
              <a:t>Chapter 3. Effective Python Programing - Function, Closure and Class</a:t>
            </a:r>
          </a:p>
        </p:txBody>
      </p:sp>
    </p:spTree>
    <p:extLst>
      <p:ext uri="{BB962C8B-B14F-4D97-AF65-F5344CB8AC3E}">
        <p14:creationId xmlns:p14="http://schemas.microsoft.com/office/powerpoint/2010/main" val="4171582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ble of Contents">
    <p:spTree>
      <p:nvGrpSpPr>
        <p:cNvPr id="1" name=""/>
        <p:cNvGrpSpPr/>
        <p:nvPr/>
      </p:nvGrpSpPr>
      <p:grpSpPr>
        <a:xfrm>
          <a:off x="0" y="0"/>
          <a:ext cx="0" cy="0"/>
          <a:chOff x="0" y="0"/>
          <a:chExt cx="0" cy="0"/>
        </a:xfrm>
      </p:grpSpPr>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612"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368"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a:extLst>
              <a:ext uri="{FF2B5EF4-FFF2-40B4-BE49-F238E27FC236}">
                <a16:creationId xmlns:a16="http://schemas.microsoft.com/office/drawing/2014/main" id="{AA07D337-B9C3-4E5E-811E-AEFBB17ADEF5}"/>
              </a:ext>
            </a:extLst>
          </p:cNvPr>
          <p:cNvSpPr/>
          <p:nvPr userDrawn="1"/>
        </p:nvSpPr>
        <p:spPr>
          <a:xfrm>
            <a:off x="449612" y="6498000"/>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grpSp>
        <p:nvGrpSpPr>
          <p:cNvPr id="3" name="그룹 2">
            <a:extLst>
              <a:ext uri="{FF2B5EF4-FFF2-40B4-BE49-F238E27FC236}">
                <a16:creationId xmlns:a16="http://schemas.microsoft.com/office/drawing/2014/main" id="{423B230F-BF07-4420-8C5E-EAE4EFC61AF1}"/>
              </a:ext>
            </a:extLst>
          </p:cNvPr>
          <p:cNvGrpSpPr/>
          <p:nvPr userDrawn="1"/>
        </p:nvGrpSpPr>
        <p:grpSpPr>
          <a:xfrm>
            <a:off x="0" y="1"/>
            <a:ext cx="9906000" cy="999802"/>
            <a:chOff x="0" y="1"/>
            <a:chExt cx="9906000" cy="999802"/>
          </a:xfrm>
        </p:grpSpPr>
        <p:sp>
          <p:nvSpPr>
            <p:cNvPr id="10" name="직사각형 9">
              <a:extLst>
                <a:ext uri="{FF2B5EF4-FFF2-40B4-BE49-F238E27FC236}">
                  <a16:creationId xmlns:a16="http://schemas.microsoft.com/office/drawing/2014/main" id="{85CF76A4-51CF-4D05-A1A1-2F9ED08538A3}"/>
                </a:ext>
              </a:extLst>
            </p:cNvPr>
            <p:cNvSpPr/>
            <p:nvPr userDrawn="1"/>
          </p:nvSpPr>
          <p:spPr>
            <a:xfrm>
              <a:off x="0" y="619930"/>
              <a:ext cx="9906000" cy="379873"/>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직사각형 7">
              <a:extLst>
                <a:ext uri="{FF2B5EF4-FFF2-40B4-BE49-F238E27FC236}">
                  <a16:creationId xmlns:a16="http://schemas.microsoft.com/office/drawing/2014/main" id="{B99AF68C-BDD5-4210-9E4D-B73D0E1AF2BC}"/>
                </a:ext>
              </a:extLst>
            </p:cNvPr>
            <p:cNvSpPr/>
            <p:nvPr userDrawn="1"/>
          </p:nvSpPr>
          <p:spPr>
            <a:xfrm>
              <a:off x="0" y="1"/>
              <a:ext cx="9906000" cy="877824"/>
            </a:xfrm>
            <a:prstGeom prst="rect">
              <a:avLst/>
            </a:prstGeom>
            <a:solidFill>
              <a:srgbClr val="1429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16" name="그룹 15">
            <a:extLst>
              <a:ext uri="{FF2B5EF4-FFF2-40B4-BE49-F238E27FC236}">
                <a16:creationId xmlns:a16="http://schemas.microsoft.com/office/drawing/2014/main" id="{1AD70F94-445E-41A7-8574-B25CBA89D8C1}"/>
              </a:ext>
            </a:extLst>
          </p:cNvPr>
          <p:cNvGrpSpPr/>
          <p:nvPr userDrawn="1"/>
        </p:nvGrpSpPr>
        <p:grpSpPr>
          <a:xfrm>
            <a:off x="449999" y="1251376"/>
            <a:ext cx="9018001" cy="4993976"/>
            <a:chOff x="578678" y="1436154"/>
            <a:chExt cx="8748000" cy="4993976"/>
          </a:xfrm>
          <a:solidFill>
            <a:srgbClr val="ECEFF6"/>
          </a:solidFill>
        </p:grpSpPr>
        <p:sp>
          <p:nvSpPr>
            <p:cNvPr id="17" name="직사각형 16">
              <a:extLst>
                <a:ext uri="{FF2B5EF4-FFF2-40B4-BE49-F238E27FC236}">
                  <a16:creationId xmlns:a16="http://schemas.microsoft.com/office/drawing/2014/main" id="{DD7B4B47-6621-481B-B3CE-E8345036F393}"/>
                </a:ext>
              </a:extLst>
            </p:cNvPr>
            <p:cNvSpPr/>
            <p:nvPr/>
          </p:nvSpPr>
          <p:spPr>
            <a:xfrm>
              <a:off x="578678" y="1436154"/>
              <a:ext cx="8748000" cy="1015574"/>
            </a:xfrm>
            <a:prstGeom prst="rect">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8" name="직사각형 17">
              <a:extLst>
                <a:ext uri="{FF2B5EF4-FFF2-40B4-BE49-F238E27FC236}">
                  <a16:creationId xmlns:a16="http://schemas.microsoft.com/office/drawing/2014/main" id="{CF06F76F-5148-46B2-9B1F-DC949288372A}"/>
                </a:ext>
              </a:extLst>
            </p:cNvPr>
            <p:cNvSpPr/>
            <p:nvPr/>
          </p:nvSpPr>
          <p:spPr>
            <a:xfrm>
              <a:off x="578678" y="2496178"/>
              <a:ext cx="8748000" cy="3933952"/>
            </a:xfrm>
            <a:prstGeom prst="rect">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15" name="Group 5"/>
          <p:cNvGrpSpPr>
            <a:grpSpLocks/>
          </p:cNvGrpSpPr>
          <p:nvPr userDrawn="1"/>
        </p:nvGrpSpPr>
        <p:grpSpPr bwMode="auto">
          <a:xfrm>
            <a:off x="571588" y="5893127"/>
            <a:ext cx="5145913" cy="220697"/>
            <a:chOff x="344" y="3731"/>
            <a:chExt cx="3241" cy="139"/>
          </a:xfrm>
        </p:grpSpPr>
        <p:grpSp>
          <p:nvGrpSpPr>
            <p:cNvPr id="19" name="Group 6"/>
            <p:cNvGrpSpPr>
              <a:grpSpLocks/>
            </p:cNvGrpSpPr>
            <p:nvPr/>
          </p:nvGrpSpPr>
          <p:grpSpPr bwMode="auto">
            <a:xfrm>
              <a:off x="344" y="3731"/>
              <a:ext cx="3241" cy="139"/>
              <a:chOff x="344" y="3731"/>
              <a:chExt cx="3241" cy="139"/>
            </a:xfrm>
          </p:grpSpPr>
          <p:sp>
            <p:nvSpPr>
              <p:cNvPr id="22" name="Oval 7"/>
              <p:cNvSpPr>
                <a:spLocks noChangeArrowheads="1"/>
              </p:cNvSpPr>
              <p:nvPr/>
            </p:nvSpPr>
            <p:spPr bwMode="auto">
              <a:xfrm>
                <a:off x="344" y="3731"/>
                <a:ext cx="139" cy="139"/>
              </a:xfrm>
              <a:prstGeom prst="ellipse">
                <a:avLst/>
              </a:prstGeom>
              <a:solidFill>
                <a:srgbClr val="000000"/>
              </a:solidFill>
              <a:ln>
                <a:noFill/>
              </a:ln>
              <a:effectLst/>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latinLnBrk="1">
                  <a:spcBef>
                    <a:spcPct val="30000"/>
                  </a:spcBef>
                  <a:defRPr kumimoji="1" sz="1200">
                    <a:solidFill>
                      <a:schemeClr val="tx1"/>
                    </a:solidFill>
                    <a:latin typeface="Arial" panose="020B0604020202020204" pitchFamily="34" charset="0"/>
                    <a:cs typeface="Arial" panose="020B0604020202020204" pitchFamily="34" charset="0"/>
                  </a:defRPr>
                </a:lvl1pPr>
                <a:lvl2pPr marL="742950" indent="-285750" latinLnBrk="1">
                  <a:spcBef>
                    <a:spcPct val="30000"/>
                  </a:spcBef>
                  <a:defRPr kumimoji="1" sz="1200">
                    <a:solidFill>
                      <a:schemeClr val="tx1"/>
                    </a:solidFill>
                    <a:latin typeface="Arial" panose="020B0604020202020204" pitchFamily="34" charset="0"/>
                    <a:cs typeface="Arial" panose="020B0604020202020204" pitchFamily="34" charset="0"/>
                  </a:defRPr>
                </a:lvl2pPr>
                <a:lvl3pPr marL="1143000" indent="-228600" latinLnBrk="1">
                  <a:spcBef>
                    <a:spcPct val="30000"/>
                  </a:spcBef>
                  <a:defRPr kumimoji="1" sz="1200">
                    <a:solidFill>
                      <a:schemeClr val="tx1"/>
                    </a:solidFill>
                    <a:latin typeface="Arial" panose="020B0604020202020204" pitchFamily="34" charset="0"/>
                    <a:cs typeface="Arial" panose="020B0604020202020204" pitchFamily="34" charset="0"/>
                  </a:defRPr>
                </a:lvl3pPr>
                <a:lvl4pPr marL="1600200" indent="-228600" latinLnBrk="1">
                  <a:spcBef>
                    <a:spcPct val="30000"/>
                  </a:spcBef>
                  <a:defRPr kumimoji="1" sz="1200">
                    <a:solidFill>
                      <a:schemeClr val="tx1"/>
                    </a:solidFill>
                    <a:latin typeface="Arial" panose="020B0604020202020204" pitchFamily="34" charset="0"/>
                    <a:cs typeface="Arial" panose="020B0604020202020204" pitchFamily="34" charset="0"/>
                  </a:defRPr>
                </a:lvl4pPr>
                <a:lvl5pPr marL="2057400" indent="-228600" latinLnBrk="1">
                  <a:spcBef>
                    <a:spcPct val="30000"/>
                  </a:spcBef>
                  <a:defRPr kumimoji="1"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9pPr>
              </a:lstStyle>
              <a:p>
                <a:endParaRPr lang="ko-KR" altLang="en-US">
                  <a:solidFill>
                    <a:srgbClr val="000000"/>
                  </a:solidFill>
                  <a:ea typeface="굴림" panose="020B0600000101010101" pitchFamily="50" charset="-127"/>
                </a:endParaRPr>
              </a:p>
            </p:txBody>
          </p:sp>
          <p:sp>
            <p:nvSpPr>
              <p:cNvPr id="23" name="Rectangle 8"/>
              <p:cNvSpPr>
                <a:spLocks noChangeArrowheads="1"/>
              </p:cNvSpPr>
              <p:nvPr/>
            </p:nvSpPr>
            <p:spPr bwMode="auto">
              <a:xfrm>
                <a:off x="515" y="3754"/>
                <a:ext cx="3070" cy="1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45199300" latinLnBrk="1">
                  <a:spcBef>
                    <a:spcPct val="30000"/>
                  </a:spcBef>
                  <a:defRPr kumimoji="1" sz="1200">
                    <a:solidFill>
                      <a:schemeClr val="tx1"/>
                    </a:solidFill>
                    <a:latin typeface="Arial" panose="020B0604020202020204" pitchFamily="34" charset="0"/>
                    <a:cs typeface="Arial" panose="020B0604020202020204" pitchFamily="34" charset="0"/>
                  </a:defRPr>
                </a:lvl1pPr>
                <a:lvl2pPr marL="742950" indent="-285750" defTabSz="-45199300" latinLnBrk="1">
                  <a:spcBef>
                    <a:spcPct val="30000"/>
                  </a:spcBef>
                  <a:defRPr kumimoji="1" sz="1200">
                    <a:solidFill>
                      <a:schemeClr val="tx1"/>
                    </a:solidFill>
                    <a:latin typeface="Arial" panose="020B0604020202020204" pitchFamily="34" charset="0"/>
                    <a:cs typeface="Arial" panose="020B0604020202020204" pitchFamily="34" charset="0"/>
                  </a:defRPr>
                </a:lvl2pPr>
                <a:lvl3pPr marL="1143000" indent="-228600" defTabSz="-45199300" latinLnBrk="1">
                  <a:spcBef>
                    <a:spcPct val="30000"/>
                  </a:spcBef>
                  <a:defRPr kumimoji="1" sz="1200">
                    <a:solidFill>
                      <a:schemeClr val="tx1"/>
                    </a:solidFill>
                    <a:latin typeface="Arial" panose="020B0604020202020204" pitchFamily="34" charset="0"/>
                    <a:cs typeface="Arial" panose="020B0604020202020204" pitchFamily="34" charset="0"/>
                  </a:defRPr>
                </a:lvl3pPr>
                <a:lvl4pPr marL="1600200" indent="-228600" defTabSz="-45199300" latinLnBrk="1">
                  <a:spcBef>
                    <a:spcPct val="30000"/>
                  </a:spcBef>
                  <a:defRPr kumimoji="1" sz="1200">
                    <a:solidFill>
                      <a:schemeClr val="tx1"/>
                    </a:solidFill>
                    <a:latin typeface="Arial" panose="020B0604020202020204" pitchFamily="34" charset="0"/>
                    <a:cs typeface="Arial" panose="020B0604020202020204" pitchFamily="34" charset="0"/>
                  </a:defRPr>
                </a:lvl4pPr>
                <a:lvl5pPr marL="2057400" indent="-228600" defTabSz="-45199300" latinLnBrk="1">
                  <a:spcBef>
                    <a:spcPct val="30000"/>
                  </a:spcBef>
                  <a:defRPr kumimoji="1" sz="1200">
                    <a:solidFill>
                      <a:schemeClr val="tx1"/>
                    </a:solidFill>
                    <a:latin typeface="Arial" panose="020B0604020202020204" pitchFamily="34" charset="0"/>
                    <a:cs typeface="Arial" panose="020B0604020202020204" pitchFamily="34" charset="0"/>
                  </a:defRPr>
                </a:lvl5pPr>
                <a:lvl6pPr marL="2514600" indent="-228600" defTabSz="-451993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6pPr>
                <a:lvl7pPr marL="2971800" indent="-228600" defTabSz="-451993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7pPr>
                <a:lvl8pPr marL="3429000" indent="-228600" defTabSz="-451993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8pPr>
                <a:lvl9pPr marL="3886200" indent="-228600" defTabSz="-451993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9pPr>
              </a:lstStyle>
              <a:p>
                <a:pPr>
                  <a:spcBef>
                    <a:spcPct val="0"/>
                  </a:spcBef>
                </a:pPr>
                <a:r>
                  <a:rPr lang="en-US" altLang="ko-KR" dirty="0">
                    <a:solidFill>
                      <a:srgbClr val="0D0D0D"/>
                    </a:solidFill>
                    <a:latin typeface="SamsungOne 400" panose="020B0503030303020204" pitchFamily="34" charset="0"/>
                    <a:ea typeface="굴림" panose="020B0600000101010101" pitchFamily="50" charset="-127"/>
                  </a:rPr>
                  <a:t>Write the entire code and the expected output results in the note.</a:t>
                </a:r>
              </a:p>
            </p:txBody>
          </p:sp>
        </p:grpSp>
        <p:pic>
          <p:nvPicPr>
            <p:cNvPr id="2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 y="3766"/>
              <a:ext cx="69" cy="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4" name="슬라이드 번호 개체 틀 15">
            <a:extLst>
              <a:ext uri="{FF2B5EF4-FFF2-40B4-BE49-F238E27FC236}">
                <a16:creationId xmlns:a16="http://schemas.microsoft.com/office/drawing/2014/main" id="{CCEC8F59-794B-4743-A6D7-1BC9720006CB}"/>
              </a:ext>
            </a:extLst>
          </p:cNvPr>
          <p:cNvSpPr txBox="1">
            <a:spLocks/>
          </p:cNvSpPr>
          <p:nvPr userDrawn="1"/>
        </p:nvSpPr>
        <p:spPr>
          <a:xfrm>
            <a:off x="4648200" y="6498000"/>
            <a:ext cx="4551107"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defTabSz="457200" rtl="0" fontAlgn="base" latinLnBrk="1">
              <a:spcBef>
                <a:spcPct val="0"/>
              </a:spcBef>
              <a:spcAft>
                <a:spcPct val="0"/>
              </a:spcAft>
              <a:defRPr/>
            </a:pPr>
            <a:r>
              <a:rPr kumimoji="1" lang="en-US" altLang="ko-KR" sz="900" kern="1200" dirty="0">
                <a:solidFill>
                  <a:schemeClr val="bg1">
                    <a:lumMod val="50000"/>
                  </a:schemeClr>
                </a:solidFill>
                <a:latin typeface="Samsung Sharp Sans" panose="02000503000000020004" charset="0"/>
                <a:ea typeface="SamsungOne 400" panose="020B0503030303020204" pitchFamily="34" charset="0"/>
                <a:cs typeface="Arial Unicode MS" panose="020B0604020202020204" pitchFamily="50" charset="-127"/>
              </a:rPr>
              <a:t>Chapter 3. Effective Python Programing - Function, Closure and Class</a:t>
            </a:r>
          </a:p>
        </p:txBody>
      </p:sp>
    </p:spTree>
    <p:extLst>
      <p:ext uri="{BB962C8B-B14F-4D97-AF65-F5344CB8AC3E}">
        <p14:creationId xmlns:p14="http://schemas.microsoft.com/office/powerpoint/2010/main" val="2002239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more">
    <p:spTree>
      <p:nvGrpSpPr>
        <p:cNvPr id="1" name=""/>
        <p:cNvGrpSpPr/>
        <p:nvPr/>
      </p:nvGrpSpPr>
      <p:grpSpPr>
        <a:xfrm>
          <a:off x="0" y="0"/>
          <a:ext cx="0" cy="0"/>
          <a:chOff x="0" y="0"/>
          <a:chExt cx="0" cy="0"/>
        </a:xfrm>
      </p:grpSpPr>
      <p:grpSp>
        <p:nvGrpSpPr>
          <p:cNvPr id="17" name="그룹 16">
            <a:extLst>
              <a:ext uri="{FF2B5EF4-FFF2-40B4-BE49-F238E27FC236}">
                <a16:creationId xmlns:a16="http://schemas.microsoft.com/office/drawing/2014/main" id="{8F9D91F2-1DA9-4775-A2F4-3EA836FC8AC8}"/>
              </a:ext>
            </a:extLst>
          </p:cNvPr>
          <p:cNvGrpSpPr/>
          <p:nvPr userDrawn="1"/>
        </p:nvGrpSpPr>
        <p:grpSpPr>
          <a:xfrm>
            <a:off x="0" y="1"/>
            <a:ext cx="9906000" cy="999802"/>
            <a:chOff x="0" y="1"/>
            <a:chExt cx="9906000" cy="999802"/>
          </a:xfrm>
        </p:grpSpPr>
        <p:sp>
          <p:nvSpPr>
            <p:cNvPr id="18" name="직사각형 17">
              <a:extLst>
                <a:ext uri="{FF2B5EF4-FFF2-40B4-BE49-F238E27FC236}">
                  <a16:creationId xmlns:a16="http://schemas.microsoft.com/office/drawing/2014/main" id="{2445BDC7-3EC5-4A98-AB9C-DAF702D163B6}"/>
                </a:ext>
              </a:extLst>
            </p:cNvPr>
            <p:cNvSpPr/>
            <p:nvPr userDrawn="1"/>
          </p:nvSpPr>
          <p:spPr>
            <a:xfrm>
              <a:off x="0" y="619930"/>
              <a:ext cx="9906000" cy="379873"/>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9" name="직사각형 18">
              <a:extLst>
                <a:ext uri="{FF2B5EF4-FFF2-40B4-BE49-F238E27FC236}">
                  <a16:creationId xmlns:a16="http://schemas.microsoft.com/office/drawing/2014/main" id="{7C3EF875-C94A-48D5-8A2F-D7E1606943F8}"/>
                </a:ext>
              </a:extLst>
            </p:cNvPr>
            <p:cNvSpPr/>
            <p:nvPr userDrawn="1"/>
          </p:nvSpPr>
          <p:spPr>
            <a:xfrm>
              <a:off x="0" y="1"/>
              <a:ext cx="9906000" cy="877824"/>
            </a:xfrm>
            <a:prstGeom prst="rect">
              <a:avLst/>
            </a:prstGeom>
            <a:solidFill>
              <a:srgbClr val="1429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cxnSp>
        <p:nvCxnSpPr>
          <p:cNvPr id="20" name="직선 연결선 19">
            <a:extLst>
              <a:ext uri="{FF2B5EF4-FFF2-40B4-BE49-F238E27FC236}">
                <a16:creationId xmlns:a16="http://schemas.microsoft.com/office/drawing/2014/main" id="{F763F9BA-EE85-4466-9F91-463051CFC433}"/>
              </a:ext>
            </a:extLst>
          </p:cNvPr>
          <p:cNvCxnSpPr/>
          <p:nvPr userDrawn="1"/>
        </p:nvCxnSpPr>
        <p:spPr>
          <a:xfrm>
            <a:off x="449612"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슬라이드 번호 개체 틀 15">
            <a:extLst>
              <a:ext uri="{FF2B5EF4-FFF2-40B4-BE49-F238E27FC236}">
                <a16:creationId xmlns:a16="http://schemas.microsoft.com/office/drawing/2014/main" id="{83DE29B4-2918-48DA-8AAD-6689F9D9B25F}"/>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368"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22" name="직사각형 7">
            <a:extLst>
              <a:ext uri="{FF2B5EF4-FFF2-40B4-BE49-F238E27FC236}">
                <a16:creationId xmlns:a16="http://schemas.microsoft.com/office/drawing/2014/main" id="{3C9B8629-554D-4DBE-9C51-F645BAD954BC}"/>
              </a:ext>
            </a:extLst>
          </p:cNvPr>
          <p:cNvSpPr/>
          <p:nvPr userDrawn="1"/>
        </p:nvSpPr>
        <p:spPr>
          <a:xfrm>
            <a:off x="449612" y="6498000"/>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grpSp>
        <p:nvGrpSpPr>
          <p:cNvPr id="44" name="그룹 43">
            <a:extLst>
              <a:ext uri="{FF2B5EF4-FFF2-40B4-BE49-F238E27FC236}">
                <a16:creationId xmlns:a16="http://schemas.microsoft.com/office/drawing/2014/main" id="{85278258-AEB2-4213-B5E6-13FC86FAB418}"/>
              </a:ext>
            </a:extLst>
          </p:cNvPr>
          <p:cNvGrpSpPr/>
          <p:nvPr userDrawn="1"/>
        </p:nvGrpSpPr>
        <p:grpSpPr>
          <a:xfrm>
            <a:off x="449612" y="1462227"/>
            <a:ext cx="9003600" cy="4500283"/>
            <a:chOff x="578678" y="1445207"/>
            <a:chExt cx="8748000" cy="4136077"/>
          </a:xfrm>
        </p:grpSpPr>
        <p:sp>
          <p:nvSpPr>
            <p:cNvPr id="45" name="직사각형 44">
              <a:extLst>
                <a:ext uri="{FF2B5EF4-FFF2-40B4-BE49-F238E27FC236}">
                  <a16:creationId xmlns:a16="http://schemas.microsoft.com/office/drawing/2014/main" id="{8AE44DED-1433-4AE2-91CF-6B4CC836C247}"/>
                </a:ext>
              </a:extLst>
            </p:cNvPr>
            <p:cNvSpPr/>
            <p:nvPr userDrawn="1"/>
          </p:nvSpPr>
          <p:spPr>
            <a:xfrm>
              <a:off x="578678" y="2038352"/>
              <a:ext cx="8748000" cy="3542932"/>
            </a:xfrm>
            <a:prstGeom prst="rect">
              <a:avLst/>
            </a:prstGeom>
            <a:solidFill>
              <a:srgbClr val="ECEFF6"/>
            </a:solidFill>
            <a:ln w="38100">
              <a:solidFill>
                <a:srgbClr val="0D0D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6" name="직사각형 45">
              <a:extLst>
                <a:ext uri="{FF2B5EF4-FFF2-40B4-BE49-F238E27FC236}">
                  <a16:creationId xmlns:a16="http://schemas.microsoft.com/office/drawing/2014/main" id="{16E0A36A-E308-4F66-AC01-5E98B501B58D}"/>
                </a:ext>
              </a:extLst>
            </p:cNvPr>
            <p:cNvSpPr/>
            <p:nvPr userDrawn="1"/>
          </p:nvSpPr>
          <p:spPr>
            <a:xfrm>
              <a:off x="578678" y="1445207"/>
              <a:ext cx="8748000" cy="617940"/>
            </a:xfrm>
            <a:prstGeom prst="rect">
              <a:avLst/>
            </a:prstGeom>
            <a:solidFill>
              <a:srgbClr val="ECEFF6"/>
            </a:solidFill>
            <a:ln w="38100">
              <a:solidFill>
                <a:srgbClr val="0D0D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7" name="이등변 삼각형 46">
              <a:extLst>
                <a:ext uri="{FF2B5EF4-FFF2-40B4-BE49-F238E27FC236}">
                  <a16:creationId xmlns:a16="http://schemas.microsoft.com/office/drawing/2014/main" id="{1AAE9217-6132-41DE-8B52-1E10CDDAD122}"/>
                </a:ext>
              </a:extLst>
            </p:cNvPr>
            <p:cNvSpPr/>
            <p:nvPr userDrawn="1"/>
          </p:nvSpPr>
          <p:spPr>
            <a:xfrm rot="2700000">
              <a:off x="8915045" y="1573924"/>
              <a:ext cx="396525" cy="198725"/>
            </a:xfrm>
            <a:prstGeom prst="triangle">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48" name="그룹 47">
            <a:extLst>
              <a:ext uri="{FF2B5EF4-FFF2-40B4-BE49-F238E27FC236}">
                <a16:creationId xmlns:a16="http://schemas.microsoft.com/office/drawing/2014/main" id="{E8CA0DD3-9254-499A-BE4D-7F93C9791163}"/>
              </a:ext>
            </a:extLst>
          </p:cNvPr>
          <p:cNvGrpSpPr/>
          <p:nvPr userDrawn="1"/>
        </p:nvGrpSpPr>
        <p:grpSpPr>
          <a:xfrm>
            <a:off x="747834" y="2408824"/>
            <a:ext cx="8539600" cy="3303528"/>
            <a:chOff x="747834" y="2129937"/>
            <a:chExt cx="8539600" cy="3303528"/>
          </a:xfrm>
        </p:grpSpPr>
        <p:grpSp>
          <p:nvGrpSpPr>
            <p:cNvPr id="49" name="그룹 48">
              <a:extLst>
                <a:ext uri="{FF2B5EF4-FFF2-40B4-BE49-F238E27FC236}">
                  <a16:creationId xmlns:a16="http://schemas.microsoft.com/office/drawing/2014/main" id="{13D70919-1A43-46D4-9CAD-A2E01D8807D4}"/>
                </a:ext>
              </a:extLst>
            </p:cNvPr>
            <p:cNvGrpSpPr/>
            <p:nvPr userDrawn="1"/>
          </p:nvGrpSpPr>
          <p:grpSpPr>
            <a:xfrm>
              <a:off x="747834" y="2129937"/>
              <a:ext cx="8539600" cy="1267182"/>
              <a:chOff x="805623" y="2423005"/>
              <a:chExt cx="8539600" cy="1267182"/>
            </a:xfrm>
          </p:grpSpPr>
          <p:grpSp>
            <p:nvGrpSpPr>
              <p:cNvPr id="64" name="그룹 63">
                <a:extLst>
                  <a:ext uri="{FF2B5EF4-FFF2-40B4-BE49-F238E27FC236}">
                    <a16:creationId xmlns:a16="http://schemas.microsoft.com/office/drawing/2014/main" id="{57BC89B2-745B-42C0-A2BD-AB73D818DF63}"/>
                  </a:ext>
                </a:extLst>
              </p:cNvPr>
              <p:cNvGrpSpPr/>
              <p:nvPr/>
            </p:nvGrpSpPr>
            <p:grpSpPr>
              <a:xfrm>
                <a:off x="966158" y="2423005"/>
                <a:ext cx="8379065" cy="1267182"/>
                <a:chOff x="1098893" y="2558690"/>
                <a:chExt cx="8379065" cy="1267182"/>
              </a:xfrm>
            </p:grpSpPr>
            <p:sp>
              <p:nvSpPr>
                <p:cNvPr id="66" name="직사각형 65">
                  <a:extLst>
                    <a:ext uri="{FF2B5EF4-FFF2-40B4-BE49-F238E27FC236}">
                      <a16:creationId xmlns:a16="http://schemas.microsoft.com/office/drawing/2014/main" id="{DBE993FE-4059-43C4-BE9B-506F5F93E2AC}"/>
                    </a:ext>
                  </a:extLst>
                </p:cNvPr>
                <p:cNvSpPr/>
                <p:nvPr/>
              </p:nvSpPr>
              <p:spPr>
                <a:xfrm>
                  <a:off x="1098894" y="2558690"/>
                  <a:ext cx="7907946" cy="2073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nSpc>
                      <a:spcPts val="1600"/>
                    </a:lnSpc>
                  </a:pPr>
                  <a:r>
                    <a:rPr lang="en-US" altLang="ko-KR" sz="1400" b="1" dirty="0">
                      <a:solidFill>
                        <a:srgbClr val="0D0D0D"/>
                      </a:solidFill>
                      <a:latin typeface="SamsungOne 400" panose="020B0503030303020204" pitchFamily="34" charset="0"/>
                      <a:ea typeface="SamsungOne 400" panose="020B0503030303020204" pitchFamily="34" charset="0"/>
                      <a:cs typeface="Malgun Gothic Semilight" panose="020B0503020000020004" pitchFamily="34" charset="-127"/>
                    </a:rPr>
                    <a:t>Guideline, mechanisms &amp; contingency plan</a:t>
                  </a:r>
                </a:p>
              </p:txBody>
            </p:sp>
            <p:sp>
              <p:nvSpPr>
                <p:cNvPr id="67" name="직사각형 66">
                  <a:extLst>
                    <a:ext uri="{FF2B5EF4-FFF2-40B4-BE49-F238E27FC236}">
                      <a16:creationId xmlns:a16="http://schemas.microsoft.com/office/drawing/2014/main" id="{87DAFBC1-2EB6-4BFD-9C34-0D2CABDD431F}"/>
                    </a:ext>
                  </a:extLst>
                </p:cNvPr>
                <p:cNvSpPr/>
                <p:nvPr/>
              </p:nvSpPr>
              <p:spPr>
                <a:xfrm>
                  <a:off x="1098893" y="2799950"/>
                  <a:ext cx="8379065" cy="10259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nSpc>
                      <a:spcPts val="1600"/>
                    </a:lnSpc>
                  </a:pPr>
                  <a:r>
                    <a:rPr lang="en-US" altLang="ko-KR" sz="1300" dirty="0">
                      <a:solidFill>
                        <a:srgbClr val="0D0D0D"/>
                      </a:solidFill>
                      <a:latin typeface="SamsungOne 400" panose="020B0503030303020204" pitchFamily="34" charset="0"/>
                      <a:ea typeface="SamsungOne 400" panose="020B0503030303020204" pitchFamily="34" charset="0"/>
                      <a:cs typeface="Malgun Gothic Semilight" panose="020B0503020000020004" pitchFamily="34" charset="-127"/>
                    </a:rPr>
                    <a:t>Preparing pair programming involves establishing guidelines and mechanisms to help students pair properly and to keep them paired. For example, students should take turns “driving the mouse.” Effective preparation requires contingency plans in case one partner is absent or decides not to participate for one reason or another. In these cases, it is important to make it clear that the active student will not be punished because the pairing did not work well.</a:t>
                  </a:r>
                </a:p>
              </p:txBody>
            </p:sp>
          </p:grpSp>
          <p:sp>
            <p:nvSpPr>
              <p:cNvPr id="65" name="직사각형 64">
                <a:extLst>
                  <a:ext uri="{FF2B5EF4-FFF2-40B4-BE49-F238E27FC236}">
                    <a16:creationId xmlns:a16="http://schemas.microsoft.com/office/drawing/2014/main" id="{7A9CD47E-DFEB-409E-8A3C-002C106D4FF6}"/>
                  </a:ext>
                </a:extLst>
              </p:cNvPr>
              <p:cNvSpPr/>
              <p:nvPr/>
            </p:nvSpPr>
            <p:spPr>
              <a:xfrm>
                <a:off x="805623" y="2439855"/>
                <a:ext cx="36000" cy="17995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latin typeface="SamsungOne 400" panose="020B0503030303020204" pitchFamily="34" charset="0"/>
                </a:endParaRPr>
              </a:p>
            </p:txBody>
          </p:sp>
        </p:grpSp>
        <p:grpSp>
          <p:nvGrpSpPr>
            <p:cNvPr id="50" name="그룹 49">
              <a:extLst>
                <a:ext uri="{FF2B5EF4-FFF2-40B4-BE49-F238E27FC236}">
                  <a16:creationId xmlns:a16="http://schemas.microsoft.com/office/drawing/2014/main" id="{EA101DA7-28A0-4825-8294-91ED14409235}"/>
                </a:ext>
              </a:extLst>
            </p:cNvPr>
            <p:cNvGrpSpPr/>
            <p:nvPr userDrawn="1"/>
          </p:nvGrpSpPr>
          <p:grpSpPr>
            <a:xfrm>
              <a:off x="747834" y="3559917"/>
              <a:ext cx="8539600" cy="1055714"/>
              <a:chOff x="805623" y="3889855"/>
              <a:chExt cx="8539600" cy="1055714"/>
            </a:xfrm>
          </p:grpSpPr>
          <p:grpSp>
            <p:nvGrpSpPr>
              <p:cNvPr id="60" name="그룹 59">
                <a:extLst>
                  <a:ext uri="{FF2B5EF4-FFF2-40B4-BE49-F238E27FC236}">
                    <a16:creationId xmlns:a16="http://schemas.microsoft.com/office/drawing/2014/main" id="{6D52BA93-54E3-4CA4-81A3-AAAA6FD74E74}"/>
                  </a:ext>
                </a:extLst>
              </p:cNvPr>
              <p:cNvGrpSpPr/>
              <p:nvPr/>
            </p:nvGrpSpPr>
            <p:grpSpPr>
              <a:xfrm>
                <a:off x="958539" y="3889855"/>
                <a:ext cx="8386684" cy="1055714"/>
                <a:chOff x="1098894" y="2558690"/>
                <a:chExt cx="8386684" cy="1055714"/>
              </a:xfrm>
            </p:grpSpPr>
            <p:sp>
              <p:nvSpPr>
                <p:cNvPr id="62" name="직사각형 61">
                  <a:extLst>
                    <a:ext uri="{FF2B5EF4-FFF2-40B4-BE49-F238E27FC236}">
                      <a16:creationId xmlns:a16="http://schemas.microsoft.com/office/drawing/2014/main" id="{6A161631-0A23-4125-B4F4-FAA21DADAE31}"/>
                    </a:ext>
                  </a:extLst>
                </p:cNvPr>
                <p:cNvSpPr/>
                <p:nvPr/>
              </p:nvSpPr>
              <p:spPr>
                <a:xfrm>
                  <a:off x="1098894" y="2558690"/>
                  <a:ext cx="7907946" cy="2051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nSpc>
                      <a:spcPts val="1600"/>
                    </a:lnSpc>
                  </a:pPr>
                  <a:r>
                    <a:rPr lang="en-US" altLang="ko-KR" sz="1400" b="1" dirty="0">
                      <a:solidFill>
                        <a:srgbClr val="0D0D0D"/>
                      </a:solidFill>
                      <a:latin typeface="SamsungOne 400" panose="020B0503030303020204" pitchFamily="34" charset="0"/>
                      <a:ea typeface="SamsungOne 400" panose="020B0503030303020204" pitchFamily="34" charset="0"/>
                      <a:cs typeface="Malgun Gothic Semilight" panose="020B0503020000020004" pitchFamily="34" charset="-127"/>
                    </a:rPr>
                    <a:t>Pairing similar, not necessarily equal, abilities as partners</a:t>
                  </a:r>
                </a:p>
              </p:txBody>
            </p:sp>
            <p:sp>
              <p:nvSpPr>
                <p:cNvPr id="63" name="직사각형 62">
                  <a:extLst>
                    <a:ext uri="{FF2B5EF4-FFF2-40B4-BE49-F238E27FC236}">
                      <a16:creationId xmlns:a16="http://schemas.microsoft.com/office/drawing/2014/main" id="{A138E381-77DA-4306-A103-3A1DDA69FDFA}"/>
                    </a:ext>
                  </a:extLst>
                </p:cNvPr>
                <p:cNvSpPr/>
                <p:nvPr/>
              </p:nvSpPr>
              <p:spPr>
                <a:xfrm>
                  <a:off x="1098894" y="2799950"/>
                  <a:ext cx="8386684" cy="814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nSpc>
                      <a:spcPts val="1600"/>
                    </a:lnSpc>
                  </a:pPr>
                  <a:r>
                    <a:rPr lang="en-US" altLang="ko-KR" sz="1300" dirty="0">
                      <a:solidFill>
                        <a:srgbClr val="0D0D0D"/>
                      </a:solidFill>
                      <a:latin typeface="SamsungOne 400" panose="020B0503030303020204" pitchFamily="34" charset="0"/>
                      <a:ea typeface="SamsungOne 400" panose="020B0503030303020204" pitchFamily="34" charset="0"/>
                      <a:cs typeface="Malgun Gothic Semilight" panose="020B0503020000020004" pitchFamily="34" charset="-127"/>
                    </a:rPr>
                    <a:t>Pair programming can be effective when students of similar, though not necessarily equal, abilities are paired as partners. Pairing mismatched students often can lead to unbalanced participation. Teachers must emphasize that pair programming is not a “divide-and-conquer” strategy, but rather a true collaborative effort in every endeavor for the entire project. Teachers should avoid pairing very weak students with very strong students.</a:t>
                  </a:r>
                </a:p>
              </p:txBody>
            </p:sp>
          </p:grpSp>
          <p:sp>
            <p:nvSpPr>
              <p:cNvPr id="61" name="직사각형 60">
                <a:extLst>
                  <a:ext uri="{FF2B5EF4-FFF2-40B4-BE49-F238E27FC236}">
                    <a16:creationId xmlns:a16="http://schemas.microsoft.com/office/drawing/2014/main" id="{E4812128-0A26-4117-A6F0-B97B55B1C046}"/>
                  </a:ext>
                </a:extLst>
              </p:cNvPr>
              <p:cNvSpPr/>
              <p:nvPr/>
            </p:nvSpPr>
            <p:spPr>
              <a:xfrm>
                <a:off x="805623" y="3897487"/>
                <a:ext cx="36000" cy="17995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latin typeface="SamsungOne 400" panose="020B0503030303020204" pitchFamily="34" charset="0"/>
                </a:endParaRPr>
              </a:p>
            </p:txBody>
          </p:sp>
        </p:grpSp>
        <p:grpSp>
          <p:nvGrpSpPr>
            <p:cNvPr id="55" name="그룹 54">
              <a:extLst>
                <a:ext uri="{FF2B5EF4-FFF2-40B4-BE49-F238E27FC236}">
                  <a16:creationId xmlns:a16="http://schemas.microsoft.com/office/drawing/2014/main" id="{093BAA16-736E-4E14-ADD4-D0B065F97B84}"/>
                </a:ext>
              </a:extLst>
            </p:cNvPr>
            <p:cNvGrpSpPr/>
            <p:nvPr userDrawn="1"/>
          </p:nvGrpSpPr>
          <p:grpSpPr>
            <a:xfrm>
              <a:off x="747834" y="4781836"/>
              <a:ext cx="8539600" cy="651629"/>
              <a:chOff x="805623" y="5143345"/>
              <a:chExt cx="8539600" cy="651629"/>
            </a:xfrm>
          </p:grpSpPr>
          <p:grpSp>
            <p:nvGrpSpPr>
              <p:cNvPr id="56" name="그룹 55">
                <a:extLst>
                  <a:ext uri="{FF2B5EF4-FFF2-40B4-BE49-F238E27FC236}">
                    <a16:creationId xmlns:a16="http://schemas.microsoft.com/office/drawing/2014/main" id="{D293E823-4052-43C0-BEAE-3C7039D15A90}"/>
                  </a:ext>
                </a:extLst>
              </p:cNvPr>
              <p:cNvGrpSpPr/>
              <p:nvPr/>
            </p:nvGrpSpPr>
            <p:grpSpPr>
              <a:xfrm>
                <a:off x="966159" y="5143345"/>
                <a:ext cx="8379064" cy="651629"/>
                <a:chOff x="1098894" y="2558690"/>
                <a:chExt cx="8379064" cy="651629"/>
              </a:xfrm>
            </p:grpSpPr>
            <p:sp>
              <p:nvSpPr>
                <p:cNvPr id="58" name="직사각형 57">
                  <a:extLst>
                    <a:ext uri="{FF2B5EF4-FFF2-40B4-BE49-F238E27FC236}">
                      <a16:creationId xmlns:a16="http://schemas.microsoft.com/office/drawing/2014/main" id="{65518604-971B-46EE-9C46-B0A61E2C0C76}"/>
                    </a:ext>
                  </a:extLst>
                </p:cNvPr>
                <p:cNvSpPr/>
                <p:nvPr/>
              </p:nvSpPr>
              <p:spPr>
                <a:xfrm>
                  <a:off x="1098894" y="2558690"/>
                  <a:ext cx="7907946" cy="2051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nSpc>
                      <a:spcPts val="1600"/>
                    </a:lnSpc>
                  </a:pPr>
                  <a:r>
                    <a:rPr lang="en-US" altLang="ko-KR" sz="1300" b="1" dirty="0">
                      <a:solidFill>
                        <a:srgbClr val="0D0D0D"/>
                      </a:solidFill>
                      <a:latin typeface="SamsungOne 400" panose="020B0503030303020204" pitchFamily="34" charset="0"/>
                      <a:ea typeface="SamsungOne 400" panose="020B0503030303020204" pitchFamily="34" charset="0"/>
                      <a:cs typeface="Malgun Gothic Semilight" panose="020B0503020000020004" pitchFamily="34" charset="-127"/>
                    </a:rPr>
                    <a:t>Motivate students by offering extra incentives </a:t>
                  </a:r>
                </a:p>
              </p:txBody>
            </p:sp>
            <p:sp>
              <p:nvSpPr>
                <p:cNvPr id="59" name="직사각형 58">
                  <a:extLst>
                    <a:ext uri="{FF2B5EF4-FFF2-40B4-BE49-F238E27FC236}">
                      <a16:creationId xmlns:a16="http://schemas.microsoft.com/office/drawing/2014/main" id="{EAD2FD8D-1FE7-49E5-8A52-6F8FA9CE371A}"/>
                    </a:ext>
                  </a:extLst>
                </p:cNvPr>
                <p:cNvSpPr/>
                <p:nvPr/>
              </p:nvSpPr>
              <p:spPr>
                <a:xfrm>
                  <a:off x="1098894" y="2799950"/>
                  <a:ext cx="8379064" cy="410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nSpc>
                      <a:spcPts val="1600"/>
                    </a:lnSpc>
                  </a:pPr>
                  <a:r>
                    <a:rPr lang="en-US" altLang="ko-KR" sz="1300" dirty="0">
                      <a:solidFill>
                        <a:srgbClr val="0D0D0D"/>
                      </a:solidFill>
                      <a:latin typeface="SamsungOne 400" panose="020B0503030303020204" pitchFamily="34" charset="0"/>
                      <a:ea typeface="SamsungOne 400" panose="020B0503030303020204" pitchFamily="34" charset="0"/>
                      <a:cs typeface="Malgun Gothic Semilight" panose="020B0503020000020004" pitchFamily="34" charset="-127"/>
                    </a:rPr>
                    <a:t>Offering extra incentives can help motivate students to pair, especially with advanced students. Some teachers have found it helpful to require students to pair for only one or two assignments. </a:t>
                  </a:r>
                </a:p>
              </p:txBody>
            </p:sp>
          </p:grpSp>
          <p:sp>
            <p:nvSpPr>
              <p:cNvPr id="57" name="직사각형 56">
                <a:extLst>
                  <a:ext uri="{FF2B5EF4-FFF2-40B4-BE49-F238E27FC236}">
                    <a16:creationId xmlns:a16="http://schemas.microsoft.com/office/drawing/2014/main" id="{D4A20AB2-235D-462A-AFBE-F2CE15681FE2}"/>
                  </a:ext>
                </a:extLst>
              </p:cNvPr>
              <p:cNvSpPr/>
              <p:nvPr/>
            </p:nvSpPr>
            <p:spPr>
              <a:xfrm>
                <a:off x="805623" y="5156017"/>
                <a:ext cx="36000" cy="17995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latin typeface="SamsungOne 400" panose="020B0503030303020204" pitchFamily="34" charset="0"/>
                </a:endParaRPr>
              </a:p>
            </p:txBody>
          </p:sp>
        </p:grpSp>
      </p:grpSp>
      <p:grpSp>
        <p:nvGrpSpPr>
          <p:cNvPr id="68" name="그룹 67">
            <a:extLst>
              <a:ext uri="{FF2B5EF4-FFF2-40B4-BE49-F238E27FC236}">
                <a16:creationId xmlns:a16="http://schemas.microsoft.com/office/drawing/2014/main" id="{D8D49945-C464-4DDD-ADD7-9189776293B8}"/>
              </a:ext>
            </a:extLst>
          </p:cNvPr>
          <p:cNvGrpSpPr/>
          <p:nvPr userDrawn="1"/>
        </p:nvGrpSpPr>
        <p:grpSpPr>
          <a:xfrm>
            <a:off x="589808" y="1588471"/>
            <a:ext cx="6615664" cy="430887"/>
            <a:chOff x="790976" y="1592058"/>
            <a:chExt cx="6615664" cy="430887"/>
          </a:xfrm>
        </p:grpSpPr>
        <p:sp>
          <p:nvSpPr>
            <p:cNvPr id="69" name="직사각형 68">
              <a:extLst>
                <a:ext uri="{FF2B5EF4-FFF2-40B4-BE49-F238E27FC236}">
                  <a16:creationId xmlns:a16="http://schemas.microsoft.com/office/drawing/2014/main" id="{0BC8F9B7-B969-4E3D-817F-48154FD61D7A}"/>
                </a:ext>
              </a:extLst>
            </p:cNvPr>
            <p:cNvSpPr/>
            <p:nvPr/>
          </p:nvSpPr>
          <p:spPr>
            <a:xfrm>
              <a:off x="1332314" y="1592058"/>
              <a:ext cx="6074326" cy="4308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2800" b="1" dirty="0">
                  <a:solidFill>
                    <a:srgbClr val="0D0D0D"/>
                  </a:solidFill>
                  <a:latin typeface="Samsung Sharp Sans" pitchFamily="2" charset="0"/>
                  <a:ea typeface="Samsung Sharp Sans" pitchFamily="2" charset="0"/>
                  <a:cs typeface="Samsung Sharp Sans" pitchFamily="2" charset="0"/>
                </a:rPr>
                <a:t>Pair Programming Practice</a:t>
              </a:r>
            </a:p>
          </p:txBody>
        </p:sp>
        <p:pic>
          <p:nvPicPr>
            <p:cNvPr id="70" name="그림 69">
              <a:extLst>
                <a:ext uri="{FF2B5EF4-FFF2-40B4-BE49-F238E27FC236}">
                  <a16:creationId xmlns:a16="http://schemas.microsoft.com/office/drawing/2014/main" id="{FD7DDC59-B654-4FF4-83F2-92986CFB86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976" y="1653961"/>
              <a:ext cx="374669" cy="323867"/>
            </a:xfrm>
            <a:prstGeom prst="rect">
              <a:avLst/>
            </a:prstGeom>
          </p:spPr>
        </p:pic>
      </p:grpSp>
      <p:sp>
        <p:nvSpPr>
          <p:cNvPr id="32" name="슬라이드 번호 개체 틀 15">
            <a:extLst>
              <a:ext uri="{FF2B5EF4-FFF2-40B4-BE49-F238E27FC236}">
                <a16:creationId xmlns:a16="http://schemas.microsoft.com/office/drawing/2014/main" id="{CCEC8F59-794B-4743-A6D7-1BC9720006CB}"/>
              </a:ext>
            </a:extLst>
          </p:cNvPr>
          <p:cNvSpPr txBox="1">
            <a:spLocks/>
          </p:cNvSpPr>
          <p:nvPr userDrawn="1"/>
        </p:nvSpPr>
        <p:spPr>
          <a:xfrm>
            <a:off x="4648200" y="6498000"/>
            <a:ext cx="4551107"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defTabSz="457200" rtl="0" fontAlgn="base" latinLnBrk="1">
              <a:spcBef>
                <a:spcPct val="0"/>
              </a:spcBef>
              <a:spcAft>
                <a:spcPct val="0"/>
              </a:spcAft>
              <a:defRPr/>
            </a:pPr>
            <a:r>
              <a:rPr kumimoji="1" lang="en-US" altLang="ko-KR" sz="900" kern="1200" dirty="0">
                <a:solidFill>
                  <a:schemeClr val="bg1">
                    <a:lumMod val="50000"/>
                  </a:schemeClr>
                </a:solidFill>
                <a:latin typeface="Samsung Sharp Sans" panose="02000503000000020004" charset="0"/>
                <a:ea typeface="SamsungOne 400" panose="020B0503030303020204" pitchFamily="34" charset="0"/>
                <a:cs typeface="Arial Unicode MS" panose="020B0604020202020204" pitchFamily="50" charset="-127"/>
              </a:rPr>
              <a:t>Chapter 3. Effective Python Programing - Function, Closure and Class</a:t>
            </a:r>
          </a:p>
        </p:txBody>
      </p:sp>
    </p:spTree>
    <p:extLst>
      <p:ext uri="{BB962C8B-B14F-4D97-AF65-F5344CB8AC3E}">
        <p14:creationId xmlns:p14="http://schemas.microsoft.com/office/powerpoint/2010/main" val="514505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onemore">
    <p:spTree>
      <p:nvGrpSpPr>
        <p:cNvPr id="1" name=""/>
        <p:cNvGrpSpPr/>
        <p:nvPr/>
      </p:nvGrpSpPr>
      <p:grpSpPr>
        <a:xfrm>
          <a:off x="0" y="0"/>
          <a:ext cx="0" cy="0"/>
          <a:chOff x="0" y="0"/>
          <a:chExt cx="0" cy="0"/>
        </a:xfrm>
      </p:grpSpPr>
      <p:grpSp>
        <p:nvGrpSpPr>
          <p:cNvPr id="17" name="그룹 16">
            <a:extLst>
              <a:ext uri="{FF2B5EF4-FFF2-40B4-BE49-F238E27FC236}">
                <a16:creationId xmlns:a16="http://schemas.microsoft.com/office/drawing/2014/main" id="{8F9D91F2-1DA9-4775-A2F4-3EA836FC8AC8}"/>
              </a:ext>
            </a:extLst>
          </p:cNvPr>
          <p:cNvGrpSpPr/>
          <p:nvPr userDrawn="1"/>
        </p:nvGrpSpPr>
        <p:grpSpPr>
          <a:xfrm>
            <a:off x="0" y="1"/>
            <a:ext cx="9906000" cy="999802"/>
            <a:chOff x="0" y="1"/>
            <a:chExt cx="9906000" cy="999802"/>
          </a:xfrm>
        </p:grpSpPr>
        <p:sp>
          <p:nvSpPr>
            <p:cNvPr id="18" name="직사각형 17">
              <a:extLst>
                <a:ext uri="{FF2B5EF4-FFF2-40B4-BE49-F238E27FC236}">
                  <a16:creationId xmlns:a16="http://schemas.microsoft.com/office/drawing/2014/main" id="{2445BDC7-3EC5-4A98-AB9C-DAF702D163B6}"/>
                </a:ext>
              </a:extLst>
            </p:cNvPr>
            <p:cNvSpPr/>
            <p:nvPr userDrawn="1"/>
          </p:nvSpPr>
          <p:spPr>
            <a:xfrm>
              <a:off x="0" y="619930"/>
              <a:ext cx="9906000" cy="379873"/>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9" name="직사각형 18">
              <a:extLst>
                <a:ext uri="{FF2B5EF4-FFF2-40B4-BE49-F238E27FC236}">
                  <a16:creationId xmlns:a16="http://schemas.microsoft.com/office/drawing/2014/main" id="{7C3EF875-C94A-48D5-8A2F-D7E1606943F8}"/>
                </a:ext>
              </a:extLst>
            </p:cNvPr>
            <p:cNvSpPr/>
            <p:nvPr userDrawn="1"/>
          </p:nvSpPr>
          <p:spPr>
            <a:xfrm>
              <a:off x="0" y="1"/>
              <a:ext cx="9906000" cy="877824"/>
            </a:xfrm>
            <a:prstGeom prst="rect">
              <a:avLst/>
            </a:prstGeom>
            <a:solidFill>
              <a:srgbClr val="1429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cxnSp>
        <p:nvCxnSpPr>
          <p:cNvPr id="20" name="직선 연결선 19">
            <a:extLst>
              <a:ext uri="{FF2B5EF4-FFF2-40B4-BE49-F238E27FC236}">
                <a16:creationId xmlns:a16="http://schemas.microsoft.com/office/drawing/2014/main" id="{F763F9BA-EE85-4466-9F91-463051CFC433}"/>
              </a:ext>
            </a:extLst>
          </p:cNvPr>
          <p:cNvCxnSpPr/>
          <p:nvPr userDrawn="1"/>
        </p:nvCxnSpPr>
        <p:spPr>
          <a:xfrm>
            <a:off x="449612"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슬라이드 번호 개체 틀 15">
            <a:extLst>
              <a:ext uri="{FF2B5EF4-FFF2-40B4-BE49-F238E27FC236}">
                <a16:creationId xmlns:a16="http://schemas.microsoft.com/office/drawing/2014/main" id="{83DE29B4-2918-48DA-8AAD-6689F9D9B25F}"/>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368"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22" name="직사각형 7">
            <a:extLst>
              <a:ext uri="{FF2B5EF4-FFF2-40B4-BE49-F238E27FC236}">
                <a16:creationId xmlns:a16="http://schemas.microsoft.com/office/drawing/2014/main" id="{3C9B8629-554D-4DBE-9C51-F645BAD954BC}"/>
              </a:ext>
            </a:extLst>
          </p:cNvPr>
          <p:cNvSpPr/>
          <p:nvPr userDrawn="1"/>
        </p:nvSpPr>
        <p:spPr>
          <a:xfrm>
            <a:off x="449612" y="6498000"/>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grpSp>
        <p:nvGrpSpPr>
          <p:cNvPr id="36" name="그룹 35">
            <a:extLst>
              <a:ext uri="{FF2B5EF4-FFF2-40B4-BE49-F238E27FC236}">
                <a16:creationId xmlns:a16="http://schemas.microsoft.com/office/drawing/2014/main" id="{FDEC6B4D-744D-4E9D-89EE-6B4FB27E7344}"/>
              </a:ext>
            </a:extLst>
          </p:cNvPr>
          <p:cNvGrpSpPr/>
          <p:nvPr userDrawn="1"/>
        </p:nvGrpSpPr>
        <p:grpSpPr>
          <a:xfrm>
            <a:off x="449612" y="1462227"/>
            <a:ext cx="9003600" cy="4500283"/>
            <a:chOff x="449612" y="1219200"/>
            <a:chExt cx="9003600" cy="4500283"/>
          </a:xfrm>
        </p:grpSpPr>
        <p:grpSp>
          <p:nvGrpSpPr>
            <p:cNvPr id="37" name="그룹 36">
              <a:extLst>
                <a:ext uri="{FF2B5EF4-FFF2-40B4-BE49-F238E27FC236}">
                  <a16:creationId xmlns:a16="http://schemas.microsoft.com/office/drawing/2014/main" id="{15B09C5B-34F7-4FED-9E9F-30D9359F898E}"/>
                </a:ext>
              </a:extLst>
            </p:cNvPr>
            <p:cNvGrpSpPr/>
            <p:nvPr userDrawn="1"/>
          </p:nvGrpSpPr>
          <p:grpSpPr>
            <a:xfrm>
              <a:off x="449612" y="1219200"/>
              <a:ext cx="9003600" cy="4500283"/>
              <a:chOff x="578678" y="1445207"/>
              <a:chExt cx="8748000" cy="4136077"/>
            </a:xfrm>
          </p:grpSpPr>
          <p:sp>
            <p:nvSpPr>
              <p:cNvPr id="54" name="직사각형 53"/>
              <p:cNvSpPr/>
              <p:nvPr userDrawn="1"/>
            </p:nvSpPr>
            <p:spPr>
              <a:xfrm>
                <a:off x="578678" y="2038352"/>
                <a:ext cx="8748000" cy="3542932"/>
              </a:xfrm>
              <a:prstGeom prst="rect">
                <a:avLst/>
              </a:prstGeom>
              <a:solidFill>
                <a:srgbClr val="ECEFF6"/>
              </a:solidFill>
              <a:ln w="38100">
                <a:solidFill>
                  <a:srgbClr val="0D0D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5" name="직사각형 54"/>
              <p:cNvSpPr/>
              <p:nvPr userDrawn="1"/>
            </p:nvSpPr>
            <p:spPr>
              <a:xfrm>
                <a:off x="578678" y="1445207"/>
                <a:ext cx="8748000" cy="617940"/>
              </a:xfrm>
              <a:prstGeom prst="rect">
                <a:avLst/>
              </a:prstGeom>
              <a:solidFill>
                <a:srgbClr val="ECEFF6"/>
              </a:solidFill>
              <a:ln w="38100">
                <a:solidFill>
                  <a:srgbClr val="0D0D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6" name="이등변 삼각형 55"/>
              <p:cNvSpPr/>
              <p:nvPr userDrawn="1"/>
            </p:nvSpPr>
            <p:spPr>
              <a:xfrm rot="2700000">
                <a:off x="8915045" y="1573924"/>
                <a:ext cx="396525" cy="198725"/>
              </a:xfrm>
              <a:prstGeom prst="triangle">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38" name="그룹 37">
              <a:extLst>
                <a:ext uri="{FF2B5EF4-FFF2-40B4-BE49-F238E27FC236}">
                  <a16:creationId xmlns:a16="http://schemas.microsoft.com/office/drawing/2014/main" id="{13D70919-1A43-46D4-9CAD-A2E01D8807D4}"/>
                </a:ext>
              </a:extLst>
            </p:cNvPr>
            <p:cNvGrpSpPr/>
            <p:nvPr userDrawn="1"/>
          </p:nvGrpSpPr>
          <p:grpSpPr>
            <a:xfrm>
              <a:off x="747834" y="2165797"/>
              <a:ext cx="8539600" cy="1267182"/>
              <a:chOff x="805623" y="2423005"/>
              <a:chExt cx="8539600" cy="1267182"/>
            </a:xfrm>
          </p:grpSpPr>
          <p:grpSp>
            <p:nvGrpSpPr>
              <p:cNvPr id="50" name="그룹 49">
                <a:extLst>
                  <a:ext uri="{FF2B5EF4-FFF2-40B4-BE49-F238E27FC236}">
                    <a16:creationId xmlns:a16="http://schemas.microsoft.com/office/drawing/2014/main" id="{57BC89B2-745B-42C0-A2BD-AB73D818DF63}"/>
                  </a:ext>
                </a:extLst>
              </p:cNvPr>
              <p:cNvGrpSpPr/>
              <p:nvPr/>
            </p:nvGrpSpPr>
            <p:grpSpPr>
              <a:xfrm>
                <a:off x="966158" y="2423005"/>
                <a:ext cx="8379065" cy="1267182"/>
                <a:chOff x="1098893" y="2558690"/>
                <a:chExt cx="8379065" cy="1267182"/>
              </a:xfrm>
            </p:grpSpPr>
            <p:sp>
              <p:nvSpPr>
                <p:cNvPr id="52" name="직사각형 51">
                  <a:extLst>
                    <a:ext uri="{FF2B5EF4-FFF2-40B4-BE49-F238E27FC236}">
                      <a16:creationId xmlns:a16="http://schemas.microsoft.com/office/drawing/2014/main" id="{DBE993FE-4059-43C4-BE9B-506F5F93E2AC}"/>
                    </a:ext>
                  </a:extLst>
                </p:cNvPr>
                <p:cNvSpPr/>
                <p:nvPr/>
              </p:nvSpPr>
              <p:spPr>
                <a:xfrm>
                  <a:off x="1098894" y="2558690"/>
                  <a:ext cx="7907946" cy="2073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nSpc>
                      <a:spcPts val="1600"/>
                    </a:lnSpc>
                  </a:pPr>
                  <a:r>
                    <a:rPr lang="en-US" altLang="ko-KR" sz="1400" b="1" dirty="0">
                      <a:solidFill>
                        <a:srgbClr val="0D0D0D"/>
                      </a:solidFill>
                      <a:latin typeface="SamsungOne 400" panose="020B0503030303020204" pitchFamily="34" charset="0"/>
                      <a:ea typeface="SamsungOne 400" panose="020B0503030303020204" pitchFamily="34" charset="0"/>
                      <a:cs typeface="Malgun Gothic Semilight" panose="020B0503020000020004" pitchFamily="34" charset="-127"/>
                    </a:rPr>
                    <a:t>Prevent collaboration cheating</a:t>
                  </a:r>
                </a:p>
              </p:txBody>
            </p:sp>
            <p:sp>
              <p:nvSpPr>
                <p:cNvPr id="53" name="직사각형 52">
                  <a:extLst>
                    <a:ext uri="{FF2B5EF4-FFF2-40B4-BE49-F238E27FC236}">
                      <a16:creationId xmlns:a16="http://schemas.microsoft.com/office/drawing/2014/main" id="{87DAFBC1-2EB6-4BFD-9C34-0D2CABDD431F}"/>
                    </a:ext>
                  </a:extLst>
                </p:cNvPr>
                <p:cNvSpPr/>
                <p:nvPr/>
              </p:nvSpPr>
              <p:spPr>
                <a:xfrm>
                  <a:off x="1098893" y="2799950"/>
                  <a:ext cx="8379065" cy="10259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nSpc>
                      <a:spcPts val="1600"/>
                    </a:lnSpc>
                  </a:pPr>
                  <a:r>
                    <a:rPr lang="en-US" altLang="ko-KR" sz="1300" dirty="0">
                      <a:solidFill>
                        <a:srgbClr val="0D0D0D"/>
                      </a:solidFill>
                      <a:latin typeface="SamsungOne 400" panose="020B0503030303020204" pitchFamily="34" charset="0"/>
                      <a:ea typeface="SamsungOne 400" panose="020B0503030303020204" pitchFamily="34" charset="0"/>
                      <a:cs typeface="Malgun Gothic Semilight" panose="020B0503020000020004" pitchFamily="34" charset="-127"/>
                    </a:rPr>
                    <a:t>The challenge for the teacher is to find ways to assess individual outcomes, while leveraging the benefits of collaboration. How do you know whether a student learned or cheated? Experts recommend revisiting course design and assessment, as well as explicitly and concretely discussing with the students on behaviors that will be interpreted as cheating. Experts encourage teachers to make assignments meaningful to students and to explain the value of what students will learn by completing them.</a:t>
                  </a:r>
                </a:p>
              </p:txBody>
            </p:sp>
          </p:grpSp>
          <p:sp>
            <p:nvSpPr>
              <p:cNvPr id="51" name="직사각형 50">
                <a:extLst>
                  <a:ext uri="{FF2B5EF4-FFF2-40B4-BE49-F238E27FC236}">
                    <a16:creationId xmlns:a16="http://schemas.microsoft.com/office/drawing/2014/main" id="{7A9CD47E-DFEB-409E-8A3C-002C106D4FF6}"/>
                  </a:ext>
                </a:extLst>
              </p:cNvPr>
              <p:cNvSpPr/>
              <p:nvPr/>
            </p:nvSpPr>
            <p:spPr>
              <a:xfrm>
                <a:off x="805623" y="2439855"/>
                <a:ext cx="36000" cy="17995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latin typeface="SamsungOne 400" panose="020B0503030303020204" pitchFamily="34" charset="0"/>
                </a:endParaRPr>
              </a:p>
            </p:txBody>
          </p:sp>
        </p:grpSp>
        <p:grpSp>
          <p:nvGrpSpPr>
            <p:cNvPr id="39" name="그룹 38">
              <a:extLst>
                <a:ext uri="{FF2B5EF4-FFF2-40B4-BE49-F238E27FC236}">
                  <a16:creationId xmlns:a16="http://schemas.microsoft.com/office/drawing/2014/main" id="{EA101DA7-28A0-4825-8294-91ED14409235}"/>
                </a:ext>
              </a:extLst>
            </p:cNvPr>
            <p:cNvGrpSpPr/>
            <p:nvPr userDrawn="1"/>
          </p:nvGrpSpPr>
          <p:grpSpPr>
            <a:xfrm>
              <a:off x="747834" y="3595777"/>
              <a:ext cx="8539600" cy="1876451"/>
              <a:chOff x="805623" y="3889855"/>
              <a:chExt cx="8539600" cy="1876451"/>
            </a:xfrm>
          </p:grpSpPr>
          <p:grpSp>
            <p:nvGrpSpPr>
              <p:cNvPr id="46" name="그룹 45">
                <a:extLst>
                  <a:ext uri="{FF2B5EF4-FFF2-40B4-BE49-F238E27FC236}">
                    <a16:creationId xmlns:a16="http://schemas.microsoft.com/office/drawing/2014/main" id="{6D52BA93-54E3-4CA4-81A3-AAAA6FD74E74}"/>
                  </a:ext>
                </a:extLst>
              </p:cNvPr>
              <p:cNvGrpSpPr/>
              <p:nvPr/>
            </p:nvGrpSpPr>
            <p:grpSpPr>
              <a:xfrm>
                <a:off x="958539" y="3889855"/>
                <a:ext cx="8386684" cy="1876451"/>
                <a:chOff x="1098894" y="2558690"/>
                <a:chExt cx="8386684" cy="1876451"/>
              </a:xfrm>
            </p:grpSpPr>
            <p:sp>
              <p:nvSpPr>
                <p:cNvPr id="48" name="직사각형 47">
                  <a:extLst>
                    <a:ext uri="{FF2B5EF4-FFF2-40B4-BE49-F238E27FC236}">
                      <a16:creationId xmlns:a16="http://schemas.microsoft.com/office/drawing/2014/main" id="{6A161631-0A23-4125-B4F4-FAA21DADAE31}"/>
                    </a:ext>
                  </a:extLst>
                </p:cNvPr>
                <p:cNvSpPr/>
                <p:nvPr/>
              </p:nvSpPr>
              <p:spPr>
                <a:xfrm>
                  <a:off x="1098894" y="2558690"/>
                  <a:ext cx="7907946" cy="2051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nSpc>
                      <a:spcPts val="1600"/>
                    </a:lnSpc>
                  </a:pPr>
                  <a:r>
                    <a:rPr lang="en-US" altLang="ko-KR" sz="1400" b="1" dirty="0">
                      <a:solidFill>
                        <a:srgbClr val="0D0D0D"/>
                      </a:solidFill>
                      <a:latin typeface="SamsungOne 400" panose="020B0503030303020204" pitchFamily="34" charset="0"/>
                      <a:ea typeface="SamsungOne 400" panose="020B0503030303020204" pitchFamily="34" charset="0"/>
                      <a:cs typeface="Malgun Gothic Semilight" panose="020B0503020000020004" pitchFamily="34" charset="-127"/>
                    </a:rPr>
                    <a:t>Collaborative learning environment</a:t>
                  </a:r>
                </a:p>
              </p:txBody>
            </p:sp>
            <p:sp>
              <p:nvSpPr>
                <p:cNvPr id="49" name="직사각형 48">
                  <a:extLst>
                    <a:ext uri="{FF2B5EF4-FFF2-40B4-BE49-F238E27FC236}">
                      <a16:creationId xmlns:a16="http://schemas.microsoft.com/office/drawing/2014/main" id="{A138E381-77DA-4306-A103-3A1DDA69FDFA}"/>
                    </a:ext>
                  </a:extLst>
                </p:cNvPr>
                <p:cNvSpPr/>
                <p:nvPr/>
              </p:nvSpPr>
              <p:spPr>
                <a:xfrm>
                  <a:off x="1098894" y="2799950"/>
                  <a:ext cx="8386684" cy="16351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nSpc>
                      <a:spcPts val="1600"/>
                    </a:lnSpc>
                  </a:pPr>
                  <a:r>
                    <a:rPr lang="en-US" altLang="ko-KR" sz="1300" dirty="0">
                      <a:solidFill>
                        <a:srgbClr val="0D0D0D"/>
                      </a:solidFill>
                      <a:latin typeface="SamsungOne 400" panose="020B0503030303020204" pitchFamily="34" charset="0"/>
                      <a:ea typeface="SamsungOne 400" panose="020B0503030303020204" pitchFamily="34" charset="0"/>
                      <a:cs typeface="Malgun Gothic Semilight" panose="020B0503020000020004" pitchFamily="34" charset="-127"/>
                    </a:rPr>
                    <a:t>A collaborative learning environment occurs anytime an instructor requires students to work together on learning activities. Collaborative learning environments can involve both formal and informal activities and may or may not include direct assessment. For example, pairs of students work on programming assignments; small groups of students discuss possible answers to a professor’s question during lecture; and students work together outside of class to learn new concepts. Collaborative learning is distinct from projects where students “divide and conquer.” When students divide the work, each is responsible for only part of the problem solving and there are very limited opportunities for working through problems with others. In collaborative environments, students are engaged in intellectual talk with each other.</a:t>
                  </a:r>
                </a:p>
              </p:txBody>
            </p:sp>
          </p:grpSp>
          <p:sp>
            <p:nvSpPr>
              <p:cNvPr id="47" name="직사각형 46">
                <a:extLst>
                  <a:ext uri="{FF2B5EF4-FFF2-40B4-BE49-F238E27FC236}">
                    <a16:creationId xmlns:a16="http://schemas.microsoft.com/office/drawing/2014/main" id="{E4812128-0A26-4117-A6F0-B97B55B1C046}"/>
                  </a:ext>
                </a:extLst>
              </p:cNvPr>
              <p:cNvSpPr/>
              <p:nvPr/>
            </p:nvSpPr>
            <p:spPr>
              <a:xfrm>
                <a:off x="805623" y="3897487"/>
                <a:ext cx="36000" cy="17995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latin typeface="SamsungOne 400" panose="020B0503030303020204" pitchFamily="34" charset="0"/>
                </a:endParaRPr>
              </a:p>
            </p:txBody>
          </p:sp>
        </p:grpSp>
        <p:grpSp>
          <p:nvGrpSpPr>
            <p:cNvPr id="43" name="그룹 42">
              <a:extLst>
                <a:ext uri="{FF2B5EF4-FFF2-40B4-BE49-F238E27FC236}">
                  <a16:creationId xmlns:a16="http://schemas.microsoft.com/office/drawing/2014/main" id="{D8D49945-C464-4DDD-ADD7-9189776293B8}"/>
                </a:ext>
              </a:extLst>
            </p:cNvPr>
            <p:cNvGrpSpPr/>
            <p:nvPr userDrawn="1"/>
          </p:nvGrpSpPr>
          <p:grpSpPr>
            <a:xfrm>
              <a:off x="589808" y="1345444"/>
              <a:ext cx="6615664" cy="430887"/>
              <a:chOff x="790976" y="1592058"/>
              <a:chExt cx="6615664" cy="430887"/>
            </a:xfrm>
          </p:grpSpPr>
          <p:sp>
            <p:nvSpPr>
              <p:cNvPr id="44" name="직사각형 43">
                <a:extLst>
                  <a:ext uri="{FF2B5EF4-FFF2-40B4-BE49-F238E27FC236}">
                    <a16:creationId xmlns:a16="http://schemas.microsoft.com/office/drawing/2014/main" id="{0BC8F9B7-B969-4E3D-817F-48154FD61D7A}"/>
                  </a:ext>
                </a:extLst>
              </p:cNvPr>
              <p:cNvSpPr/>
              <p:nvPr/>
            </p:nvSpPr>
            <p:spPr>
              <a:xfrm>
                <a:off x="1332314" y="1592058"/>
                <a:ext cx="6074326" cy="4308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2800" b="1" dirty="0">
                    <a:solidFill>
                      <a:srgbClr val="0D0D0D"/>
                    </a:solidFill>
                    <a:latin typeface="Samsung Sharp Sans" pitchFamily="2" charset="0"/>
                    <a:ea typeface="Samsung Sharp Sans" pitchFamily="2" charset="0"/>
                    <a:cs typeface="Samsung Sharp Sans" pitchFamily="2" charset="0"/>
                  </a:rPr>
                  <a:t>Pair Programming Practice</a:t>
                </a:r>
              </a:p>
            </p:txBody>
          </p:sp>
          <p:pic>
            <p:nvPicPr>
              <p:cNvPr id="45" name="그림 44">
                <a:extLst>
                  <a:ext uri="{FF2B5EF4-FFF2-40B4-BE49-F238E27FC236}">
                    <a16:creationId xmlns:a16="http://schemas.microsoft.com/office/drawing/2014/main" id="{FD7DDC59-B654-4FF4-83F2-92986CFB86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976" y="1653961"/>
                <a:ext cx="374669" cy="323867"/>
              </a:xfrm>
              <a:prstGeom prst="rect">
                <a:avLst/>
              </a:prstGeom>
            </p:spPr>
          </p:pic>
        </p:grpSp>
      </p:grpSp>
      <p:sp>
        <p:nvSpPr>
          <p:cNvPr id="27" name="슬라이드 번호 개체 틀 15">
            <a:extLst>
              <a:ext uri="{FF2B5EF4-FFF2-40B4-BE49-F238E27FC236}">
                <a16:creationId xmlns:a16="http://schemas.microsoft.com/office/drawing/2014/main" id="{CCEC8F59-794B-4743-A6D7-1BC9720006CB}"/>
              </a:ext>
            </a:extLst>
          </p:cNvPr>
          <p:cNvSpPr txBox="1">
            <a:spLocks/>
          </p:cNvSpPr>
          <p:nvPr userDrawn="1"/>
        </p:nvSpPr>
        <p:spPr>
          <a:xfrm>
            <a:off x="4648200" y="6498000"/>
            <a:ext cx="4551107"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defTabSz="457200" rtl="0" fontAlgn="base" latinLnBrk="1">
              <a:spcBef>
                <a:spcPct val="0"/>
              </a:spcBef>
              <a:spcAft>
                <a:spcPct val="0"/>
              </a:spcAft>
              <a:defRPr/>
            </a:pPr>
            <a:r>
              <a:rPr kumimoji="1" lang="en-US" altLang="ko-KR" sz="900" kern="1200" dirty="0">
                <a:solidFill>
                  <a:schemeClr val="bg1">
                    <a:lumMod val="50000"/>
                  </a:schemeClr>
                </a:solidFill>
                <a:latin typeface="Samsung Sharp Sans" panose="02000503000000020004" charset="0"/>
                <a:ea typeface="SamsungOne 400" panose="020B0503030303020204" pitchFamily="34" charset="0"/>
                <a:cs typeface="Arial Unicode MS" panose="020B0604020202020204" pitchFamily="50" charset="-127"/>
              </a:rPr>
              <a:t>Chapter 3. Effective Python Programing - Function, Closure and Class</a:t>
            </a:r>
          </a:p>
        </p:txBody>
      </p:sp>
    </p:spTree>
    <p:extLst>
      <p:ext uri="{BB962C8B-B14F-4D97-AF65-F5344CB8AC3E}">
        <p14:creationId xmlns:p14="http://schemas.microsoft.com/office/powerpoint/2010/main" val="3070742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ir">
    <p:spTree>
      <p:nvGrpSpPr>
        <p:cNvPr id="1" name=""/>
        <p:cNvGrpSpPr/>
        <p:nvPr/>
      </p:nvGrpSpPr>
      <p:grpSpPr>
        <a:xfrm>
          <a:off x="0" y="0"/>
          <a:ext cx="0" cy="0"/>
          <a:chOff x="0" y="0"/>
          <a:chExt cx="0" cy="0"/>
        </a:xfrm>
      </p:grpSpPr>
      <p:sp>
        <p:nvSpPr>
          <p:cNvPr id="3" name="직사각형 2"/>
          <p:cNvSpPr/>
          <p:nvPr userDrawn="1"/>
        </p:nvSpPr>
        <p:spPr>
          <a:xfrm>
            <a:off x="451306" y="1220478"/>
            <a:ext cx="9001905" cy="811746"/>
          </a:xfrm>
          <a:prstGeom prst="rect">
            <a:avLst/>
          </a:prstGeom>
          <a:solidFill>
            <a:srgbClr val="ECEFF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직사각형 3"/>
          <p:cNvSpPr/>
          <p:nvPr userDrawn="1"/>
        </p:nvSpPr>
        <p:spPr>
          <a:xfrm>
            <a:off x="451306" y="2070324"/>
            <a:ext cx="9001905" cy="4231864"/>
          </a:xfrm>
          <a:prstGeom prst="rect">
            <a:avLst/>
          </a:prstGeom>
          <a:solidFill>
            <a:srgbClr val="ECEFF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14" name="직선 연결선 13">
            <a:extLst>
              <a:ext uri="{FF2B5EF4-FFF2-40B4-BE49-F238E27FC236}">
                <a16:creationId xmlns:a16="http://schemas.microsoft.com/office/drawing/2014/main" id="{3BBBBCF4-8F64-4C44-B381-7016C297D04F}"/>
              </a:ext>
            </a:extLst>
          </p:cNvPr>
          <p:cNvCxnSpPr/>
          <p:nvPr userDrawn="1"/>
        </p:nvCxnSpPr>
        <p:spPr>
          <a:xfrm>
            <a:off x="449612"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슬라이드 번호 개체 틀 15">
            <a:extLst>
              <a:ext uri="{FF2B5EF4-FFF2-40B4-BE49-F238E27FC236}">
                <a16:creationId xmlns:a16="http://schemas.microsoft.com/office/drawing/2014/main" id="{2FC1FA6A-7119-4287-A121-C31068A9FCD3}"/>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368"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8" name="직사각형 7">
            <a:extLst>
              <a:ext uri="{FF2B5EF4-FFF2-40B4-BE49-F238E27FC236}">
                <a16:creationId xmlns:a16="http://schemas.microsoft.com/office/drawing/2014/main" id="{94BFF8EC-69D9-42AE-A84D-CEFDE15AD513}"/>
              </a:ext>
            </a:extLst>
          </p:cNvPr>
          <p:cNvSpPr/>
          <p:nvPr userDrawn="1"/>
        </p:nvSpPr>
        <p:spPr>
          <a:xfrm>
            <a:off x="449612" y="6498000"/>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grpSp>
        <p:nvGrpSpPr>
          <p:cNvPr id="27" name="그룹 26">
            <a:extLst>
              <a:ext uri="{FF2B5EF4-FFF2-40B4-BE49-F238E27FC236}">
                <a16:creationId xmlns:a16="http://schemas.microsoft.com/office/drawing/2014/main" id="{A3338F14-C71C-49FB-9B8F-636CAA3F7EFA}"/>
              </a:ext>
            </a:extLst>
          </p:cNvPr>
          <p:cNvGrpSpPr/>
          <p:nvPr userDrawn="1"/>
        </p:nvGrpSpPr>
        <p:grpSpPr>
          <a:xfrm>
            <a:off x="0" y="1"/>
            <a:ext cx="9906000" cy="999802"/>
            <a:chOff x="0" y="1"/>
            <a:chExt cx="9906000" cy="999802"/>
          </a:xfrm>
        </p:grpSpPr>
        <p:sp>
          <p:nvSpPr>
            <p:cNvPr id="28" name="직사각형 27">
              <a:extLst>
                <a:ext uri="{FF2B5EF4-FFF2-40B4-BE49-F238E27FC236}">
                  <a16:creationId xmlns:a16="http://schemas.microsoft.com/office/drawing/2014/main" id="{845141B1-0821-46A7-A897-9E66E1D5B440}"/>
                </a:ext>
              </a:extLst>
            </p:cNvPr>
            <p:cNvSpPr/>
            <p:nvPr userDrawn="1"/>
          </p:nvSpPr>
          <p:spPr>
            <a:xfrm>
              <a:off x="0" y="619930"/>
              <a:ext cx="9906000" cy="379873"/>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9" name="직사각형 28">
              <a:extLst>
                <a:ext uri="{FF2B5EF4-FFF2-40B4-BE49-F238E27FC236}">
                  <a16:creationId xmlns:a16="http://schemas.microsoft.com/office/drawing/2014/main" id="{1C7333F1-B594-4B0D-BB31-CF147773CE81}"/>
                </a:ext>
              </a:extLst>
            </p:cNvPr>
            <p:cNvSpPr/>
            <p:nvPr userDrawn="1"/>
          </p:nvSpPr>
          <p:spPr>
            <a:xfrm>
              <a:off x="0" y="1"/>
              <a:ext cx="9906000" cy="877824"/>
            </a:xfrm>
            <a:prstGeom prst="rect">
              <a:avLst/>
            </a:prstGeom>
            <a:solidFill>
              <a:srgbClr val="1429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20" name="슬라이드 번호 개체 틀 15">
            <a:extLst>
              <a:ext uri="{FF2B5EF4-FFF2-40B4-BE49-F238E27FC236}">
                <a16:creationId xmlns:a16="http://schemas.microsoft.com/office/drawing/2014/main" id="{CCEC8F59-794B-4743-A6D7-1BC9720006CB}"/>
              </a:ext>
            </a:extLst>
          </p:cNvPr>
          <p:cNvSpPr txBox="1">
            <a:spLocks/>
          </p:cNvSpPr>
          <p:nvPr userDrawn="1"/>
        </p:nvSpPr>
        <p:spPr>
          <a:xfrm>
            <a:off x="4648200" y="6498000"/>
            <a:ext cx="4551107"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defTabSz="457200" rtl="0" fontAlgn="base" latinLnBrk="1">
              <a:spcBef>
                <a:spcPct val="0"/>
              </a:spcBef>
              <a:spcAft>
                <a:spcPct val="0"/>
              </a:spcAft>
              <a:defRPr/>
            </a:pPr>
            <a:r>
              <a:rPr kumimoji="1" lang="en-US" altLang="ko-KR" sz="900" kern="1200" dirty="0">
                <a:solidFill>
                  <a:schemeClr val="bg1">
                    <a:lumMod val="50000"/>
                  </a:schemeClr>
                </a:solidFill>
                <a:latin typeface="Samsung Sharp Sans" panose="02000503000000020004" charset="0"/>
                <a:ea typeface="SamsungOne 400" panose="020B0503030303020204" pitchFamily="34" charset="0"/>
                <a:cs typeface="Arial Unicode MS" panose="020B0604020202020204" pitchFamily="50" charset="-127"/>
              </a:rPr>
              <a:t>Chapter 3. Effective Python Programing - Function, Closure and Class</a:t>
            </a:r>
          </a:p>
        </p:txBody>
      </p:sp>
    </p:spTree>
    <p:custDataLst>
      <p:tags r:id="rId1"/>
    </p:custDataLst>
    <p:extLst>
      <p:ext uri="{BB962C8B-B14F-4D97-AF65-F5344CB8AC3E}">
        <p14:creationId xmlns:p14="http://schemas.microsoft.com/office/powerpoint/2010/main" val="4260731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4766776"/>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7" r:id="rId5"/>
    <p:sldLayoutId id="2147483808" r:id="rId6"/>
    <p:sldLayoutId id="2147483788" r:id="rId7"/>
    <p:sldLayoutId id="2147483789" r:id="rId8"/>
    <p:sldLayoutId id="2147483790" r:id="rId9"/>
    <p:sldLayoutId id="2147483805" r:id="rId10"/>
    <p:sldLayoutId id="2147483806" r:id="rId11"/>
    <p:sldLayoutId id="2147483781" r:id="rId12"/>
    <p:sldLayoutId id="2147483782" r:id="rId13"/>
    <p:sldLayoutId id="2147483783" r:id="rId14"/>
    <p:sldLayoutId id="2147483784" r:id="rId15"/>
    <p:sldLayoutId id="2147483797" r:id="rId16"/>
    <p:sldLayoutId id="2147483798" r:id="rId17"/>
    <p:sldLayoutId id="2147483799" r:id="rId18"/>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33">
            <a:extLst>
              <a:ext uri="{FF2B5EF4-FFF2-40B4-BE49-F238E27FC236}">
                <a16:creationId xmlns:a16="http://schemas.microsoft.com/office/drawing/2014/main" id="{215914FE-3C05-4AF1-9102-9F455194E468}"/>
              </a:ext>
            </a:extLst>
          </p:cNvPr>
          <p:cNvSpPr/>
          <p:nvPr/>
        </p:nvSpPr>
        <p:spPr>
          <a:xfrm>
            <a:off x="720000" y="1710000"/>
            <a:ext cx="8366984" cy="22159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defTabSz="914400" latinLnBrk="1">
              <a:defRPr/>
            </a:pPr>
            <a:r>
              <a:rPr lang="en-US" altLang="ko-KR" sz="4800" b="1" dirty="0">
                <a:solidFill>
                  <a:schemeClr val="tx1"/>
                </a:solidFill>
                <a:latin typeface="Samsung Sharp Sans" pitchFamily="2" charset="0"/>
                <a:ea typeface="Samsung Sharp Sans" pitchFamily="2" charset="0"/>
                <a:cs typeface="Samsung Sharp Sans" pitchFamily="2" charset="0"/>
              </a:rPr>
              <a:t>Samsung </a:t>
            </a:r>
          </a:p>
          <a:p>
            <a:pPr defTabSz="914400" latinLnBrk="1">
              <a:defRPr/>
            </a:pPr>
            <a:r>
              <a:rPr lang="en-US" altLang="ko-KR" sz="4800" b="1" dirty="0">
                <a:solidFill>
                  <a:schemeClr val="tx1"/>
                </a:solidFill>
                <a:latin typeface="Samsung Sharp Sans" pitchFamily="2" charset="0"/>
                <a:ea typeface="Samsung Sharp Sans" pitchFamily="2" charset="0"/>
                <a:cs typeface="Samsung Sharp Sans" pitchFamily="2" charset="0"/>
              </a:rPr>
              <a:t>Innovation </a:t>
            </a:r>
          </a:p>
          <a:p>
            <a:pPr defTabSz="914400" latinLnBrk="1">
              <a:defRPr/>
            </a:pPr>
            <a:r>
              <a:rPr lang="en-US" altLang="ko-KR" sz="4800" b="1" dirty="0">
                <a:solidFill>
                  <a:schemeClr val="tx1"/>
                </a:solidFill>
                <a:latin typeface="Samsung Sharp Sans" pitchFamily="2" charset="0"/>
                <a:ea typeface="Samsung Sharp Sans" pitchFamily="2" charset="0"/>
                <a:cs typeface="Samsung Sharp Sans" pitchFamily="2" charset="0"/>
              </a:rPr>
              <a:t>Campus</a:t>
            </a:r>
          </a:p>
        </p:txBody>
      </p:sp>
      <p:grpSp>
        <p:nvGrpSpPr>
          <p:cNvPr id="3" name="그룹 2">
            <a:extLst>
              <a:ext uri="{FF2B5EF4-FFF2-40B4-BE49-F238E27FC236}">
                <a16:creationId xmlns:a16="http://schemas.microsoft.com/office/drawing/2014/main" id="{297A5779-EA1E-416C-8400-F0041FD3BA30}"/>
              </a:ext>
            </a:extLst>
          </p:cNvPr>
          <p:cNvGrpSpPr/>
          <p:nvPr/>
        </p:nvGrpSpPr>
        <p:grpSpPr>
          <a:xfrm>
            <a:off x="724689" y="4320000"/>
            <a:ext cx="6097837" cy="369332"/>
            <a:chOff x="724689" y="4320000"/>
            <a:chExt cx="6097837" cy="369332"/>
          </a:xfrm>
        </p:grpSpPr>
        <p:sp>
          <p:nvSpPr>
            <p:cNvPr id="4" name="직사각형 133">
              <a:extLst>
                <a:ext uri="{FF2B5EF4-FFF2-40B4-BE49-F238E27FC236}">
                  <a16:creationId xmlns:a16="http://schemas.microsoft.com/office/drawing/2014/main" id="{7E1FFB96-4B69-4AC9-8440-53675C6399E1}"/>
                </a:ext>
              </a:extLst>
            </p:cNvPr>
            <p:cNvSpPr/>
            <p:nvPr/>
          </p:nvSpPr>
          <p:spPr>
            <a:xfrm>
              <a:off x="990000" y="4320000"/>
              <a:ext cx="583252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a:defRPr/>
              </a:pPr>
              <a:r>
                <a:rPr lang="en-US" altLang="ko-KR" sz="2400" dirty="0">
                  <a:solidFill>
                    <a:srgbClr val="1428A0"/>
                  </a:solidFill>
                  <a:latin typeface="Samsung Sharp Sans" pitchFamily="2" charset="0"/>
                  <a:ea typeface="Samsung Sharp Sans" pitchFamily="2" charset="0"/>
                  <a:cs typeface="Samsung Sharp Sans" pitchFamily="2" charset="0"/>
                </a:rPr>
                <a:t>Coding and Programming</a:t>
              </a:r>
              <a:endParaRPr lang="ko-KR" altLang="en-US" sz="2400" dirty="0">
                <a:solidFill>
                  <a:srgbClr val="1428A0"/>
                </a:solidFill>
                <a:latin typeface="Samsung Sharp Sans" pitchFamily="2" charset="0"/>
                <a:cs typeface="Samsung Sharp Sans" pitchFamily="2" charset="0"/>
              </a:endParaRPr>
            </a:p>
          </p:txBody>
        </p:sp>
        <p:sp>
          <p:nvSpPr>
            <p:cNvPr id="5" name="직사각형 4">
              <a:extLst>
                <a:ext uri="{FF2B5EF4-FFF2-40B4-BE49-F238E27FC236}">
                  <a16:creationId xmlns:a16="http://schemas.microsoft.com/office/drawing/2014/main" id="{D855D68E-BB7F-4367-8E21-08DA47F8AF69}"/>
                </a:ext>
              </a:extLst>
            </p:cNvPr>
            <p:cNvSpPr/>
            <p:nvPr/>
          </p:nvSpPr>
          <p:spPr>
            <a:xfrm>
              <a:off x="724689" y="4320000"/>
              <a:ext cx="54000" cy="360000"/>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맑은 고딕" panose="020B0503020000020004" pitchFamily="50" charset="-127"/>
              </a:endParaRPr>
            </a:p>
          </p:txBody>
        </p:sp>
      </p:grpSp>
    </p:spTree>
    <p:extLst>
      <p:ext uri="{BB962C8B-B14F-4D97-AF65-F5344CB8AC3E}">
        <p14:creationId xmlns:p14="http://schemas.microsoft.com/office/powerpoint/2010/main" val="2343933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p:cNvGrpSpPr/>
          <p:nvPr/>
        </p:nvGrpSpPr>
        <p:grpSpPr>
          <a:xfrm>
            <a:off x="720000" y="2420520"/>
            <a:ext cx="8157300" cy="1746757"/>
            <a:chOff x="720000" y="2519580"/>
            <a:chExt cx="8157300" cy="1746757"/>
          </a:xfrm>
        </p:grpSpPr>
        <p:sp>
          <p:nvSpPr>
            <p:cNvPr id="6" name="직사각형 133">
              <a:extLst>
                <a:ext uri="{FF2B5EF4-FFF2-40B4-BE49-F238E27FC236}">
                  <a16:creationId xmlns:a16="http://schemas.microsoft.com/office/drawing/2014/main" id="{9ECD4F1E-56F2-4389-8493-B26C356AB15F}"/>
                </a:ext>
              </a:extLst>
            </p:cNvPr>
            <p:cNvSpPr/>
            <p:nvPr/>
          </p:nvSpPr>
          <p:spPr>
            <a:xfrm>
              <a:off x="990000" y="2974294"/>
              <a:ext cx="7887300" cy="6155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defTabSz="457200">
                <a:defRPr/>
              </a:pPr>
              <a:r>
                <a:rPr lang="en-US" altLang="ko-KR" sz="4000" b="1" dirty="0">
                  <a:solidFill>
                    <a:prstClr val="black"/>
                  </a:solidFill>
                  <a:latin typeface="Samsung Sharp Sans" pitchFamily="2" charset="0"/>
                  <a:cs typeface="Samsung Sharp Sans" pitchFamily="2" charset="0"/>
                </a:rPr>
                <a:t>Effective Python Programing </a:t>
              </a:r>
            </a:p>
          </p:txBody>
        </p:sp>
        <p:sp>
          <p:nvSpPr>
            <p:cNvPr id="8" name="직사각형 133">
              <a:extLst>
                <a:ext uri="{FF2B5EF4-FFF2-40B4-BE49-F238E27FC236}">
                  <a16:creationId xmlns:a16="http://schemas.microsoft.com/office/drawing/2014/main" id="{9AE80E35-DC50-4BA6-9B16-9297657601D5}"/>
                </a:ext>
              </a:extLst>
            </p:cNvPr>
            <p:cNvSpPr/>
            <p:nvPr/>
          </p:nvSpPr>
          <p:spPr>
            <a:xfrm>
              <a:off x="990000" y="2519580"/>
              <a:ext cx="5479711"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200">
                <a:defRPr/>
              </a:pPr>
              <a:r>
                <a:rPr lang="en-US" altLang="ko-KR" sz="2000" dirty="0">
                  <a:solidFill>
                    <a:schemeClr val="bg1">
                      <a:lumMod val="50000"/>
                    </a:schemeClr>
                  </a:solidFill>
                  <a:latin typeface="Samsung Sharp Sans" pitchFamily="2" charset="0"/>
                  <a:ea typeface="Samsung Sharp Sans" pitchFamily="2" charset="0"/>
                  <a:cs typeface="Samsung Sharp Sans" pitchFamily="2" charset="0"/>
                </a:rPr>
                <a:t>Chapter 3. </a:t>
              </a:r>
              <a:endParaRPr lang="en-US" altLang="ko-KR" sz="5400" dirty="0">
                <a:solidFill>
                  <a:schemeClr val="bg1">
                    <a:lumMod val="50000"/>
                  </a:schemeClr>
                </a:solidFill>
                <a:latin typeface="Samsung Sharp Sans" pitchFamily="2" charset="0"/>
                <a:ea typeface="Samsung Sharp Sans" pitchFamily="2" charset="0"/>
                <a:cs typeface="Samsung Sharp Sans" pitchFamily="2" charset="0"/>
              </a:endParaRPr>
            </a:p>
          </p:txBody>
        </p:sp>
        <p:sp>
          <p:nvSpPr>
            <p:cNvPr id="9" name="직사각형 8">
              <a:extLst>
                <a:ext uri="{FF2B5EF4-FFF2-40B4-BE49-F238E27FC236}">
                  <a16:creationId xmlns:a16="http://schemas.microsoft.com/office/drawing/2014/main" id="{5D14EC55-4505-4D03-B538-D66AAACB366E}"/>
                </a:ext>
              </a:extLst>
            </p:cNvPr>
            <p:cNvSpPr/>
            <p:nvPr/>
          </p:nvSpPr>
          <p:spPr>
            <a:xfrm>
              <a:off x="720000" y="2544854"/>
              <a:ext cx="60008" cy="1097280"/>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맑은 고딕" panose="020B0503020000020004" pitchFamily="50" charset="-127"/>
              </a:endParaRPr>
            </a:p>
          </p:txBody>
        </p:sp>
        <p:grpSp>
          <p:nvGrpSpPr>
            <p:cNvPr id="2" name="그룹 1"/>
            <p:cNvGrpSpPr/>
            <p:nvPr/>
          </p:nvGrpSpPr>
          <p:grpSpPr>
            <a:xfrm>
              <a:off x="720000" y="3943172"/>
              <a:ext cx="4681340" cy="323165"/>
              <a:chOff x="720000" y="3425012"/>
              <a:chExt cx="4681340" cy="323165"/>
            </a:xfrm>
          </p:grpSpPr>
          <p:sp>
            <p:nvSpPr>
              <p:cNvPr id="7" name="직사각형 133">
                <a:extLst>
                  <a:ext uri="{FF2B5EF4-FFF2-40B4-BE49-F238E27FC236}">
                    <a16:creationId xmlns:a16="http://schemas.microsoft.com/office/drawing/2014/main" id="{68C423AE-9FF7-4CCB-8CFB-0D036BBE42B6}"/>
                  </a:ext>
                </a:extLst>
              </p:cNvPr>
              <p:cNvSpPr/>
              <p:nvPr/>
            </p:nvSpPr>
            <p:spPr>
              <a:xfrm>
                <a:off x="990000" y="3425012"/>
                <a:ext cx="4411340" cy="323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200">
                  <a:defRPr/>
                </a:pPr>
                <a:r>
                  <a:rPr lang="en-US" altLang="ko-KR" sz="2100" dirty="0">
                    <a:solidFill>
                      <a:srgbClr val="1428A0"/>
                    </a:solidFill>
                    <a:latin typeface="Samsung Sharp Sans" pitchFamily="2" charset="0"/>
                    <a:ea typeface="Samsung Sharp Sans" pitchFamily="2" charset="0"/>
                    <a:cs typeface="Samsung Sharp Sans" pitchFamily="2" charset="0"/>
                  </a:rPr>
                  <a:t>Coding and Programming</a:t>
                </a:r>
                <a:endParaRPr lang="ko-KR" altLang="en-US" sz="2100" dirty="0">
                  <a:solidFill>
                    <a:srgbClr val="1428A0"/>
                  </a:solidFill>
                  <a:latin typeface="Samsung Sharp Sans" pitchFamily="2" charset="0"/>
                  <a:cs typeface="Samsung Sharp Sans" pitchFamily="2" charset="0"/>
                </a:endParaRPr>
              </a:p>
            </p:txBody>
          </p:sp>
          <p:sp>
            <p:nvSpPr>
              <p:cNvPr id="10" name="직사각형 9">
                <a:extLst>
                  <a:ext uri="{FF2B5EF4-FFF2-40B4-BE49-F238E27FC236}">
                    <a16:creationId xmlns:a16="http://schemas.microsoft.com/office/drawing/2014/main" id="{6490A05B-990A-4F39-A4F0-CDC93970D232}"/>
                  </a:ext>
                </a:extLst>
              </p:cNvPr>
              <p:cNvSpPr/>
              <p:nvPr/>
            </p:nvSpPr>
            <p:spPr>
              <a:xfrm>
                <a:off x="720000" y="3425012"/>
                <a:ext cx="60008" cy="323165"/>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맑은 고딕" panose="020B0503020000020004" pitchFamily="50" charset="-127"/>
                </a:endParaRPr>
              </a:p>
            </p:txBody>
          </p:sp>
        </p:grpSp>
      </p:grpSp>
    </p:spTree>
    <p:extLst>
      <p:ext uri="{BB962C8B-B14F-4D97-AF65-F5344CB8AC3E}">
        <p14:creationId xmlns:p14="http://schemas.microsoft.com/office/powerpoint/2010/main" val="3254733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3E84E9-1388-9DEB-D8FD-506C8076D6BB}"/>
              </a:ext>
            </a:extLst>
          </p:cNvPr>
          <p:cNvSpPr txBox="1"/>
          <p:nvPr/>
        </p:nvSpPr>
        <p:spPr>
          <a:xfrm>
            <a:off x="459827" y="389567"/>
            <a:ext cx="8986345" cy="461665"/>
          </a:xfrm>
          <a:prstGeom prst="rect">
            <a:avLst/>
          </a:prstGeom>
          <a:noFill/>
        </p:spPr>
        <p:txBody>
          <a:bodyPr wrap="square" rtlCol="0" anchor="ctr">
            <a:spAutoFit/>
          </a:bodyPr>
          <a:lstStyle/>
          <a:p>
            <a:r>
              <a:rPr lang="en-US" sz="2400" b="1" dirty="0">
                <a:solidFill>
                  <a:srgbClr val="1429A0"/>
                </a:solidFill>
                <a:latin typeface="Samsung Sharp Sans"/>
                <a:ea typeface="D2Coding" panose="020B0609020101020101" pitchFamily="49" charset="-127"/>
              </a:rPr>
              <a:t>Project</a:t>
            </a:r>
          </a:p>
        </p:txBody>
      </p:sp>
      <p:sp>
        <p:nvSpPr>
          <p:cNvPr id="4" name="직사각형 70">
            <a:extLst>
              <a:ext uri="{FF2B5EF4-FFF2-40B4-BE49-F238E27FC236}">
                <a16:creationId xmlns:a16="http://schemas.microsoft.com/office/drawing/2014/main" id="{648F76E5-1675-C6D3-3C06-7B3D3B51FE8B}"/>
              </a:ext>
            </a:extLst>
          </p:cNvPr>
          <p:cNvSpPr/>
          <p:nvPr/>
        </p:nvSpPr>
        <p:spPr>
          <a:xfrm>
            <a:off x="459828" y="1254273"/>
            <a:ext cx="8986344" cy="39025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115888" indent="-115888" latinLnBrk="0">
              <a:lnSpc>
                <a:spcPct val="150000"/>
              </a:lnSpc>
              <a:spcAft>
                <a:spcPts val="12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Develop a command-line Task Manager application in Python that enables users to efficiently manage their tasks. </a:t>
            </a:r>
          </a:p>
          <a:p>
            <a:pPr marL="115888" indent="-115888" latinLnBrk="0">
              <a:lnSpc>
                <a:spcPct val="150000"/>
              </a:lnSpc>
              <a:spcAft>
                <a:spcPts val="12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The application should allow users to create, update, view, and delete tasks. Each task should have a title, description, due date, and status (e.g., "incomplete", "completed", "in progress").</a:t>
            </a:r>
          </a:p>
          <a:p>
            <a:pPr marL="115888" indent="-115888" latinLnBrk="0">
              <a:lnSpc>
                <a:spcPct val="150000"/>
              </a:lnSpc>
              <a:spcAft>
                <a:spcPts val="12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The objective is to create an organized and user-friendly tool for task management, helping users keep track of their responsibilities and deadlines effectively.</a:t>
            </a:r>
          </a:p>
          <a:p>
            <a:pPr marL="115888" indent="-115888" latinLnBrk="0">
              <a:lnSpc>
                <a:spcPct val="150000"/>
              </a:lnSpc>
              <a:spcAft>
                <a:spcPts val="12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Your project should contain 4 classes: task manager, task, personal task and work task.</a:t>
            </a:r>
          </a:p>
          <a:p>
            <a:pPr marL="115888" indent="-115888" latinLnBrk="0">
              <a:lnSpc>
                <a:spcPct val="150000"/>
              </a:lnSpc>
              <a:spcAft>
                <a:spcPts val="12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You should use OOP concepts like inheritance and polymorphism to implement the previous classes.</a:t>
            </a:r>
          </a:p>
        </p:txBody>
      </p:sp>
    </p:spTree>
    <p:extLst>
      <p:ext uri="{BB962C8B-B14F-4D97-AF65-F5344CB8AC3E}">
        <p14:creationId xmlns:p14="http://schemas.microsoft.com/office/powerpoint/2010/main" val="3128527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3E84E9-1388-9DEB-D8FD-506C8076D6BB}"/>
              </a:ext>
            </a:extLst>
          </p:cNvPr>
          <p:cNvSpPr txBox="1"/>
          <p:nvPr/>
        </p:nvSpPr>
        <p:spPr>
          <a:xfrm>
            <a:off x="459827" y="389567"/>
            <a:ext cx="8986345" cy="461665"/>
          </a:xfrm>
          <a:prstGeom prst="rect">
            <a:avLst/>
          </a:prstGeom>
          <a:noFill/>
        </p:spPr>
        <p:txBody>
          <a:bodyPr wrap="square" rtlCol="0" anchor="ctr">
            <a:spAutoFit/>
          </a:bodyPr>
          <a:lstStyle/>
          <a:p>
            <a:r>
              <a:rPr lang="en-US" sz="2400" b="1" dirty="0">
                <a:solidFill>
                  <a:srgbClr val="1429A0"/>
                </a:solidFill>
                <a:latin typeface="Samsung Sharp Sans"/>
                <a:ea typeface="D2Coding" panose="020B0609020101020101" pitchFamily="49" charset="-127"/>
              </a:rPr>
              <a:t>Project Cont.</a:t>
            </a:r>
          </a:p>
        </p:txBody>
      </p:sp>
      <p:sp>
        <p:nvSpPr>
          <p:cNvPr id="4" name="직사각형 70">
            <a:extLst>
              <a:ext uri="{FF2B5EF4-FFF2-40B4-BE49-F238E27FC236}">
                <a16:creationId xmlns:a16="http://schemas.microsoft.com/office/drawing/2014/main" id="{648F76E5-1675-C6D3-3C06-7B3D3B51FE8B}"/>
              </a:ext>
            </a:extLst>
          </p:cNvPr>
          <p:cNvSpPr/>
          <p:nvPr/>
        </p:nvSpPr>
        <p:spPr>
          <a:xfrm>
            <a:off x="459828" y="1254273"/>
            <a:ext cx="8986344" cy="30099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115888" indent="-115888" latinLnBrk="0">
              <a:lnSpc>
                <a:spcPct val="150000"/>
              </a:lnSpc>
              <a:spcAft>
                <a:spcPts val="12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The work task class should contain task priority attribute and the personal task should contain task category attribute(family, sports,...), both classes should contain a method which returns the task type.</a:t>
            </a:r>
          </a:p>
          <a:p>
            <a:pPr marL="115888" indent="-115888" latinLnBrk="0">
              <a:lnSpc>
                <a:spcPct val="150000"/>
              </a:lnSpc>
              <a:spcAft>
                <a:spcPts val="12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The project should contain main function as well which shows the user the menu whether he wants to add a task, delete a task, show list of tasks, update due date, mark task as completed or quit.</a:t>
            </a:r>
          </a:p>
          <a:p>
            <a:pPr marL="115888" indent="-115888" latinLnBrk="0">
              <a:lnSpc>
                <a:spcPct val="150000"/>
              </a:lnSpc>
              <a:spcAft>
                <a:spcPts val="12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You should handle at least 2 error types using exceptions.</a:t>
            </a:r>
          </a:p>
          <a:p>
            <a:pPr marL="115888" indent="-115888" latinLnBrk="0">
              <a:lnSpc>
                <a:spcPct val="150000"/>
              </a:lnSpc>
              <a:spcAft>
                <a:spcPts val="1200"/>
              </a:spcAft>
              <a:buSzPct val="120000"/>
              <a:buBlip>
                <a:blip r:embed="rId3"/>
              </a:buBlip>
              <a:defRPr/>
            </a:pPr>
            <a:r>
              <a:rPr lang="en-US" altLang="ko-KR" sz="1600" dirty="0">
                <a:solidFill>
                  <a:schemeClr val="tx1"/>
                </a:solidFill>
                <a:latin typeface="SamsungOne 400" panose="020B0503030303020204" pitchFamily="34" charset="0"/>
                <a:ea typeface="SamsungOne 400" panose="020B0503030303020204" pitchFamily="34" charset="0"/>
              </a:rPr>
              <a:t>Bonus: store the tasks in a JSON file.</a:t>
            </a:r>
          </a:p>
        </p:txBody>
      </p:sp>
    </p:spTree>
    <p:extLst>
      <p:ext uri="{BB962C8B-B14F-4D97-AF65-F5344CB8AC3E}">
        <p14:creationId xmlns:p14="http://schemas.microsoft.com/office/powerpoint/2010/main" val="3855689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76374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80"/>
  <p:tag name="ARTICULATE_DESIGN_ID_OFFICE THEME" val="y76OW21s"/>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24216</TotalTime>
  <Words>241</Words>
  <Application>Microsoft Office PowerPoint</Application>
  <PresentationFormat>A4 Paper (210x297 mm)</PresentationFormat>
  <Paragraphs>22</Paragraphs>
  <Slides>5</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Calibri</vt:lpstr>
      <vt:lpstr>굴림</vt:lpstr>
      <vt:lpstr>Samsung Sharp Sans Bold</vt:lpstr>
      <vt:lpstr>Arial</vt:lpstr>
      <vt:lpstr>Samsung Sharp Sans</vt:lpstr>
      <vt:lpstr>SamsungOne 400</vt:lpstr>
      <vt:lpstr>맑은 고딕</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cp:lastModifiedBy>شهاب ايهاب احمد طلعت شبل</cp:lastModifiedBy>
  <cp:revision>904</cp:revision>
  <cp:lastPrinted>2021-06-22T04:42:01Z</cp:lastPrinted>
  <dcterms:created xsi:type="dcterms:W3CDTF">2009-02-24T02:14:00Z</dcterms:created>
  <dcterms:modified xsi:type="dcterms:W3CDTF">2023-08-09T14:59:44Z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y fmtid="{D5CDD505-2E9C-101B-9397-08002B2CF9AE}" pid="3" name="ArticulateGUID">
    <vt:lpwstr>2ED98D36-3385-40F7-3F3F-3F3F3F3F3F0E</vt:lpwstr>
  </property>
  <property fmtid="{D5CDD505-2E9C-101B-9397-08002B2CF9AE}" pid="4" name="ArticulatePath">
    <vt:lpwstr>SIC_C&amp;P_Chapter 3. 파이썬 인텐시브_v1.6(211008)</vt:lpwstr>
  </property>
</Properties>
</file>