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6" r:id="rId1"/>
  </p:sldMasterIdLst>
  <p:notesMasterIdLst>
    <p:notesMasterId r:id="rId11"/>
  </p:notesMasterIdLst>
  <p:sldIdLst>
    <p:sldId id="291" r:id="rId2"/>
    <p:sldId id="2252" r:id="rId3"/>
    <p:sldId id="4034" r:id="rId4"/>
    <p:sldId id="4035" r:id="rId5"/>
    <p:sldId id="4036" r:id="rId6"/>
    <p:sldId id="4037" r:id="rId7"/>
    <p:sldId id="4038" r:id="rId8"/>
    <p:sldId id="4039" r:id="rId9"/>
    <p:sldId id="2584" r:id="rId10"/>
  </p:sldIdLst>
  <p:sldSz cx="9906000" cy="6858000" type="A4"/>
  <p:notesSz cx="6797675" cy="9926638"/>
  <p:embeddedFontLst>
    <p:embeddedFont>
      <p:font typeface="Calibri" panose="020F0502020204030204" pitchFamily="34" charset="0"/>
      <p:regular r:id="rId12"/>
      <p:bold r:id="rId13"/>
      <p:italic r:id="rId14"/>
      <p:boldItalic r:id="rId15"/>
    </p:embeddedFont>
    <p:embeddedFont>
      <p:font typeface="Gulim" panose="020B0600000101010101" pitchFamily="34" charset="-127"/>
      <p:regular r:id="rId16"/>
    </p:embeddedFont>
    <p:embeddedFont>
      <p:font typeface="Malgun Gothic" panose="020B0503020000020004" pitchFamily="34" charset="-127"/>
      <p:regular r:id="rId17"/>
      <p:bold r:id="rId18"/>
    </p:embeddedFont>
    <p:embeddedFont>
      <p:font typeface="Samsung Sharp Sans Bold" panose="020B0604020202020204" charset="0"/>
      <p:bold r:id="rId19"/>
    </p:embeddedFont>
    <p:embeddedFont>
      <p:font typeface="SamsungOne 400" panose="020B0503030303020204" charset="0"/>
      <p:regular r:id="rId20"/>
    </p:embeddedFont>
    <p:embeddedFont>
      <p:font typeface="SamsungOne 400C" panose="020B0506030303020204" charset="0"/>
      <p:regular r:id="rId21"/>
    </p:embeddedFont>
  </p:embeddedFontLst>
  <p:defaultTextStyle>
    <a:defPPr>
      <a:defRPr lang="ko-KR"/>
    </a:defPPr>
    <a:lvl1pPr algn="l" rtl="0" fontAlgn="base" latinLnBrk="1">
      <a:spcBef>
        <a:spcPct val="0"/>
      </a:spcBef>
      <a:spcAft>
        <a:spcPct val="0"/>
      </a:spcAft>
      <a:defRPr kumimoji="1" kern="1200">
        <a:solidFill>
          <a:schemeClr val="tx1"/>
        </a:solidFill>
        <a:latin typeface="굴림" charset="-127"/>
        <a:ea typeface="맑은 고딕"/>
        <a:cs typeface="맑은 고딕"/>
      </a:defRPr>
    </a:lvl1pPr>
    <a:lvl2pPr marL="457200" algn="l" rtl="0" fontAlgn="base" latinLnBrk="1">
      <a:spcBef>
        <a:spcPct val="0"/>
      </a:spcBef>
      <a:spcAft>
        <a:spcPct val="0"/>
      </a:spcAft>
      <a:defRPr kumimoji="1" kern="1200">
        <a:solidFill>
          <a:schemeClr val="tx1"/>
        </a:solidFill>
        <a:latin typeface="굴림" charset="-127"/>
        <a:ea typeface="맑은 고딕"/>
        <a:cs typeface="맑은 고딕"/>
      </a:defRPr>
    </a:lvl2pPr>
    <a:lvl3pPr marL="914400" algn="l" rtl="0" fontAlgn="base" latinLnBrk="1">
      <a:spcBef>
        <a:spcPct val="0"/>
      </a:spcBef>
      <a:spcAft>
        <a:spcPct val="0"/>
      </a:spcAft>
      <a:defRPr kumimoji="1" kern="1200">
        <a:solidFill>
          <a:schemeClr val="tx1"/>
        </a:solidFill>
        <a:latin typeface="굴림" charset="-127"/>
        <a:ea typeface="맑은 고딕"/>
        <a:cs typeface="맑은 고딕"/>
      </a:defRPr>
    </a:lvl3pPr>
    <a:lvl4pPr marL="1371600" algn="l" rtl="0" fontAlgn="base" latinLnBrk="1">
      <a:spcBef>
        <a:spcPct val="0"/>
      </a:spcBef>
      <a:spcAft>
        <a:spcPct val="0"/>
      </a:spcAft>
      <a:defRPr kumimoji="1" kern="1200">
        <a:solidFill>
          <a:schemeClr val="tx1"/>
        </a:solidFill>
        <a:latin typeface="굴림" charset="-127"/>
        <a:ea typeface="맑은 고딕"/>
        <a:cs typeface="맑은 고딕"/>
      </a:defRPr>
    </a:lvl4pPr>
    <a:lvl5pPr marL="1828800" algn="l" rtl="0" fontAlgn="base" latinLnBrk="1">
      <a:spcBef>
        <a:spcPct val="0"/>
      </a:spcBef>
      <a:spcAft>
        <a:spcPct val="0"/>
      </a:spcAft>
      <a:defRPr kumimoji="1" kern="1200">
        <a:solidFill>
          <a:schemeClr val="tx1"/>
        </a:solidFill>
        <a:latin typeface="굴림" charset="-127"/>
        <a:ea typeface="맑은 고딕"/>
        <a:cs typeface="맑은 고딕"/>
      </a:defRPr>
    </a:lvl5pPr>
    <a:lvl6pPr marL="2286000" algn="l" defTabSz="914400" rtl="0" eaLnBrk="1" latinLnBrk="1" hangingPunct="1">
      <a:defRPr kumimoji="1" kern="1200">
        <a:solidFill>
          <a:schemeClr val="tx1"/>
        </a:solidFill>
        <a:latin typeface="굴림" charset="-127"/>
        <a:ea typeface="맑은 고딕"/>
        <a:cs typeface="맑은 고딕"/>
      </a:defRPr>
    </a:lvl6pPr>
    <a:lvl7pPr marL="2743200" algn="l" defTabSz="914400" rtl="0" eaLnBrk="1" latinLnBrk="1" hangingPunct="1">
      <a:defRPr kumimoji="1" kern="1200">
        <a:solidFill>
          <a:schemeClr val="tx1"/>
        </a:solidFill>
        <a:latin typeface="굴림" charset="-127"/>
        <a:ea typeface="맑은 고딕"/>
        <a:cs typeface="맑은 고딕"/>
      </a:defRPr>
    </a:lvl7pPr>
    <a:lvl8pPr marL="3200400" algn="l" defTabSz="914400" rtl="0" eaLnBrk="1" latinLnBrk="1" hangingPunct="1">
      <a:defRPr kumimoji="1" kern="1200">
        <a:solidFill>
          <a:schemeClr val="tx1"/>
        </a:solidFill>
        <a:latin typeface="굴림" charset="-127"/>
        <a:ea typeface="맑은 고딕"/>
        <a:cs typeface="맑은 고딕"/>
      </a:defRPr>
    </a:lvl8pPr>
    <a:lvl9pPr marL="3657600" algn="l" defTabSz="914400" rtl="0" eaLnBrk="1" latinLnBrk="1" hangingPunct="1">
      <a:defRPr kumimoji="1" kern="1200">
        <a:solidFill>
          <a:schemeClr val="tx1"/>
        </a:solidFill>
        <a:latin typeface="굴림" charset="-127"/>
        <a:ea typeface="맑은 고딕"/>
        <a:cs typeface="맑은 고딕"/>
      </a:defRPr>
    </a:lvl9pPr>
  </p:defaultTextStyle>
  <p:extLst>
    <p:ext uri="{EFAFB233-063F-42B5-8137-9DF3F51BA10A}">
      <p15:sldGuideLst xmlns:p15="http://schemas.microsoft.com/office/powerpoint/2012/main">
        <p15:guide id="2" pos="3120" userDrawn="1">
          <p15:clr>
            <a:srgbClr val="A4A3A4"/>
          </p15:clr>
        </p15:guide>
        <p15:guide id="3" orient="horz" pos="111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A3A3A3"/>
    <a:srgbClr val="1429A0"/>
    <a:srgbClr val="ECEFF6"/>
    <a:srgbClr val="6584E9"/>
    <a:srgbClr val="7F7F7F"/>
    <a:srgbClr val="F1F1F1"/>
    <a:srgbClr val="FFFFFF"/>
    <a:srgbClr val="193EB0"/>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autoAdjust="0"/>
    <p:restoredTop sz="88627" autoAdjust="0"/>
  </p:normalViewPr>
  <p:slideViewPr>
    <p:cSldViewPr snapToGrid="0">
      <p:cViewPr varScale="1">
        <p:scale>
          <a:sx n="81" d="100"/>
          <a:sy n="81" d="100"/>
        </p:scale>
        <p:origin x="1469" y="53"/>
      </p:cViewPr>
      <p:guideLst>
        <p:guide pos="3120"/>
        <p:guide orient="horz" pos="1117"/>
      </p:guideLst>
    </p:cSldViewPr>
  </p:slideViewPr>
  <p:notesTextViewPr>
    <p:cViewPr>
      <p:scale>
        <a:sx n="1" d="1"/>
        <a:sy n="1" d="1"/>
      </p:scale>
      <p:origin x="0" y="0"/>
    </p:cViewPr>
  </p:notesTextViewPr>
  <p:sorterViewPr>
    <p:cViewPr>
      <p:scale>
        <a:sx n="160" d="100"/>
        <a:sy n="160" d="100"/>
      </p:scale>
      <p:origin x="0" y="-88522"/>
    </p:cViewPr>
  </p:sorterViewPr>
  <p:notesViewPr>
    <p:cSldViewPr snapToGrid="0" showGuides="1">
      <p:cViewPr>
        <p:scale>
          <a:sx n="50" d="100"/>
          <a:sy n="50" d="100"/>
        </p:scale>
        <p:origin x="5622" y="205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AE4902DF-A078-44AD-8D07-985A76E39BC0}" type="datetimeFigureOut">
              <a:rPr lang="ko-KR" altLang="en-US"/>
              <a:pPr>
                <a:defRPr/>
              </a:pPr>
              <a:t>2023-09-06</a:t>
            </a:fld>
            <a:endParaRPr lang="ko-KR" altLang="en-US" dirty="0"/>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FADF23B2-3342-4405-8E32-027ADF311D3F}" type="slidenum">
              <a:rPr lang="ko-KR" altLang="en-US"/>
              <a:pPr>
                <a:defRPr/>
              </a:pPr>
              <a:t>‹#›</a:t>
            </a:fld>
            <a:endParaRPr lang="ko-KR" altLang="en-US" dirty="0"/>
          </a:p>
        </p:txBody>
      </p:sp>
    </p:spTree>
    <p:extLst>
      <p:ext uri="{BB962C8B-B14F-4D97-AF65-F5344CB8AC3E}">
        <p14:creationId xmlns:p14="http://schemas.microsoft.com/office/powerpoint/2010/main" val="3134890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 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 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5742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3</a:t>
            </a:fld>
            <a:endParaRPr lang="ko-KR" altLang="en-US" dirty="0"/>
          </a:p>
        </p:txBody>
      </p:sp>
    </p:spTree>
    <p:extLst>
      <p:ext uri="{BB962C8B-B14F-4D97-AF65-F5344CB8AC3E}">
        <p14:creationId xmlns:p14="http://schemas.microsoft.com/office/powerpoint/2010/main" val="145870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4</a:t>
            </a:fld>
            <a:endParaRPr lang="ko-KR" altLang="en-US" dirty="0"/>
          </a:p>
        </p:txBody>
      </p:sp>
    </p:spTree>
    <p:extLst>
      <p:ext uri="{BB962C8B-B14F-4D97-AF65-F5344CB8AC3E}">
        <p14:creationId xmlns:p14="http://schemas.microsoft.com/office/powerpoint/2010/main" val="59043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5</a:t>
            </a:fld>
            <a:endParaRPr lang="ko-KR" altLang="en-US" dirty="0"/>
          </a:p>
        </p:txBody>
      </p:sp>
    </p:spTree>
    <p:extLst>
      <p:ext uri="{BB962C8B-B14F-4D97-AF65-F5344CB8AC3E}">
        <p14:creationId xmlns:p14="http://schemas.microsoft.com/office/powerpoint/2010/main" val="252556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6</a:t>
            </a:fld>
            <a:endParaRPr lang="ko-KR" altLang="en-US" dirty="0"/>
          </a:p>
        </p:txBody>
      </p:sp>
    </p:spTree>
    <p:extLst>
      <p:ext uri="{BB962C8B-B14F-4D97-AF65-F5344CB8AC3E}">
        <p14:creationId xmlns:p14="http://schemas.microsoft.com/office/powerpoint/2010/main" val="240550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7</a:t>
            </a:fld>
            <a:endParaRPr lang="ko-KR" altLang="en-US" dirty="0"/>
          </a:p>
        </p:txBody>
      </p:sp>
    </p:spTree>
    <p:extLst>
      <p:ext uri="{BB962C8B-B14F-4D97-AF65-F5344CB8AC3E}">
        <p14:creationId xmlns:p14="http://schemas.microsoft.com/office/powerpoint/2010/main" val="223918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8</a:t>
            </a:fld>
            <a:endParaRPr lang="ko-KR" altLang="en-US" dirty="0"/>
          </a:p>
        </p:txBody>
      </p:sp>
    </p:spTree>
    <p:extLst>
      <p:ext uri="{BB962C8B-B14F-4D97-AF65-F5344CB8AC3E}">
        <p14:creationId xmlns:p14="http://schemas.microsoft.com/office/powerpoint/2010/main" val="331470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7EB0C5B-8591-4E9D-B2AF-B0EEFB15D56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429ED443-C289-4DBE-A5F7-BA8D496C5694}"/>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7948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2022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spTree>
    <p:extLst>
      <p:ext uri="{BB962C8B-B14F-4D97-AF65-F5344CB8AC3E}">
        <p14:creationId xmlns:p14="http://schemas.microsoft.com/office/powerpoint/2010/main" val="17730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54933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385759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40360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EB9EB970-D524-45A2-94F0-19148DBA6868}"/>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541B4FFB-847C-4E83-98A5-F562005AF02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10700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391083B6-0EA5-430F-A2EA-4D56380332A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A291F761-7439-4656-87B5-2A05B1E04A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7314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7832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BD81969B-788F-42BA-BC4C-E868021F81DD}"/>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656D19F1-A9D2-41A3-9FC1-D9029F9CCFD7}"/>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14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0EEC2730-6A9C-4CF4-85B6-7CC29C8850F6}"/>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E9223611-2252-4E04-A2C2-F292A5700D70}"/>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5212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999" y="1251376"/>
            <a:ext cx="901800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811746"/>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286000"/>
              <a:ext cx="8748000" cy="414413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9F696305-6820-48F1-BDDE-99074AB95DFF}"/>
                </a:ext>
              </a:extLst>
            </p:cNvPr>
            <p:cNvSpPr/>
            <p:nvPr/>
          </p:nvSpPr>
          <p:spPr>
            <a:xfrm>
              <a:off x="768350" y="1631455"/>
              <a:ext cx="1029652" cy="492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200" dirty="0">
                  <a:solidFill>
                    <a:srgbClr val="0D0D0D"/>
                  </a:solidFill>
                  <a:latin typeface="Samsung Sharp Sans" pitchFamily="2" charset="0"/>
                  <a:ea typeface="Samsung Sharp Sans" pitchFamily="2" charset="0"/>
                  <a:cs typeface="Samsung Sharp Sans" pitchFamily="2" charset="0"/>
                </a:rPr>
                <a:t>Q1.</a:t>
              </a:r>
            </a:p>
          </p:txBody>
        </p:sp>
      </p:grpSp>
      <p:sp>
        <p:nvSpPr>
          <p:cNvPr id="15" name="슬라이드 번호 개체 틀 15">
            <a:extLst>
              <a:ext uri="{FF2B5EF4-FFF2-40B4-BE49-F238E27FC236}">
                <a16:creationId xmlns:a16="http://schemas.microsoft.com/office/drawing/2014/main" id="{73CEF141-018D-4CEC-90AE-8C096FE578DB}"/>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1" name="슬라이드 번호 개체 틀 15">
            <a:extLst>
              <a:ext uri="{FF2B5EF4-FFF2-40B4-BE49-F238E27FC236}">
                <a16:creationId xmlns:a16="http://schemas.microsoft.com/office/drawing/2014/main" id="{E6C1E988-0DB7-4251-8531-71AE2F0694A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17158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85278258-AEB2-4213-B5E6-13FC86FAB418}"/>
              </a:ext>
            </a:extLst>
          </p:cNvPr>
          <p:cNvGrpSpPr/>
          <p:nvPr userDrawn="1"/>
        </p:nvGrpSpPr>
        <p:grpSpPr>
          <a:xfrm>
            <a:off x="449612" y="1462227"/>
            <a:ext cx="9003600" cy="4500283"/>
            <a:chOff x="578678" y="1445207"/>
            <a:chExt cx="8748000" cy="4136077"/>
          </a:xfrm>
        </p:grpSpPr>
        <p:sp>
          <p:nvSpPr>
            <p:cNvPr id="52" name="직사각형 51">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직사각형 52">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이등변 삼각형 53">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8" name="그룹 7">
            <a:extLst>
              <a:ext uri="{FF2B5EF4-FFF2-40B4-BE49-F238E27FC236}">
                <a16:creationId xmlns:a16="http://schemas.microsoft.com/office/drawing/2014/main" id="{E8CA0DD3-9254-499A-BE4D-7F93C9791163}"/>
              </a:ext>
            </a:extLst>
          </p:cNvPr>
          <p:cNvGrpSpPr/>
          <p:nvPr userDrawn="1"/>
        </p:nvGrpSpPr>
        <p:grpSpPr>
          <a:xfrm>
            <a:off x="747834" y="2408824"/>
            <a:ext cx="8539600" cy="3303528"/>
            <a:chOff x="747834" y="2129937"/>
            <a:chExt cx="8539600" cy="3303528"/>
          </a:xfrm>
        </p:grpSpPr>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Guideline, mechanisms &amp; contingency plan</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Pairing similar, not necessarily equal, abilities as partners</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5" name="그룹 3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36" name="그룹 3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38" name="직사각형 3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Motivate students by offering extra incentives </a:t>
                  </a:r>
                </a:p>
              </p:txBody>
            </p:sp>
            <p:sp>
              <p:nvSpPr>
                <p:cNvPr id="39" name="직사각형 3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37" name="직사각형 3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588471"/>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44" name="슬라이드 번호 개체 틀 15">
            <a:extLst>
              <a:ext uri="{FF2B5EF4-FFF2-40B4-BE49-F238E27FC236}">
                <a16:creationId xmlns:a16="http://schemas.microsoft.com/office/drawing/2014/main" id="{80A98DD9-3C56-4A37-9018-DF1C8177D3C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45" name="슬라이드 번호 개체 틀 15">
            <a:extLst>
              <a:ext uri="{FF2B5EF4-FFF2-40B4-BE49-F238E27FC236}">
                <a16:creationId xmlns:a16="http://schemas.microsoft.com/office/drawing/2014/main" id="{D2002A69-7A43-45BE-AE0A-147F01B0429A}"/>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5145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7" name="그룹 6">
            <a:extLst>
              <a:ext uri="{FF2B5EF4-FFF2-40B4-BE49-F238E27FC236}">
                <a16:creationId xmlns:a16="http://schemas.microsoft.com/office/drawing/2014/main" id="{FDEC6B4D-744D-4E9D-89EE-6B4FB27E7344}"/>
              </a:ext>
            </a:extLst>
          </p:cNvPr>
          <p:cNvGrpSpPr/>
          <p:nvPr userDrawn="1"/>
        </p:nvGrpSpPr>
        <p:grpSpPr>
          <a:xfrm>
            <a:off x="449612" y="1462227"/>
            <a:ext cx="9003600" cy="4500283"/>
            <a:chOff x="449612" y="1219200"/>
            <a:chExt cx="9003600" cy="4500283"/>
          </a:xfrm>
        </p:grpSpPr>
        <p:grpSp>
          <p:nvGrpSpPr>
            <p:cNvPr id="2" name="그룹 1">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3" name="직사각형 2"/>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이등변 삼각형 28"/>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Prevent collaboration cheating</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Collaborative learning environment</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“divide-and-conquer.” When students divide the work, each is responsible for only part of the problem solving and there are very limited opportunities for working through problems with others. In collaborative environments, students are engaged in intellectual talk with each other.</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36" name="슬라이드 번호 개체 틀 15">
            <a:extLst>
              <a:ext uri="{FF2B5EF4-FFF2-40B4-BE49-F238E27FC236}">
                <a16:creationId xmlns:a16="http://schemas.microsoft.com/office/drawing/2014/main" id="{044527AA-62C0-4F73-823A-FF9E6B5EB43C}"/>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37" name="슬라이드 번호 개체 틀 15">
            <a:extLst>
              <a:ext uri="{FF2B5EF4-FFF2-40B4-BE49-F238E27FC236}">
                <a16:creationId xmlns:a16="http://schemas.microsoft.com/office/drawing/2014/main" id="{181B0377-4FDD-49E6-A97C-6B9037246599}"/>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07074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5" name="슬라이드 번호 개체 틀 15">
            <a:extLst>
              <a:ext uri="{FF2B5EF4-FFF2-40B4-BE49-F238E27FC236}">
                <a16:creationId xmlns:a16="http://schemas.microsoft.com/office/drawing/2014/main" id="{36D17CA7-1FDA-4120-BB00-378EAE27AF17}"/>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6" name="슬라이드 번호 개체 틀 15">
            <a:extLst>
              <a:ext uri="{FF2B5EF4-FFF2-40B4-BE49-F238E27FC236}">
                <a16:creationId xmlns:a16="http://schemas.microsoft.com/office/drawing/2014/main" id="{61CD6499-3B80-4E9E-8082-0FBAFC19C7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2607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612" y="900000"/>
            <a:ext cx="9003600"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15">
            <a:extLst>
              <a:ext uri="{FF2B5EF4-FFF2-40B4-BE49-F238E27FC236}">
                <a16:creationId xmlns:a16="http://schemas.microsoft.com/office/drawing/2014/main" id="{A7338447-FE72-47F3-9A92-677E41EFEB1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1" name="슬라이드 번호 개체 틀 15">
            <a:extLst>
              <a:ext uri="{FF2B5EF4-FFF2-40B4-BE49-F238E27FC236}">
                <a16:creationId xmlns:a16="http://schemas.microsoft.com/office/drawing/2014/main" id="{79CB204E-EFBD-4435-9298-412756318196}"/>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135737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7667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7" r:id="rId5"/>
    <p:sldLayoutId id="2147483788" r:id="rId6"/>
    <p:sldLayoutId id="2147483789" r:id="rId7"/>
    <p:sldLayoutId id="2147483790" r:id="rId8"/>
    <p:sldLayoutId id="2147483781" r:id="rId9"/>
    <p:sldLayoutId id="2147483782" r:id="rId10"/>
    <p:sldLayoutId id="2147483783" r:id="rId11"/>
    <p:sldLayoutId id="2147483784" r:id="rId12"/>
    <p:sldLayoutId id="2147483797" r:id="rId13"/>
    <p:sldLayoutId id="2147483798" r:id="rId14"/>
    <p:sldLayoutId id="2147483799"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Samsung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Innovation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689" y="4320000"/>
            <a:ext cx="6097837" cy="369332"/>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defRPr/>
              </a:pPr>
              <a:r>
                <a:rPr lang="en-US" altLang="ko-KR" sz="24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400" dirty="0">
                <a:solidFill>
                  <a:srgbClr val="1428A0"/>
                </a:solidFill>
                <a:latin typeface="Samsung Sharp Sans" pitchFamily="2" charset="0"/>
                <a:cs typeface="Samsung Sharp Sans" pitchFamily="2" charset="0"/>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127187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746D8F30-B58D-4663-85B2-14D4B12487AC}"/>
              </a:ext>
            </a:extLst>
          </p:cNvPr>
          <p:cNvGrpSpPr/>
          <p:nvPr/>
        </p:nvGrpSpPr>
        <p:grpSpPr>
          <a:xfrm>
            <a:off x="720000" y="2070000"/>
            <a:ext cx="8014568" cy="1909344"/>
            <a:chOff x="720000" y="2070000"/>
            <a:chExt cx="8014568" cy="1909344"/>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524714"/>
              <a:ext cx="7744568"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400" b="1" dirty="0">
                  <a:solidFill>
                    <a:prstClr val="black"/>
                  </a:solidFill>
                  <a:latin typeface="Samsung Sharp Sans" pitchFamily="2" charset="0"/>
                  <a:cs typeface="Samsung Sharp Sans" pitchFamily="2" charset="0"/>
                </a:rPr>
                <a:t>Project</a:t>
              </a:r>
            </a:p>
          </p:txBody>
        </p:sp>
        <p:sp>
          <p:nvSpPr>
            <p:cNvPr id="7" name="직사각형 133">
              <a:extLst>
                <a:ext uri="{FF2B5EF4-FFF2-40B4-BE49-F238E27FC236}">
                  <a16:creationId xmlns:a16="http://schemas.microsoft.com/office/drawing/2014/main" id="{68C423AE-9FF7-4CCB-8CFB-0D036BBE42B6}"/>
                </a:ext>
              </a:extLst>
            </p:cNvPr>
            <p:cNvSpPr/>
            <p:nvPr/>
          </p:nvSpPr>
          <p:spPr>
            <a:xfrm>
              <a:off x="1020004" y="3656179"/>
              <a:ext cx="3710016"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100" dirty="0">
                <a:solidFill>
                  <a:srgbClr val="1428A0"/>
                </a:solidFill>
                <a:latin typeface="Samsung Sharp Sans" pitchFamily="2" charset="0"/>
                <a:cs typeface="Samsung Sharp Sans" pitchFamily="2" charset="0"/>
              </a:endParaRP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dirty="0">
                  <a:solidFill>
                    <a:schemeClr val="bg1">
                      <a:lumMod val="50000"/>
                    </a:schemeClr>
                  </a:solidFill>
                  <a:latin typeface="Samsung Sharp Sans" pitchFamily="2" charset="0"/>
                  <a:ea typeface="Samsung Sharp Sans" pitchFamily="2" charset="0"/>
                  <a:cs typeface="Samsung Sharp Sans" pitchFamily="2" charset="0"/>
                </a:rPr>
                <a:t>Chapter 6. </a:t>
              </a:r>
              <a:endParaRPr lang="en-US" altLang="ko-KR" sz="5400" dirty="0">
                <a:solidFill>
                  <a:schemeClr val="bg1">
                    <a:lumMod val="50000"/>
                  </a:schemeClr>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095275"/>
              <a:ext cx="60008" cy="118872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50004" y="3656179"/>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327717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163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Your project is to create an online shopping system using python and </a:t>
            </a:r>
            <a:r>
              <a:rPr lang="en-US" altLang="ko-KR" sz="1600" dirty="0" err="1">
                <a:solidFill>
                  <a:schemeClr val="tx1"/>
                </a:solidFill>
                <a:latin typeface="SamsungOne 400" panose="020B0503030303020204" pitchFamily="34" charset="0"/>
                <a:ea typeface="SamsungOne 400" panose="020B0503030303020204" pitchFamily="34" charset="0"/>
              </a:rPr>
              <a:t>tkinter</a:t>
            </a:r>
            <a:r>
              <a:rPr lang="en-US" altLang="ko-KR" sz="1600" dirty="0">
                <a:solidFill>
                  <a:schemeClr val="tx1"/>
                </a:solidFill>
                <a:latin typeface="SamsungOne 400" panose="020B0503030303020204" pitchFamily="34" charset="0"/>
                <a:ea typeface="SamsungOne 400" panose="020B0503030303020204" pitchFamily="34" charset="0"/>
              </a:rPr>
              <a:t>.</a:t>
            </a:r>
          </a:p>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Required pages: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Login</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Register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Home page (contain categories)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Page for each category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Cart page with all items added to cart</a:t>
            </a:r>
          </a:p>
        </p:txBody>
      </p:sp>
    </p:spTree>
    <p:extLst>
      <p:ext uri="{BB962C8B-B14F-4D97-AF65-F5344CB8AC3E}">
        <p14:creationId xmlns:p14="http://schemas.microsoft.com/office/powerpoint/2010/main" val="27448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2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Login Page:</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login page should be the first to appear when opening the system it should contain 2 textboxes for mail and password, Moreover a button to login and a button to register in case the user doesn’t have an account.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There are 2 types of users who should be able to login, they are a normal user and an admin.</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Register Page:</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In the register page the user should be able to add his info: name, phone number, mail, gender, governorate, password, age and national id.</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All this info should be stored in a suitable data structure.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There should be a textbox for each attribute and a button to register.</a:t>
            </a:r>
          </a:p>
        </p:txBody>
      </p:sp>
    </p:spTree>
    <p:extLst>
      <p:ext uri="{BB962C8B-B14F-4D97-AF65-F5344CB8AC3E}">
        <p14:creationId xmlns:p14="http://schemas.microsoft.com/office/powerpoint/2010/main" val="12566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641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Administrator: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admin should login with a fixed mail and password which are: admin@gmail.com and admin123 respectively.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admin should be able to navigate through different categories and add items, update items and make discounts (maybe).</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Normal User: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 user should be able to navigate through different categories(pages) and add any items he wishes to purchase to the cart.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user should navigate back to the previous page using a button, make sure to use a suitable data structure to implement it.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user should be able to see his cart.</a:t>
            </a:r>
          </a:p>
        </p:txBody>
      </p:sp>
    </p:spTree>
    <p:extLst>
      <p:ext uri="{BB962C8B-B14F-4D97-AF65-F5344CB8AC3E}">
        <p14:creationId xmlns:p14="http://schemas.microsoft.com/office/powerpoint/2010/main" val="427511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635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Categories: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Home appliances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Electronics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Fashion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Books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Sports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Books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All categories should be stored in a suitable data structure.</a:t>
            </a:r>
          </a:p>
        </p:txBody>
      </p:sp>
    </p:spTree>
    <p:extLst>
      <p:ext uri="{BB962C8B-B14F-4D97-AF65-F5344CB8AC3E}">
        <p14:creationId xmlns:p14="http://schemas.microsoft.com/office/powerpoint/2010/main" val="305817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641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Category: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category page should contain a search button where the user should be able to search for a specific item with its name in time complexity O(log n).</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Moreover, the user should be able to see the products in their default order or he can choose to see them sorted ascendingly or </a:t>
            </a:r>
            <a:r>
              <a:rPr lang="en-US" altLang="ko-KR" sz="1600" dirty="0" err="1">
                <a:solidFill>
                  <a:schemeClr val="tx1"/>
                </a:solidFill>
                <a:latin typeface="SamsungOne 400" panose="020B0503030303020204" pitchFamily="34" charset="0"/>
                <a:ea typeface="SamsungOne 400" panose="020B0503030303020204" pitchFamily="34" charset="0"/>
              </a:rPr>
              <a:t>descendingly</a:t>
            </a:r>
            <a:r>
              <a:rPr lang="en-US" altLang="ko-KR" sz="1600" dirty="0">
                <a:solidFill>
                  <a:schemeClr val="tx1"/>
                </a:solidFill>
                <a:latin typeface="SamsungOne 400" panose="020B0503030303020204" pitchFamily="34" charset="0"/>
                <a:ea typeface="SamsungOne 400" panose="020B0503030303020204" pitchFamily="34" charset="0"/>
              </a:rPr>
              <a:t> according to their price and they should be sorted rapidly using a suitable algorithm.</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Note: you can’t use built in functions.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Bonus: sort or search according to any attribute.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category should be in a separate page containing items with a button to add each one to the cart and search button with text box for the name searching for.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As well as a sort button and a button to go to the cart page.</a:t>
            </a:r>
          </a:p>
        </p:txBody>
      </p:sp>
    </p:spTree>
    <p:extLst>
      <p:ext uri="{BB962C8B-B14F-4D97-AF65-F5344CB8AC3E}">
        <p14:creationId xmlns:p14="http://schemas.microsoft.com/office/powerpoint/2010/main" val="35081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799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Item:</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item in each category should have the following details stored in a suitable data structure: name, price, brand and model year.</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Cart: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page should include all items added to the cart and their details and a button to calculate the total price in a non iterative way.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delivery fees should be calculated as well according to the distance between his governorate and the store which is located in Cairo and added to the total amount.</a:t>
            </a:r>
          </a:p>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Good Luck!</a:t>
            </a:r>
          </a:p>
        </p:txBody>
      </p:sp>
    </p:spTree>
    <p:extLst>
      <p:ext uri="{BB962C8B-B14F-4D97-AF65-F5344CB8AC3E}">
        <p14:creationId xmlns:p14="http://schemas.microsoft.com/office/powerpoint/2010/main" val="241465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477082"/>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headEnd type="arrow"/>
          <a:tailEnd type="none"/>
        </a:ln>
      </a:spPr>
      <a:bodyPr rtlCol="0" anchor="ctr"/>
      <a:lstStyle>
        <a:defPPr algn="ctr">
          <a:defRPr dirty="0"/>
        </a:defPPr>
      </a:lstStyle>
      <a:style>
        <a:lnRef idx="1">
          <a:schemeClr val="accent1"/>
        </a:lnRef>
        <a:fillRef idx="0">
          <a:schemeClr val="accent1"/>
        </a:fillRef>
        <a:effectRef idx="0">
          <a:schemeClr val="accent1"/>
        </a:effectRef>
        <a:fontRef idx="minor">
          <a:schemeClr val="tx1"/>
        </a:fontRef>
      </a:style>
    </a:spDef>
    <a:lnDef>
      <a:spPr>
        <a:ln w="1905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14554</TotalTime>
  <Words>551</Words>
  <Application>Microsoft Office PowerPoint</Application>
  <PresentationFormat>A4 Paper (210x297 mm)</PresentationFormat>
  <Paragraphs>62</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Malgun Gothic</vt:lpstr>
      <vt:lpstr>SamsungOne 400</vt:lpstr>
      <vt:lpstr>SamsungOne 400C</vt:lpstr>
      <vt:lpstr>Samsung Sharp Sans Bold</vt:lpstr>
      <vt:lpstr>Samsung Sharp Sans</vt:lpstr>
      <vt:lpstr>Arial</vt:lpstr>
      <vt:lpstr>SamsungSharpSans-Medium</vt:lpstr>
      <vt:lpstr>Gulim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Abou Senna, Sarah</cp:lastModifiedBy>
  <cp:revision>595</cp:revision>
  <cp:lastPrinted>2021-06-22T04:42:01Z</cp:lastPrinted>
  <dcterms:created xsi:type="dcterms:W3CDTF">2009-02-24T02:14:00Z</dcterms:created>
  <dcterms:modified xsi:type="dcterms:W3CDTF">2023-09-06T20:03:33Z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