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6" r:id="rId1"/>
  </p:sldMasterIdLst>
  <p:notesMasterIdLst>
    <p:notesMasterId r:id="rId7"/>
  </p:notesMasterIdLst>
  <p:sldIdLst>
    <p:sldId id="291" r:id="rId2"/>
    <p:sldId id="2252" r:id="rId3"/>
    <p:sldId id="4034" r:id="rId4"/>
    <p:sldId id="4035" r:id="rId5"/>
    <p:sldId id="2584" r:id="rId6"/>
  </p:sldIdLst>
  <p:sldSz cx="9906000" cy="6858000" type="A4"/>
  <p:notesSz cx="6797675" cy="9926638"/>
  <p:embeddedFontLst>
    <p:embeddedFont>
      <p:font typeface="Samsung Sharp Sans Bold" panose="020B0604020202020204" charset="0"/>
      <p:bold r:id="rId8"/>
    </p:embeddedFont>
    <p:embeddedFont>
      <p:font typeface="SamsungOne 400C" panose="020B0506030303020204" charset="0"/>
      <p:regular r:id="rId9"/>
    </p:embeddedFont>
    <p:embeddedFont>
      <p:font typeface="Gulim" panose="020B0604020202020204" charset="-127"/>
      <p:regular r:id="rId10"/>
    </p:embeddedFont>
    <p:embeddedFont>
      <p:font typeface="Malgun Gothic" panose="020B0503020000020004" pitchFamily="34" charset="-127"/>
      <p:regular r:id="rId11"/>
      <p:bold r:id="rId12"/>
    </p:embeddedFont>
    <p:embeddedFont>
      <p:font typeface="Calibri" panose="020F0502020204030204" pitchFamily="34" charset="0"/>
      <p:regular r:id="rId13"/>
      <p:bold r:id="rId14"/>
      <p:italic r:id="rId15"/>
      <p:boldItalic r:id="rId16"/>
    </p:embeddedFont>
    <p:embeddedFont>
      <p:font typeface="SamsungOne 400" panose="020B0503030303020204" charset="0"/>
      <p:regular r:id="rId17"/>
    </p:embeddedFont>
    <p:embeddedFont>
      <p:font typeface="Malgun Gothic Semilight" panose="020B0502040204020203" pitchFamily="34" charset="-128"/>
      <p:regular r:id="rId18"/>
    </p:embeddedFont>
  </p:embeddedFontLst>
  <p:defaultTextStyle>
    <a:defPPr>
      <a:defRPr lang="ko-KR"/>
    </a:defPPr>
    <a:lvl1pPr algn="l" rtl="0" fontAlgn="base" latinLnBrk="1">
      <a:spcBef>
        <a:spcPct val="0"/>
      </a:spcBef>
      <a:spcAft>
        <a:spcPct val="0"/>
      </a:spcAft>
      <a:defRPr kumimoji="1" kern="1200">
        <a:solidFill>
          <a:schemeClr val="tx1"/>
        </a:solidFill>
        <a:latin typeface="굴림" charset="-127"/>
        <a:ea typeface="맑은 고딕"/>
        <a:cs typeface="맑은 고딕"/>
      </a:defRPr>
    </a:lvl1pPr>
    <a:lvl2pPr marL="457200" algn="l" rtl="0" fontAlgn="base" latinLnBrk="1">
      <a:spcBef>
        <a:spcPct val="0"/>
      </a:spcBef>
      <a:spcAft>
        <a:spcPct val="0"/>
      </a:spcAft>
      <a:defRPr kumimoji="1" kern="1200">
        <a:solidFill>
          <a:schemeClr val="tx1"/>
        </a:solidFill>
        <a:latin typeface="굴림" charset="-127"/>
        <a:ea typeface="맑은 고딕"/>
        <a:cs typeface="맑은 고딕"/>
      </a:defRPr>
    </a:lvl2pPr>
    <a:lvl3pPr marL="914400" algn="l" rtl="0" fontAlgn="base" latinLnBrk="1">
      <a:spcBef>
        <a:spcPct val="0"/>
      </a:spcBef>
      <a:spcAft>
        <a:spcPct val="0"/>
      </a:spcAft>
      <a:defRPr kumimoji="1" kern="1200">
        <a:solidFill>
          <a:schemeClr val="tx1"/>
        </a:solidFill>
        <a:latin typeface="굴림" charset="-127"/>
        <a:ea typeface="맑은 고딕"/>
        <a:cs typeface="맑은 고딕"/>
      </a:defRPr>
    </a:lvl3pPr>
    <a:lvl4pPr marL="1371600" algn="l" rtl="0" fontAlgn="base" latinLnBrk="1">
      <a:spcBef>
        <a:spcPct val="0"/>
      </a:spcBef>
      <a:spcAft>
        <a:spcPct val="0"/>
      </a:spcAft>
      <a:defRPr kumimoji="1" kern="1200">
        <a:solidFill>
          <a:schemeClr val="tx1"/>
        </a:solidFill>
        <a:latin typeface="굴림" charset="-127"/>
        <a:ea typeface="맑은 고딕"/>
        <a:cs typeface="맑은 고딕"/>
      </a:defRPr>
    </a:lvl4pPr>
    <a:lvl5pPr marL="1828800" algn="l" rtl="0" fontAlgn="base" latinLnBrk="1">
      <a:spcBef>
        <a:spcPct val="0"/>
      </a:spcBef>
      <a:spcAft>
        <a:spcPct val="0"/>
      </a:spcAft>
      <a:defRPr kumimoji="1" kern="1200">
        <a:solidFill>
          <a:schemeClr val="tx1"/>
        </a:solidFill>
        <a:latin typeface="굴림" charset="-127"/>
        <a:ea typeface="맑은 고딕"/>
        <a:cs typeface="맑은 고딕"/>
      </a:defRPr>
    </a:lvl5pPr>
    <a:lvl6pPr marL="2286000" algn="l" defTabSz="914400" rtl="0" eaLnBrk="1" latinLnBrk="1" hangingPunct="1">
      <a:defRPr kumimoji="1" kern="1200">
        <a:solidFill>
          <a:schemeClr val="tx1"/>
        </a:solidFill>
        <a:latin typeface="굴림" charset="-127"/>
        <a:ea typeface="맑은 고딕"/>
        <a:cs typeface="맑은 고딕"/>
      </a:defRPr>
    </a:lvl6pPr>
    <a:lvl7pPr marL="2743200" algn="l" defTabSz="914400" rtl="0" eaLnBrk="1" latinLnBrk="1" hangingPunct="1">
      <a:defRPr kumimoji="1" kern="1200">
        <a:solidFill>
          <a:schemeClr val="tx1"/>
        </a:solidFill>
        <a:latin typeface="굴림" charset="-127"/>
        <a:ea typeface="맑은 고딕"/>
        <a:cs typeface="맑은 고딕"/>
      </a:defRPr>
    </a:lvl7pPr>
    <a:lvl8pPr marL="3200400" algn="l" defTabSz="914400" rtl="0" eaLnBrk="1" latinLnBrk="1" hangingPunct="1">
      <a:defRPr kumimoji="1" kern="1200">
        <a:solidFill>
          <a:schemeClr val="tx1"/>
        </a:solidFill>
        <a:latin typeface="굴림" charset="-127"/>
        <a:ea typeface="맑은 고딕"/>
        <a:cs typeface="맑은 고딕"/>
      </a:defRPr>
    </a:lvl8pPr>
    <a:lvl9pPr marL="3657600" algn="l" defTabSz="914400" rtl="0" eaLnBrk="1" latinLnBrk="1" hangingPunct="1">
      <a:defRPr kumimoji="1" kern="1200">
        <a:solidFill>
          <a:schemeClr val="tx1"/>
        </a:solidFill>
        <a:latin typeface="굴림" charset="-127"/>
        <a:ea typeface="맑은 고딕"/>
        <a:cs typeface="맑은 고딕"/>
      </a:defRPr>
    </a:lvl9pPr>
  </p:defaultTextStyle>
  <p:extLst>
    <p:ext uri="{EFAFB233-063F-42B5-8137-9DF3F51BA10A}">
      <p15:sldGuideLst xmlns:p15="http://schemas.microsoft.com/office/powerpoint/2012/main">
        <p15:guide id="2" pos="3120" userDrawn="1">
          <p15:clr>
            <a:srgbClr val="A4A3A4"/>
          </p15:clr>
        </p15:guide>
        <p15:guide id="3" orient="horz" pos="111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A3A3A3"/>
    <a:srgbClr val="1429A0"/>
    <a:srgbClr val="ECEFF6"/>
    <a:srgbClr val="6584E9"/>
    <a:srgbClr val="7F7F7F"/>
    <a:srgbClr val="F1F1F1"/>
    <a:srgbClr val="FFFFFF"/>
    <a:srgbClr val="193EB0"/>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88627" autoAdjust="0"/>
  </p:normalViewPr>
  <p:slideViewPr>
    <p:cSldViewPr snapToGrid="0">
      <p:cViewPr varScale="1">
        <p:scale>
          <a:sx n="82" d="100"/>
          <a:sy n="82" d="100"/>
        </p:scale>
        <p:origin x="1445" y="72"/>
      </p:cViewPr>
      <p:guideLst>
        <p:guide pos="3120"/>
        <p:guide orient="horz" pos="1117"/>
      </p:guideLst>
    </p:cSldViewPr>
  </p:slideViewPr>
  <p:notesTextViewPr>
    <p:cViewPr>
      <p:scale>
        <a:sx n="1" d="1"/>
        <a:sy n="1" d="1"/>
      </p:scale>
      <p:origin x="0" y="0"/>
    </p:cViewPr>
  </p:notesTextViewPr>
  <p:sorterViewPr>
    <p:cViewPr>
      <p:scale>
        <a:sx n="160" d="100"/>
        <a:sy n="160" d="100"/>
      </p:scale>
      <p:origin x="0" y="-88522"/>
    </p:cViewPr>
  </p:sorterViewPr>
  <p:notesViewPr>
    <p:cSldViewPr snapToGrid="0" showGuides="1">
      <p:cViewPr>
        <p:scale>
          <a:sx n="50" d="100"/>
          <a:sy n="50" d="100"/>
        </p:scale>
        <p:origin x="5622" y="205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AE4902DF-A078-44AD-8D07-985A76E39BC0}" type="datetimeFigureOut">
              <a:rPr lang="ko-KR" altLang="en-US"/>
              <a:pPr>
                <a:defRPr/>
              </a:pPr>
              <a:t>2023-09-16</a:t>
            </a:fld>
            <a:endParaRPr lang="ko-KR" altLang="en-US" dirty="0"/>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FADF23B2-3342-4405-8E32-027ADF311D3F}" type="slidenum">
              <a:rPr lang="ko-KR" altLang="en-US"/>
              <a:pPr>
                <a:defRPr/>
              </a:pPr>
              <a:t>‹#›</a:t>
            </a:fld>
            <a:endParaRPr lang="ko-KR" altLang="en-US" dirty="0"/>
          </a:p>
        </p:txBody>
      </p:sp>
    </p:spTree>
    <p:extLst>
      <p:ext uri="{BB962C8B-B14F-4D97-AF65-F5344CB8AC3E}">
        <p14:creationId xmlns:p14="http://schemas.microsoft.com/office/powerpoint/2010/main" val="3134890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 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 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5742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3</a:t>
            </a:fld>
            <a:endParaRPr lang="ko-KR" altLang="en-US" dirty="0"/>
          </a:p>
        </p:txBody>
      </p:sp>
    </p:spTree>
    <p:extLst>
      <p:ext uri="{BB962C8B-B14F-4D97-AF65-F5344CB8AC3E}">
        <p14:creationId xmlns:p14="http://schemas.microsoft.com/office/powerpoint/2010/main" val="145870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4</a:t>
            </a:fld>
            <a:endParaRPr lang="ko-KR" altLang="en-US" dirty="0"/>
          </a:p>
        </p:txBody>
      </p:sp>
    </p:spTree>
    <p:extLst>
      <p:ext uri="{BB962C8B-B14F-4D97-AF65-F5344CB8AC3E}">
        <p14:creationId xmlns:p14="http://schemas.microsoft.com/office/powerpoint/2010/main" val="59043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7EB0C5B-8591-4E9D-B2AF-B0EEFB15D56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429ED443-C289-4DBE-A5F7-BA8D496C5694}"/>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7948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2022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spTree>
    <p:extLst>
      <p:ext uri="{BB962C8B-B14F-4D97-AF65-F5344CB8AC3E}">
        <p14:creationId xmlns:p14="http://schemas.microsoft.com/office/powerpoint/2010/main" val="17730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54933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385759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40360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EB9EB970-D524-45A2-94F0-19148DBA6868}"/>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541B4FFB-847C-4E83-98A5-F562005AF02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10700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391083B6-0EA5-430F-A2EA-4D56380332A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A291F761-7439-4656-87B5-2A05B1E04A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7314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7832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BD81969B-788F-42BA-BC4C-E868021F81DD}"/>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656D19F1-A9D2-41A3-9FC1-D9029F9CCFD7}"/>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14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0EEC2730-6A9C-4CF4-85B6-7CC29C8850F6}"/>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E9223611-2252-4E04-A2C2-F292A5700D70}"/>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5212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999" y="1251376"/>
            <a:ext cx="901800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811746"/>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286000"/>
              <a:ext cx="8748000" cy="414413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9F696305-6820-48F1-BDDE-99074AB95DFF}"/>
                </a:ext>
              </a:extLst>
            </p:cNvPr>
            <p:cNvSpPr/>
            <p:nvPr/>
          </p:nvSpPr>
          <p:spPr>
            <a:xfrm>
              <a:off x="768350" y="1631455"/>
              <a:ext cx="1029652" cy="492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200" dirty="0">
                  <a:solidFill>
                    <a:srgbClr val="0D0D0D"/>
                  </a:solidFill>
                  <a:latin typeface="Samsung Sharp Sans" pitchFamily="2" charset="0"/>
                  <a:ea typeface="Samsung Sharp Sans" pitchFamily="2" charset="0"/>
                  <a:cs typeface="Samsung Sharp Sans" pitchFamily="2" charset="0"/>
                </a:rPr>
                <a:t>Q1.</a:t>
              </a:r>
            </a:p>
          </p:txBody>
        </p:sp>
      </p:grpSp>
      <p:sp>
        <p:nvSpPr>
          <p:cNvPr id="15" name="슬라이드 번호 개체 틀 15">
            <a:extLst>
              <a:ext uri="{FF2B5EF4-FFF2-40B4-BE49-F238E27FC236}">
                <a16:creationId xmlns:a16="http://schemas.microsoft.com/office/drawing/2014/main" id="{73CEF141-018D-4CEC-90AE-8C096FE578DB}"/>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1" name="슬라이드 번호 개체 틀 15">
            <a:extLst>
              <a:ext uri="{FF2B5EF4-FFF2-40B4-BE49-F238E27FC236}">
                <a16:creationId xmlns:a16="http://schemas.microsoft.com/office/drawing/2014/main" id="{E6C1E988-0DB7-4251-8531-71AE2F0694A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17158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85278258-AEB2-4213-B5E6-13FC86FAB418}"/>
              </a:ext>
            </a:extLst>
          </p:cNvPr>
          <p:cNvGrpSpPr/>
          <p:nvPr userDrawn="1"/>
        </p:nvGrpSpPr>
        <p:grpSpPr>
          <a:xfrm>
            <a:off x="449612" y="1462227"/>
            <a:ext cx="9003600" cy="4500283"/>
            <a:chOff x="578678" y="1445207"/>
            <a:chExt cx="8748000" cy="4136077"/>
          </a:xfrm>
        </p:grpSpPr>
        <p:sp>
          <p:nvSpPr>
            <p:cNvPr id="52" name="직사각형 51">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직사각형 52">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이등변 삼각형 53">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8" name="그룹 7">
            <a:extLst>
              <a:ext uri="{FF2B5EF4-FFF2-40B4-BE49-F238E27FC236}">
                <a16:creationId xmlns:a16="http://schemas.microsoft.com/office/drawing/2014/main" id="{E8CA0DD3-9254-499A-BE4D-7F93C9791163}"/>
              </a:ext>
            </a:extLst>
          </p:cNvPr>
          <p:cNvGrpSpPr/>
          <p:nvPr userDrawn="1"/>
        </p:nvGrpSpPr>
        <p:grpSpPr>
          <a:xfrm>
            <a:off x="747834" y="2408824"/>
            <a:ext cx="8539600" cy="3303528"/>
            <a:chOff x="747834" y="2129937"/>
            <a:chExt cx="8539600" cy="3303528"/>
          </a:xfrm>
        </p:grpSpPr>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Guideline, mechanisms &amp; contingency plan</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Pairing similar, not necessarily equal, abilities as partners</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5" name="그룹 3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36" name="그룹 3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38" name="직사각형 3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Motivate students by offering extra incentives </a:t>
                  </a:r>
                </a:p>
              </p:txBody>
            </p:sp>
            <p:sp>
              <p:nvSpPr>
                <p:cNvPr id="39" name="직사각형 3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37" name="직사각형 3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588471"/>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44" name="슬라이드 번호 개체 틀 15">
            <a:extLst>
              <a:ext uri="{FF2B5EF4-FFF2-40B4-BE49-F238E27FC236}">
                <a16:creationId xmlns:a16="http://schemas.microsoft.com/office/drawing/2014/main" id="{80A98DD9-3C56-4A37-9018-DF1C8177D3C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45" name="슬라이드 번호 개체 틀 15">
            <a:extLst>
              <a:ext uri="{FF2B5EF4-FFF2-40B4-BE49-F238E27FC236}">
                <a16:creationId xmlns:a16="http://schemas.microsoft.com/office/drawing/2014/main" id="{D2002A69-7A43-45BE-AE0A-147F01B0429A}"/>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5145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7" name="그룹 6">
            <a:extLst>
              <a:ext uri="{FF2B5EF4-FFF2-40B4-BE49-F238E27FC236}">
                <a16:creationId xmlns:a16="http://schemas.microsoft.com/office/drawing/2014/main" id="{FDEC6B4D-744D-4E9D-89EE-6B4FB27E7344}"/>
              </a:ext>
            </a:extLst>
          </p:cNvPr>
          <p:cNvGrpSpPr/>
          <p:nvPr userDrawn="1"/>
        </p:nvGrpSpPr>
        <p:grpSpPr>
          <a:xfrm>
            <a:off x="449612" y="1462227"/>
            <a:ext cx="9003600" cy="4500283"/>
            <a:chOff x="449612" y="1219200"/>
            <a:chExt cx="9003600" cy="4500283"/>
          </a:xfrm>
        </p:grpSpPr>
        <p:grpSp>
          <p:nvGrpSpPr>
            <p:cNvPr id="2" name="그룹 1">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3" name="직사각형 2"/>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이등변 삼각형 28"/>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Prevent collaboration cheating</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Collaborative learning environment</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“divide-and-conquer.” When students divide the work, each is responsible for only part of the problem solving and there are very limited opportunities for working through problems with others. In collaborative environments, students are engaged in intellectual talk with each other.</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36" name="슬라이드 번호 개체 틀 15">
            <a:extLst>
              <a:ext uri="{FF2B5EF4-FFF2-40B4-BE49-F238E27FC236}">
                <a16:creationId xmlns:a16="http://schemas.microsoft.com/office/drawing/2014/main" id="{044527AA-62C0-4F73-823A-FF9E6B5EB43C}"/>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37" name="슬라이드 번호 개체 틀 15">
            <a:extLst>
              <a:ext uri="{FF2B5EF4-FFF2-40B4-BE49-F238E27FC236}">
                <a16:creationId xmlns:a16="http://schemas.microsoft.com/office/drawing/2014/main" id="{181B0377-4FDD-49E6-A97C-6B9037246599}"/>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07074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5" name="슬라이드 번호 개체 틀 15">
            <a:extLst>
              <a:ext uri="{FF2B5EF4-FFF2-40B4-BE49-F238E27FC236}">
                <a16:creationId xmlns:a16="http://schemas.microsoft.com/office/drawing/2014/main" id="{36D17CA7-1FDA-4120-BB00-378EAE27AF17}"/>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6" name="슬라이드 번호 개체 틀 15">
            <a:extLst>
              <a:ext uri="{FF2B5EF4-FFF2-40B4-BE49-F238E27FC236}">
                <a16:creationId xmlns:a16="http://schemas.microsoft.com/office/drawing/2014/main" id="{61CD6499-3B80-4E9E-8082-0FBAFC19C7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2607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612" y="900000"/>
            <a:ext cx="9003600"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15">
            <a:extLst>
              <a:ext uri="{FF2B5EF4-FFF2-40B4-BE49-F238E27FC236}">
                <a16:creationId xmlns:a16="http://schemas.microsoft.com/office/drawing/2014/main" id="{A7338447-FE72-47F3-9A92-677E41EFEB1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1" name="슬라이드 번호 개체 틀 15">
            <a:extLst>
              <a:ext uri="{FF2B5EF4-FFF2-40B4-BE49-F238E27FC236}">
                <a16:creationId xmlns:a16="http://schemas.microsoft.com/office/drawing/2014/main" id="{79CB204E-EFBD-4435-9298-412756318196}"/>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135737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7667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7" r:id="rId5"/>
    <p:sldLayoutId id="2147483788" r:id="rId6"/>
    <p:sldLayoutId id="2147483789" r:id="rId7"/>
    <p:sldLayoutId id="2147483790" r:id="rId8"/>
    <p:sldLayoutId id="2147483781" r:id="rId9"/>
    <p:sldLayoutId id="2147483782" r:id="rId10"/>
    <p:sldLayoutId id="2147483783" r:id="rId11"/>
    <p:sldLayoutId id="2147483784" r:id="rId12"/>
    <p:sldLayoutId id="2147483797" r:id="rId13"/>
    <p:sldLayoutId id="2147483798" r:id="rId14"/>
    <p:sldLayoutId id="2147483799"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Samsung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Innovation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689" y="4320000"/>
            <a:ext cx="6097837" cy="369332"/>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defRPr/>
              </a:pPr>
              <a:r>
                <a:rPr lang="en-US" altLang="ko-KR" sz="24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400" dirty="0">
                <a:solidFill>
                  <a:srgbClr val="1428A0"/>
                </a:solidFill>
                <a:latin typeface="Samsung Sharp Sans" pitchFamily="2" charset="0"/>
                <a:cs typeface="Samsung Sharp Sans" pitchFamily="2" charset="0"/>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127187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746D8F30-B58D-4663-85B2-14D4B12487AC}"/>
              </a:ext>
            </a:extLst>
          </p:cNvPr>
          <p:cNvGrpSpPr/>
          <p:nvPr/>
        </p:nvGrpSpPr>
        <p:grpSpPr>
          <a:xfrm>
            <a:off x="720000" y="2070000"/>
            <a:ext cx="8014568" cy="1909344"/>
            <a:chOff x="720000" y="2070000"/>
            <a:chExt cx="8014568" cy="1909344"/>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524714"/>
              <a:ext cx="7744568"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400" b="1" dirty="0">
                  <a:solidFill>
                    <a:prstClr val="black"/>
                  </a:solidFill>
                  <a:latin typeface="Samsung Sharp Sans" pitchFamily="2" charset="0"/>
                  <a:cs typeface="Samsung Sharp Sans" pitchFamily="2" charset="0"/>
                </a:rPr>
                <a:t>Project</a:t>
              </a:r>
            </a:p>
          </p:txBody>
        </p:sp>
        <p:sp>
          <p:nvSpPr>
            <p:cNvPr id="7" name="직사각형 133">
              <a:extLst>
                <a:ext uri="{FF2B5EF4-FFF2-40B4-BE49-F238E27FC236}">
                  <a16:creationId xmlns:a16="http://schemas.microsoft.com/office/drawing/2014/main" id="{68C423AE-9FF7-4CCB-8CFB-0D036BBE42B6}"/>
                </a:ext>
              </a:extLst>
            </p:cNvPr>
            <p:cNvSpPr/>
            <p:nvPr/>
          </p:nvSpPr>
          <p:spPr>
            <a:xfrm>
              <a:off x="1020004" y="3656179"/>
              <a:ext cx="3710016"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100" dirty="0">
                <a:solidFill>
                  <a:srgbClr val="1428A0"/>
                </a:solidFill>
                <a:latin typeface="Samsung Sharp Sans" pitchFamily="2" charset="0"/>
                <a:cs typeface="Samsung Sharp Sans" pitchFamily="2" charset="0"/>
              </a:endParaRP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dirty="0">
                  <a:solidFill>
                    <a:schemeClr val="bg1">
                      <a:lumMod val="50000"/>
                    </a:schemeClr>
                  </a:solidFill>
                  <a:latin typeface="Samsung Sharp Sans" pitchFamily="2" charset="0"/>
                  <a:ea typeface="Samsung Sharp Sans" pitchFamily="2" charset="0"/>
                  <a:cs typeface="Samsung Sharp Sans" pitchFamily="2" charset="0"/>
                </a:rPr>
                <a:t>Chapter </a:t>
              </a:r>
              <a:r>
                <a:rPr lang="en-US" altLang="ko-KR" sz="2000" dirty="0" smtClean="0">
                  <a:solidFill>
                    <a:schemeClr val="bg1">
                      <a:lumMod val="50000"/>
                    </a:schemeClr>
                  </a:solidFill>
                  <a:latin typeface="Samsung Sharp Sans" pitchFamily="2" charset="0"/>
                  <a:ea typeface="Samsung Sharp Sans" pitchFamily="2" charset="0"/>
                  <a:cs typeface="Samsung Sharp Sans" pitchFamily="2" charset="0"/>
                </a:rPr>
                <a:t>7. </a:t>
              </a:r>
              <a:endParaRPr lang="en-US" altLang="ko-KR" sz="5400" dirty="0">
                <a:solidFill>
                  <a:schemeClr val="bg1">
                    <a:lumMod val="50000"/>
                  </a:schemeClr>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095275"/>
              <a:ext cx="60008" cy="118872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50004" y="3656179"/>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327717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734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Your </a:t>
            </a:r>
            <a:r>
              <a:rPr lang="en-US" altLang="ko-KR" sz="1600" dirty="0" smtClean="0">
                <a:solidFill>
                  <a:schemeClr val="tx1"/>
                </a:solidFill>
                <a:latin typeface="SamsungOne 400" panose="020B0503030303020204" pitchFamily="34" charset="0"/>
                <a:ea typeface="SamsungOne 400" panose="020B0503030303020204" pitchFamily="34" charset="0"/>
              </a:rPr>
              <a:t>project </a:t>
            </a:r>
            <a:r>
              <a:rPr lang="en-US" altLang="ko-KR" sz="1600" dirty="0">
                <a:solidFill>
                  <a:schemeClr val="tx1"/>
                </a:solidFill>
                <a:latin typeface="SamsungOne 400" panose="020B0503030303020204" pitchFamily="34" charset="0"/>
                <a:ea typeface="SamsungOne 400" panose="020B0503030303020204" pitchFamily="34" charset="0"/>
              </a:rPr>
              <a:t>involves developing a social media platform that encompasses the following aspects</a:t>
            </a:r>
            <a:r>
              <a:rPr lang="en-US" altLang="ko-KR" sz="1600" dirty="0" smtClean="0">
                <a:solidFill>
                  <a:schemeClr val="tx1"/>
                </a:solidFill>
                <a:latin typeface="SamsungOne 400" panose="020B0503030303020204" pitchFamily="34" charset="0"/>
                <a:ea typeface="SamsungOne 400" panose="020B0503030303020204" pitchFamily="34" charset="0"/>
              </a:rPr>
              <a: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Employing appropriate data structures, including at least one instance of using Stacks/Queues for a specific purpose.</a:t>
            </a:r>
            <a:r>
              <a:rPr lang="en-US" altLang="ko-KR" sz="1600" dirty="0" smtClean="0">
                <a:solidFill>
                  <a:schemeClr val="tx1"/>
                </a:solidFill>
                <a:latin typeface="SamsungOne 400" panose="020B0503030303020204" pitchFamily="34" charset="0"/>
                <a:ea typeface="SamsungOne 400" panose="020B0503030303020204" pitchFamily="34" charset="0"/>
              </a:rPr>
              <a:t>	</a:t>
            </a:r>
          </a:p>
          <a:p>
            <a:pPr marL="573088" lvl="1" indent="-115888" latinLnBrk="0">
              <a:lnSpc>
                <a:spcPct val="150000"/>
              </a:lnSpc>
              <a:spcAft>
                <a:spcPts val="800"/>
              </a:spcAft>
              <a:buSzPct val="120000"/>
              <a:buBlip>
                <a:blip r:embed="rId3"/>
              </a:buBlip>
              <a:defRPr/>
            </a:pPr>
            <a:r>
              <a:rPr lang="en-US" altLang="ko-KR" sz="1600" dirty="0" smtClean="0">
                <a:solidFill>
                  <a:schemeClr val="tx1"/>
                </a:solidFill>
                <a:latin typeface="SamsungOne 400" panose="020B0503030303020204" pitchFamily="34" charset="0"/>
                <a:ea typeface="SamsungOne 400" panose="020B0503030303020204" pitchFamily="34" charset="0"/>
              </a:rPr>
              <a:t>Ensuring </a:t>
            </a:r>
            <a:r>
              <a:rPr lang="en-US" altLang="ko-KR" sz="1600" dirty="0">
                <a:solidFill>
                  <a:schemeClr val="tx1"/>
                </a:solidFill>
                <a:latin typeface="SamsungOne 400" panose="020B0503030303020204" pitchFamily="34" charset="0"/>
                <a:ea typeface="SamsungOne 400" panose="020B0503030303020204" pitchFamily="34" charset="0"/>
              </a:rPr>
              <a:t>a precise implementation of Object-Oriented Programming (OOP) principles and the application of relevant OOP concepts.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Employing appropriate algorithmic techniques with well-suited time complexities for each platform feature</a:t>
            </a:r>
            <a:r>
              <a:rPr lang="en-US" altLang="ko-KR" sz="1600" dirty="0" smtClean="0">
                <a:solidFill>
                  <a:schemeClr val="tx1"/>
                </a:solidFill>
                <a:latin typeface="SamsungOne 400" panose="020B0503030303020204" pitchFamily="34" charset="0"/>
                <a:ea typeface="SamsungOne 400" panose="020B0503030303020204" pitchFamily="34" charset="0"/>
              </a:rPr>
              <a: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 should develop the project's structure and decide which features to include in it. Be creative!</a:t>
            </a:r>
            <a:endParaRPr lang="en-US" altLang="ko-KR" sz="1600" dirty="0" smtClean="0">
              <a:solidFill>
                <a:schemeClr val="tx1"/>
              </a:solidFill>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448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548190"/>
            <a:ext cx="8986344" cy="3200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Bonus</a:t>
            </a:r>
            <a:r>
              <a:rPr lang="en-US" altLang="ko-KR" sz="1600" b="1" dirty="0" smtClean="0">
                <a:solidFill>
                  <a:schemeClr val="tx1"/>
                </a:solidFill>
                <a:latin typeface="SamsungOne 400" panose="020B0503030303020204" pitchFamily="34" charset="0"/>
                <a:ea typeface="SamsungOne 400" panose="020B0503030303020204" pitchFamily="34" charset="0"/>
              </a:rPr>
              <a:t>:</a:t>
            </a:r>
          </a:p>
          <a:p>
            <a:pPr marL="573088" lvl="1" indent="-115888" latinLnBrk="0">
              <a:lnSpc>
                <a:spcPct val="150000"/>
              </a:lnSpc>
              <a:spcAft>
                <a:spcPts val="800"/>
              </a:spcAft>
              <a:buSzPct val="120000"/>
              <a:buBlip>
                <a:blip r:embed="rId3"/>
              </a:buBlip>
              <a:defRPr/>
            </a:pPr>
            <a:r>
              <a:rPr lang="en-US" altLang="ko-KR" sz="1600" dirty="0" smtClean="0">
                <a:solidFill>
                  <a:schemeClr val="tx1"/>
                </a:solidFill>
                <a:latin typeface="SamsungOne 400" panose="020B0503030303020204" pitchFamily="34" charset="0"/>
                <a:ea typeface="SamsungOne 400" panose="020B0503030303020204" pitchFamily="34" charset="0"/>
              </a:rPr>
              <a:t>Create a GUI </a:t>
            </a:r>
            <a:r>
              <a:rPr lang="en-US" altLang="ko-KR" sz="1600" dirty="0">
                <a:solidFill>
                  <a:schemeClr val="tx1"/>
                </a:solidFill>
                <a:latin typeface="SamsungOne 400" panose="020B0503030303020204" pitchFamily="34" charset="0"/>
                <a:ea typeface="SamsungOne 400" panose="020B0503030303020204" pitchFamily="34" charset="0"/>
              </a:rPr>
              <a:t>A</a:t>
            </a:r>
            <a:r>
              <a:rPr lang="en-US" altLang="ko-KR" sz="1600" dirty="0" smtClean="0">
                <a:solidFill>
                  <a:schemeClr val="tx1"/>
                </a:solidFill>
                <a:latin typeface="SamsungOne 400" panose="020B0503030303020204" pitchFamily="34" charset="0"/>
                <a:ea typeface="SamsungOne 400" panose="020B0503030303020204" pitchFamily="34" charset="0"/>
              </a:rPr>
              <a:t>pp using </a:t>
            </a:r>
            <a:r>
              <a:rPr lang="en-US" altLang="ko-KR" sz="1600" dirty="0" err="1" smtClean="0">
                <a:solidFill>
                  <a:schemeClr val="tx1"/>
                </a:solidFill>
                <a:latin typeface="SamsungOne 400" panose="020B0503030303020204" pitchFamily="34" charset="0"/>
                <a:ea typeface="SamsungOne 400" panose="020B0503030303020204" pitchFamily="34" charset="0"/>
              </a:rPr>
              <a:t>tkinter</a:t>
            </a:r>
            <a:r>
              <a:rPr lang="en-US" altLang="ko-KR" sz="1600" dirty="0" smtClean="0">
                <a:solidFill>
                  <a:schemeClr val="tx1"/>
                </a:solidFill>
                <a:latin typeface="SamsungOne 400" panose="020B0503030303020204" pitchFamily="34" charset="0"/>
                <a:ea typeface="SamsungOne 400" panose="020B0503030303020204" pitchFamily="34" charset="0"/>
              </a:rPr>
              <a:t> with suitable colors to enhance user experience.</a:t>
            </a:r>
            <a:endParaRPr lang="en-US" altLang="ko-KR" sz="1600" dirty="0" smtClean="0">
              <a:solidFill>
                <a:schemeClr val="tx1"/>
              </a:solidFill>
              <a:latin typeface="SamsungOne 400" panose="020B0503030303020204" pitchFamily="34" charset="0"/>
              <a:ea typeface="SamsungOne 400" panose="020B0503030303020204" pitchFamily="34" charset="0"/>
            </a:endParaRPr>
          </a:p>
          <a:p>
            <a:pPr lvl="1" latinLnBrk="0">
              <a:lnSpc>
                <a:spcPct val="150000"/>
              </a:lnSpc>
              <a:spcAft>
                <a:spcPts val="800"/>
              </a:spcAft>
              <a:buSzPct val="120000"/>
              <a:defRPr/>
            </a:pPr>
            <a:endParaRPr lang="en-US" altLang="ko-KR" sz="1600" dirty="0" smtClean="0">
              <a:solidFill>
                <a:schemeClr val="tx1"/>
              </a:solidFill>
              <a:latin typeface="SamsungOne 400" panose="020B0503030303020204" pitchFamily="34" charset="0"/>
              <a:ea typeface="SamsungOne 400" panose="020B0503030303020204" pitchFamily="34" charset="0"/>
            </a:endParaRP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Please note</a:t>
            </a:r>
            <a:r>
              <a:rPr lang="en-US" altLang="ko-KR" sz="1600" b="1" dirty="0" smtClean="0">
                <a:solidFill>
                  <a:schemeClr val="tx1"/>
                </a:solidFill>
                <a:latin typeface="SamsungOne 400" panose="020B0503030303020204" pitchFamily="34" charset="0"/>
                <a:ea typeface="SamsungOne 400" panose="020B0503030303020204" pitchFamily="34" charset="0"/>
              </a:rPr>
              <a: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primary focus should be on the logical aspects of the project</a:t>
            </a:r>
            <a:r>
              <a:rPr lang="en-US" altLang="ko-KR" sz="1600" dirty="0" smtClean="0">
                <a:solidFill>
                  <a:schemeClr val="tx1"/>
                </a:solidFill>
                <a:latin typeface="SamsungOne 400" panose="020B0503030303020204" pitchFamily="34" charset="0"/>
                <a:ea typeface="SamsungOne 400" panose="020B0503030303020204" pitchFamily="34" charset="0"/>
              </a:rPr>
              <a:t>.</a:t>
            </a:r>
            <a:endParaRPr lang="en-US" altLang="ko-KR" sz="1600" dirty="0">
              <a:solidFill>
                <a:schemeClr val="tx1"/>
              </a:solidFill>
              <a:latin typeface="SamsungOne 400" panose="020B0503030303020204" pitchFamily="34" charset="0"/>
              <a:ea typeface="SamsungOne 400" panose="020B0503030303020204" pitchFamily="34" charset="0"/>
            </a:endParaRP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Gathering ideas deadline -&gt; </a:t>
            </a:r>
            <a:r>
              <a:rPr lang="en-US" altLang="ko-KR" sz="1600" dirty="0" smtClean="0">
                <a:solidFill>
                  <a:schemeClr val="tx1"/>
                </a:solidFill>
                <a:latin typeface="SamsungOne 400" panose="020B0503030303020204" pitchFamily="34" charset="0"/>
                <a:ea typeface="SamsungOne 400" panose="020B0503030303020204" pitchFamily="34" charset="0"/>
              </a:rPr>
              <a:t>Monday 18/9</a:t>
            </a:r>
            <a:endParaRPr lang="en-US" altLang="ko-KR" sz="1600" dirty="0">
              <a:solidFill>
                <a:schemeClr val="tx1"/>
              </a:solidFill>
              <a:latin typeface="SamsungOne 400" panose="020B0503030303020204" pitchFamily="34" charset="0"/>
              <a:ea typeface="SamsungOne 400" panose="020B0503030303020204" pitchFamily="34" charset="0"/>
            </a:endParaRP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Project deadline -&gt; </a:t>
            </a:r>
            <a:r>
              <a:rPr lang="en-US" altLang="ko-KR" sz="1600" dirty="0" smtClean="0">
                <a:solidFill>
                  <a:schemeClr val="tx1"/>
                </a:solidFill>
                <a:latin typeface="SamsungOne 400" panose="020B0503030303020204" pitchFamily="34" charset="0"/>
                <a:ea typeface="SamsungOne 400" panose="020B0503030303020204" pitchFamily="34" charset="0"/>
              </a:rPr>
              <a:t>Saturday 23/9</a:t>
            </a:r>
          </a:p>
        </p:txBody>
      </p:sp>
    </p:spTree>
    <p:extLst>
      <p:ext uri="{BB962C8B-B14F-4D97-AF65-F5344CB8AC3E}">
        <p14:creationId xmlns:p14="http://schemas.microsoft.com/office/powerpoint/2010/main" val="12566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477082"/>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headEnd type="arrow"/>
          <a:tailEnd type="none"/>
        </a:ln>
      </a:spPr>
      <a:bodyPr rtlCol="0" anchor="ctr"/>
      <a:lstStyle>
        <a:defPPr algn="ctr">
          <a:defRPr dirty="0"/>
        </a:defPPr>
      </a:lstStyle>
      <a:style>
        <a:lnRef idx="1">
          <a:schemeClr val="accent1"/>
        </a:lnRef>
        <a:fillRef idx="0">
          <a:schemeClr val="accent1"/>
        </a:fillRef>
        <a:effectRef idx="0">
          <a:schemeClr val="accent1"/>
        </a:effectRef>
        <a:fontRef idx="minor">
          <a:schemeClr val="tx1"/>
        </a:fontRef>
      </a:style>
    </a:spDef>
    <a:lnDef>
      <a:spPr>
        <a:ln w="1905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14577</TotalTime>
  <Words>93</Words>
  <Application>Microsoft Office PowerPoint</Application>
  <PresentationFormat>A4 Paper (210x297 mm)</PresentationFormat>
  <Paragraphs>24</Paragraphs>
  <Slides>5</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vt:i4>
      </vt:variant>
    </vt:vector>
  </HeadingPairs>
  <TitlesOfParts>
    <vt:vector size="19" baseType="lpstr">
      <vt:lpstr>Samsung Sharp Sans Bold</vt:lpstr>
      <vt:lpstr>D2Coding</vt:lpstr>
      <vt:lpstr>Samsung Sharp Sans</vt:lpstr>
      <vt:lpstr>SamsungOne 400C</vt:lpstr>
      <vt:lpstr>Gulim</vt:lpstr>
      <vt:lpstr>Arial Unicode MS</vt:lpstr>
      <vt:lpstr>Malgun Gothic</vt:lpstr>
      <vt:lpstr>Calibri</vt:lpstr>
      <vt:lpstr>SamsungOne 400</vt:lpstr>
      <vt:lpstr>Arial</vt:lpstr>
      <vt:lpstr>Malgun Gothic Semilight</vt:lpstr>
      <vt:lpstr>KoPub돋움체 Medium</vt:lpstr>
      <vt:lpstr>SamsungSharpSans-Medium</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dell</cp:lastModifiedBy>
  <cp:revision>600</cp:revision>
  <cp:lastPrinted>2021-06-22T04:42:01Z</cp:lastPrinted>
  <dcterms:created xsi:type="dcterms:W3CDTF">2009-02-24T02:14:00Z</dcterms:created>
  <dcterms:modified xsi:type="dcterms:W3CDTF">2023-09-16T14:18:45Z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