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295" r:id="rId6"/>
    <p:sldId id="296" r:id="rId7"/>
    <p:sldId id="298" r:id="rId8"/>
    <p:sldId id="299" r:id="rId9"/>
    <p:sldId id="300" r:id="rId10"/>
    <p:sldId id="301" r:id="rId11"/>
    <p:sldId id="302" r:id="rId12"/>
    <p:sldId id="314" r:id="rId13"/>
    <p:sldId id="315" r:id="rId14"/>
    <p:sldId id="316" r:id="rId15"/>
    <p:sldId id="303" r:id="rId16"/>
    <p:sldId id="304" r:id="rId17"/>
    <p:sldId id="305" r:id="rId18"/>
    <p:sldId id="306" r:id="rId19"/>
    <p:sldId id="307" r:id="rId20"/>
    <p:sldId id="310" r:id="rId21"/>
    <p:sldId id="311" r:id="rId22"/>
    <p:sldId id="312" r:id="rId23"/>
    <p:sldId id="308" r:id="rId24"/>
    <p:sldId id="317" r:id="rId25"/>
    <p:sldId id="319" r:id="rId26"/>
    <p:sldId id="318" r:id="rId27"/>
    <p:sldId id="320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e5acc7a22_0_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e5acc7a22_0_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true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true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true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true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true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true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true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true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true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true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true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true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true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true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true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7"/>
          <p:cNvSpPr txBox="true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true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7"/>
          <p:cNvSpPr txBox="true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true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true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true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true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true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true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true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true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 picture containing chart&#10;&#10;Description automatically generated"/>
          <p:cNvPicPr preferRelativeResize="false"/>
          <p:nvPr/>
        </p:nvPicPr>
        <p:blipFill rotWithShape="true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true"/>
          <p:nvPr/>
        </p:nvSpPr>
        <p:spPr>
          <a:xfrm>
            <a:off x="653415" y="5558790"/>
            <a:ext cx="8905240" cy="367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Mohammed</a:t>
            </a:r>
            <a:r>
              <a:rPr lang="en-US" alt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El-Agha, Abdullah</a:t>
            </a:r>
            <a:r>
              <a:rPr lang="en-US" alt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Abu Nada</a:t>
            </a:r>
            <a:r>
              <a:rPr lang="en-US" alt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Ahmed</a:t>
            </a:r>
            <a:r>
              <a:rPr lang="en-US" alt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Abu Amsha</a:t>
            </a:r>
            <a:r>
              <a:rPr lang="en-US" alt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Anas</a:t>
            </a:r>
            <a:r>
              <a:rPr lang="en-US" alt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Alsalool</a:t>
            </a:r>
            <a:endParaRPr lang="en-US" alt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true"/>
          <p:nvPr/>
        </p:nvSpPr>
        <p:spPr>
          <a:xfrm>
            <a:off x="653415" y="5899150"/>
            <a:ext cx="4126865" cy="367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Masters in Data Science, 2</a:t>
            </a:r>
            <a:r>
              <a:rPr lang="en-US" altLang="ca-ES" sz="1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alt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Level</a:t>
            </a:r>
            <a:endParaRPr lang="en-US" altLang="ca-E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" name="Text Box 0"/>
          <p:cNvSpPr txBox="true"/>
          <p:nvPr/>
        </p:nvSpPr>
        <p:spPr>
          <a:xfrm>
            <a:off x="976630" y="1226820"/>
            <a:ext cx="47618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ca-ES" sz="4800">
                <a:sym typeface="+mn-ea"/>
              </a:rPr>
              <a:t>Challenge #2 Refugee Crisis</a:t>
            </a:r>
            <a:endParaRPr lang="ca-ES" sz="4800">
              <a:sym typeface="+mn-ea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567055" y="4432935"/>
            <a:ext cx="55803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/>
              <a:t>The Islamic University of Gaza</a:t>
            </a:r>
            <a:endParaRPr lang="en-US" altLang="en-US" sz="280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430" y="2399030"/>
            <a:ext cx="2057400" cy="20599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newplot (2)"/>
          <p:cNvPicPr>
            <a:picLocks noChangeAspect="true"/>
          </p:cNvPicPr>
          <p:nvPr/>
        </p:nvPicPr>
        <p:blipFill>
          <a:blip r:embed="rId1"/>
          <a:srcRect l="19015" t="16966" r="23851" b="14138"/>
          <a:stretch>
            <a:fillRect/>
          </a:stretch>
        </p:blipFill>
        <p:spPr>
          <a:xfrm>
            <a:off x="2626995" y="1488440"/>
            <a:ext cx="9394190" cy="4780280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339090" y="207010"/>
            <a:ext cx="4131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/>
              <a:t>1991-2000 Fatalities</a:t>
            </a:r>
            <a:endParaRPr lang="en-US" altLang="en-US" sz="2400" b="1"/>
          </a:p>
        </p:txBody>
      </p:sp>
      <p:sp>
        <p:nvSpPr>
          <p:cNvPr id="4" name="Text Box 3"/>
          <p:cNvSpPr txBox="true"/>
          <p:nvPr/>
        </p:nvSpPr>
        <p:spPr>
          <a:xfrm>
            <a:off x="339090" y="1877060"/>
            <a:ext cx="121793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000" u="sng"/>
              <a:t>Top 5</a:t>
            </a:r>
            <a:endParaRPr lang="en-US" altLang="en-US" sz="2000"/>
          </a:p>
          <a:p>
            <a:pPr algn="l"/>
            <a:endParaRPr lang="en-US" altLang="en-US" sz="2000"/>
          </a:p>
          <a:p>
            <a:pPr algn="l"/>
            <a:r>
              <a:rPr lang="en-US" altLang="en-US" sz="2000"/>
              <a:t>Angola</a:t>
            </a:r>
            <a:endParaRPr lang="en-US" altLang="en-US" sz="2000"/>
          </a:p>
          <a:p>
            <a:pPr algn="l"/>
            <a:r>
              <a:rPr lang="en-US" altLang="en-US" sz="2000"/>
              <a:t>Eritrea</a:t>
            </a:r>
            <a:endParaRPr lang="en-US" altLang="en-US" sz="2000"/>
          </a:p>
          <a:p>
            <a:pPr algn="l"/>
            <a:r>
              <a:rPr lang="en-US" altLang="en-US" sz="2000"/>
              <a:t>Ethiopia</a:t>
            </a:r>
            <a:endParaRPr lang="en-US" altLang="en-US" sz="2000"/>
          </a:p>
          <a:p>
            <a:pPr algn="l"/>
            <a:r>
              <a:rPr lang="en-US" altLang="en-US" sz="2000"/>
              <a:t>Congo</a:t>
            </a:r>
            <a:endParaRPr lang="en-US" altLang="en-US" sz="2000"/>
          </a:p>
          <a:p>
            <a:pPr algn="l"/>
            <a:r>
              <a:rPr lang="en-US" altLang="en-US" sz="2000"/>
              <a:t>Sudan</a:t>
            </a:r>
            <a:endParaRPr lang="en-US" altLang="en-US" sz="2000"/>
          </a:p>
        </p:txBody>
      </p:sp>
      <p:sp>
        <p:nvSpPr>
          <p:cNvPr id="5" name="Rectangle 4"/>
          <p:cNvSpPr/>
          <p:nvPr/>
        </p:nvSpPr>
        <p:spPr>
          <a:xfrm rot="20700000">
            <a:off x="590550" y="4239260"/>
            <a:ext cx="36290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Africa!</a:t>
            </a:r>
            <a:endParaRPr lang="en-US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newplot (1)"/>
          <p:cNvPicPr>
            <a:picLocks noChangeAspect="true"/>
          </p:cNvPicPr>
          <p:nvPr/>
        </p:nvPicPr>
        <p:blipFill>
          <a:blip r:embed="rId1"/>
          <a:srcRect l="19097" t="17819" r="23801" b="14258"/>
          <a:stretch>
            <a:fillRect/>
          </a:stretch>
        </p:blipFill>
        <p:spPr>
          <a:xfrm>
            <a:off x="2626360" y="1570990"/>
            <a:ext cx="9394825" cy="4697730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339090" y="207010"/>
            <a:ext cx="4131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/>
              <a:t>2001-2010 Fatalities</a:t>
            </a:r>
            <a:endParaRPr lang="en-US" altLang="en-US" sz="2400" b="1"/>
          </a:p>
        </p:txBody>
      </p:sp>
      <p:sp>
        <p:nvSpPr>
          <p:cNvPr id="4" name="Text Box 3"/>
          <p:cNvSpPr txBox="true"/>
          <p:nvPr/>
        </p:nvSpPr>
        <p:spPr>
          <a:xfrm>
            <a:off x="339090" y="1877060"/>
            <a:ext cx="121793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000" u="sng"/>
              <a:t>Top 5</a:t>
            </a:r>
            <a:endParaRPr lang="en-US" altLang="en-US" sz="2000"/>
          </a:p>
          <a:p>
            <a:pPr algn="l"/>
            <a:endParaRPr lang="en-US" altLang="en-US" sz="2000"/>
          </a:p>
          <a:p>
            <a:pPr algn="l"/>
            <a:r>
              <a:rPr lang="en-US" altLang="en-US" sz="2000"/>
              <a:t>Sudan</a:t>
            </a:r>
            <a:endParaRPr lang="en-US" altLang="en-US" sz="2000"/>
          </a:p>
          <a:p>
            <a:pPr algn="l"/>
            <a:r>
              <a:rPr lang="en-US" altLang="en-US" sz="2000"/>
              <a:t>Congo</a:t>
            </a:r>
            <a:endParaRPr lang="en-US" altLang="en-US" sz="2000"/>
          </a:p>
          <a:p>
            <a:pPr algn="l"/>
            <a:r>
              <a:rPr lang="en-US" altLang="en-US" sz="2000"/>
              <a:t>Ethiopia</a:t>
            </a:r>
            <a:endParaRPr lang="en-US" altLang="en-US" sz="2000"/>
          </a:p>
          <a:p>
            <a:pPr algn="l"/>
            <a:r>
              <a:rPr lang="en-US" altLang="en-US" sz="2000"/>
              <a:t>Somalia</a:t>
            </a:r>
            <a:endParaRPr lang="en-US" altLang="en-US" sz="2000"/>
          </a:p>
          <a:p>
            <a:pPr algn="l"/>
            <a:r>
              <a:rPr lang="en-US" altLang="en-US" sz="2000"/>
              <a:t>Nigeria</a:t>
            </a:r>
            <a:endParaRPr lang="en-US" altLang="en-US" sz="2000"/>
          </a:p>
        </p:txBody>
      </p:sp>
      <p:sp>
        <p:nvSpPr>
          <p:cNvPr id="5" name="Rectangle 4"/>
          <p:cNvSpPr/>
          <p:nvPr/>
        </p:nvSpPr>
        <p:spPr>
          <a:xfrm rot="20700000">
            <a:off x="590550" y="4239260"/>
            <a:ext cx="36290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Africa!</a:t>
            </a:r>
            <a:endParaRPr lang="en-US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newplot"/>
          <p:cNvPicPr>
            <a:picLocks noChangeAspect="true"/>
          </p:cNvPicPr>
          <p:nvPr/>
        </p:nvPicPr>
        <p:blipFill>
          <a:blip r:embed="rId1"/>
          <a:srcRect l="19564" t="18477" r="23883" b="13600"/>
          <a:stretch>
            <a:fillRect/>
          </a:stretch>
        </p:blipFill>
        <p:spPr>
          <a:xfrm>
            <a:off x="2717800" y="1628140"/>
            <a:ext cx="9302750" cy="4639945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339090" y="207010"/>
            <a:ext cx="4131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/>
              <a:t>2011-2020 Fatalities</a:t>
            </a:r>
            <a:endParaRPr lang="en-US" altLang="en-US" sz="2400" b="1"/>
          </a:p>
        </p:txBody>
      </p:sp>
      <p:sp>
        <p:nvSpPr>
          <p:cNvPr id="4" name="Text Box 3"/>
          <p:cNvSpPr txBox="true"/>
          <p:nvPr/>
        </p:nvSpPr>
        <p:spPr>
          <a:xfrm>
            <a:off x="339090" y="1877060"/>
            <a:ext cx="1704975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000" u="sng"/>
              <a:t>Top 5</a:t>
            </a:r>
            <a:endParaRPr lang="en-US" altLang="en-US" sz="2000"/>
          </a:p>
          <a:p>
            <a:pPr algn="l"/>
            <a:endParaRPr lang="en-US" altLang="en-US" sz="2000"/>
          </a:p>
          <a:p>
            <a:pPr algn="l"/>
            <a:r>
              <a:rPr lang="en-US" altLang="en-US" sz="2000"/>
              <a:t>Afghanistan</a:t>
            </a:r>
            <a:endParaRPr lang="en-US" altLang="en-US" sz="2000"/>
          </a:p>
          <a:p>
            <a:pPr algn="l"/>
            <a:r>
              <a:rPr lang="en-US" altLang="en-US" sz="2000"/>
              <a:t>Yemen</a:t>
            </a:r>
            <a:endParaRPr lang="en-US" altLang="en-US" sz="2000"/>
          </a:p>
          <a:p>
            <a:pPr algn="l"/>
            <a:r>
              <a:rPr lang="en-US" altLang="en-US" sz="2000"/>
              <a:t>Syria</a:t>
            </a:r>
            <a:endParaRPr lang="en-US" altLang="en-US" sz="2000"/>
          </a:p>
          <a:p>
            <a:pPr algn="l"/>
            <a:r>
              <a:rPr lang="en-US" altLang="en-US" sz="2000"/>
              <a:t>Iraq</a:t>
            </a:r>
            <a:endParaRPr lang="en-US" altLang="en-US" sz="2000"/>
          </a:p>
          <a:p>
            <a:pPr algn="l"/>
            <a:r>
              <a:rPr lang="en-US" altLang="en-US" sz="2000"/>
              <a:t>Nigeria</a:t>
            </a:r>
            <a:endParaRPr lang="en-US" altLang="en-US" sz="2000"/>
          </a:p>
        </p:txBody>
      </p:sp>
      <p:sp>
        <p:nvSpPr>
          <p:cNvPr id="5" name="Rectangle 4"/>
          <p:cNvSpPr/>
          <p:nvPr/>
        </p:nvSpPr>
        <p:spPr>
          <a:xfrm rot="20700000">
            <a:off x="590550" y="4406265"/>
            <a:ext cx="4646930" cy="14452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Arab Spring!</a:t>
            </a:r>
            <a:endParaRPr lang="en-US" altLang="en-US" sz="44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  <a:p>
            <a:pPr algn="ctr"/>
            <a:r>
              <a:rPr lang="en-US" alt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Wars!</a:t>
            </a:r>
            <a:endParaRPr lang="en-US" altLang="en-US" sz="44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newplot (2)"/>
          <p:cNvPicPr>
            <a:picLocks noChangeAspect="true"/>
          </p:cNvPicPr>
          <p:nvPr/>
        </p:nvPicPr>
        <p:blipFill>
          <a:blip r:embed="rId1"/>
          <a:srcRect l="19015" t="16966" r="23851" b="14138"/>
          <a:stretch>
            <a:fillRect/>
          </a:stretch>
        </p:blipFill>
        <p:spPr>
          <a:xfrm>
            <a:off x="45720" y="3898900"/>
            <a:ext cx="5746750" cy="2924175"/>
          </a:xfrm>
          <a:prstGeom prst="rect">
            <a:avLst/>
          </a:prstGeom>
        </p:spPr>
      </p:pic>
      <p:pic>
        <p:nvPicPr>
          <p:cNvPr id="7" name="Picture 6" descr="newplot (1)"/>
          <p:cNvPicPr>
            <a:picLocks noChangeAspect="true"/>
          </p:cNvPicPr>
          <p:nvPr/>
        </p:nvPicPr>
        <p:blipFill>
          <a:blip r:embed="rId2"/>
          <a:srcRect l="19097" t="17819" r="23801" b="14258"/>
          <a:stretch>
            <a:fillRect/>
          </a:stretch>
        </p:blipFill>
        <p:spPr>
          <a:xfrm>
            <a:off x="3223895" y="1987550"/>
            <a:ext cx="5743575" cy="2882900"/>
          </a:xfrm>
          <a:prstGeom prst="rect">
            <a:avLst/>
          </a:prstGeom>
        </p:spPr>
      </p:pic>
      <p:pic>
        <p:nvPicPr>
          <p:cNvPr id="6" name="Picture 5" descr="newplot"/>
          <p:cNvPicPr>
            <a:picLocks noChangeAspect="true"/>
          </p:cNvPicPr>
          <p:nvPr/>
        </p:nvPicPr>
        <p:blipFill>
          <a:blip r:embed="rId3"/>
          <a:srcRect l="19564" t="18477" r="23883" b="13600"/>
          <a:stretch>
            <a:fillRect/>
          </a:stretch>
        </p:blipFill>
        <p:spPr>
          <a:xfrm>
            <a:off x="6388100" y="130175"/>
            <a:ext cx="5688330" cy="2882900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339090" y="207010"/>
            <a:ext cx="465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800" b="1"/>
              <a:t>1990-2000-2010-2020 Fatalities</a:t>
            </a:r>
            <a:endParaRPr lang="en-US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Displaced</a:t>
            </a:r>
            <a:endParaRPr lang="en-US" altLang="en-US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296285" y="1524635"/>
            <a:ext cx="5599430" cy="43027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5993765"/>
            <a:ext cx="1089469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rates of fatalities -&gt; increased rates of refugees</a:t>
            </a:r>
            <a:endParaRPr lang="en-US" altLang="en-US" sz="2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38200" y="365125"/>
            <a:ext cx="10515600" cy="6188075"/>
          </a:xfrm>
        </p:spPr>
        <p:txBody>
          <a:bodyPr/>
          <a:p>
            <a:pPr algn="ctr"/>
            <a:r>
              <a:rPr lang="en-US" altLang="en-US"/>
              <a:t>Data Preprocessing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63575" y="48641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2443480"/>
            <a:ext cx="1442720" cy="1442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635" y="4801235"/>
            <a:ext cx="1765300" cy="176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815" y="3512185"/>
            <a:ext cx="1504950" cy="1504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855" y="1279525"/>
            <a:ext cx="1220470" cy="12204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615" y="541020"/>
            <a:ext cx="1164590" cy="11645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232650" y="3031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8329295" y="4618990"/>
            <a:ext cx="1413510" cy="14135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5930" y="822325"/>
            <a:ext cx="1407160" cy="1407160"/>
          </a:xfrm>
          <a:prstGeom prst="rect">
            <a:avLst/>
          </a:prstGeom>
        </p:spPr>
      </p:pic>
      <p:sp>
        <p:nvSpPr>
          <p:cNvPr id="21" name="Text Box 20"/>
          <p:cNvSpPr txBox="true"/>
          <p:nvPr/>
        </p:nvSpPr>
        <p:spPr>
          <a:xfrm>
            <a:off x="113030" y="1705610"/>
            <a:ext cx="2320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800"/>
              <a:t>Attribute Selection</a:t>
            </a:r>
            <a:endParaRPr lang="en-US" altLang="en-US" sz="1800"/>
          </a:p>
        </p:txBody>
      </p:sp>
      <p:sp>
        <p:nvSpPr>
          <p:cNvPr id="22" name="Text Box 21"/>
          <p:cNvSpPr txBox="true"/>
          <p:nvPr/>
        </p:nvSpPr>
        <p:spPr>
          <a:xfrm>
            <a:off x="749935" y="3886200"/>
            <a:ext cx="1853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800"/>
              <a:t>Feature Merge</a:t>
            </a:r>
            <a:endParaRPr lang="en-US" altLang="en-US" sz="1800"/>
          </a:p>
        </p:txBody>
      </p:sp>
      <p:sp>
        <p:nvSpPr>
          <p:cNvPr id="23" name="Text Box 22"/>
          <p:cNvSpPr txBox="true"/>
          <p:nvPr/>
        </p:nvSpPr>
        <p:spPr>
          <a:xfrm>
            <a:off x="1470660" y="6198235"/>
            <a:ext cx="1873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800"/>
              <a:t>Missing Values</a:t>
            </a:r>
            <a:endParaRPr lang="en-US" altLang="en-US" sz="1800"/>
          </a:p>
        </p:txBody>
      </p:sp>
      <p:sp>
        <p:nvSpPr>
          <p:cNvPr id="24" name="Text Box 23"/>
          <p:cNvSpPr txBox="true"/>
          <p:nvPr/>
        </p:nvSpPr>
        <p:spPr>
          <a:xfrm>
            <a:off x="3563620" y="4922520"/>
            <a:ext cx="2592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800"/>
              <a:t>Datatype Conversion</a:t>
            </a:r>
            <a:endParaRPr lang="en-US" altLang="en-US" sz="1800"/>
          </a:p>
        </p:txBody>
      </p:sp>
      <p:sp>
        <p:nvSpPr>
          <p:cNvPr id="25" name="Text Box 24"/>
          <p:cNvSpPr txBox="true"/>
          <p:nvPr/>
        </p:nvSpPr>
        <p:spPr>
          <a:xfrm>
            <a:off x="4401820" y="2539365"/>
            <a:ext cx="2288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800"/>
              <a:t>Feature Reduction</a:t>
            </a:r>
            <a:endParaRPr lang="en-US" altLang="en-US" sz="1800"/>
          </a:p>
        </p:txBody>
      </p:sp>
      <p:sp>
        <p:nvSpPr>
          <p:cNvPr id="26" name="Text Box 25"/>
          <p:cNvSpPr txBox="true"/>
          <p:nvPr/>
        </p:nvSpPr>
        <p:spPr>
          <a:xfrm>
            <a:off x="6837680" y="1692275"/>
            <a:ext cx="2410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800"/>
              <a:t>Feature Generation</a:t>
            </a:r>
            <a:endParaRPr lang="en-US" altLang="en-US" sz="1800"/>
          </a:p>
        </p:txBody>
      </p:sp>
      <p:sp>
        <p:nvSpPr>
          <p:cNvPr id="27" name="Text Box 26"/>
          <p:cNvSpPr txBox="true"/>
          <p:nvPr/>
        </p:nvSpPr>
        <p:spPr>
          <a:xfrm>
            <a:off x="6160135" y="4250690"/>
            <a:ext cx="3364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800"/>
              <a:t>Combination &amp; Aggregation</a:t>
            </a:r>
            <a:endParaRPr lang="en-US" altLang="en-US" sz="1800"/>
          </a:p>
        </p:txBody>
      </p:sp>
      <p:sp>
        <p:nvSpPr>
          <p:cNvPr id="28" name="Text Box 27"/>
          <p:cNvSpPr txBox="true"/>
          <p:nvPr/>
        </p:nvSpPr>
        <p:spPr>
          <a:xfrm>
            <a:off x="8133715" y="6185535"/>
            <a:ext cx="1804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800"/>
              <a:t>Augmentation</a:t>
            </a:r>
            <a:endParaRPr lang="en-US" altLang="en-US" sz="1800"/>
          </a:p>
        </p:txBody>
      </p:sp>
      <p:sp>
        <p:nvSpPr>
          <p:cNvPr id="29" name="Text Box 28"/>
          <p:cNvSpPr txBox="true"/>
          <p:nvPr/>
        </p:nvSpPr>
        <p:spPr>
          <a:xfrm>
            <a:off x="9924415" y="2082165"/>
            <a:ext cx="2098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800"/>
              <a:t>Time-Dependent</a:t>
            </a:r>
            <a:endParaRPr lang="en-US" altLang="en-US" sz="1800"/>
          </a:p>
        </p:txBody>
      </p:sp>
      <p:pic>
        <p:nvPicPr>
          <p:cNvPr id="36" name="Picture 3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0" y="3034030"/>
            <a:ext cx="1220470" cy="1220470"/>
          </a:xfrm>
          <a:prstGeom prst="rect">
            <a:avLst/>
          </a:prstGeom>
        </p:spPr>
      </p:pic>
      <p:sp>
        <p:nvSpPr>
          <p:cNvPr id="37" name="Text Box 36"/>
          <p:cNvSpPr txBox="true"/>
          <p:nvPr/>
        </p:nvSpPr>
        <p:spPr>
          <a:xfrm>
            <a:off x="9829165" y="4293870"/>
            <a:ext cx="2288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800"/>
              <a:t>Feature Reduction</a:t>
            </a:r>
            <a:endParaRPr lang="en-US" altLang="en-US" sz="1800"/>
          </a:p>
        </p:txBody>
      </p:sp>
      <p:cxnSp>
        <p:nvCxnSpPr>
          <p:cNvPr id="38" name="Curved Connector 37"/>
          <p:cNvCxnSpPr/>
          <p:nvPr/>
        </p:nvCxnSpPr>
        <p:spPr>
          <a:xfrm rot="5400000" flipV="true">
            <a:off x="582295" y="2235200"/>
            <a:ext cx="448945" cy="353695"/>
          </a:xfrm>
          <a:prstGeom prst="curvedConnector3">
            <a:avLst>
              <a:gd name="adj1" fmla="val 50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>
            <a:off x="1377950" y="4391025"/>
            <a:ext cx="469265" cy="334010"/>
          </a:xfrm>
          <a:prstGeom prst="curvedConnector3">
            <a:avLst>
              <a:gd name="adj1" fmla="val 50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>
            <a:off x="3485515" y="5412740"/>
            <a:ext cx="417195" cy="3378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6200000">
            <a:off x="5007610" y="3011170"/>
            <a:ext cx="382270" cy="354330"/>
          </a:xfrm>
          <a:prstGeom prst="curvedConnector3">
            <a:avLst>
              <a:gd name="adj1" fmla="val 498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>
            <a:off x="6456045" y="2421255"/>
            <a:ext cx="792480" cy="719455"/>
          </a:xfrm>
          <a:prstGeom prst="curvedConnector3">
            <a:avLst>
              <a:gd name="adj1" fmla="val 500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>
            <a:off x="7176135" y="4653280"/>
            <a:ext cx="1007745" cy="791845"/>
          </a:xfrm>
          <a:prstGeom prst="curvedConnector3">
            <a:avLst>
              <a:gd name="adj1" fmla="val 500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6200000">
            <a:off x="10068560" y="5003165"/>
            <a:ext cx="768985" cy="501015"/>
          </a:xfrm>
          <a:prstGeom prst="curvedConnector3">
            <a:avLst>
              <a:gd name="adj1" fmla="val 499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flipV="true">
            <a:off x="10868660" y="2493010"/>
            <a:ext cx="267970" cy="207645"/>
          </a:xfrm>
          <a:prstGeom prst="curvedConnector3">
            <a:avLst>
              <a:gd name="adj1" fmla="val 502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38200" y="365125"/>
            <a:ext cx="10515600" cy="6188075"/>
          </a:xfrm>
        </p:spPr>
        <p:txBody>
          <a:bodyPr/>
          <a:p>
            <a:pPr algn="ctr"/>
            <a:r>
              <a:rPr lang="en-US" altLang="en-US"/>
              <a:t>Data Modeling &amp; Results</a:t>
            </a:r>
            <a:br>
              <a:rPr lang="en-US" altLang="en-US"/>
            </a:br>
            <a:r>
              <a:rPr lang="en-US" altLang="en-US"/>
              <a:t>(</a:t>
            </a:r>
            <a:r>
              <a:rPr lang="en-US" altLang="en-US" b="1"/>
              <a:t>Syria</a:t>
            </a:r>
            <a:r>
              <a:rPr lang="en-US" altLang="en-US"/>
              <a:t> as a sample)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FIT </a:t>
            </a:r>
            <a:r>
              <a:rPr lang="en-US" altLang="en-US" sz="3600"/>
              <a:t>(displaced abroad)</a:t>
            </a:r>
            <a:endParaRPr lang="en-US" altLang="en-US" sz="3600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44420" y="1691005"/>
            <a:ext cx="7503160" cy="452056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true">
            <a:off x="8976360" y="1628775"/>
            <a:ext cx="0" cy="45364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IDP </a:t>
            </a:r>
            <a:r>
              <a:rPr lang="en-US" altLang="en-US" sz="3600"/>
              <a:t>(displaced internally)</a:t>
            </a:r>
            <a:endParaRPr lang="en-US" altLang="en-US" sz="3600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47595" y="1691005"/>
            <a:ext cx="7496971" cy="451713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true">
            <a:off x="8976360" y="1628775"/>
            <a:ext cx="0" cy="45364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38200" y="365125"/>
            <a:ext cx="10515600" cy="6188075"/>
          </a:xfrm>
        </p:spPr>
        <p:txBody>
          <a:bodyPr/>
          <a:p>
            <a:pPr algn="ctr"/>
            <a:r>
              <a:rPr lang="en-US" altLang="en-US"/>
              <a:t>First of All!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/>
              <a:t>ASY </a:t>
            </a:r>
            <a:r>
              <a:rPr lang="en-US" altLang="en-US" sz="3600"/>
              <a:t>(asylum seekers awaiting decision)</a:t>
            </a:r>
            <a:endParaRPr lang="en-US" altLang="en-US" sz="360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40940" y="1691005"/>
            <a:ext cx="7309547" cy="451713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true">
            <a:off x="8976360" y="1628775"/>
            <a:ext cx="0" cy="45364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871460" y="138430"/>
            <a:ext cx="3338252" cy="2011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735" y="2423160"/>
            <a:ext cx="3338732" cy="2011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370" y="4678680"/>
            <a:ext cx="3337560" cy="206253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0836275" y="44450"/>
            <a:ext cx="0" cy="66967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 Box 1"/>
          <p:cNvSpPr txBox="true"/>
          <p:nvPr/>
        </p:nvSpPr>
        <p:spPr>
          <a:xfrm>
            <a:off x="748665" y="1170305"/>
            <a:ext cx="678307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A sharp increase in the rates of migration and displacement with the beginning of 2010-2011, the year of the beginning of the Syrian war</a:t>
            </a:r>
            <a:endParaRPr lang="en-US" sz="280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endParaRPr lang="en-US" sz="280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The rates of displacement are expected to continue to increase, especially as the war continues</a:t>
            </a:r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38200" y="365125"/>
            <a:ext cx="10515600" cy="6188075"/>
          </a:xfrm>
        </p:spPr>
        <p:txBody>
          <a:bodyPr/>
          <a:p>
            <a:pPr algn="ctr"/>
            <a:r>
              <a:rPr lang="en-US" altLang="en-US"/>
              <a:t>After Finished!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Conclusion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 altLang="en-US"/>
              <a:t>Progression in fatalities global rates</a:t>
            </a:r>
            <a:endParaRPr lang="en-US" altLang="en-US"/>
          </a:p>
          <a:p>
            <a:r>
              <a:rPr lang="en-US" altLang="en-US"/>
              <a:t>Progression in reugees rates</a:t>
            </a:r>
            <a:endParaRPr lang="en-US" altLang="en-US"/>
          </a:p>
          <a:p>
            <a:r>
              <a:rPr lang="en-US" altLang="en-US"/>
              <a:t>Last 10 years have the highest rates</a:t>
            </a:r>
            <a:endParaRPr lang="en-US" altLang="en-US"/>
          </a:p>
          <a:p>
            <a:r>
              <a:rPr lang="en-US" altLang="en-US"/>
              <a:t>Arab spring has a high credit in this increased rates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sz="3200"/>
              <a:t>Lessons learnt by doing this exercise as a team</a:t>
            </a:r>
            <a:endParaRPr lang="en-US" sz="3200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 altLang="en-US"/>
              <a:t>Big problem becomes small problems!</a:t>
            </a:r>
            <a:endParaRPr lang="en-US" altLang="en-US"/>
          </a:p>
          <a:p>
            <a:r>
              <a:rPr lang="en-US" altLang="en-US"/>
              <a:t>Teamwork is work</a:t>
            </a:r>
            <a:endParaRPr lang="en-US" altLang="en-US"/>
          </a:p>
          <a:p>
            <a:r>
              <a:rPr lang="en-US" altLang="en-US"/>
              <a:t>More productivity</a:t>
            </a:r>
            <a:endParaRPr lang="en-US" altLang="en-US"/>
          </a:p>
          <a:p>
            <a:r>
              <a:rPr lang="en-US" altLang="en-US"/>
              <a:t>More enjoy in work!</a:t>
            </a:r>
            <a:endParaRPr lang="en-US" altLang="en-US"/>
          </a:p>
          <a:p>
            <a:r>
              <a:rPr lang="en-US" altLang="en-US"/>
              <a:t>The team isn’t working if the team isn’t working</a:t>
            </a:r>
            <a:endParaRPr lang="en-US" altLang="en-US"/>
          </a:p>
          <a:p>
            <a:r>
              <a:rPr lang="en-US" altLang="en-US"/>
              <a:t>Competetion</a:t>
            </a: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References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 altLang="en-US"/>
              <a:t>Data Hackathon details and datasets</a:t>
            </a:r>
            <a:endParaRPr lang="en-US" altLang="en-US"/>
          </a:p>
          <a:p>
            <a:pPr marL="114300" indent="0">
              <a:buNone/>
            </a:pPr>
            <a:r>
              <a:rPr lang="en-US" altLang="en-US"/>
              <a:t>https://github.com/UN-ICC/ICC-Data-Hackathon-2021</a:t>
            </a:r>
            <a:endParaRPr lang="en-US" altLang="en-US"/>
          </a:p>
          <a:p>
            <a:pPr marL="114300" indent="0">
              <a:buNone/>
            </a:pPr>
            <a:endParaRPr lang="en-US" altLang="en-US"/>
          </a:p>
          <a:p>
            <a:r>
              <a:rPr lang="en-US" altLang="en-US"/>
              <a:t>Our work</a:t>
            </a:r>
            <a:endParaRPr lang="en-US" altLang="en-US"/>
          </a:p>
          <a:p>
            <a:pPr marL="114300" indent="0">
              <a:buNone/>
            </a:pPr>
            <a:r>
              <a:rPr lang="en-US" altLang="en-US"/>
              <a:t>https://github.com/MohammedElagha/FIT-2021-IUG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rcRect l="-500" t="279" r="500" b="6827"/>
          <a:stretch>
            <a:fillRect/>
          </a:stretch>
        </p:blipFill>
        <p:spPr>
          <a:xfrm>
            <a:off x="2604770" y="1100455"/>
            <a:ext cx="6982460" cy="4657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38200" y="365125"/>
            <a:ext cx="10515600" cy="6188075"/>
          </a:xfrm>
        </p:spPr>
        <p:txBody>
          <a:bodyPr/>
          <a:p>
            <a:pPr algn="ctr"/>
            <a:r>
              <a:rPr lang="en-US" altLang="en-US"/>
              <a:t>What the Challenge?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652145"/>
            <a:ext cx="12209145" cy="8192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7380" y="87630"/>
            <a:ext cx="10937240" cy="6682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e5acc7a22_0_5"/>
          <p:cNvSpPr txBox="true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false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ca-ES"/>
              <a:t>Data</a:t>
            </a:r>
            <a:endParaRPr lang="en-US" altLang="ca-ES"/>
          </a:p>
        </p:txBody>
      </p:sp>
      <p:pic>
        <p:nvPicPr>
          <p:cNvPr id="1" name="Picture 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980" y="1691005"/>
            <a:ext cx="1905000" cy="1905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980" y="4120515"/>
            <a:ext cx="1747520" cy="1747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0" y="1691005"/>
            <a:ext cx="2108200" cy="210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660" y="3799205"/>
            <a:ext cx="1967230" cy="1967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406890" y="1691005"/>
            <a:ext cx="1662430" cy="166243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1548130" y="3353435"/>
            <a:ext cx="1282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000"/>
              <a:t>fatalities</a:t>
            </a:r>
            <a:endParaRPr lang="en-US" altLang="en-US" sz="2000"/>
          </a:p>
        </p:txBody>
      </p:sp>
      <p:sp>
        <p:nvSpPr>
          <p:cNvPr id="7" name="Text Box 6"/>
          <p:cNvSpPr txBox="true"/>
          <p:nvPr/>
        </p:nvSpPr>
        <p:spPr>
          <a:xfrm>
            <a:off x="2820670" y="5766435"/>
            <a:ext cx="23895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/>
              <a:t>forciby_displaced</a:t>
            </a:r>
            <a:endParaRPr lang="en-US" altLang="en-US" sz="2000"/>
          </a:p>
        </p:txBody>
      </p:sp>
      <p:sp>
        <p:nvSpPr>
          <p:cNvPr id="8" name="Text Box 7"/>
          <p:cNvSpPr txBox="true"/>
          <p:nvPr/>
        </p:nvSpPr>
        <p:spPr>
          <a:xfrm>
            <a:off x="5579110" y="3596005"/>
            <a:ext cx="10344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/>
              <a:t>terrain</a:t>
            </a:r>
            <a:endParaRPr lang="en-US" altLang="en-US" sz="2000"/>
          </a:p>
        </p:txBody>
      </p:sp>
      <p:sp>
        <p:nvSpPr>
          <p:cNvPr id="9" name="Text Box 8"/>
          <p:cNvSpPr txBox="true"/>
          <p:nvPr/>
        </p:nvSpPr>
        <p:spPr>
          <a:xfrm>
            <a:off x="8166735" y="5659120"/>
            <a:ext cx="6559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/>
              <a:t>geo</a:t>
            </a:r>
            <a:endParaRPr lang="en-US" altLang="en-US" sz="2000"/>
          </a:p>
        </p:txBody>
      </p:sp>
      <p:sp>
        <p:nvSpPr>
          <p:cNvPr id="10" name="Text Box 9"/>
          <p:cNvSpPr txBox="true"/>
          <p:nvPr/>
        </p:nvSpPr>
        <p:spPr>
          <a:xfrm>
            <a:off x="10119995" y="3353435"/>
            <a:ext cx="6464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/>
              <a:t>dist</a:t>
            </a:r>
            <a:endParaRPr lang="en-US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38200" y="365125"/>
            <a:ext cx="10515600" cy="6188075"/>
          </a:xfrm>
        </p:spPr>
        <p:txBody>
          <a:bodyPr/>
          <a:p>
            <a:pPr algn="ctr"/>
            <a:r>
              <a:rPr lang="en-US" altLang="en-US"/>
              <a:t>Data Exploration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/>
              <a:t>Fatalities</a:t>
            </a:r>
            <a:endParaRPr 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857240" y="1875790"/>
            <a:ext cx="5857240" cy="402971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353060" y="1875790"/>
            <a:ext cx="52774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 sz="2400"/>
              <a:t>High rates at the end of the 1990s</a:t>
            </a:r>
            <a:endParaRPr 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endParaRPr 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 sz="2400"/>
              <a:t>Followed by a sharp decline</a:t>
            </a:r>
            <a:endParaRPr 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endParaRPr 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 sz="2400"/>
              <a:t>Then, relative stability for 11 years</a:t>
            </a:r>
            <a:endParaRPr 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endParaRPr 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 sz="2400"/>
              <a:t>Then a gradual rise until reaching the highest rates!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1774</Words>
  <Application>WPS Presentation</Application>
  <PresentationFormat/>
  <Paragraphs>139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Arial</vt:lpstr>
      <vt:lpstr>DejaVu Sans</vt:lpstr>
      <vt:lpstr>Calibri</vt:lpstr>
      <vt:lpstr>微软雅黑</vt:lpstr>
      <vt:lpstr>Droid Sans Fallback</vt:lpstr>
      <vt:lpstr>Arial Unicode MS</vt:lpstr>
      <vt:lpstr>Office Theme</vt:lpstr>
      <vt:lpstr>PowerPoint 演示文稿</vt:lpstr>
      <vt:lpstr>First of All!</vt:lpstr>
      <vt:lpstr>PowerPoint 演示文稿</vt:lpstr>
      <vt:lpstr>What the Challenge?</vt:lpstr>
      <vt:lpstr>PowerPoint 演示文稿</vt:lpstr>
      <vt:lpstr>PowerPoint 演示文稿</vt:lpstr>
      <vt:lpstr>Data</vt:lpstr>
      <vt:lpstr>Data Exploration</vt:lpstr>
      <vt:lpstr>Fatalities</vt:lpstr>
      <vt:lpstr>PowerPoint 演示文稿</vt:lpstr>
      <vt:lpstr>PowerPoint 演示文稿</vt:lpstr>
      <vt:lpstr>PowerPoint 演示文稿</vt:lpstr>
      <vt:lpstr>PowerPoint 演示文稿</vt:lpstr>
      <vt:lpstr>Displaced</vt:lpstr>
      <vt:lpstr>Data Preprocessing</vt:lpstr>
      <vt:lpstr>PowerPoint 演示文稿</vt:lpstr>
      <vt:lpstr>Data Modeling &amp; Results (Syria as a sample)</vt:lpstr>
      <vt:lpstr>FIT (displaced abroad)</vt:lpstr>
      <vt:lpstr>IDP (displaced internally)</vt:lpstr>
      <vt:lpstr>ASY (asylum seekers awaiting decision)</vt:lpstr>
      <vt:lpstr>PowerPoint 演示文稿</vt:lpstr>
      <vt:lpstr>After Finished!</vt:lpstr>
      <vt:lpstr>Conclusion</vt:lpstr>
      <vt:lpstr>Lessons learnt by doing this exercise as a team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THOMSEN Maria</dc:creator>
  <cp:lastModifiedBy>magha</cp:lastModifiedBy>
  <cp:revision>111</cp:revision>
  <dcterms:created xsi:type="dcterms:W3CDTF">2021-03-22T17:56:33Z</dcterms:created>
  <dcterms:modified xsi:type="dcterms:W3CDTF">2021-03-22T17:56:33Z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