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Classic" panose="020B0604020202020204" charset="0"/>
      <p:regular r:id="rId15"/>
    </p:embeddedFont>
    <p:embeddedFont>
      <p:font typeface="Montserrat Classic Bold" panose="020B0604020202020204" charset="0"/>
      <p:regular r:id="rId16"/>
    </p:embeddedFont>
    <p:embeddedFont>
      <p:font typeface="Open Sans Bold" panose="020B0604020202020204" charset="0"/>
      <p:regular r:id="rId17"/>
    </p:embeddedFont>
    <p:embeddedFont>
      <p:font typeface="Poppins" panose="00000500000000000000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115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F9F1-1192-4621-A959-93A006DDC86A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2ED0-D3B7-4526-B5D9-A70D198BE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0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72ED0-D3B7-4526-B5D9-A70D198BE1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8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17447" y="-4783546"/>
            <a:ext cx="12906806" cy="12906806"/>
          </a:xfrm>
          <a:custGeom>
            <a:avLst/>
            <a:gdLst/>
            <a:ahLst/>
            <a:cxnLst/>
            <a:rect l="l" t="t" r="r" b="b"/>
            <a:pathLst>
              <a:path w="12906806" h="12906806">
                <a:moveTo>
                  <a:pt x="0" y="0"/>
                </a:moveTo>
                <a:lnTo>
                  <a:pt x="12906806" y="0"/>
                </a:lnTo>
                <a:lnTo>
                  <a:pt x="12906806" y="12906807"/>
                </a:lnTo>
                <a:lnTo>
                  <a:pt x="0" y="1290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 rot="-2281574">
            <a:off x="10565139" y="2319117"/>
            <a:ext cx="15975639" cy="12983837"/>
          </a:xfrm>
          <a:custGeom>
            <a:avLst/>
            <a:gdLst/>
            <a:ahLst/>
            <a:cxnLst/>
            <a:rect l="l" t="t" r="r" b="b"/>
            <a:pathLst>
              <a:path w="15975639" h="12983837">
                <a:moveTo>
                  <a:pt x="0" y="0"/>
                </a:moveTo>
                <a:lnTo>
                  <a:pt x="15975639" y="0"/>
                </a:lnTo>
                <a:lnTo>
                  <a:pt x="15975639" y="12983837"/>
                </a:lnTo>
                <a:lnTo>
                  <a:pt x="0" y="1298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710408">
            <a:off x="5486400" y="6629736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 flipH="1">
            <a:off x="-472009" y="7974524"/>
            <a:ext cx="10598847" cy="2312476"/>
          </a:xfrm>
          <a:custGeom>
            <a:avLst/>
            <a:gdLst/>
            <a:ahLst/>
            <a:cxnLst/>
            <a:rect l="l" t="t" r="r" b="b"/>
            <a:pathLst>
              <a:path w="10598847" h="2312476">
                <a:moveTo>
                  <a:pt x="10598847" y="0"/>
                </a:moveTo>
                <a:lnTo>
                  <a:pt x="0" y="0"/>
                </a:lnTo>
                <a:lnTo>
                  <a:pt x="0" y="2312476"/>
                </a:lnTo>
                <a:lnTo>
                  <a:pt x="10598847" y="2312476"/>
                </a:lnTo>
                <a:lnTo>
                  <a:pt x="1059884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1696692" y="8041199"/>
            <a:ext cx="5045079" cy="1214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9"/>
              </a:lnSpc>
            </a:pPr>
            <a:r>
              <a:rPr lang="en-US" sz="3199">
                <a:solidFill>
                  <a:srgbClr val="FFFFFF"/>
                </a:solidFill>
                <a:latin typeface="Montserrat Classic"/>
              </a:rPr>
              <a:t>Presented by :</a:t>
            </a:r>
          </a:p>
          <a:p>
            <a:pPr>
              <a:lnSpc>
                <a:spcPts val="3199"/>
              </a:lnSpc>
            </a:pPr>
            <a:r>
              <a:rPr lang="en-US" sz="3199">
                <a:solidFill>
                  <a:srgbClr val="FFFFFF"/>
                </a:solidFill>
                <a:latin typeface="Montserrat Classic"/>
              </a:rPr>
              <a:t> Ismael Ounni</a:t>
            </a:r>
          </a:p>
          <a:p>
            <a:pPr>
              <a:lnSpc>
                <a:spcPts val="3199"/>
              </a:lnSpc>
            </a:pPr>
            <a:r>
              <a:rPr lang="en-US" sz="3199">
                <a:solidFill>
                  <a:srgbClr val="FFFFFF"/>
                </a:solidFill>
                <a:latin typeface="Montserrat Classic"/>
              </a:rPr>
              <a:t> Mohammed El Habachi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1114" y="3387635"/>
            <a:ext cx="10879461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99"/>
              </a:lnSpc>
            </a:pPr>
            <a:r>
              <a:rPr lang="en-US" sz="8800" dirty="0">
                <a:solidFill>
                  <a:srgbClr val="FFFFFF"/>
                </a:solidFill>
                <a:latin typeface="Montserrat Classic Bold"/>
              </a:rPr>
              <a:t>OUR PRESENTATION</a:t>
            </a:r>
          </a:p>
        </p:txBody>
      </p:sp>
      <p:sp>
        <p:nvSpPr>
          <p:cNvPr id="8" name="Google Shape;90;p1">
            <a:extLst>
              <a:ext uri="{FF2B5EF4-FFF2-40B4-BE49-F238E27FC236}">
                <a16:creationId xmlns:a16="http://schemas.microsoft.com/office/drawing/2014/main" id="{9883EC85-1E2F-E4C8-2603-9467AA241DB8}"/>
              </a:ext>
            </a:extLst>
          </p:cNvPr>
          <p:cNvSpPr/>
          <p:nvPr/>
        </p:nvSpPr>
        <p:spPr>
          <a:xfrm>
            <a:off x="751114" y="538409"/>
            <a:ext cx="3335116" cy="1700834"/>
          </a:xfrm>
          <a:custGeom>
            <a:avLst/>
            <a:gdLst/>
            <a:ahLst/>
            <a:cxnLst/>
            <a:rect l="l" t="t" r="r" b="b"/>
            <a:pathLst>
              <a:path w="3335116" h="1700834" extrusionOk="0">
                <a:moveTo>
                  <a:pt x="0" y="0"/>
                </a:moveTo>
                <a:lnTo>
                  <a:pt x="3335116" y="0"/>
                </a:lnTo>
                <a:lnTo>
                  <a:pt x="3335116" y="1700834"/>
                </a:lnTo>
                <a:lnTo>
                  <a:pt x="0" y="1700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l="-73586" r="-58658" b="-36321"/>
            </a:stretch>
          </a:blipFill>
          <a:ln>
            <a:noFill/>
          </a:ln>
        </p:spPr>
        <p:txBody>
          <a:bodyPr/>
          <a:lstStyle/>
          <a:p>
            <a:endParaRPr lang="fr-FR" dirty="0"/>
          </a:p>
        </p:txBody>
      </p:sp>
      <p:sp>
        <p:nvSpPr>
          <p:cNvPr id="9" name="Google Shape;91;p1">
            <a:extLst>
              <a:ext uri="{FF2B5EF4-FFF2-40B4-BE49-F238E27FC236}">
                <a16:creationId xmlns:a16="http://schemas.microsoft.com/office/drawing/2014/main" id="{7B385CE4-1EF2-677B-D7E3-A7630D4A8BF7}"/>
              </a:ext>
            </a:extLst>
          </p:cNvPr>
          <p:cNvSpPr txBox="1"/>
          <p:nvPr/>
        </p:nvSpPr>
        <p:spPr>
          <a:xfrm>
            <a:off x="236087" y="2079312"/>
            <a:ext cx="3983144" cy="38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INTO THE FUTURE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05926" y="3004515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5738531" y="-9798397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028700" y="1632643"/>
            <a:ext cx="6271906" cy="211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TABLE OF 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62026" y="4934042"/>
            <a:ext cx="8963947" cy="672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4689" lvl="1" indent="-577344">
              <a:lnSpc>
                <a:spcPts val="4813"/>
              </a:lnSpc>
              <a:buFont typeface="Arial"/>
              <a:buChar char="•"/>
            </a:pPr>
            <a:r>
              <a:rPr lang="en-US" sz="5348">
                <a:solidFill>
                  <a:srgbClr val="000000"/>
                </a:solidFill>
                <a:latin typeface="Montserrat Classic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62026" y="6337522"/>
            <a:ext cx="8963947" cy="1283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4689" lvl="1" indent="-577344">
              <a:lnSpc>
                <a:spcPts val="4813"/>
              </a:lnSpc>
              <a:buFont typeface="Arial"/>
              <a:buChar char="•"/>
            </a:pPr>
            <a:r>
              <a:rPr lang="en-US" sz="5348">
                <a:solidFill>
                  <a:srgbClr val="000000"/>
                </a:solidFill>
                <a:latin typeface="Montserrat Classic"/>
              </a:rPr>
              <a:t>Community Goals</a:t>
            </a:r>
          </a:p>
          <a:p>
            <a:pPr>
              <a:lnSpc>
                <a:spcPts val="4813"/>
              </a:lnSpc>
            </a:pPr>
            <a:endParaRPr lang="en-US" sz="5348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62026" y="7763902"/>
            <a:ext cx="8963947" cy="1283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4689" lvl="1" indent="-577344">
              <a:lnSpc>
                <a:spcPts val="4813"/>
              </a:lnSpc>
              <a:buFont typeface="Arial"/>
              <a:buChar char="•"/>
            </a:pPr>
            <a:r>
              <a:rPr lang="en-US" sz="5348">
                <a:solidFill>
                  <a:srgbClr val="000000"/>
                </a:solidFill>
                <a:latin typeface="Montserrat Classic"/>
              </a:rPr>
              <a:t>Personal Goals</a:t>
            </a:r>
          </a:p>
          <a:p>
            <a:pPr>
              <a:lnSpc>
                <a:spcPts val="4813"/>
              </a:lnSpc>
            </a:pPr>
            <a:endParaRPr lang="en-US" sz="5348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62026" y="9003495"/>
            <a:ext cx="8963947" cy="1283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4689" lvl="1" indent="-577344">
              <a:lnSpc>
                <a:spcPts val="4813"/>
              </a:lnSpc>
              <a:buFont typeface="Arial"/>
              <a:buChar char="•"/>
            </a:pPr>
            <a:r>
              <a:rPr lang="en-US" sz="5348">
                <a:solidFill>
                  <a:srgbClr val="000000"/>
                </a:solidFill>
                <a:latin typeface="Montserrat Classic"/>
              </a:rPr>
              <a:t>Conclusion</a:t>
            </a:r>
          </a:p>
          <a:p>
            <a:pPr>
              <a:lnSpc>
                <a:spcPts val="4813"/>
              </a:lnSpc>
            </a:pPr>
            <a:endParaRPr lang="en-US" sz="5348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8977" y="2619120"/>
            <a:ext cx="9048793" cy="4416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79"/>
              </a:lnSpc>
            </a:pPr>
            <a:r>
              <a:rPr lang="en-US" sz="3556" dirty="0">
                <a:solidFill>
                  <a:srgbClr val="000000"/>
                </a:solidFill>
                <a:latin typeface="Montserrat Classic"/>
              </a:rPr>
              <a:t>Hello everyone, this is Ismail </a:t>
            </a:r>
            <a:r>
              <a:rPr lang="en-US" sz="3556" dirty="0" err="1">
                <a:solidFill>
                  <a:srgbClr val="000000"/>
                </a:solidFill>
                <a:latin typeface="Montserrat Classic"/>
              </a:rPr>
              <a:t>Ounni</a:t>
            </a:r>
            <a:r>
              <a:rPr lang="en-US" sz="3556" dirty="0">
                <a:solidFill>
                  <a:srgbClr val="000000"/>
                </a:solidFill>
                <a:latin typeface="Montserrat Classic"/>
              </a:rPr>
              <a:t> and Mohammed El </a:t>
            </a:r>
            <a:r>
              <a:rPr lang="en-US" sz="3556" dirty="0" err="1">
                <a:solidFill>
                  <a:srgbClr val="000000"/>
                </a:solidFill>
                <a:latin typeface="Montserrat Classic"/>
              </a:rPr>
              <a:t>Habachi</a:t>
            </a:r>
            <a:r>
              <a:rPr lang="en-US" sz="3556" dirty="0">
                <a:solidFill>
                  <a:srgbClr val="000000"/>
                </a:solidFill>
                <a:latin typeface="Montserrat Classic"/>
              </a:rPr>
              <a:t>.</a:t>
            </a:r>
          </a:p>
          <a:p>
            <a:pPr>
              <a:lnSpc>
                <a:spcPts val="4979"/>
              </a:lnSpc>
            </a:pPr>
            <a:r>
              <a:rPr lang="en-US" sz="3556" dirty="0">
                <a:solidFill>
                  <a:srgbClr val="000000"/>
                </a:solidFill>
                <a:latin typeface="Montserrat Classic"/>
              </a:rPr>
              <a:t>We are  students at the MERN </a:t>
            </a:r>
            <a:r>
              <a:rPr lang="en-US" sz="3556" dirty="0" err="1">
                <a:solidFill>
                  <a:srgbClr val="000000"/>
                </a:solidFill>
                <a:latin typeface="Montserrat Classic"/>
              </a:rPr>
              <a:t>FullStack</a:t>
            </a:r>
            <a:r>
              <a:rPr lang="en-US" sz="3556" dirty="0">
                <a:solidFill>
                  <a:srgbClr val="000000"/>
                </a:solidFill>
                <a:latin typeface="Montserrat Classic"/>
              </a:rPr>
              <a:t> developer Bootcamp. we are here today to talk about our common goals and our personal goals as MERN developers.</a:t>
            </a:r>
          </a:p>
          <a:p>
            <a:pPr>
              <a:lnSpc>
                <a:spcPts val="4979"/>
              </a:lnSpc>
              <a:spcBef>
                <a:spcPct val="0"/>
              </a:spcBef>
            </a:pPr>
            <a:endParaRPr lang="en-US" sz="3556" dirty="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3" name="Freeform 3"/>
          <p:cNvSpPr/>
          <p:nvPr/>
        </p:nvSpPr>
        <p:spPr>
          <a:xfrm rot="-587700">
            <a:off x="7329856" y="612694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 rot="458663">
            <a:off x="879627" y="7945202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0421008" y="569448"/>
            <a:ext cx="6244594" cy="6244594"/>
          </a:xfrm>
          <a:custGeom>
            <a:avLst/>
            <a:gdLst/>
            <a:ahLst/>
            <a:cxnLst/>
            <a:rect l="l" t="t" r="r" b="b"/>
            <a:pathLst>
              <a:path w="6244594" h="6244594">
                <a:moveTo>
                  <a:pt x="0" y="0"/>
                </a:moveTo>
                <a:lnTo>
                  <a:pt x="6244595" y="0"/>
                </a:lnTo>
                <a:lnTo>
                  <a:pt x="6244595" y="6244594"/>
                </a:lnTo>
                <a:lnTo>
                  <a:pt x="0" y="6244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699969" y="1166781"/>
            <a:ext cx="754550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INTRODUCTION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2483" y="538334"/>
            <a:ext cx="8351517" cy="809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  <a:spcBef>
                <a:spcPct val="0"/>
              </a:spcBef>
            </a:pPr>
            <a:r>
              <a:rPr lang="en-US" sz="5090" dirty="0">
                <a:solidFill>
                  <a:srgbClr val="000000"/>
                </a:solidFill>
                <a:latin typeface="Montserrat Classic Bold"/>
              </a:rPr>
              <a:t>OUR COMMON GOALS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92483" y="1715471"/>
            <a:ext cx="13302376" cy="118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Montserrat Classic"/>
              </a:rPr>
              <a:t>As a part of MERN developers community, we have a number of goals that we want to achieve. These goals include:</a:t>
            </a:r>
          </a:p>
        </p:txBody>
      </p:sp>
      <p:sp>
        <p:nvSpPr>
          <p:cNvPr id="4" name="Freeform 4"/>
          <p:cNvSpPr/>
          <p:nvPr/>
        </p:nvSpPr>
        <p:spPr>
          <a:xfrm rot="2700000" flipH="1" flipV="1">
            <a:off x="12115976" y="-6630083"/>
            <a:ext cx="12789569" cy="10394432"/>
          </a:xfrm>
          <a:custGeom>
            <a:avLst/>
            <a:gdLst/>
            <a:ahLst/>
            <a:cxnLst/>
            <a:rect l="l" t="t" r="r" b="b"/>
            <a:pathLst>
              <a:path w="12789569" h="10394432">
                <a:moveTo>
                  <a:pt x="12789570" y="10394432"/>
                </a:moveTo>
                <a:lnTo>
                  <a:pt x="0" y="10394432"/>
                </a:lnTo>
                <a:lnTo>
                  <a:pt x="0" y="0"/>
                </a:lnTo>
                <a:lnTo>
                  <a:pt x="12789570" y="0"/>
                </a:lnTo>
                <a:lnTo>
                  <a:pt x="12789570" y="10394432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 rot="7643211">
            <a:off x="-5177455" y="8731952"/>
            <a:ext cx="9797381" cy="9797381"/>
          </a:xfrm>
          <a:custGeom>
            <a:avLst/>
            <a:gdLst/>
            <a:ahLst/>
            <a:cxnLst/>
            <a:rect l="l" t="t" r="r" b="b"/>
            <a:pathLst>
              <a:path w="9797381" h="9797381">
                <a:moveTo>
                  <a:pt x="0" y="0"/>
                </a:moveTo>
                <a:lnTo>
                  <a:pt x="9797381" y="0"/>
                </a:lnTo>
                <a:lnTo>
                  <a:pt x="9797381" y="9797381"/>
                </a:lnTo>
                <a:lnTo>
                  <a:pt x="0" y="9797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1028700" y="3475000"/>
            <a:ext cx="11114626" cy="3816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760" lvl="1" indent="-335380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314FDD"/>
                </a:solidFill>
                <a:latin typeface="Montserrat Classic Bold"/>
              </a:rPr>
              <a:t>Learning and mastering the MERN stack</a:t>
            </a:r>
          </a:p>
          <a:p>
            <a:pPr>
              <a:lnSpc>
                <a:spcPts val="4349"/>
              </a:lnSpc>
            </a:pPr>
            <a:endParaRPr lang="en-US" sz="3106">
              <a:solidFill>
                <a:srgbClr val="314FDD"/>
              </a:solidFill>
              <a:latin typeface="Montserrat Classic Bold"/>
            </a:endParaRPr>
          </a:p>
          <a:p>
            <a:pPr marL="670760" lvl="1" indent="-335380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314FDD"/>
                </a:solidFill>
                <a:latin typeface="Montserrat Classic Bold"/>
              </a:rPr>
              <a:t>Building a strong community of MERN developers</a:t>
            </a:r>
          </a:p>
          <a:p>
            <a:pPr>
              <a:lnSpc>
                <a:spcPts val="4349"/>
              </a:lnSpc>
            </a:pPr>
            <a:endParaRPr lang="en-US" sz="3106">
              <a:solidFill>
                <a:srgbClr val="314FDD"/>
              </a:solidFill>
              <a:latin typeface="Montserrat Classic Bold"/>
            </a:endParaRPr>
          </a:p>
          <a:p>
            <a:pPr marL="670760" lvl="1" indent="-335380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314FDD"/>
                </a:solidFill>
                <a:latin typeface="Montserrat Classic Bold"/>
              </a:rPr>
              <a:t>Sharing knowledge and helping each other learn</a:t>
            </a:r>
          </a:p>
          <a:p>
            <a:pPr>
              <a:lnSpc>
                <a:spcPts val="4349"/>
              </a:lnSpc>
            </a:pPr>
            <a:endParaRPr lang="en-US" sz="3106">
              <a:solidFill>
                <a:srgbClr val="314FDD"/>
              </a:solidFill>
              <a:latin typeface="Montserrat Classic Bold"/>
            </a:endParaRPr>
          </a:p>
          <a:p>
            <a:pPr>
              <a:lnSpc>
                <a:spcPts val="4349"/>
              </a:lnSpc>
              <a:spcBef>
                <a:spcPct val="0"/>
              </a:spcBef>
            </a:pPr>
            <a:endParaRPr lang="en-US" sz="3106">
              <a:solidFill>
                <a:srgbClr val="314FDD"/>
              </a:solidFill>
              <a:latin typeface="Montserrat Class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92483" y="6687715"/>
            <a:ext cx="16824931" cy="216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04"/>
              </a:lnSpc>
            </a:pPr>
            <a:endParaRPr/>
          </a:p>
          <a:p>
            <a:pPr>
              <a:lnSpc>
                <a:spcPts val="4304"/>
              </a:lnSpc>
              <a:spcBef>
                <a:spcPct val="0"/>
              </a:spcBef>
            </a:pPr>
            <a:r>
              <a:rPr lang="en-US" sz="3074">
                <a:solidFill>
                  <a:srgbClr val="000000"/>
                </a:solidFill>
                <a:latin typeface="Montserrat Classic"/>
              </a:rPr>
              <a:t>Achieving these goals requires dedication, collaboration, and a passion for continuous learning, making our community of MERN developers an inspiring and dynamic group to be a part of.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0428"/>
            <a:ext cx="8351517" cy="87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  <a:spcBef>
                <a:spcPct val="0"/>
              </a:spcBef>
            </a:pPr>
            <a:r>
              <a:rPr lang="en-US" sz="5090" dirty="0">
                <a:solidFill>
                  <a:srgbClr val="000000"/>
                </a:solidFill>
                <a:latin typeface="Montserrat Classic Bold"/>
              </a:rPr>
              <a:t>OUR PERSONAL GOALS</a:t>
            </a:r>
          </a:p>
        </p:txBody>
      </p:sp>
      <p:sp>
        <p:nvSpPr>
          <p:cNvPr id="3" name="Freeform 3"/>
          <p:cNvSpPr/>
          <p:nvPr/>
        </p:nvSpPr>
        <p:spPr>
          <a:xfrm rot="2700000" flipH="1" flipV="1">
            <a:off x="12169876" y="-6471991"/>
            <a:ext cx="12789569" cy="10394432"/>
          </a:xfrm>
          <a:custGeom>
            <a:avLst/>
            <a:gdLst/>
            <a:ahLst/>
            <a:cxnLst/>
            <a:rect l="l" t="t" r="r" b="b"/>
            <a:pathLst>
              <a:path w="12789569" h="10394432">
                <a:moveTo>
                  <a:pt x="12789569" y="10394431"/>
                </a:moveTo>
                <a:lnTo>
                  <a:pt x="0" y="10394431"/>
                </a:lnTo>
                <a:lnTo>
                  <a:pt x="0" y="0"/>
                </a:lnTo>
                <a:lnTo>
                  <a:pt x="12789569" y="0"/>
                </a:lnTo>
                <a:lnTo>
                  <a:pt x="12789569" y="10394431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7643211">
            <a:off x="-6305716" y="8125193"/>
            <a:ext cx="9797381" cy="9797381"/>
          </a:xfrm>
          <a:custGeom>
            <a:avLst/>
            <a:gdLst/>
            <a:ahLst/>
            <a:cxnLst/>
            <a:rect l="l" t="t" r="r" b="b"/>
            <a:pathLst>
              <a:path w="9797381" h="9797381">
                <a:moveTo>
                  <a:pt x="0" y="0"/>
                </a:moveTo>
                <a:lnTo>
                  <a:pt x="9797381" y="0"/>
                </a:lnTo>
                <a:lnTo>
                  <a:pt x="9797381" y="9797381"/>
                </a:lnTo>
                <a:lnTo>
                  <a:pt x="0" y="97973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685800" y="1687385"/>
            <a:ext cx="16101324" cy="2392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Montserrat Classic"/>
              </a:rPr>
              <a:t>In addition to our common goals, we also have a number of personal goals that we want to achieve. 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Montserrat Classic"/>
              </a:rPr>
              <a:t>My goals include: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CF7A7C-7218-B96C-8B1E-F20747FF30DA}"/>
              </a:ext>
            </a:extLst>
          </p:cNvPr>
          <p:cNvSpPr txBox="1"/>
          <p:nvPr/>
        </p:nvSpPr>
        <p:spPr>
          <a:xfrm>
            <a:off x="685800" y="4766515"/>
            <a:ext cx="10543309" cy="2880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314FDD"/>
                </a:solidFill>
                <a:latin typeface="Montserrat Classic Bold"/>
              </a:rPr>
              <a:t>Building mini </a:t>
            </a:r>
            <a:r>
              <a:rPr lang="fr-FR" sz="3200" b="1" dirty="0" err="1">
                <a:solidFill>
                  <a:srgbClr val="314FDD"/>
                </a:solidFill>
                <a:latin typeface="Montserrat Classic Bold"/>
              </a:rPr>
              <a:t>projects</a:t>
            </a:r>
            <a:endParaRPr lang="fr-FR" sz="3200" b="1" dirty="0">
              <a:solidFill>
                <a:srgbClr val="314FDD"/>
              </a:solidFill>
              <a:latin typeface="Montserrat Classic Bold"/>
            </a:endParaRP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b="1" dirty="0" err="1">
                <a:solidFill>
                  <a:srgbClr val="314FDD"/>
                </a:solidFill>
                <a:latin typeface="Montserrat Classic Bold"/>
              </a:rPr>
              <a:t>Join</a:t>
            </a:r>
            <a:r>
              <a:rPr lang="fr-FR" sz="3200" b="1" dirty="0">
                <a:solidFill>
                  <a:srgbClr val="314FDD"/>
                </a:solidFill>
                <a:latin typeface="Montserrat Classic Bold"/>
              </a:rPr>
              <a:t> </a:t>
            </a:r>
            <a:r>
              <a:rPr lang="fr-FR" sz="3200" b="1" dirty="0" err="1">
                <a:solidFill>
                  <a:srgbClr val="314FDD"/>
                </a:solidFill>
                <a:latin typeface="Montserrat Classic Bold"/>
              </a:rPr>
              <a:t>coding</a:t>
            </a:r>
            <a:r>
              <a:rPr lang="fr-FR" sz="3200" b="1" dirty="0">
                <a:solidFill>
                  <a:srgbClr val="314FDD"/>
                </a:solidFill>
                <a:latin typeface="Montserrat Classic Bold"/>
              </a:rPr>
              <a:t> </a:t>
            </a:r>
            <a:r>
              <a:rPr lang="fr-FR" sz="3200" b="1" dirty="0" err="1">
                <a:solidFill>
                  <a:srgbClr val="314FDD"/>
                </a:solidFill>
                <a:latin typeface="Montserrat Classic Bold"/>
              </a:rPr>
              <a:t>communities</a:t>
            </a:r>
            <a:r>
              <a:rPr lang="fr-FR" sz="3200" b="1" dirty="0">
                <a:solidFill>
                  <a:srgbClr val="314FDD"/>
                </a:solidFill>
                <a:latin typeface="Montserrat Classic Bold"/>
              </a:rPr>
              <a:t> or forums</a:t>
            </a: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b="1" dirty="0" err="1">
                <a:solidFill>
                  <a:srgbClr val="314FDD"/>
                </a:solidFill>
                <a:latin typeface="Montserrat Classic Bold"/>
              </a:rPr>
              <a:t>Learn</a:t>
            </a:r>
            <a:r>
              <a:rPr lang="fr-FR" sz="3200" b="1" dirty="0">
                <a:solidFill>
                  <a:srgbClr val="314FDD"/>
                </a:solidFill>
                <a:latin typeface="Montserrat Classic Bold"/>
              </a:rPr>
              <a:t> </a:t>
            </a:r>
            <a:r>
              <a:rPr lang="fr-FR" sz="3200" b="1" dirty="0" err="1">
                <a:solidFill>
                  <a:srgbClr val="314FDD"/>
                </a:solidFill>
                <a:latin typeface="Montserrat Classic Bold"/>
              </a:rPr>
              <a:t>other</a:t>
            </a:r>
            <a:r>
              <a:rPr lang="fr-FR" sz="3200" b="1" dirty="0">
                <a:solidFill>
                  <a:srgbClr val="314FDD"/>
                </a:solidFill>
                <a:latin typeface="Montserrat Classic Bold"/>
              </a:rPr>
              <a:t> technologies 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4FE8DD-41C5-3D16-9020-9E8C870BA6C4}"/>
              </a:ext>
            </a:extLst>
          </p:cNvPr>
          <p:cNvSpPr txBox="1"/>
          <p:nvPr/>
        </p:nvSpPr>
        <p:spPr>
          <a:xfrm>
            <a:off x="990600" y="1423451"/>
            <a:ext cx="9220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Montserrat Classic" panose="020B0604020202020204" charset="0"/>
              </a:rPr>
              <a:t>S</a:t>
            </a:r>
            <a:r>
              <a:rPr lang="en-US" sz="3200" b="0" i="0" dirty="0">
                <a:effectLst/>
                <a:latin typeface="Montserrat Classic" panose="020B0604020202020204" charset="0"/>
              </a:rPr>
              <a:t>hifting to </a:t>
            </a:r>
            <a:r>
              <a:rPr lang="en-US" sz="3400" b="0" i="0" dirty="0">
                <a:effectLst/>
                <a:latin typeface="Montserrat Classic" panose="020B0604020202020204" charset="0"/>
              </a:rPr>
              <a:t>my</a:t>
            </a:r>
            <a:r>
              <a:rPr lang="en-US" sz="3200" b="0" i="0" dirty="0">
                <a:effectLst/>
                <a:latin typeface="Montserrat Classic" panose="020B0604020202020204" charset="0"/>
              </a:rPr>
              <a:t> personal goals:</a:t>
            </a:r>
            <a:endParaRPr lang="fr-FR" sz="3200" dirty="0">
              <a:latin typeface="Montserrat Classic" panose="020B060402020202020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8BFF97-4B79-489E-6799-A4EF3E43164D}"/>
              </a:ext>
            </a:extLst>
          </p:cNvPr>
          <p:cNvSpPr txBox="1"/>
          <p:nvPr/>
        </p:nvSpPr>
        <p:spPr>
          <a:xfrm>
            <a:off x="990600" y="6574391"/>
            <a:ext cx="14200909" cy="1259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759"/>
              </a:lnSpc>
            </a:pPr>
            <a:r>
              <a:rPr lang="en-US" sz="3600" dirty="0">
                <a:solidFill>
                  <a:srgbClr val="000000"/>
                </a:solidFill>
                <a:latin typeface="Montserrat Classic"/>
              </a:rPr>
              <a:t>We believe that by setting ambitious goals for ourselves, we can push ourselves to be the best developers that we can be.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14ADF8D-C4C5-1EC7-EE58-76829BB9387E}"/>
              </a:ext>
            </a:extLst>
          </p:cNvPr>
          <p:cNvSpPr/>
          <p:nvPr/>
        </p:nvSpPr>
        <p:spPr>
          <a:xfrm rot="-5291458">
            <a:off x="11291929" y="-8498958"/>
            <a:ext cx="15191719" cy="15191719"/>
          </a:xfrm>
          <a:custGeom>
            <a:avLst/>
            <a:gdLst/>
            <a:ahLst/>
            <a:cxnLst/>
            <a:rect l="l" t="t" r="r" b="b"/>
            <a:pathLst>
              <a:path w="15191719" h="15191719">
                <a:moveTo>
                  <a:pt x="0" y="0"/>
                </a:moveTo>
                <a:lnTo>
                  <a:pt x="15191719" y="0"/>
                </a:lnTo>
                <a:lnTo>
                  <a:pt x="15191719" y="15191718"/>
                </a:lnTo>
                <a:lnTo>
                  <a:pt x="0" y="15191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FCA72A6C-228C-88F7-7DA1-3A93A6974885}"/>
              </a:ext>
            </a:extLst>
          </p:cNvPr>
          <p:cNvSpPr/>
          <p:nvPr/>
        </p:nvSpPr>
        <p:spPr>
          <a:xfrm rot="-5291458">
            <a:off x="-5694904" y="8282924"/>
            <a:ext cx="15191719" cy="15191719"/>
          </a:xfrm>
          <a:custGeom>
            <a:avLst/>
            <a:gdLst/>
            <a:ahLst/>
            <a:cxnLst/>
            <a:rect l="l" t="t" r="r" b="b"/>
            <a:pathLst>
              <a:path w="15191719" h="15191719">
                <a:moveTo>
                  <a:pt x="0" y="0"/>
                </a:moveTo>
                <a:lnTo>
                  <a:pt x="15191719" y="0"/>
                </a:lnTo>
                <a:lnTo>
                  <a:pt x="15191719" y="15191719"/>
                </a:lnTo>
                <a:lnTo>
                  <a:pt x="0" y="15191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A8CC4ADE-E66A-4C2D-73E4-B187276A8A4C}"/>
              </a:ext>
            </a:extLst>
          </p:cNvPr>
          <p:cNvSpPr txBox="1"/>
          <p:nvPr/>
        </p:nvSpPr>
        <p:spPr>
          <a:xfrm>
            <a:off x="1109667" y="2122192"/>
            <a:ext cx="16101324" cy="4116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14FDD"/>
                </a:solidFill>
                <a:latin typeface="Montserrat Classic Bold"/>
              </a:rPr>
              <a:t>Land a job as a developer.</a:t>
            </a:r>
          </a:p>
          <a:p>
            <a:pPr marL="685800" indent="-6858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14FDD"/>
                </a:solidFill>
                <a:latin typeface="Montserrat Classic Bold"/>
              </a:rPr>
              <a:t>Continue to learn and grow as a developer</a:t>
            </a:r>
          </a:p>
          <a:p>
            <a:pPr marL="685800" indent="-6858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14FDD"/>
                </a:solidFill>
                <a:latin typeface="Montserrat Classic Bold"/>
              </a:rPr>
              <a:t>Contribute to open source projects.</a:t>
            </a:r>
          </a:p>
          <a:p>
            <a:pPr marL="457200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dirty="0">
              <a:solidFill>
                <a:srgbClr val="314FDD"/>
              </a:solidFill>
              <a:latin typeface="Montserrat Classic Bold"/>
            </a:endParaRPr>
          </a:p>
          <a:p>
            <a:pPr marL="457200" indent="-457200">
              <a:lnSpc>
                <a:spcPts val="47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399" dirty="0">
              <a:solidFill>
                <a:srgbClr val="000000"/>
              </a:solidFill>
              <a:latin typeface="Montserrat Classic"/>
            </a:endParaRPr>
          </a:p>
        </p:txBody>
      </p:sp>
    </p:spTree>
    <p:extLst>
      <p:ext uri="{BB962C8B-B14F-4D97-AF65-F5344CB8AC3E}">
        <p14:creationId xmlns:p14="http://schemas.microsoft.com/office/powerpoint/2010/main" val="17182463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291458">
            <a:off x="16515908" y="-7963261"/>
            <a:ext cx="15191719" cy="15191719"/>
          </a:xfrm>
          <a:custGeom>
            <a:avLst/>
            <a:gdLst/>
            <a:ahLst/>
            <a:cxnLst/>
            <a:rect l="l" t="t" r="r" b="b"/>
            <a:pathLst>
              <a:path w="15191719" h="15191719">
                <a:moveTo>
                  <a:pt x="0" y="0"/>
                </a:moveTo>
                <a:lnTo>
                  <a:pt x="15191719" y="0"/>
                </a:lnTo>
                <a:lnTo>
                  <a:pt x="15191719" y="15191719"/>
                </a:lnTo>
                <a:lnTo>
                  <a:pt x="0" y="15191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 rot="-5291458">
            <a:off x="-12574603" y="3393249"/>
            <a:ext cx="15191719" cy="15191719"/>
          </a:xfrm>
          <a:custGeom>
            <a:avLst/>
            <a:gdLst/>
            <a:ahLst/>
            <a:cxnLst/>
            <a:rect l="l" t="t" r="r" b="b"/>
            <a:pathLst>
              <a:path w="15191719" h="15191719">
                <a:moveTo>
                  <a:pt x="0" y="0"/>
                </a:moveTo>
                <a:lnTo>
                  <a:pt x="15191719" y="0"/>
                </a:lnTo>
                <a:lnTo>
                  <a:pt x="15191719" y="15191718"/>
                </a:lnTo>
                <a:lnTo>
                  <a:pt x="0" y="15191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3544942" y="46960"/>
            <a:ext cx="9189974" cy="1763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75"/>
              </a:lnSpc>
              <a:spcBef>
                <a:spcPct val="0"/>
              </a:spcBef>
            </a:pPr>
            <a:r>
              <a:rPr lang="en-US" sz="10268">
                <a:solidFill>
                  <a:srgbClr val="000000"/>
                </a:solidFill>
                <a:latin typeface="Montserrat Classic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6487" y="3638729"/>
            <a:ext cx="16955025" cy="3009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2"/>
              </a:lnSpc>
            </a:pPr>
            <a:r>
              <a:rPr lang="en-US" sz="3444" dirty="0">
                <a:solidFill>
                  <a:srgbClr val="000000"/>
                </a:solidFill>
                <a:latin typeface="Montserrat Classic"/>
              </a:rPr>
              <a:t>In conclusion, we are a community of MERN developers who are passionate about learning and mastering the MERN stack. We have a number of goals that we want to achieve, both as a community and as individuals. We believe that by working together, we can achieve these goals and make a significant impact on the world of web development.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8049" y="3576956"/>
            <a:ext cx="1379190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314FDD"/>
                </a:solidFill>
                <a:latin typeface="Open Sans Bold"/>
              </a:rPr>
              <a:t>Thank you for listening.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306</Words>
  <Application>Microsoft Office PowerPoint</Application>
  <PresentationFormat>Personnalisé</PresentationFormat>
  <Paragraphs>38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Montserrat Classic</vt:lpstr>
      <vt:lpstr>Montserrat Classic Bold</vt:lpstr>
      <vt:lpstr>Calibri</vt:lpstr>
      <vt:lpstr>Arial</vt:lpstr>
      <vt:lpstr>Open Sans Bold</vt:lpstr>
      <vt:lpstr>Poppins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ismael et mohammed</dc:title>
  <cp:lastModifiedBy>SIMO</cp:lastModifiedBy>
  <cp:revision>6</cp:revision>
  <dcterms:created xsi:type="dcterms:W3CDTF">2006-08-16T00:00:00Z</dcterms:created>
  <dcterms:modified xsi:type="dcterms:W3CDTF">2023-07-14T09:01:47Z</dcterms:modified>
  <dc:identifier>DAFohEBOKsg</dc:identifier>
</cp:coreProperties>
</file>