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7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3" r:id="rId21"/>
    <p:sldId id="274" r:id="rId22"/>
    <p:sldId id="275" r:id="rId23"/>
    <p:sldId id="284" r:id="rId24"/>
    <p:sldId id="276" r:id="rId25"/>
    <p:sldId id="277" r:id="rId26"/>
    <p:sldId id="286" r:id="rId27"/>
    <p:sldId id="278" r:id="rId28"/>
    <p:sldId id="279" r:id="rId29"/>
    <p:sldId id="280" r:id="rId30"/>
    <p:sldId id="281" r:id="rId31"/>
    <p:sldId id="288" r:id="rId32"/>
    <p:sldId id="282" r:id="rId33"/>
    <p:sldId id="28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2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12/21/2020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1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r" rtl="1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r" rtl="1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r" rtl="1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rtl="1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r" rtl="1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r" rtl="1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r" rtl="1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r" rtl="1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r" rtl="1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43400" y="1600200"/>
            <a:ext cx="3962400" cy="762000"/>
          </a:xfrm>
        </p:spPr>
        <p:txBody>
          <a:bodyPr/>
          <a:lstStyle/>
          <a:p>
            <a:pPr eaLnBrk="1" hangingPunct="1"/>
            <a:r>
              <a:rPr lang="he-IL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בסיסי נתונים - מעבדה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52" name="Subtitle 7"/>
          <p:cNvSpPr>
            <a:spLocks noGrp="1"/>
          </p:cNvSpPr>
          <p:nvPr>
            <p:ph type="subTitle" idx="1"/>
          </p:nvPr>
        </p:nvSpPr>
        <p:spPr>
          <a:xfrm>
            <a:off x="4495800" y="381000"/>
            <a:ext cx="3657600" cy="1524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9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cs typeface="Times New Roman" pitchFamily="18" charset="0"/>
              </a:rPr>
              <a:t>SQL</a:t>
            </a:r>
            <a:endParaRPr lang="he-IL" sz="9600" dirty="0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676650" y="2703513"/>
            <a:ext cx="571500" cy="1433512"/>
            <a:chOff x="0" y="0"/>
            <a:chExt cx="360" cy="903"/>
          </a:xfrm>
        </p:grpSpPr>
        <p:sp>
          <p:nvSpPr>
            <p:cNvPr id="2054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36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he-IL">
                <a:solidFill>
                  <a:srgbClr val="000000"/>
                </a:solidFill>
              </a:endParaRPr>
            </a:p>
          </p:txBody>
        </p:sp>
        <p:sp>
          <p:nvSpPr>
            <p:cNvPr id="2055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360" cy="9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he-IL" dirty="0">
                  <a:solidFill>
                    <a:srgbClr val="000000"/>
                  </a:solidFill>
                </a:rPr>
                <a:t> </a:t>
              </a:r>
              <a:r>
                <a:rPr lang="he-IL" sz="8800" dirty="0">
                  <a:solidFill>
                    <a:srgbClr val="000000"/>
                  </a:solidFill>
                </a:rPr>
                <a:t> </a:t>
              </a:r>
              <a:endParaRPr lang="he-IL" dirty="0">
                <a:solidFill>
                  <a:srgbClr val="000000"/>
                </a:solidFill>
              </a:endParaRPr>
            </a:p>
          </p:txBody>
        </p:sp>
      </p:grpSp>
      <p:pic>
        <p:nvPicPr>
          <p:cNvPr id="2" name="Picture 9" descr="http://www.dbametrix.com/img/articles/small/remote-database-services-3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0"/>
            <a:ext cx="3810000" cy="28575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715000" y="53340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rgbClr val="000000"/>
                </a:solidFill>
              </a:rPr>
              <a:t>גיא שילון</a:t>
            </a:r>
            <a:endParaRPr lang="en-US" dirty="0">
              <a:solidFill>
                <a:srgbClr val="000000"/>
              </a:solidFill>
            </a:endParaRPr>
          </a:p>
          <a:p>
            <a:endParaRPr lang="he-IL" dirty="0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guysh@ac.sce.ac.il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95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הרצת הפרוצדורה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986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lvl1pPr marL="292100" indent="-292100" algn="r" rtl="1" eaLnBrk="1" latinLnBrk="0" hangingPunct="1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r" rtl="1" eaLnBrk="1" latinLnBrk="0" hangingPunct="1">
              <a:spcBef>
                <a:spcPts val="400"/>
              </a:spcBef>
              <a:buClr>
                <a:schemeClr val="accent2"/>
              </a:buClr>
              <a:buSzPct val="90000"/>
              <a:buFontTx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192024" algn="r" rtl="1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r" rtl="1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r" rtl="1" eaLnBrk="1" latinLnBrk="0" hangingPunct="1">
              <a:spcBef>
                <a:spcPts val="400"/>
              </a:spcBef>
              <a:buClr>
                <a:schemeClr val="accent3"/>
              </a:buClr>
              <a:buSzPct val="100000"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3736" algn="r" rtl="1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73736" algn="r" rtl="1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73736" algn="r" rtl="1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73736" algn="r" rtl="1" eaLnBrk="1" latinLnBrk="0" hangingPunct="1">
              <a:spcBef>
                <a:spcPts val="400"/>
              </a:spcBef>
              <a:buClr>
                <a:schemeClr val="accent4"/>
              </a:buClr>
              <a:buFont typeface="Wingdings 2"/>
              <a:buChar char="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he-IL" dirty="0"/>
              <a:t>דוגמא שתיתן שגיאה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sz="2400" dirty="0"/>
          </a:p>
          <a:p>
            <a:r>
              <a:rPr lang="he-IL" sz="2400" dirty="0"/>
              <a:t>אנחנו מנסים לדרוס את </a:t>
            </a:r>
            <a:r>
              <a:rPr lang="en-US" sz="2400" dirty="0"/>
              <a:t>p_name </a:t>
            </a:r>
            <a:r>
              <a:rPr lang="he-IL" sz="2400" dirty="0"/>
              <a:t> ולכן אנו מקבלים שגיאה.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514600"/>
            <a:ext cx="3514725" cy="1228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648200"/>
            <a:ext cx="45529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0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פרוצדורות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דוגמא לשימוש ב-</a:t>
            </a:r>
            <a:r>
              <a:rPr lang="en-US" dirty="0"/>
              <a:t>OUT</a:t>
            </a:r>
            <a:r>
              <a:rPr lang="he-IL" dirty="0"/>
              <a:t> (כתיבה): </a:t>
            </a:r>
          </a:p>
          <a:p>
            <a:pPr marL="0" indent="0">
              <a:buNone/>
            </a:pPr>
            <a:r>
              <a:rPr lang="he-IL" sz="2800" dirty="0"/>
              <a:t>	הפרוצדורה מוסיפה לטבלה </a:t>
            </a:r>
            <a:r>
              <a:rPr lang="en-US" sz="2000" dirty="0"/>
              <a:t>T3(a INTEGER, b INTEGER)</a:t>
            </a:r>
            <a:r>
              <a:rPr lang="he-IL" sz="2000" dirty="0"/>
              <a:t>, 	</a:t>
            </a:r>
            <a:r>
              <a:rPr lang="he-IL" sz="2800" dirty="0"/>
              <a:t>מקבלת ערך אחד מאותחל וערך אחד לא מאותחל.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191000"/>
            <a:ext cx="49720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77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פרוצדורות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פרמטר שהוגדר כ-</a:t>
            </a:r>
            <a:r>
              <a:rPr lang="en-US" dirty="0"/>
              <a:t>OUT</a:t>
            </a:r>
            <a:r>
              <a:rPr lang="he-IL" dirty="0"/>
              <a:t> מתעדכן בערכו ביציאה מהפרוצדורה. 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747963"/>
            <a:ext cx="36195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1248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פונקציות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פוקציות בניגוד לפרוצדורות יכולות להחזיר ערכים.</a:t>
            </a:r>
          </a:p>
          <a:p>
            <a:r>
              <a:rPr lang="he-IL" dirty="0"/>
              <a:t>ניתן לייצר פונקציות במקום פרוצדורות. </a:t>
            </a:r>
          </a:p>
          <a:p>
            <a:r>
              <a:rPr lang="he-IL" dirty="0"/>
              <a:t>לאחר רשימת הפרמטרים, נכתוב את המילה </a:t>
            </a:r>
            <a:r>
              <a:rPr lang="en-US" dirty="0"/>
              <a:t>RETURN</a:t>
            </a:r>
            <a:r>
              <a:rPr lang="he-IL" dirty="0"/>
              <a:t> ואחריה את הטיפוס המוחזר.</a:t>
            </a:r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בגוף הפונקציה נכתוב </a:t>
            </a:r>
            <a:r>
              <a:rPr lang="en-US" sz="2000" dirty="0"/>
              <a:t>RETURN &lt;expression&gt;;</a:t>
            </a:r>
            <a:r>
              <a:rPr lang="en-US" dirty="0"/>
              <a:t> </a:t>
            </a:r>
            <a:r>
              <a:rPr lang="he-IL" dirty="0"/>
              <a:t> כדי לצאת מהפונקציה ולהחזיר את הערך </a:t>
            </a:r>
            <a:r>
              <a:rPr lang="en-US" sz="2400" dirty="0"/>
              <a:t>&lt;expression&gt;</a:t>
            </a:r>
            <a:r>
              <a:rPr lang="he-IL" dirty="0"/>
              <a:t>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962400"/>
            <a:ext cx="60388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123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פונקציות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דוגמא לפונקציה: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2309813"/>
            <a:ext cx="530542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703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פונקציות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קריאה לפונקציה: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2333625"/>
            <a:ext cx="51054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609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מחיקה של פרוצדורה או פונקציה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he-IL" dirty="0"/>
              <a:t>על מנת למחוק פונקציה או פרוצדורה:</a:t>
            </a:r>
          </a:p>
          <a:p>
            <a:pPr marL="0" indent="0" algn="l" rtl="0">
              <a:buNone/>
            </a:pPr>
            <a:r>
              <a:rPr lang="en-US" dirty="0"/>
              <a:t>DROP PROCEDURE &lt;</a:t>
            </a:r>
            <a:r>
              <a:rPr lang="en-US" dirty="0" err="1"/>
              <a:t>procedure_name</a:t>
            </a:r>
            <a:r>
              <a:rPr lang="en-US" dirty="0"/>
              <a:t>&gt;</a:t>
            </a:r>
          </a:p>
          <a:p>
            <a:pPr marL="0" indent="0" algn="l" rtl="0">
              <a:buNone/>
            </a:pPr>
            <a:r>
              <a:rPr lang="en-US" dirty="0"/>
              <a:t>DROP FUNCTION &lt;</a:t>
            </a:r>
            <a:r>
              <a:rPr lang="en-US" dirty="0" err="1"/>
              <a:t>function_name</a:t>
            </a:r>
            <a:r>
              <a:rPr lang="en-US" dirty="0"/>
              <a:t>&gt;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9162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טריגרים - </a:t>
            </a:r>
            <a:r>
              <a:rPr lang="en-US" dirty="0"/>
              <a:t>Triggers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</a:t>
            </a:r>
            <a:r>
              <a:rPr lang="he-IL" dirty="0"/>
              <a:t> – מבנה דומה לפרוצדורות.</a:t>
            </a:r>
          </a:p>
          <a:p>
            <a:r>
              <a:rPr lang="he-IL" dirty="0"/>
              <a:t>בניגוד לפרוצדורות, הדק מורץ באופן עקיף ברגע שאירוע ההדק קורה.</a:t>
            </a:r>
          </a:p>
          <a:p>
            <a:r>
              <a:rPr lang="he-IL" dirty="0"/>
              <a:t>אירוע ההדק יכול להיות פקודת </a:t>
            </a:r>
            <a:r>
              <a:rPr lang="en-US" dirty="0"/>
              <a:t>DELETE</a:t>
            </a:r>
            <a:r>
              <a:rPr lang="he-IL" dirty="0"/>
              <a:t>, </a:t>
            </a:r>
            <a:r>
              <a:rPr lang="en-US" dirty="0"/>
              <a:t>INSERT</a:t>
            </a:r>
            <a:r>
              <a:rPr lang="he-IL" dirty="0"/>
              <a:t> או </a:t>
            </a:r>
            <a:r>
              <a:rPr lang="en-US" dirty="0"/>
              <a:t>UPDATE</a:t>
            </a:r>
            <a:r>
              <a:rPr lang="he-IL" dirty="0"/>
              <a:t>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25375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טריגרים - </a:t>
            </a:r>
            <a:r>
              <a:rPr lang="en-US" dirty="0"/>
              <a:t>Triggers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התזמון יכול להיות לפני או אחרי ביצוע הפקודה.</a:t>
            </a:r>
          </a:p>
          <a:p>
            <a:r>
              <a:rPr lang="he-IL" dirty="0"/>
              <a:t>הדק יכול להיות ברמת שורה או ברמת משפט.</a:t>
            </a:r>
          </a:p>
          <a:p>
            <a:r>
              <a:rPr lang="he-IL" dirty="0"/>
              <a:t>הדק ברמת שורה פועל פעם אחת עבור כל שורה שהושפעה מאירוע ההדק.</a:t>
            </a:r>
          </a:p>
          <a:p>
            <a:r>
              <a:rPr lang="he-IL" dirty="0"/>
              <a:t>הדק ברמת משפט פועל פעם אחת עבור כל אירוע ההדק.</a:t>
            </a:r>
          </a:p>
        </p:txBody>
      </p:sp>
    </p:spTree>
    <p:extLst>
      <p:ext uri="{BB962C8B-B14F-4D97-AF65-F5344CB8AC3E}">
        <p14:creationId xmlns:p14="http://schemas.microsoft.com/office/powerpoint/2010/main" val="2410429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טריגרים - </a:t>
            </a:r>
            <a:r>
              <a:rPr lang="en-US" dirty="0"/>
              <a:t>Triggers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תחביר ליצירת הדק:</a:t>
            </a:r>
          </a:p>
          <a:p>
            <a:endParaRPr lang="he-IL" dirty="0"/>
          </a:p>
          <a:p>
            <a:r>
              <a:rPr lang="he-IL" dirty="0"/>
              <a:t>ניתן לציין עד שלושה אירועי הדק בעזרת </a:t>
            </a:r>
            <a:r>
              <a:rPr lang="en-US" dirty="0"/>
              <a:t>OR</a:t>
            </a:r>
            <a:r>
              <a:rPr lang="he-IL" dirty="0"/>
              <a:t>.</a:t>
            </a:r>
          </a:p>
          <a:p>
            <a:pPr marL="0" indent="0" algn="l" rtl="0">
              <a:buNone/>
            </a:pPr>
            <a:r>
              <a:rPr lang="en-US" sz="1800" dirty="0"/>
              <a:t>... INSERT ON R ...</a:t>
            </a:r>
          </a:p>
          <a:p>
            <a:pPr marL="0" indent="0" algn="l" rtl="0">
              <a:buNone/>
            </a:pPr>
            <a:r>
              <a:rPr lang="en-US" sz="1800" dirty="0"/>
              <a:t>... INSERT OR DELETE OR UPDATE ON R ...</a:t>
            </a:r>
            <a:endParaRPr lang="he-IL" sz="1800" dirty="0"/>
          </a:p>
          <a:p>
            <a:endParaRPr lang="he-IL" dirty="0"/>
          </a:p>
          <a:p>
            <a:r>
              <a:rPr lang="he-IL" dirty="0"/>
              <a:t>לגבי </a:t>
            </a:r>
            <a:r>
              <a:rPr lang="en-US" dirty="0"/>
              <a:t>UPDATE</a:t>
            </a:r>
            <a:r>
              <a:rPr lang="he-IL" dirty="0"/>
              <a:t> ניתן לכתוב </a:t>
            </a:r>
            <a:r>
              <a:rPr lang="en-US" dirty="0"/>
              <a:t>UPDATE OF</a:t>
            </a:r>
            <a:r>
              <a:rPr lang="he-IL" dirty="0"/>
              <a:t> ורשימת שדות. </a:t>
            </a:r>
          </a:p>
          <a:p>
            <a:pPr marL="0" indent="0" algn="l" rtl="0">
              <a:buNone/>
            </a:pPr>
            <a:r>
              <a:rPr lang="en-US" sz="1800" dirty="0"/>
              <a:t>... UPDATE OF &lt;field1&gt;, &lt;field2&gt;…. on &lt;</a:t>
            </a:r>
            <a:r>
              <a:rPr lang="en-US" sz="1800" dirty="0" err="1"/>
              <a:t>table_name</a:t>
            </a:r>
            <a:r>
              <a:rPr lang="en-US" sz="1800" dirty="0"/>
              <a:t>&gt;</a:t>
            </a:r>
          </a:p>
          <a:p>
            <a:endParaRPr lang="he-IL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44577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97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505200" y="304800"/>
            <a:ext cx="2514600" cy="1066800"/>
          </a:xfrm>
        </p:spPr>
        <p:txBody>
          <a:bodyPr/>
          <a:lstStyle/>
          <a:p>
            <a:r>
              <a:rPr lang="en-US" b="1" dirty="0"/>
              <a:t>PL/SQL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Times New Roman (Hebrew)" charset="0"/>
                <a:cs typeface="Times New Roman (Hebrew)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Times New Roman (Hebrew)" charset="0"/>
                <a:cs typeface="Times New Roman (Hebrew)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Times New Roman (Hebrew)" charset="0"/>
                <a:cs typeface="Times New Roman (Hebrew)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Times New Roman (Hebrew)" charset="0"/>
                <a:cs typeface="Times New Roman (Hebrew)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Times New Roman (Hebrew)" charset="0"/>
                <a:cs typeface="Times New Roman (Hebrew)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Times New Roman (Hebrew)" charset="0"/>
                <a:cs typeface="Times New Roman (Hebrew)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Times New Roman (Hebrew)" charset="0"/>
                <a:cs typeface="Times New Roman (Hebrew)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Times New Roman (Hebrew)" charset="0"/>
                <a:cs typeface="Times New Roman (Hebrew)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Times New Roman (Hebrew)" charset="0"/>
                <a:cs typeface="Times New Roman (Hebrew)" charset="0"/>
              </a:defRPr>
            </a:lvl9pPr>
          </a:lstStyle>
          <a:p>
            <a:pPr eaLnBrk="1" hangingPunct="1"/>
            <a:fld id="{A1F88F80-9564-4726-AAE2-1F93E5C08FFC}" type="slidenum">
              <a:rPr lang="he-IL" sz="1400"/>
              <a:pPr eaLnBrk="1" hangingPunct="1"/>
              <a:t>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23482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טריגרים - </a:t>
            </a:r>
            <a:r>
              <a:rPr lang="en-US" dirty="0"/>
              <a:t>Triggers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אם אנו כותבים את אופציית </a:t>
            </a:r>
            <a:r>
              <a:rPr lang="en-US" dirty="0"/>
              <a:t>FOR EACH ROW</a:t>
            </a:r>
            <a:r>
              <a:rPr lang="he-IL" dirty="0"/>
              <a:t>, אז ההדק הוא ברמת שורה, אחרת הוא ברמת המשפט. </a:t>
            </a:r>
          </a:p>
          <a:p>
            <a:r>
              <a:rPr lang="he-IL" dirty="0"/>
              <a:t>עבור הדק ברמת השורה ניתן להגביל את ההדק בעזרת תנאי </a:t>
            </a:r>
            <a:r>
              <a:rPr lang="en-US" dirty="0"/>
              <a:t>SQL</a:t>
            </a:r>
            <a:r>
              <a:rPr lang="he-IL" dirty="0"/>
              <a:t> שנציין ב- </a:t>
            </a:r>
            <a:r>
              <a:rPr lang="en-US" dirty="0"/>
              <a:t>WHEN</a:t>
            </a:r>
            <a:r>
              <a:rPr lang="he-IL" dirty="0"/>
              <a:t> (ללא </a:t>
            </a:r>
            <a:r>
              <a:rPr lang="en-US" dirty="0"/>
              <a:t>(</a:t>
            </a:r>
            <a:r>
              <a:rPr lang="en-US" dirty="0" err="1"/>
              <a:t>SubQueries</a:t>
            </a:r>
            <a:r>
              <a:rPr lang="he-IL" dirty="0"/>
              <a:t>. </a:t>
            </a:r>
          </a:p>
          <a:p>
            <a:r>
              <a:rPr lang="he-IL" dirty="0"/>
              <a:t>התנאי צריך להתקיים כדי שההדק יופעל. אם אנו לא כותבים את חלק ה-</a:t>
            </a:r>
            <a:r>
              <a:rPr lang="en-US" dirty="0"/>
              <a:t>WHEN</a:t>
            </a:r>
            <a:r>
              <a:rPr lang="he-IL" dirty="0"/>
              <a:t>, ההדק מופעל בכל אירוע הדק שקורה.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78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טריגרים - </a:t>
            </a:r>
            <a:r>
              <a:rPr lang="en-US" dirty="0"/>
              <a:t>Triggers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משתנים מיוחדים:</a:t>
            </a:r>
          </a:p>
          <a:p>
            <a:pPr lvl="1"/>
            <a:r>
              <a:rPr lang="en-US" dirty="0"/>
              <a:t>OLD</a:t>
            </a:r>
            <a:r>
              <a:rPr lang="he-IL" dirty="0"/>
              <a:t> – מתייחס לשורה ישנה לפני שינוי.</a:t>
            </a:r>
          </a:p>
          <a:p>
            <a:pPr lvl="1"/>
            <a:r>
              <a:rPr lang="en-US" dirty="0"/>
              <a:t>NEW</a:t>
            </a:r>
            <a:r>
              <a:rPr lang="he-IL" dirty="0"/>
              <a:t> – מתייחס לשורה חדשה אחרי שינוי.</a:t>
            </a:r>
          </a:p>
          <a:p>
            <a:endParaRPr lang="he-IL" dirty="0"/>
          </a:p>
          <a:p>
            <a:r>
              <a:rPr lang="he-IL" dirty="0">
                <a:solidFill>
                  <a:srgbClr val="FFFF00"/>
                </a:solidFill>
              </a:rPr>
              <a:t>בגוף ההדק יש לשים : (נקודתיים) לפני המשתנים המיוחדים, בעוד שב- </a:t>
            </a:r>
            <a:r>
              <a:rPr lang="en-US" dirty="0">
                <a:solidFill>
                  <a:srgbClr val="FFFF00"/>
                </a:solidFill>
              </a:rPr>
              <a:t>when</a:t>
            </a:r>
            <a:r>
              <a:rPr lang="he-IL" dirty="0">
                <a:solidFill>
                  <a:srgbClr val="FFFF00"/>
                </a:solidFill>
              </a:rPr>
              <a:t> לא נשים נקודותיים!.</a:t>
            </a:r>
          </a:p>
        </p:txBody>
      </p:sp>
    </p:spTree>
    <p:extLst>
      <p:ext uri="{BB962C8B-B14F-4D97-AF65-F5344CB8AC3E}">
        <p14:creationId xmlns:p14="http://schemas.microsoft.com/office/powerpoint/2010/main" val="1711412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טריגרים - </a:t>
            </a:r>
            <a:r>
              <a:rPr lang="en-US" dirty="0"/>
              <a:t>Triggers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he-IL" dirty="0"/>
              <a:t>נניח קיימות טבלאות</a:t>
            </a:r>
          </a:p>
          <a:p>
            <a:pPr marL="0" indent="0" algn="l" rtl="0">
              <a:buNone/>
            </a:pPr>
            <a:br>
              <a:rPr lang="en-US" sz="2000" dirty="0"/>
            </a:br>
            <a:r>
              <a:rPr lang="he-IL" sz="2000" dirty="0"/>
              <a:t> </a:t>
            </a:r>
            <a:r>
              <a:rPr lang="en-US" sz="1600" dirty="0"/>
              <a:t>T4(a INTEGER, b CHAR(10))</a:t>
            </a:r>
            <a:r>
              <a:rPr lang="he-IL" sz="1600" dirty="0"/>
              <a:t>,</a:t>
            </a:r>
            <a:br>
              <a:rPr lang="en-US" sz="1600" dirty="0"/>
            </a:br>
            <a:r>
              <a:rPr lang="en-US" sz="1600" dirty="0"/>
              <a:t>T5(c CHAR(10), d INTEGER)</a:t>
            </a:r>
            <a:endParaRPr lang="he-IL" sz="2000" dirty="0"/>
          </a:p>
          <a:p>
            <a:endParaRPr lang="he-IL" dirty="0"/>
          </a:p>
          <a:p>
            <a:r>
              <a:rPr lang="he-IL" dirty="0"/>
              <a:t>דוגמא:</a:t>
            </a:r>
          </a:p>
          <a:p>
            <a:endParaRPr lang="he-IL" dirty="0">
              <a:solidFill>
                <a:srgbClr val="FFFF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658" y="3657600"/>
            <a:ext cx="407773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91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טריגרים - </a:t>
            </a:r>
            <a:r>
              <a:rPr lang="en-US" dirty="0"/>
              <a:t>Triggers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דוגמא:</a:t>
            </a:r>
          </a:p>
          <a:p>
            <a:endParaRPr lang="he-IL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62200"/>
            <a:ext cx="589481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57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טריגרים - הדקים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מה שכתבנו לא מריץ את ההדק, אלא רק יוצר אותו.</a:t>
            </a:r>
          </a:p>
          <a:p>
            <a:r>
              <a:rPr lang="he-IL" dirty="0"/>
              <a:t>רק אירוע הדק – הכנסת שורה ל-</a:t>
            </a:r>
            <a:r>
              <a:rPr lang="en-US" dirty="0"/>
              <a:t>T4</a:t>
            </a:r>
            <a:r>
              <a:rPr lang="he-IL" dirty="0"/>
              <a:t> – תפעיל את ההדק.</a:t>
            </a:r>
          </a:p>
        </p:txBody>
      </p:sp>
    </p:spTree>
    <p:extLst>
      <p:ext uri="{BB962C8B-B14F-4D97-AF65-F5344CB8AC3E}">
        <p14:creationId xmlns:p14="http://schemas.microsoft.com/office/powerpoint/2010/main" val="559607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מחיקת הדקים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למחיקת הדק:</a:t>
            </a:r>
          </a:p>
          <a:p>
            <a:pPr marL="0" indent="0" algn="l" rtl="0">
              <a:buNone/>
            </a:pPr>
            <a:r>
              <a:rPr lang="en-US" sz="2400" dirty="0"/>
              <a:t>DROP TRIGGER &lt;</a:t>
            </a:r>
            <a:r>
              <a:rPr lang="en-US" sz="2400" dirty="0" err="1"/>
              <a:t>trigger_name</a:t>
            </a:r>
            <a:r>
              <a:rPr lang="en-US" sz="2400" dirty="0"/>
              <a:t>&gt;</a:t>
            </a:r>
          </a:p>
          <a:p>
            <a:pPr marL="0" indent="0" algn="l" rtl="0">
              <a:buNone/>
            </a:pPr>
            <a:endParaRPr lang="en-US" dirty="0"/>
          </a:p>
          <a:p>
            <a:r>
              <a:rPr lang="he-IL" dirty="0"/>
              <a:t>ניתן לאפשר או לבטל זמנית הדק:</a:t>
            </a:r>
          </a:p>
          <a:p>
            <a:pPr marL="0" indent="0" algn="l" rtl="0">
              <a:buNone/>
            </a:pPr>
            <a:r>
              <a:rPr lang="en-US" sz="2400" dirty="0"/>
              <a:t>ALTER TRIGGER &lt;</a:t>
            </a:r>
            <a:r>
              <a:rPr lang="en-US" sz="2400" dirty="0" err="1"/>
              <a:t>trigger_name</a:t>
            </a:r>
            <a:r>
              <a:rPr lang="en-US" sz="2400" dirty="0"/>
              <a:t>&gt; {disable | enable}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715875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גילוי שגיאות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5458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גילוי שגיאות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כדי לראות טעות </a:t>
            </a:r>
            <a:r>
              <a:rPr lang="he-IL"/>
              <a:t>בקומפילציה נכתוב</a:t>
            </a:r>
            <a:r>
              <a:rPr lang="he-IL" dirty="0"/>
              <a:t>:</a:t>
            </a:r>
          </a:p>
          <a:p>
            <a:pPr algn="l" rtl="0"/>
            <a:r>
              <a:rPr lang="en-US" dirty="0"/>
              <a:t>SHO ERR;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52388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טיפול בחריגות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החריגות שקיימות הן</a:t>
            </a:r>
            <a:r>
              <a:rPr lang="en-US" dirty="0"/>
              <a:t> </a:t>
            </a:r>
            <a:r>
              <a:rPr lang="he-IL" sz="2400" dirty="0"/>
              <a:t>(עמוד 99 בספר):</a:t>
            </a:r>
            <a:endParaRPr lang="he-IL" dirty="0"/>
          </a:p>
          <a:p>
            <a:endParaRPr lang="he-I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058627"/>
              </p:ext>
            </p:extLst>
          </p:nvPr>
        </p:nvGraphicFramePr>
        <p:xfrm>
          <a:off x="1524000" y="2590800"/>
          <a:ext cx="6096000" cy="3505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חריגה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תיאור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No_data_found</a:t>
                      </a:r>
                      <a:r>
                        <a:rPr lang="en-US" dirty="0"/>
                        <a:t>(-1403)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לא הוחזרו רשומות.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Cursor_already_open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הסמן כבר פתוח ולא</a:t>
                      </a:r>
                      <a:r>
                        <a:rPr lang="he-IL" baseline="0" dirty="0"/>
                        <a:t> ניתן לפתוחו שוב.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Dual_val_On_index</a:t>
                      </a:r>
                      <a:r>
                        <a:rPr lang="en-US" dirty="0"/>
                        <a:t>(-1)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נסיון</a:t>
                      </a:r>
                      <a:r>
                        <a:rPr lang="he-IL" baseline="0" dirty="0"/>
                        <a:t> להכניס </a:t>
                      </a:r>
                      <a:r>
                        <a:rPr lang="en-US" baseline="0" dirty="0"/>
                        <a:t>Index</a:t>
                      </a:r>
                      <a:r>
                        <a:rPr lang="he-IL" baseline="0" dirty="0"/>
                        <a:t> שכבר קיים.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Storage_error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זכרון פגום.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Zero_divide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נסיון חלוקה ב-0.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Invalid_cursor</a:t>
                      </a:r>
                      <a:r>
                        <a:rPr lang="en-US" dirty="0"/>
                        <a:t>(-1001)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נסיון לבצע פעולה או לסגור סמן שאינו פתוח.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Login_denied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שם משתמש או סיסמא שגויים.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646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טיפול בחריגות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החריגות שקיימות הן:</a:t>
            </a:r>
          </a:p>
          <a:p>
            <a:endParaRPr lang="he-I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897979"/>
              </p:ext>
            </p:extLst>
          </p:nvPr>
        </p:nvGraphicFramePr>
        <p:xfrm>
          <a:off x="1524000" y="2590800"/>
          <a:ext cx="6096000" cy="2021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חריגה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תיאור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Invalid_number</a:t>
                      </a:r>
                      <a:r>
                        <a:rPr lang="en-US" dirty="0"/>
                        <a:t>(-1722)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נסיון להכניס מחרוזת בשדה</a:t>
                      </a:r>
                      <a:r>
                        <a:rPr lang="he-IL" baseline="0" dirty="0"/>
                        <a:t> מסוג מספר.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Too_many_rows</a:t>
                      </a:r>
                      <a:r>
                        <a:rPr lang="en-US" dirty="0"/>
                        <a:t>(-1422)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יותר מידי רשומות הוחזרו ע"י השאילתא.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Invalid_error</a:t>
                      </a:r>
                      <a:r>
                        <a:rPr lang="en-US" dirty="0"/>
                        <a:t>(-6502</a:t>
                      </a:r>
                      <a:r>
                        <a:rPr lang="he-IL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המרת</a:t>
                      </a:r>
                      <a:r>
                        <a:rPr lang="he-IL" baseline="0" dirty="0"/>
                        <a:t> טיפוסים לא נכונה.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81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פרוצדורות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תת-תוכניות המורכבות מסדרה של משפטי </a:t>
            </a:r>
            <a:r>
              <a:rPr lang="en-US" dirty="0"/>
              <a:t>SQL </a:t>
            </a:r>
            <a:r>
              <a:rPr lang="he-IL" dirty="0"/>
              <a:t>.</a:t>
            </a:r>
          </a:p>
          <a:p>
            <a:r>
              <a:rPr lang="he-IL"/>
              <a:t>מיועדות לביצוע </a:t>
            </a:r>
            <a:r>
              <a:rPr lang="he-IL" dirty="0"/>
              <a:t>משימה מוגדרת.</a:t>
            </a:r>
          </a:p>
          <a:p>
            <a:r>
              <a:rPr lang="he-IL" dirty="0"/>
              <a:t>פרוצדורה אשר עברה הידור  נקראת</a:t>
            </a:r>
            <a:br>
              <a:rPr lang="en-US" dirty="0"/>
            </a:br>
            <a:r>
              <a:rPr lang="he-IL" dirty="0"/>
              <a:t> </a:t>
            </a:r>
            <a:r>
              <a:rPr lang="en-US" dirty="0"/>
              <a:t>Stored Procedure</a:t>
            </a:r>
            <a:r>
              <a:rPr lang="he-IL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696077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טיפול בחריגות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לדוגמא: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2514600"/>
            <a:ext cx="6656592" cy="170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036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טיפול בחריגות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לדוגמא: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sz="2000" dirty="0"/>
              <a:t>הקוד אינו ממשיך לאחר הנפילה, כלומר לא נראה הדפסה של המילה </a:t>
            </a:r>
            <a:r>
              <a:rPr lang="en-US" sz="2000" dirty="0"/>
              <a:t>guy</a:t>
            </a:r>
            <a:r>
              <a:rPr lang="he-IL" sz="20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667000"/>
            <a:ext cx="33813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33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טיפול בחריגות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במידה ויש צורך ניתן גם ליצור חריגה חדשה: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5197105" cy="245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019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טיפול בחריגות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דוגמא נוספת: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80335"/>
            <a:ext cx="5643552" cy="4153606"/>
          </a:xfrm>
          <a:prstGeom prst="rect">
            <a:avLst/>
          </a:prstGeom>
        </p:spPr>
      </p:pic>
      <p:sp>
        <p:nvSpPr>
          <p:cNvPr id="5" name="Round Single Corner Rectangle 4"/>
          <p:cNvSpPr/>
          <p:nvPr/>
        </p:nvSpPr>
        <p:spPr>
          <a:xfrm>
            <a:off x="7212623" y="4724400"/>
            <a:ext cx="1397977" cy="699538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400" dirty="0"/>
              <a:t>מחזיר את מספר השגיאה + הודעה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6248401" y="5074169"/>
            <a:ext cx="964222" cy="69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11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מבנה הפרוצדורה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החלקה ההצהרתי – משמש להצהרה על משתנים.</a:t>
            </a:r>
          </a:p>
          <a:p>
            <a:r>
              <a:rPr lang="he-IL" dirty="0"/>
              <a:t>החלק הביצועי – אוסף פקודות </a:t>
            </a:r>
            <a:r>
              <a:rPr lang="en-US" dirty="0"/>
              <a:t>SQL</a:t>
            </a:r>
            <a:r>
              <a:rPr lang="he-IL" dirty="0"/>
              <a:t> לביצוע.</a:t>
            </a:r>
          </a:p>
          <a:p>
            <a:r>
              <a:rPr lang="he-IL" dirty="0"/>
              <a:t>החלק המטפל בשגיאות – חלק זה הינו אופציונלי.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28" y="3487271"/>
            <a:ext cx="7685087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26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פרמטרים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e-IL" dirty="0"/>
              <a:t>פרוצדורה יכולה לקבל פרמטרים, כל אחד מלווה במצב (</a:t>
            </a:r>
            <a:r>
              <a:rPr lang="en-US" dirty="0"/>
              <a:t>mode</a:t>
            </a:r>
            <a:r>
              <a:rPr lang="he-IL" dirty="0"/>
              <a:t>) וסוג.</a:t>
            </a:r>
          </a:p>
          <a:p>
            <a:r>
              <a:rPr lang="he-IL" dirty="0"/>
              <a:t>המצבים האפשריים הם:</a:t>
            </a:r>
          </a:p>
          <a:p>
            <a:pPr lvl="1"/>
            <a:r>
              <a:rPr lang="en-US" u="sng" dirty="0"/>
              <a:t>IN</a:t>
            </a:r>
            <a:r>
              <a:rPr lang="he-IL" u="sng" dirty="0"/>
              <a:t> (לקריאה בלבד)</a:t>
            </a:r>
            <a:r>
              <a:rPr lang="he-IL" dirty="0"/>
              <a:t> </a:t>
            </a:r>
            <a:r>
              <a:rPr lang="he-IL" sz="2000" dirty="0"/>
              <a:t>– ערך הפרמטר כן מתעדכן בערך הארגומנט בכניסה לפרוצדורה, אך הארגומנט אינו מקבל את ערך הפרמטר ביציאה ממנה. קובע כי בתוך המשתנה חייב להיות מוצב ערך כלשהו בזמן הקריאה לפרוצדורה (</a:t>
            </a:r>
            <a:r>
              <a:rPr lang="he-IL" sz="2000" b="1" u="sng" dirty="0"/>
              <a:t>מצב ברירת מחדל</a:t>
            </a:r>
            <a:r>
              <a:rPr lang="he-IL" sz="2000" dirty="0"/>
              <a:t>).</a:t>
            </a:r>
            <a:endParaRPr lang="he-IL" sz="2400" dirty="0"/>
          </a:p>
          <a:p>
            <a:pPr lvl="1"/>
            <a:r>
              <a:rPr lang="en-US" dirty="0"/>
              <a:t>O</a:t>
            </a:r>
            <a:r>
              <a:rPr lang="en-US" u="sng" dirty="0"/>
              <a:t>UT</a:t>
            </a:r>
            <a:r>
              <a:rPr lang="he-IL" u="sng" dirty="0"/>
              <a:t> (לכתיבה בלבד)</a:t>
            </a:r>
            <a:r>
              <a:rPr lang="he-IL" dirty="0"/>
              <a:t> </a:t>
            </a:r>
            <a:r>
              <a:rPr lang="he-IL" sz="2000" dirty="0"/>
              <a:t>–</a:t>
            </a:r>
            <a:r>
              <a:rPr lang="he-IL" dirty="0"/>
              <a:t> </a:t>
            </a:r>
            <a:r>
              <a:rPr lang="he-IL" sz="2000" dirty="0"/>
              <a:t>ערך הפרמטר לא מתעדכן בערך הארגומנט בכניסה לפרוצדורה ולכן אסור לתת ערך לפרמטר הנשלח, אך הארגומנט כן מקבל את ערך הפרמטר ביציאה ממנה.</a:t>
            </a:r>
          </a:p>
          <a:p>
            <a:pPr lvl="1"/>
            <a:r>
              <a:rPr lang="en-US" u="sng" dirty="0"/>
              <a:t>INOUT</a:t>
            </a:r>
            <a:r>
              <a:rPr lang="he-IL" u="sng" dirty="0"/>
              <a:t> (לקריאה וכתיבה)</a:t>
            </a:r>
            <a:r>
              <a:rPr lang="he-IL" dirty="0"/>
              <a:t> </a:t>
            </a:r>
            <a:r>
              <a:rPr lang="he-IL" sz="2000" dirty="0"/>
              <a:t>–</a:t>
            </a:r>
            <a:r>
              <a:rPr lang="he-IL" dirty="0"/>
              <a:t> </a:t>
            </a:r>
            <a:r>
              <a:rPr lang="he-IL" sz="2000" dirty="0"/>
              <a:t>ערך הפרמטר מתעדכן בערך הארגומנט בכניסה לפרוצדורה, והארגומנט מקבל את ערך הפרמטר ביציאה ממנה.</a:t>
            </a:r>
          </a:p>
        </p:txBody>
      </p:sp>
    </p:spTree>
    <p:extLst>
      <p:ext uri="{BB962C8B-B14F-4D97-AF65-F5344CB8AC3E}">
        <p14:creationId xmlns:p14="http://schemas.microsoft.com/office/powerpoint/2010/main" val="226592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פרוצדורה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דוגמא: פרוצדורה </a:t>
            </a:r>
            <a:r>
              <a:rPr lang="en-US" dirty="0"/>
              <a:t>addtuple1</a:t>
            </a:r>
            <a:r>
              <a:rPr lang="he-IL" dirty="0"/>
              <a:t> שמקבלת את </a:t>
            </a:r>
            <a:r>
              <a:rPr lang="en-US" dirty="0" err="1"/>
              <a:t>i</a:t>
            </a:r>
            <a:r>
              <a:rPr lang="he-IL" dirty="0"/>
              <a:t> ומכניסה את השורה (</a:t>
            </a:r>
            <a:r>
              <a:rPr lang="en-US" dirty="0" err="1"/>
              <a:t>i</a:t>
            </a:r>
            <a:r>
              <a:rPr lang="en-US" dirty="0"/>
              <a:t>,’xxx’</a:t>
            </a:r>
            <a:r>
              <a:rPr lang="he-IL" dirty="0"/>
              <a:t>) לטבלה</a:t>
            </a:r>
            <a:br>
              <a:rPr lang="en-US" dirty="0"/>
            </a:br>
            <a:r>
              <a:rPr lang="he-IL" sz="2400" dirty="0"/>
              <a:t>( </a:t>
            </a:r>
            <a:r>
              <a:rPr lang="en-US" sz="2400" dirty="0"/>
              <a:t>T2(a INTEGER, b CHAR(10)</a:t>
            </a:r>
            <a:r>
              <a:rPr lang="he-IL" sz="2400" dirty="0"/>
              <a:t>.</a:t>
            </a:r>
          </a:p>
          <a:p>
            <a:endParaRPr lang="he-IL" sz="2400" dirty="0"/>
          </a:p>
          <a:p>
            <a:endParaRPr lang="he-IL" sz="2400" dirty="0"/>
          </a:p>
          <a:p>
            <a:endParaRPr lang="he-IL" sz="2400" dirty="0"/>
          </a:p>
          <a:p>
            <a:endParaRPr lang="he-IL" sz="2400" dirty="0"/>
          </a:p>
          <a:p>
            <a:endParaRPr lang="he-IL" sz="2400" dirty="0"/>
          </a:p>
          <a:p>
            <a:endParaRPr lang="he-IL" sz="2400" dirty="0"/>
          </a:p>
          <a:p>
            <a:r>
              <a:rPr lang="he-IL" sz="2400" dirty="0"/>
              <a:t>אין לתת גודל לפרמטר מסוג </a:t>
            </a:r>
            <a:r>
              <a:rPr lang="en-US" sz="2400" dirty="0"/>
              <a:t>CHAR</a:t>
            </a:r>
            <a:r>
              <a:rPr lang="he-IL" sz="2400" dirty="0"/>
              <a:t> או </a:t>
            </a:r>
            <a:r>
              <a:rPr lang="en-US" sz="2400" dirty="0"/>
              <a:t>VARCHAR</a:t>
            </a:r>
            <a:r>
              <a:rPr lang="he-IL" sz="2400" dirty="0"/>
              <a:t>. הגודל ייקבע בהתאמה לארגומנט שהועבר בקריאה.</a:t>
            </a:r>
            <a:br>
              <a:rPr lang="en-US" sz="2400" dirty="0"/>
            </a:b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3352800"/>
            <a:ext cx="409575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32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הרצה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השורה </a:t>
            </a:r>
            <a:r>
              <a:rPr lang="en-US" dirty="0"/>
              <a:t>run;</a:t>
            </a:r>
            <a:r>
              <a:rPr lang="he-IL" dirty="0"/>
              <a:t> מסיימת את יצירתה של הפרוצדורה, אך אינה מריצה אותה.</a:t>
            </a:r>
          </a:p>
          <a:p>
            <a:r>
              <a:rPr lang="he-IL" dirty="0"/>
              <a:t>אפשר להריץ את הפרוצדורה מתוך תוכנית </a:t>
            </a:r>
            <a:r>
              <a:rPr lang="en-US" dirty="0"/>
              <a:t>PL/SQL</a:t>
            </a:r>
            <a:r>
              <a:rPr lang="he-IL" dirty="0"/>
              <a:t>:</a:t>
            </a:r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או כפקודת </a:t>
            </a:r>
            <a:r>
              <a:rPr lang="en-US" dirty="0"/>
              <a:t>SQL</a:t>
            </a:r>
            <a:r>
              <a:rPr lang="he-IL" dirty="0"/>
              <a:t>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76600"/>
            <a:ext cx="141922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4800600"/>
            <a:ext cx="146685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544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פרוצדורות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דוגמא: הפרוצדורה הבאה מוסיפה שורה ל-</a:t>
            </a:r>
            <a:r>
              <a:rPr lang="en-US" dirty="0"/>
              <a:t>T2</a:t>
            </a:r>
            <a:r>
              <a:rPr lang="he-IL" dirty="0"/>
              <a:t> אך מקבלת את שני השדות.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אין חובה לרשום את שם הפרוצדורה אחרי </a:t>
            </a:r>
            <a:r>
              <a:rPr lang="en-US" dirty="0"/>
              <a:t>END</a:t>
            </a:r>
            <a:r>
              <a:rPr lang="he-IL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928938"/>
            <a:ext cx="52387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05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הרצת הפרוצדורה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אם נרצה להוסיף את השורה </a:t>
            </a:r>
            <a:r>
              <a:rPr lang="en-US" dirty="0"/>
              <a:t>(10, ‘</a:t>
            </a:r>
            <a:r>
              <a:rPr lang="en-US" dirty="0" err="1"/>
              <a:t>abc</a:t>
            </a:r>
            <a:r>
              <a:rPr lang="en-US" dirty="0"/>
              <a:t>’) </a:t>
            </a:r>
            <a:r>
              <a:rPr lang="he-IL" dirty="0"/>
              <a:t> ל-</a:t>
            </a:r>
            <a:r>
              <a:rPr lang="en-US" dirty="0"/>
              <a:t>T2</a:t>
            </a:r>
            <a:r>
              <a:rPr lang="he-IL" dirty="0"/>
              <a:t>, נריץ ע"י:</a:t>
            </a:r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או ע"י: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355476"/>
            <a:ext cx="18764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10000"/>
            <a:ext cx="20097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8201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927</TotalTime>
  <Words>972</Words>
  <Application>Microsoft Office PowerPoint</Application>
  <PresentationFormat>On-screen Show (4:3)</PresentationFormat>
  <Paragraphs>169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Times New Roman</vt:lpstr>
      <vt:lpstr>Wingdings 2</vt:lpstr>
      <vt:lpstr>Foundry</vt:lpstr>
      <vt:lpstr>בסיסי נתונים - מעבדה</vt:lpstr>
      <vt:lpstr>PL/SQL</vt:lpstr>
      <vt:lpstr>פרוצדורות</vt:lpstr>
      <vt:lpstr>מבנה הפרוצדורה</vt:lpstr>
      <vt:lpstr>פרמטרים</vt:lpstr>
      <vt:lpstr>פרוצדורה</vt:lpstr>
      <vt:lpstr>הרצה</vt:lpstr>
      <vt:lpstr>פרוצדורות</vt:lpstr>
      <vt:lpstr>הרצת הפרוצדורה</vt:lpstr>
      <vt:lpstr>הרצת הפרוצדורה</vt:lpstr>
      <vt:lpstr>פרוצדורות</vt:lpstr>
      <vt:lpstr>פרוצדורות</vt:lpstr>
      <vt:lpstr>פונקציות</vt:lpstr>
      <vt:lpstr>פונקציות</vt:lpstr>
      <vt:lpstr>פונקציות</vt:lpstr>
      <vt:lpstr>מחיקה של פרוצדורה או פונקציה</vt:lpstr>
      <vt:lpstr>טריגרים - Triggers</vt:lpstr>
      <vt:lpstr>טריגרים - Triggers</vt:lpstr>
      <vt:lpstr>טריגרים - Triggers</vt:lpstr>
      <vt:lpstr>טריגרים - Triggers</vt:lpstr>
      <vt:lpstr>טריגרים - Triggers</vt:lpstr>
      <vt:lpstr>טריגרים - Triggers</vt:lpstr>
      <vt:lpstr>טריגרים - Triggers</vt:lpstr>
      <vt:lpstr>טריגרים - הדקים</vt:lpstr>
      <vt:lpstr>מחיקת הדקים</vt:lpstr>
      <vt:lpstr>גילוי שגיאות</vt:lpstr>
      <vt:lpstr>גילוי שגיאות</vt:lpstr>
      <vt:lpstr>טיפול בחריגות</vt:lpstr>
      <vt:lpstr>טיפול בחריגות</vt:lpstr>
      <vt:lpstr>טיפול בחריגות</vt:lpstr>
      <vt:lpstr>טיפול בחריגות</vt:lpstr>
      <vt:lpstr>טיפול בחריגות</vt:lpstr>
      <vt:lpstr>טיפול בחריגות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בסיסי נתונים - מעבדה</dc:title>
  <dc:creator>Daniel</dc:creator>
  <cp:lastModifiedBy>Guy Shilon</cp:lastModifiedBy>
  <cp:revision>65</cp:revision>
  <dcterms:created xsi:type="dcterms:W3CDTF">2006-08-16T00:00:00Z</dcterms:created>
  <dcterms:modified xsi:type="dcterms:W3CDTF">2020-12-21T13:53:29Z</dcterms:modified>
</cp:coreProperties>
</file>