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4"/>
  </p:sldMasterIdLst>
  <p:notesMasterIdLst>
    <p:notesMasterId r:id="rId21"/>
  </p:notesMasterIdLst>
  <p:handoutMasterIdLst>
    <p:handoutMasterId r:id="rId22"/>
  </p:handoutMasterIdLst>
  <p:sldIdLst>
    <p:sldId id="370" r:id="rId5"/>
    <p:sldId id="386" r:id="rId6"/>
    <p:sldId id="385" r:id="rId7"/>
    <p:sldId id="387" r:id="rId8"/>
    <p:sldId id="373" r:id="rId9"/>
    <p:sldId id="374" r:id="rId10"/>
    <p:sldId id="375" r:id="rId11"/>
    <p:sldId id="378" r:id="rId12"/>
    <p:sldId id="379" r:id="rId13"/>
    <p:sldId id="380" r:id="rId14"/>
    <p:sldId id="381" r:id="rId15"/>
    <p:sldId id="382" r:id="rId16"/>
    <p:sldId id="305" r:id="rId17"/>
    <p:sldId id="384" r:id="rId18"/>
    <p:sldId id="341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1E1"/>
    <a:srgbClr val="2F54E5"/>
    <a:srgbClr val="ADF45D"/>
    <a:srgbClr val="8DC74D"/>
    <a:srgbClr val="99D853"/>
    <a:srgbClr val="F5E460"/>
    <a:srgbClr val="FCA7D9"/>
    <a:srgbClr val="DB91BC"/>
    <a:srgbClr val="9E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9" autoAdjust="0"/>
    <p:restoredTop sz="86402" autoAdjust="0"/>
  </p:normalViewPr>
  <p:slideViewPr>
    <p:cSldViewPr snapToGrid="0">
      <p:cViewPr varScale="1">
        <p:scale>
          <a:sx n="102" d="100"/>
          <a:sy n="102" d="100"/>
        </p:scale>
        <p:origin x="560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67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D0C594-9443-B8DC-0BA4-0AE270775C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2F828-A85D-D985-A253-C202BE1176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6B50A-CF80-40AE-9CE2-7E11E95FA21E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C50F3-8103-CFA5-DA92-B3BAF8B998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FF550-F452-CD90-26E9-7D7EAD7E25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1478A-EBD3-4C3F-BF1E-CB832443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95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3:19:50.4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922 107 24575,'-21'-16'0,"-12"-7"0,7 3 0,-14-3 0,-2 11 0,9 5 0,-15 1 0,23 6 0,-6 0 0,8 0 0,-1 0 0,-6 0 0,4 0 0,-4 0 0,7 0 0,-5 0 0,3 5 0,-10 2 0,10 10 0,-4 2 0,5-1 0,0 5 0,5-5 0,-3 6 0,8 6 0,-9-4 0,9 4 0,-3-6 0,5 0 0,0 6 0,-1 1 0,1 6 0,-1 1 0,1-1 0,-2 2 0,1 8 0,5-6 0,-4 6 0,11-9 0,-11 6 0,5-6 0,0 7 0,1 2 0,6-6 0,-6 6 0,4-3 0,-3-5 0,5 10 0,0-2 0,0 4 0,0 5 0,0-2 0,0 3 0,0 0 0,0-8 0,6 6 0,1-14 0,7 14 0,-1-9 0,8 10 0,-1-5 0,13 4 0,3 1 0,1 9 0,7-2 0,-4 6 0,12 5 0,-14-26 0,10 13 0,-14-26 0,9 7 0,-4-7 0,1-2 0,-2-14 0,1 0 0,0-6 0,0 0 0,0-6 0,0-1 0,-1-6 0,-1 0 0,6 0 0,3 0 0,1-6 0,0-7 0,-1-9 0,-5-4 0,8-9 0,-10 7 0,-5-4 0,5-2 0,-14 9 0,7-12 0,-8 5 0,-4-6 0,4-1 0,-9 0 0,4 0 0,-7 6 0,0 3 0,-1 7 0,-4 6 0,-2 1 0,-5 6 0,0-1 0,0 6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3:19:54.7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517 1290 24575,'-30'0'0,"2"0"0,4 0 0,6-4 0,1 2 0,7-3 0,-1 5 0,0 0 0,1 0 0,-1 0 0,-6 0 0,5 0 0,-10 0 0,4 0 0,0 0 0,-4 0 0,10 0 0,-10 0 0,14 5 0,-6-4 0,8 4 0,-1 0 0,3 1 0,-1 4 0,4 1 0,-9-1 0,4 1 0,-5 0 0,0 5 0,-1 2 0,0 6 0,-6 7 0,4-6 0,-4 6 0,6-8 0,0 0 0,6-6 0,-4 3 0,9-8 0,-4 4 0,5-6 0,0 1 0,0 0 0,0 0 0,0-1 0,0 7 0,0 0 0,0 14 0,0 0 0,0 8 0,0-7 0,0 6 0,5-13 0,2 5 0,4-6 0,1-1 0,0 1 0,-1-7 0,5 5 0,2-9 0,5 3 0,1-4 0,0 5 0,0-4 0,-1 5 0,-5-7 0,4 0 0,-11-5 0,5 3 0,-5-7 0,-1 2 0,1-4 0,-1 0 0,1 0 0,-1 0 0,1 0 0,6 0 0,0 0 0,6 0 0,1 0 0,-1-10 0,8 1 0,-6-13 0,5 3 0,-12-4 0,5-8 0,-9 6 0,4-11 0,0 4 0,-4-6 0,5-1 0,-6-1 0,0 1 0,-1 7 0,1 1 0,-7 7 0,0 6 0,-2 1 0,-2 7 0,2-1 0,-4 0 0,0 1 0,0-5 0,0-2 0,0-6 0,0-6 0,0 5 0,0 0 0,0 2 0,0 10 0,0-5 0,0 7 0,0-1 0,-4 5 0,3-3 0,-4 3 0,1-4 0,3 1 0,-14-12 0,8 7 0,-4-13 0,1 15 0,9-5 0,-9 11 0,9-4 0,-4 13 0,5 4 0,0 17 0,0 9 0,6 14 0,2 1 0,6 1 0,-7 6 0,5-14 0,-6-1 0,1-10 0,4-7 0,-10-5 0,9-1 0,-9-7 0,4 1 0,0-5 0,-4 3 0,8-4 0,-4 5 0,6 12 0,0-4 0,6 16 0,-4-4 0,4 1 0,1 5 0,-5-17 0,5 10 0,-7-16 0,0 3 0,-5-5 0,4-1 0,-5-4 0,1 4 0,3-9 0,-3 8 0,9-8 0,-3 8 0,10-7 0,-10 7 0,4-8 0,-5 9 0,0-9 0,-1 4 0,1-5 0,-1 0 0,1 0 0,0 0 0,-1 0 0,6 0 0,2-11 0,6-1 0,-2-11 0,2-7 0,1-2 0,0 0 0,1-6 0,-7 6 0,4-6 0,-9 0 0,4-4 0,-6 4 0,1-14 0,-1 12 0,2-15 0,0 14 0,0-14 0,-1 6 0,1-8 0,0 3 0,0-2 0,0-7 0,-6-5 0,5-1 0,-5-18 0,0 32 0,6-30 0,-13 24 0,13-15 0,-12-14 0,10 28 0,-11-23 0,10 30 0,-9-16 0,4 10 0,-6-4 0,0 18 0,0-3 0,0 13 0,0 6 0,0 6 0,0 8 0,0 7 0,-5 4 0,-6 1 0,-1 5 0,-10 0 0,4 0 0,-6 0 0,0 6 0,1 0 0,4 11 0,-5 9 0,11-1 0,-5 5 0,6-1 0,0 1 0,0 7 0,5 8 0,-5-4 0,11 6 0,-5-8 0,6 8 0,0-6 0,0 6 0,0-8 0,0 0 0,0 5 0,0-3 0,0 3 0,0 3 0,6-6 0,1 14 0,6-16 0,0 13 0,0-13 0,0 13 0,0-11 0,0-1 0,0-2 0,-1-7 0,0 0 0,0 3 0,-1-4 0,1 0 0,-6 4 0,5-3 0,-4 7 0,0 1 0,5-7 0,-11 5 0,9-11 0,-3 4 0,-1 0 0,5 2 0,-4 7 0,6 0 0,0-7 0,-1 5 0,0-11 0,-4 4 0,2-7 0,-4-6 0,1 0 0,-3-6 0,1-1 0,-4 1 0,4 0 0,0-5 0,0 3 0,5-8 0,0 8 0,1-3 0,0 5 0,-1-1 0,7 1 0,-5 0 0,4 0 0,-5 0 0,0-5 0,-1-1 0,7-5 0,-5 0 0,10 0 0,3 0 0,0-10 0,13-12 0,-11-10 0,6-8 0,-1 6 0,-11 3 0,3 6 0,-13 7 0,0 2 0,-1 10 0,1-3 0,-1 8 0,-4-9 0,-2 5 0,-8-1 0,2 2 0,-2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3:20:16.4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353 1099 24575,'-21'0'0,"6"0"0,-1 0 0,0 0 0,-2 0 0,-23 0 0,13 0 0,-8 0 0,19 4 0,6-2 0,1 2 0,4 1 0,-4-4 0,9 8 0,-4-3 0,5 4 0,-5 0 0,-1 0 0,-5 1 0,5 0 0,-4 5 0,3 2 0,-4 0 0,-1 4 0,1-9 0,4 3 0,-3-5 0,9-1 0,-4 1 0,5-1 0,0 0 0,0 1 0,0-2 0,0 7 0,0 1 0,0 5 0,0 0 0,0-5 0,0 5 0,0-11 0,0 6 0,0-7 0,0 1 0,0-1 0,0 7 0,0 1 0,5 5 0,2 6 0,4 1 0,6 0 0,-3-1 0,2-11 0,-5-2 0,-1-5 0,-4-1 0,4 1 0,-9-1 0,8 0 0,-3 1 0,4-1 0,1 0 0,4 1 0,-3-1 0,3 1 0,2 0 0,-5-1 0,4 2 0,-5-6 0,-1-2 0,1-4 0,-1 0 0,6 0 0,2 0 0,6 0 0,0 0 0,6 0 0,-5 0 0,5-5 0,-13 0 0,3-7 0,-8 7 0,4-5 0,-5 4 0,-5-5 0,-1 1 0,-1-1 0,2 1 0,5 4 0,-5-4 0,4 4 0,-4-11 0,5-1 0,7-1 0,-5-3 0,9 3 0,-9-5 0,4 6 0,-6 2 0,0 5 0,-5 0 0,-1 0 0,-1 1 0,-3-1 0,9-5 0,-9-2 0,10-13 0,-4 5 0,6-10 0,-7 4 0,4 2 0,-8 0 0,7 13 0,-8-5 0,4 10 0,-5-4 0,0 6 0,0-1 0,0-5 0,0-2 0,0-6 0,0 6 0,0 2 0,0 5 0,0 1 0,0-1 0,0 1 0,0 8 0,0 9 0,0 10 0,0 23 0,0-5 0,0 7 0,0-11 0,0-8 0,0-5 0,0-2 0,0 0 0,5 1 0,1 12 0,0-5 0,0 4 0,-1 1 0,-4 2 0,10 0 0,-10-1 0,4-12 0,-5 4 0,5-9 0,-4 3 0,4-5 0,-5-1 0,5 1 0,1-1 0,-1 6 0,5 2 0,-8 0 0,8-1 0,-9-1 0,9-4 0,-9 5 0,4-6 0,-1-6 0,1 0 0,5 0 0,1-4 0,5 9 0,-4-9 0,10 9 0,-10-8 0,9 2 0,-9 1 0,5-4 0,-6 4 0,-1-5 0,0 0 0,1 0 0,-1-5 0,1-1 0,5-10 0,-4 3 0,11-9 0,-11 9 0,4-3 0,-5 5 0,0 0 0,-1 0 0,-4 1 0,-1-5 0,0 3 0,2-16 0,4 8 0,1-11 0,0 7 0,1-6 0,-7 10 0,5-9 0,-9 16 0,8-3 0,-9 5 0,3 1 0,-4 0 0,0-1 0,0-5 0,0-2 0,0-13 0,0 5 0,0-11 0,0 5 0,0-1 0,0 2 0,0 8 0,0 5 0,0 2 0,0 6 0,0-1 0,0 1 0,0 0 0,0 9 0,0 7 0,0 10 0,0 1 0,0 11 0,0-9 0,0 19 0,0-6 0,0 7 0,0 0 0,0 0 0,0-7 0,0-1 0,0-8 0,0 1 0,0-6 0,0-1 0,0-7 0,0 1 0,5-5 0,-4 4 0,4-5 0,0 6 0,0-1 0,7 6 0,-6 2 0,4 6 0,-3 0 0,-1-6 0,4-2 0,-8-5 0,2-1 0,1 1 0,-4-1 0,9-4 0,-9 3 0,7-8 0,-2 3 0,4-4 0,5 10 0,3-3 0,11 10 0,-3-5 0,-2 0 0,-1 0 0,-11-6 0,4 4 0,-5-9 0,0 4 0,-1-5 0,-4 5 0,3-4 0,-3 4 0,10-5 0,2 0 0,6 0 0,0-11 0,-1-2 0,8-12 0,-6 1 0,5-1 0,-6-5 0,0 5 0,7-12 0,-4 4 0,-1-13 0,-1 4 0,-4-12 0,7 4 0,-6-6 0,3 6 0,-9-4 0,8 12 0,-8-13 0,3 14 0,0-6 0,-4 8 0,3 0 0,-4-8 0,-1 5 0,7-12 0,-4 4 0,4 1 0,-6-6 0,-1 6 0,1-7 0,1-1 0,-2 8 0,1-6 0,-6 6 0,-2 0 0,-6-6 0,0 14 0,0-7 0,0 9 0,0 7 0,0 1 0,0 7 0,0 0 0,0 6 0,-6-4 0,-5 9 0,-2-4 0,-10 5 0,11 1 0,-11-1 0,11 6 0,-10-5 0,3 10 0,1-4 0,2 5 0,5 0 0,0 0 0,0 0 0,1 0 0,-1 0 0,-5 0 0,4 4 0,-4 8 0,5 0 0,-7 17 0,5-9 0,-6 11 0,2-8 0,4 1 0,-5 5 0,12-4 0,-6 11 0,6-10 0,-2 11 0,3-5 0,5 7 0,0 0 0,0 8 0,0-6 0,0 6 0,0 0 0,0-6 0,0 14 0,0-14 0,0 6 0,0-15 0,0 5 0,0-11 0,0 4 0,5-6 0,-3 0 0,8 0 0,-3 6 0,0-4 0,5 11 0,-5-5 0,0 7 0,4-7 0,-10 6 0,10-13 0,-4 13 0,0-13 0,4 6 0,-5-8 0,1 1 0,4 0 0,-10 0 0,9-6 0,-4 4 0,0-4 0,0 0 0,-2-2 0,-3-5 0,4-1 0,0 0 0,-4 1 0,4 0 0,0 0 0,0-1 0,7 7 0,-1 1 0,1 6 0,-5-6 0,3 4 0,-9-10 0,9 5 0,-8-7 0,2 1 0,1-5 0,-4 3 0,4-3 0,0 0 0,-4 2 0,8-7 0,-4 8 0,5-3 0,6 5 0,2 0 0,5 1 0,-5-1 0,3 0 0,-10-1 0,5 1 0,-5-1 0,0-4 0,-1-1 0,0-5 0,6-5 0,-4-1 0,4-6 0,-1-3 0,-3 8 0,3-7 0,-9 8 0,3-10 0,-3 4 0,1-10 0,3-1 0,1-1 0,2-10 0,10 2 0,-9-5 0,4 4 0,-6 3 0,0 11 0,-1 3 0,-5 5 0,-1 0 0,-5-4 0,0-3 0,0-5 0,0-1 0,4 6 0,-2-4 0,2 9 0,-4-9 0,0 10 0,0-5 0,0 7 0,0 0 0,0 0 0,0-1 0,0-5 0,0-9 0,-5 0 0,-2-13 0,0 18 0,-4-9 0,9 17 0,-8-5 0,9 6 0,-4 0 0,5 9 0,0 8 0,0 11 0,0 13 0,6 26 0,2-11 0,5 18 0,1-17 0,-7-5 0,6 14 0,-6-14 0,1 6 0,3-8 0,-9 0 0,9-6 0,-4 4 0,0-5 0,4 0 0,-10-1 0,10-7 0,-10-1 0,9-5 0,-9-3 0,4-4 0,0-1 0,-4 0 0,8-4 0,-8 3 0,8-7 0,-4 2 0,5 1 0,6-4 0,-4 9 0,9-9 0,-10 3 0,5 1 0,-5-4 0,-1 4 0,1-5 0,0 0 0,-1 0 0,0 0 0,1 0 0,-1-5 0,1-1 0,0-10 0,0-3 0,1 1 0,-1-3 0,0 8 0,0-3 0,-5 5 0,-1 0 0,-1-4 0,-3-3 0,4-4 0,1-9 0,-5 5 0,5-11 0,0 4 0,-5 1 0,10 1 0,-9 7 0,3 6 0,-5-4 0,0 9 0,0-3 0,0-6 0,0 9 0,0-22 0,0 15 0,0-10 0,0 12 0,0-5 0,0 11 0,0-4 0,0 5 0,0-5 0,0 4 0,0-9 0,-5 9 0,4-5 0,-4 1 0,5 3 0,0-3 0,0 5 0,-5 5 0,4-3 0,-4 12 0,5 3 0,0 5 0,0 10 0,0 3 0,6 7 0,1 7 0,0 1 0,-1-7 0,-1-8 0,-4-2 0,4-10 0,0 5 0,-4-7 0,8 1 0,-7 6 0,8 1 0,-9 12 0,9 1 0,-3 0 0,-1-3 0,4-5 0,-8 0 0,3-5 0,0-3 0,-4-4 0,4 0 0,-5-1 0,5-4 0,0-2 0,6 1 0,-1 1 0,1 5 0,5 0 0,-4 0 0,5 0 0,-6 0 0,-1 0 0,1-1 0,0-4 0,-1-1 0,0-5 0,-1 0 0,2 0 0,-1 0 0,1 0 0,0-10 0,6 1 0,-4-13 0,9 9 0,-9-4 0,3 5 0,-5 1 0,0 5 0,-5-3 0,3 3 0,-3-4 0,5-7 0,0-1 0,1-6 0,0 0 0,5-5 0,3-3 0,5-6 0,-5 6 0,-3 2 0,-5 6 0,-1 7 0,0 0 0,0 1 0,0-2 0,-4-6 0,3 0 0,-3 0 0,5-7 0,0 6 0,1-13 0,-1 13 0,0-6 0,1 0 0,-1 6 0,0-6 0,0 7 0,0 0 0,0 0 0,0 0 0,0 0 0,-6 1 0,4 4 0,-9 3 0,4 5 0,-5 0 0,4 5 0,2 2 0,-1 8 0,0 2 0,-1 0 0,-2 3 0,2-3 0,-4 4 0,0 14 0,0-5 0,0 12 0,0-7 0,0 6 0,0-4 0,0 11 0,0-12 0,0 6 0,0-13 0,0-1 0,0-7 0,0 1 0,5-1 0,-4 1 0,4-1 0,0 1 0,1 0 0,5-1 0,0 7 0,0 1 0,1 5 0,-1-5 0,1 5 0,-1-11 0,-5 4 0,4-5 0,-9-1 0,8 1 0,-3-1 0,4 0 0,6 11 0,-4-7 0,4 7 0,-5-5 0,0-4 0,-4 5 0,2-6 0,-8-1 0,4 0 0,-5 0 0,0 1 0,0-1 0,0 1 0,0 0 0,0-1 0,0 1 0,0 0 0,0-1 0,0 1 0,0-1 0,0 0 0,0 1 0,0-1 0,-5 1 0,4 0 0,-9 0 0,5-1 0,-6 0 0,-5 1 0,-2 0 0,-6 6 0,-6 3 0,-3 5 0,-6 1 0,7-1 0,-6 1 0,12-8 0,-4 5 0,12-10 0,2 2 0,6-4 0,-1-5 0,1-1 0,4 0 0,-9-4 0,7 8 0,-8-7 0,-1 8 0,5-9 0,-5 9 0,6-4 0,1 0 0,-5-2 0,-9-4 0,11 0 0,-4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CFD5E-BA32-41EF-8535-540F66959A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7ADC2-87C4-47F8-BEC0-CD5D04400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4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46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44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07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51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10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21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11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97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6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69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8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DE11-39FB-92DD-47D8-365E303E4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089C1-EF1A-A391-50A2-D72892DB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FEEF-56DF-111E-A4CD-49A95CFD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CABB-DF16-4BC4-AAB7-582EBEB63E03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F75-660C-A245-C3D3-0A55863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D5DC4-0CA8-3FF2-92A4-67336067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2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E93E-C3D9-F23D-F483-61C7C019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9B9B-15CF-43D6-7D4C-24098D2D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A393-ADAC-9551-6CD5-1CAFF7E6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CABB-DF16-4BC4-AAB7-582EBEB63E03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1F62-E044-2DC4-0866-17D4242D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5C5F-EDEC-503F-CAD6-C0F4DC81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4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75FCD-F219-EBE1-6A5A-BF0E839C4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900B6-6256-B9CA-D785-136B9A8BD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103D-50DB-6014-4C32-D765D2BE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CABB-DF16-4BC4-AAB7-582EBEB63E03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0568-F157-3B80-9E8C-4BA1B20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5B7E-1501-85B1-AC98-0244EC6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8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74F-36D7-CCCC-26D0-0508C297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445F-718B-114A-33CA-83AB1BAE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61EC-6E61-19F0-AAFC-E95E1C46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CABB-DF16-4BC4-AAB7-582EBEB63E03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AFF2E-9810-2586-4EC6-810D00C7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F295-7CEE-591D-771D-46CA9632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4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F03-3858-3330-54CA-63E6FCE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F48B-BF4A-3D3F-8AD9-993355A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B1E-380B-5F9E-DC1E-5471C8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CABB-DF16-4BC4-AAB7-582EBEB63E03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61B0-6388-FF97-AA9A-B8AE53C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473B-E6D6-52D1-47A2-A8150B0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6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FC0F-61EF-1E78-2A68-2ED7896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06ED-0791-A384-FB11-70FEB5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571F-CF55-9933-F501-5D2F78F9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FF92-09BF-3307-0014-D30775E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CABB-DF16-4BC4-AAB7-582EBEB63E03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20A8-7455-76BC-0ECC-0DD1F5C3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368F-B2BE-50B6-574D-607B54DB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4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C1DF-9CA5-C058-6DA6-6D758EFB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DCAB-8107-8916-7F93-8BCAE40E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9D03B-32AF-4CF7-1ECB-77AE6A8A7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08A22-5AFE-66A1-EC04-5B5001668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D2C69-6942-FC35-053A-AC93AE37B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6A555-7CAD-D105-4F3F-63035C2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CABB-DF16-4BC4-AAB7-582EBEB63E03}" type="datetimeFigureOut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22839-FF8A-4C15-7838-570459B7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9D0B3-3A71-EF12-A868-D71FD55C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5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6372-81DC-1080-0F52-E93D8A4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5E2E-754D-C8B0-0451-81FF728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CABB-DF16-4BC4-AAB7-582EBEB63E03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FC973-C6A3-02E7-B38C-888541A2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8D4E-3C4B-D3D6-7454-8292CF2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0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A0E2B-529D-A9A6-2048-AA319A97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CABB-DF16-4BC4-AAB7-582EBEB63E03}" type="datetimeFigureOut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61ED1-AAC5-ADD2-2432-9EB36BC2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B72FF-DEA9-A428-700C-C1EEF2A0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CABB-DF16-4BC4-AAB7-582EBEB63E03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2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867C-94D5-E075-5CE1-B9D9474E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F9767-87CE-7000-FCC6-A251D2F08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A4727-478B-09BC-0D48-76C74C53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42AB-F90F-35D7-4A93-9F4D3A14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CABB-DF16-4BC4-AAB7-582EBEB63E03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8CD5-0E4C-1A7C-C297-96324641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6B4C-F006-7E72-87E4-540D3FF5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0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E2124-DB4B-2262-E428-48E02D66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D1E5-6C73-A180-0D5F-AEDCFEED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50EA-E3CE-9DAB-11DD-9C1074D84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DCABB-DF16-4BC4-AAB7-582EBEB63E03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6B2B-1E4C-FBF9-DB0A-C91C5652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0E10-0106-B062-8FAF-9FC4E3463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7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zintamath.com/textsavvy/2019/03/23/linear-algebra-exercises-i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Example-of-offshore-oil-and-gas-production-systems-and-nomenclature-nomenclature_fig1_28306830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klm.com/flight-plan-in-10-step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aday.com/2020/01/08/commercial-circuit-simulator-goes-free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customXml" Target="../ink/ink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rkdeklein.net/tag/harvard-mark-ii/" TargetMode="External"/><Relationship Id="rId5" Type="http://schemas.openxmlformats.org/officeDocument/2006/relationships/image" Target="../media/image10.jpeg"/><Relationship Id="rId4" Type="http://schemas.openxmlformats.org/officeDocument/2006/relationships/hyperlink" Target="https://no.wikipedia.org/wiki/Wassily_Leontie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mericanhistory.si.edu/collections/object-groups/punch-cards/punch-cards-data-process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bel_Priz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nagwa.com/en/videos/53713723617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Linear Algebra for Machine Learning: </a:t>
            </a:r>
            <a:r>
              <a:rPr lang="en-NO" sz="3000" dirty="0"/>
              <a:t>Introduction to Linear Algebra</a:t>
            </a:r>
            <a:br>
              <a:rPr lang="en-NO" dirty="0"/>
            </a:br>
            <a:endParaRPr lang="en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  <p:pic>
        <p:nvPicPr>
          <p:cNvPr id="10" name="Content Placeholder 9" descr="A blue brain with green lines and a pink square. With the phrase ´AI for engineers´">
            <a:extLst>
              <a:ext uri="{FF2B5EF4-FFF2-40B4-BE49-F238E27FC236}">
                <a16:creationId xmlns:a16="http://schemas.microsoft.com/office/drawing/2014/main" id="{F3B8DDF8-36F1-9720-C6E4-D6A384F1B5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594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6976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BDBA25-6BE7-523C-3EA2-14EDBA6B2D9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Linear Algebra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39292-A961-A907-96D2-E78EC61084F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8200" y="2597157"/>
            <a:ext cx="373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computers get more powerful, the importance of a subject called linear algebra keeps growing…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 descr="Linear Algebra Exercises I – Guzinta Math">
            <a:extLst>
              <a:ext uri="{FF2B5EF4-FFF2-40B4-BE49-F238E27FC236}">
                <a16:creationId xmlns:a16="http://schemas.microsoft.com/office/drawing/2014/main" id="{A79FA164-F567-DED6-9466-AF9BCBA3D3E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436703" y="1690688"/>
            <a:ext cx="5638483" cy="405970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9083BD-9E4B-47C1-0EAD-C712E77C3C9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78077" y="5775853"/>
            <a:ext cx="45948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alibri Light" panose="020F0502020204030204" pitchFamily="34" charset="0"/>
                <a:cs typeface="Calibri Light" panose="020F0502020204030204" pitchFamily="34" charset="0"/>
                <a:hlinkClick r:id="rId4"/>
              </a:rPr>
              <a:t>https://guzintamath.com/textsavvy/2019/03/23/linear-algebra-exercises-i/</a:t>
            </a:r>
            <a:endParaRPr lang="en-NO" sz="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87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00E3-1C3C-3FAE-F498-D89574C6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Oil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9903-1BA4-0243-6B16-299D5DC72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78089"/>
            <a:ext cx="4333406" cy="4514786"/>
          </a:xfrm>
        </p:spPr>
        <p:txBody>
          <a:bodyPr>
            <a:normAutofit fontScale="92500" lnSpcReduction="20000"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ship in the ocean hunts for oil using supercomputer detectives. They crack thousands of equations daily, guided by seismic maps made by underwater shock waves.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waves, caused by air gun blasts, bounce off rocks and are detected by geophones.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NO" dirty="0"/>
          </a:p>
        </p:txBody>
      </p:sp>
      <p:pic>
        <p:nvPicPr>
          <p:cNvPr id="6" name="Picture 5" descr="Example of offshore oil and gas production systems and nomenclature... |  Download Scientific Diagram">
            <a:hlinkClick r:id="rId3"/>
            <a:extLst>
              <a:ext uri="{FF2B5EF4-FFF2-40B4-BE49-F238E27FC236}">
                <a16:creationId xmlns:a16="http://schemas.microsoft.com/office/drawing/2014/main" id="{7AE6246D-C6B5-2EC4-D3BD-3187B615D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73" y="2112803"/>
            <a:ext cx="5670626" cy="3669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E42886-4BCC-6C1C-8BF8-1F9873169EA9}"/>
              </a:ext>
            </a:extLst>
          </p:cNvPr>
          <p:cNvSpPr txBox="1"/>
          <p:nvPr/>
        </p:nvSpPr>
        <p:spPr>
          <a:xfrm>
            <a:off x="6869452" y="5761778"/>
            <a:ext cx="4702955" cy="18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alibri Light" panose="020F0502020204030204" pitchFamily="34" charset="0"/>
                <a:cs typeface="Calibri Light" panose="020F0502020204030204" pitchFamily="34" charset="0"/>
                <a:hlinkClick r:id="rId3"/>
              </a:rPr>
              <a:t>https://www.researchgate.net/figure/Example-of-offshore-oil-and-gas-production-systems-and-nomenclature-nomenclature_fig1_283068304</a:t>
            </a:r>
            <a:endParaRPr lang="en-NO" sz="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4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2661FF-3FB4-6A82-C5C9-04D0238D03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Linear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B0DE78-AB46-4920-1E01-3B64DA3C04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6384893" y="1739110"/>
            <a:ext cx="5369118" cy="5445461"/>
          </a:xfrm>
        </p:spPr>
        <p:txBody>
          <a:bodyPr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Ever wonder how airlines plan their flights, manage their crews, and keep track of aircraft?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programming is the superhero behind these decisions.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mathematical approach uses hundreds of variables to create models that help airlines schedule flight crews, monitor planes, and organize support services like maintenance and terminal operations.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NO" dirty="0"/>
          </a:p>
        </p:txBody>
      </p:sp>
      <p:pic>
        <p:nvPicPr>
          <p:cNvPr id="7" name="Picture 6" descr="A photo of map showing 10 steps of creating a flight">
            <a:extLst>
              <a:ext uri="{FF2B5EF4-FFF2-40B4-BE49-F238E27FC236}">
                <a16:creationId xmlns:a16="http://schemas.microsoft.com/office/drawing/2014/main" id="{13301146-0308-57D7-A078-725225CE3DE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83" y="1823930"/>
            <a:ext cx="5369118" cy="40642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37529-B383-DD49-E384-7D896D629C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91282" y="5746830"/>
            <a:ext cx="44434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alibri Light" panose="020F0502020204030204" pitchFamily="34" charset="0"/>
                <a:cs typeface="Calibri Light" panose="020F0502020204030204" pitchFamily="34" charset="0"/>
                <a:hlinkClick r:id="rId4"/>
              </a:rPr>
              <a:t>https://</a:t>
            </a:r>
            <a:r>
              <a:rPr lang="en-GB" sz="600" dirty="0" err="1">
                <a:latin typeface="Calibri Light" panose="020F0502020204030204" pitchFamily="34" charset="0"/>
                <a:cs typeface="Calibri Light" panose="020F0502020204030204" pitchFamily="34" charset="0"/>
                <a:hlinkClick r:id="rId4"/>
              </a:rPr>
              <a:t>blog.klm.com</a:t>
            </a:r>
            <a:r>
              <a:rPr lang="en-GB" sz="600" dirty="0">
                <a:latin typeface="Calibri Light" panose="020F0502020204030204" pitchFamily="34" charset="0"/>
                <a:cs typeface="Calibri Light" panose="020F0502020204030204" pitchFamily="34" charset="0"/>
                <a:hlinkClick r:id="rId4"/>
              </a:rPr>
              <a:t>/flight-plan-in-10-steps/</a:t>
            </a:r>
            <a:endParaRPr lang="en-NO" sz="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16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Electrical Networks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62601" cy="4351338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Engineers working on designing electrical circuits and microchips use powerful simulation software. These circuits can involve millions of tiny transistors!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software relies on linear algebra techniques and systems of linear equations to make sure everything works seamlessly.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It's like creating a digital orchestra where each tiny part plays its role perfectly to produce amazing electronic symphonies.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Document 6" descr="Commercial circuit simulator">
            <a:extLst>
              <a:ext uri="{FF2B5EF4-FFF2-40B4-BE49-F238E27FC236}">
                <a16:creationId xmlns:a16="http://schemas.microsoft.com/office/drawing/2014/main" id="{043CB12B-3218-C594-341E-4F0B88CCA858}"/>
              </a:ext>
            </a:extLst>
          </p:cNvPr>
          <p:cNvSpPr/>
          <p:nvPr/>
        </p:nvSpPr>
        <p:spPr>
          <a:xfrm>
            <a:off x="6679854" y="1690688"/>
            <a:ext cx="4673946" cy="3992660"/>
          </a:xfrm>
          <a:prstGeom prst="flowChartDocumen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408" t="-1271" r="-8341" b="-495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37629D-7E83-A26E-3DA9-8A48FE3DF12F}"/>
              </a:ext>
            </a:extLst>
          </p:cNvPr>
          <p:cNvSpPr txBox="1"/>
          <p:nvPr/>
        </p:nvSpPr>
        <p:spPr>
          <a:xfrm>
            <a:off x="8895395" y="5591015"/>
            <a:ext cx="31805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alibri Light" panose="020F0502020204030204" pitchFamily="34" charset="0"/>
                <a:cs typeface="Calibri Light" panose="020F0502020204030204" pitchFamily="34" charset="0"/>
                <a:hlinkClick r:id="rId4"/>
              </a:rPr>
              <a:t>https://hackaday.com/2020/01/08/commercial-circuit-simulator-goes-free/</a:t>
            </a:r>
            <a:endParaRPr lang="en-NO" sz="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69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13C56-36DB-18EB-3AE7-33FC18313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132"/>
            <a:ext cx="10515600" cy="55597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kern="0" dirty="0">
                <a:solidFill>
                  <a:srgbClr val="4161E1"/>
                </a:solidFill>
                <a:cs typeface="Calibri" panose="020F0502020204030204" pitchFamily="34" charset="0"/>
              </a:rPr>
              <a:t>Linear Algebra is the secret key factor that makes it all possible.</a:t>
            </a:r>
            <a:endParaRPr lang="en-NO" sz="3200" dirty="0">
              <a:solidFill>
                <a:srgbClr val="4161E1"/>
              </a:solidFill>
            </a:endParaRPr>
          </a:p>
          <a:p>
            <a:pPr marL="0" indent="0" defTabSz="932688">
              <a:lnSpc>
                <a:spcPct val="100000"/>
              </a:lnSpc>
              <a:spcAft>
                <a:spcPts val="600"/>
              </a:spcAft>
              <a:buNone/>
            </a:pPr>
            <a:endParaRPr lang="en-US" kern="0" dirty="0">
              <a:solidFill>
                <a:srgbClr val="1F1F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32688">
              <a:lnSpc>
                <a:spcPct val="100000"/>
              </a:lnSpc>
              <a:spcAft>
                <a:spcPts val="600"/>
              </a:spcAft>
            </a:pPr>
            <a:r>
              <a:rPr lang="en-US" kern="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It's like having a superpower that lets us solve big, complex problems in the real world. </a:t>
            </a:r>
          </a:p>
          <a:p>
            <a:pPr defTabSz="932688">
              <a:lnSpc>
                <a:spcPct val="100000"/>
              </a:lnSpc>
              <a:spcAft>
                <a:spcPts val="600"/>
              </a:spcAft>
            </a:pPr>
            <a:r>
              <a:rPr lang="en-US" kern="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…and these are just a few examples – there's a whole world of possibilities out there waiting for you to explore with the help of linear algebra!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D163B5-F0E7-1BF6-E606-52B518B7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NO" dirty="0"/>
              <a:t>Linear algebra is…</a:t>
            </a:r>
          </a:p>
        </p:txBody>
      </p:sp>
    </p:spTree>
    <p:extLst>
      <p:ext uri="{BB962C8B-B14F-4D97-AF65-F5344CB8AC3E}">
        <p14:creationId xmlns:p14="http://schemas.microsoft.com/office/powerpoint/2010/main" val="412120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E0A5-F81C-DF2E-896D-03D4B8F3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77077"/>
            <a:ext cx="10515600" cy="1023111"/>
          </a:xfrm>
        </p:spPr>
        <p:txBody>
          <a:bodyPr>
            <a:normAutofit/>
          </a:bodyPr>
          <a:lstStyle/>
          <a:p>
            <a:r>
              <a:rPr lang="en-US" sz="66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F80D-B8D8-4383-23F0-EA71E0D22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14500"/>
            <a:ext cx="10123697" cy="4375150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module provides an introductory level overview of linear algebra for applied machine learning.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lectures are based in a series of (mostly) freely available textbooks, video lectures, and classes I’ve read, watched and taken in the past.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want to obtain a deeper understanding or to find exercises for each topic, you may want to consult those sources directly.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81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085219"/>
          </a:xfrm>
        </p:spPr>
        <p:txBody>
          <a:bodyPr anchor="b">
            <a:norm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9946" y="3868297"/>
            <a:ext cx="3752107" cy="210875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Mina Farmanbar</a:t>
            </a:r>
          </a:p>
          <a:p>
            <a:pPr algn="ctr"/>
            <a:r>
              <a:rPr lang="en-US" sz="2800" dirty="0">
                <a:hlinkClick r:id="rId3"/>
              </a:rPr>
              <a:t>mina.farmanbar@uis.no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0C49E-1453-C834-1F5A-ABAF3CF543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509713"/>
            <a:ext cx="10515600" cy="38385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 bird’s-eye view of basic ideas from linear algebra that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appear in the context of machine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161E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161E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Introductory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Never taken linear Algebra? Or know a little bit about the basics??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Want to get a feel for how they are used in Machine Learning?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NO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92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08BAC-6F7E-2D27-AD86-688FF8E6C6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023938"/>
            <a:ext cx="10515600" cy="48101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Then this module is for you…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161E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 Non-technical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This module won't be a technical deep dive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We won't do a lot of computations or calculations or proofs of theorems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161E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 Primary Goal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Hope to whet your appetite to learn more! </a:t>
            </a:r>
            <a:endParaRPr kumimoji="0" lang="en-NO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NO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80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6A97-E95D-D4AD-1FAF-8517875D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What’s on the menu for this module?</a:t>
            </a:r>
            <a:endParaRPr lang="en-NO" dirty="0"/>
          </a:p>
        </p:txBody>
      </p:sp>
      <p:pic>
        <p:nvPicPr>
          <p:cNvPr id="5" name="Picture 4" descr="Algebra - Free education icons">
            <a:extLst>
              <a:ext uri="{FF2B5EF4-FFF2-40B4-BE49-F238E27FC236}">
                <a16:creationId xmlns:a16="http://schemas.microsoft.com/office/drawing/2014/main" id="{1075DF20-7281-3BED-6619-789D03D68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01" y="2502228"/>
            <a:ext cx="1925216" cy="192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CA9856-096B-8D16-0959-07E376527DE8}"/>
              </a:ext>
            </a:extLst>
          </p:cNvPr>
          <p:cNvSpPr txBox="1"/>
          <p:nvPr/>
        </p:nvSpPr>
        <p:spPr>
          <a:xfrm>
            <a:off x="1285702" y="4456077"/>
            <a:ext cx="168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Algebra</a:t>
            </a:r>
          </a:p>
        </p:txBody>
      </p:sp>
      <p:pic>
        <p:nvPicPr>
          <p:cNvPr id="4" name="Picture 2" descr="Data Representation - ClassNotes.ng">
            <a:extLst>
              <a:ext uri="{FF2B5EF4-FFF2-40B4-BE49-F238E27FC236}">
                <a16:creationId xmlns:a16="http://schemas.microsoft.com/office/drawing/2014/main" id="{4E8925B7-78D2-0FF7-7545-155E96FDE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69" y="2553612"/>
            <a:ext cx="1822449" cy="182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2697C4-1198-D027-FD47-7641522C3A3A}"/>
              </a:ext>
            </a:extLst>
          </p:cNvPr>
          <p:cNvSpPr txBox="1"/>
          <p:nvPr/>
        </p:nvSpPr>
        <p:spPr>
          <a:xfrm>
            <a:off x="3544681" y="4456077"/>
            <a:ext cx="2321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Representation</a:t>
            </a:r>
          </a:p>
        </p:txBody>
      </p:sp>
      <p:pic>
        <p:nvPicPr>
          <p:cNvPr id="6" name="Picture 5" descr="A colorful cubes with dots and lines that represents vector embedding">
            <a:extLst>
              <a:ext uri="{FF2B5EF4-FFF2-40B4-BE49-F238E27FC236}">
                <a16:creationId xmlns:a16="http://schemas.microsoft.com/office/drawing/2014/main" id="{313D39E9-9A11-7878-5329-730DC46A0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770" y="2494736"/>
            <a:ext cx="1925217" cy="194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7B1F37-50AC-AF8C-239D-C6884FF45368}"/>
              </a:ext>
            </a:extLst>
          </p:cNvPr>
          <p:cNvSpPr txBox="1"/>
          <p:nvPr/>
        </p:nvSpPr>
        <p:spPr>
          <a:xfrm>
            <a:off x="6200868" y="4456077"/>
            <a:ext cx="2097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Vector Embedding</a:t>
            </a:r>
          </a:p>
        </p:txBody>
      </p:sp>
      <p:pic>
        <p:nvPicPr>
          <p:cNvPr id="7" name="Picture 12" descr="Dimensionality Reduction icon line vector illustration 37328707 Vector Art  at Vecteezy">
            <a:extLst>
              <a:ext uri="{FF2B5EF4-FFF2-40B4-BE49-F238E27FC236}">
                <a16:creationId xmlns:a16="http://schemas.microsoft.com/office/drawing/2014/main" id="{FF88FB62-5E5A-BE5C-25CA-56ECD1E68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140" y="2502228"/>
            <a:ext cx="1925217" cy="192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751E17-32D5-A00E-AF98-6419D7946652}"/>
              </a:ext>
            </a:extLst>
          </p:cNvPr>
          <p:cNvSpPr txBox="1"/>
          <p:nvPr/>
        </p:nvSpPr>
        <p:spPr>
          <a:xfrm>
            <a:off x="8405253" y="4456077"/>
            <a:ext cx="2857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77470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78C7E9-532B-893C-55CF-F26680C25E02}"/>
              </a:ext>
            </a:extLst>
          </p:cNvPr>
          <p:cNvSpPr txBox="1"/>
          <p:nvPr/>
        </p:nvSpPr>
        <p:spPr>
          <a:xfrm>
            <a:off x="721894" y="794312"/>
            <a:ext cx="574307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Linear algebra is to machine learning as flour to bakery.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Every machine learning model is built on linear algebra, as every cake is built on flour.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2F54E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2F54E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But, of course, it's not the only ingredient!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Applied machine learning, like bakery, is essentially about combining these mathematical ingredients in clever ways to create useful (tasty?) models.</a:t>
            </a:r>
          </a:p>
          <a:p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N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A90BF4-3659-AEEF-7C2D-6915F752B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437" y="2529056"/>
            <a:ext cx="3275380" cy="32753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7DC16F-4651-378C-D4AB-E2BA40CBC46A}"/>
              </a:ext>
            </a:extLst>
          </p:cNvPr>
          <p:cNvSpPr txBox="1"/>
          <p:nvPr/>
        </p:nvSpPr>
        <p:spPr>
          <a:xfrm>
            <a:off x="9061114" y="5820910"/>
            <a:ext cx="20386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 dirty="0"/>
              <a:t>AI generated, Midjourney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5DC6587-5000-29F0-4E95-DE35398C0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65787" y="1209139"/>
            <a:ext cx="2884680" cy="875880"/>
            <a:chOff x="8076966" y="1604573"/>
            <a:chExt cx="2884680" cy="87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A176237-5BD7-78FA-CD13-2F8E4DBE41DF}"/>
                    </a:ext>
                  </a:extLst>
                </p14:cNvPr>
                <p14:cNvContentPartPr/>
                <p14:nvPr/>
              </p14:nvContentPartPr>
              <p14:xfrm>
                <a:off x="8076966" y="1604573"/>
                <a:ext cx="543960" cy="875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A176237-5BD7-78FA-CD13-2F8E4DBE41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59326" y="1586573"/>
                  <a:ext cx="579600" cy="9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7712629-F6D2-BA4E-47C7-1DF6277078EB}"/>
                    </a:ext>
                  </a:extLst>
                </p14:cNvPr>
                <p14:cNvContentPartPr/>
                <p14:nvPr/>
              </p14:nvContentPartPr>
              <p14:xfrm>
                <a:off x="8635326" y="1607093"/>
                <a:ext cx="779400" cy="779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7712629-F6D2-BA4E-47C7-1DF6277078E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17686" y="1589093"/>
                  <a:ext cx="815040" cy="8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0D7A864-6C4F-6BB4-988A-A45F78F1E708}"/>
                    </a:ext>
                  </a:extLst>
                </p14:cNvPr>
                <p14:cNvContentPartPr/>
                <p14:nvPr/>
              </p14:nvContentPartPr>
              <p14:xfrm>
                <a:off x="9438846" y="1673693"/>
                <a:ext cx="1522800" cy="730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0D7A864-6C4F-6BB4-988A-A45F78F1E70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20846" y="1656053"/>
                  <a:ext cx="1558440" cy="76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5" name="Title 84">
            <a:extLst>
              <a:ext uri="{FF2B5EF4-FFF2-40B4-BE49-F238E27FC236}">
                <a16:creationId xmlns:a16="http://schemas.microsoft.com/office/drawing/2014/main" id="{C798E9CC-4298-1D97-F231-307DA21B00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algebra is to machine learning as flour to bakery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8697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35468D2-AC59-CDCE-4B7F-75000984F25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Back in 1949…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2CC800D-2FBF-8992-3628-44C70B4D276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969894" y="2090520"/>
            <a:ext cx="3270802" cy="39515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</a:t>
            </a:r>
            <a:r>
              <a:rPr lang="en-US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 check out and understand the U.S. economy, which is like studying how all the money and stuff is moving around in the country.</a:t>
            </a:r>
            <a:endParaRPr lang="en-N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Wassily Leontief – Wikipedia">
            <a:extLst>
              <a:ext uri="{FF2B5EF4-FFF2-40B4-BE49-F238E27FC236}">
                <a16:creationId xmlns:a16="http://schemas.microsoft.com/office/drawing/2014/main" id="{521B4934-7B99-C16C-F503-F71A7E071B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085" y="2090520"/>
            <a:ext cx="1803623" cy="240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C394FA-12AB-0D80-E7A3-48CF1EBBA84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875227" y="4463207"/>
            <a:ext cx="20953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57784"/>
            <a:r>
              <a:rPr lang="en-US" sz="800" kern="0" dirty="0">
                <a:solidFill>
                  <a:schemeClr val="tx1"/>
                </a:solidFill>
                <a:latin typeface="Calibri Light" panose="020F0502020204030204" pitchFamily="34" charset="0"/>
                <a:cs typeface="Calibri Light" panose="020F0502020204030204" pitchFamily="34" charset="0"/>
                <a:hlinkClick r:id="rId4"/>
              </a:rPr>
              <a:t>https://no.wikipedia.org/wiki/Wassily_Leontief</a:t>
            </a:r>
            <a:endParaRPr lang="en-NO" sz="8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34450-E6B7-195E-107D-5933CFCB20A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955835" y="4641758"/>
            <a:ext cx="1868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57784"/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Wassily Leontief</a:t>
            </a:r>
          </a:p>
        </p:txBody>
      </p:sp>
      <p:pic>
        <p:nvPicPr>
          <p:cNvPr id="3" name="Picture 4" descr="Harvard Mark 2">
            <a:extLst>
              <a:ext uri="{FF2B5EF4-FFF2-40B4-BE49-F238E27FC236}">
                <a16:creationId xmlns:a16="http://schemas.microsoft.com/office/drawing/2014/main" id="{C47C6F92-761F-181C-A9CC-4AAC9C12B0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0" r="2" b="8118"/>
          <a:stretch/>
        </p:blipFill>
        <p:spPr bwMode="auto">
          <a:xfrm>
            <a:off x="6938685" y="2090520"/>
            <a:ext cx="4168348" cy="240958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CABC38-DB24-1F05-96FC-FFE2E4E69D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116423" y="447900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57784"/>
            <a:r>
              <a:rPr lang="en-US" sz="800" kern="0" dirty="0">
                <a:latin typeface="Calibri Light" panose="020F0502020204030204" pitchFamily="34" charset="0"/>
                <a:cs typeface="Calibri Light" panose="020F0502020204030204" pitchFamily="34" charset="0"/>
                <a:hlinkClick r:id="rId6"/>
              </a:rPr>
              <a:t>https://dirkdeklein.net/tag/harvard-mark-ii/</a:t>
            </a:r>
            <a:endParaRPr lang="en-US" sz="800" kern="0" dirty="0">
              <a:solidFill>
                <a:schemeClr val="tx1"/>
              </a:solidFill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D5527-B473-3CD3-CA23-713A1A401DF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035166" y="4641758"/>
            <a:ext cx="200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57784"/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 II computer </a:t>
            </a:r>
          </a:p>
        </p:txBody>
      </p:sp>
    </p:spTree>
    <p:extLst>
      <p:ext uri="{BB962C8B-B14F-4D97-AF65-F5344CB8AC3E}">
        <p14:creationId xmlns:p14="http://schemas.microsoft.com/office/powerpoint/2010/main" val="271729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CFECB8-45DD-C05B-5E8E-F39D1BD8586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54368" y="458956"/>
            <a:ext cx="544535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kern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cards had:</a:t>
            </a:r>
          </a:p>
          <a:p>
            <a:pPr marL="626364" lvl="1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details from over 250,000 pieces of data</a:t>
            </a:r>
          </a:p>
          <a:p>
            <a:pPr marL="626364" lvl="1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were collected for two whole years!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 all this data, Leontief created a special math model to break down the U.S. economy into 500 sections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Each of these sections had a math equation to show how they shared their goods and services with the other sections.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The only problem was that the Mark II computer was a bit old school and couldn't handle all 500 equations at once.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So, Leontief simplified things into 42 equations, which made it easier for the computer to handle.</a:t>
            </a:r>
          </a:p>
        </p:txBody>
      </p:sp>
      <p:pic>
        <p:nvPicPr>
          <p:cNvPr id="3" name="Picture 10" descr="National Museum of American History">
            <a:extLst>
              <a:ext uri="{FF2B5EF4-FFF2-40B4-BE49-F238E27FC236}">
                <a16:creationId xmlns:a16="http://schemas.microsoft.com/office/drawing/2014/main" id="{806E59DB-1D8B-A249-3623-7E1FD2BD96D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061" y="1188184"/>
            <a:ext cx="5286573" cy="352878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36D443-9328-94F6-E7D2-7A1C77BD22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367863" y="4675542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kern="0" dirty="0">
                <a:effectLst/>
                <a:latin typeface="Calibri Light" panose="020F0502020204030204" pitchFamily="34" charset="0"/>
                <a:cs typeface="Calibri Light" panose="020F0502020204030204" pitchFamily="34" charset="0"/>
                <a:hlinkClick r:id="rId4"/>
              </a:rPr>
              <a:t>https://americanhistory.si.edu/collections/object-groups/punch-cards/punch-cards-data-processing</a:t>
            </a:r>
            <a:r>
              <a:rPr lang="en-US" sz="800" kern="0" dirty="0">
                <a:latin typeface="Calibri Light" panose="020F0502020204030204" pitchFamily="34" charset="0"/>
                <a:cs typeface="Calibri Light" panose="020F0502020204030204" pitchFamily="34" charset="0"/>
              </a:rPr>
              <a:t> </a:t>
            </a:r>
            <a:endParaRPr lang="en-US" sz="800" kern="0" dirty="0">
              <a:effectLst/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6BE4E-FF19-DC63-3AF6-281F1E760A0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3998" y="4961930"/>
            <a:ext cx="5393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kern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Punched card sample filled with information from the U.S. Bureau of Labor Statistics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02197F2-4781-B79F-8073-86296D63FF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NO" dirty="0"/>
              <a:t>Special math model</a:t>
            </a:r>
          </a:p>
        </p:txBody>
      </p:sp>
    </p:spTree>
    <p:extLst>
      <p:ext uri="{BB962C8B-B14F-4D97-AF65-F5344CB8AC3E}">
        <p14:creationId xmlns:p14="http://schemas.microsoft.com/office/powerpoint/2010/main" val="400897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CA0-62C8-6675-BB04-EE47197F32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Now, here's the exciting part: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647A-8186-CEE5-3DBE-7F3D8D5E11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sz="half" idx="1"/>
          </p:nvPr>
        </p:nvSpPr>
        <p:spPr>
          <a:xfrm>
            <a:off x="838200" y="1916722"/>
            <a:ext cx="5122985" cy="4119563"/>
          </a:xfrm>
        </p:spPr>
        <p:txBody>
          <a:bodyPr>
            <a:normAutofit fontScale="92500" lnSpcReduction="10000"/>
          </a:bodyPr>
          <a:lstStyle/>
          <a:p>
            <a:pPr defTabSz="850392">
              <a:lnSpc>
                <a:spcPct val="110000"/>
              </a:lnSpc>
              <a:spcAft>
                <a:spcPts val="600"/>
              </a:spcAft>
            </a:pPr>
            <a:r>
              <a:rPr lang="en-US" kern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It took the Mark II computer 56 hours (that's more than two days!) to figure out the solution to the math problem. </a:t>
            </a:r>
          </a:p>
          <a:p>
            <a:pPr defTabSz="850392">
              <a:lnSpc>
                <a:spcPct val="110000"/>
              </a:lnSpc>
              <a:spcAft>
                <a:spcPts val="600"/>
              </a:spcAft>
            </a:pPr>
            <a:r>
              <a:rPr lang="en-US" kern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This was a big deal because it was one of the first times a computer was used to understand such a huge mathematical model in economics.</a:t>
            </a:r>
          </a:p>
          <a:p>
            <a:endParaRPr lang="en-NO" dirty="0"/>
          </a:p>
        </p:txBody>
      </p:sp>
      <p:pic>
        <p:nvPicPr>
          <p:cNvPr id="5" name="Picture 2" descr="Nobel Prize - Wikipedia">
            <a:extLst>
              <a:ext uri="{FF2B5EF4-FFF2-40B4-BE49-F238E27FC236}">
                <a16:creationId xmlns:a16="http://schemas.microsoft.com/office/drawing/2014/main" id="{230A5664-DA1A-B858-7ADB-244FF4C8C3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95" y="1497900"/>
            <a:ext cx="3175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66E8CB-95BD-F66D-4786-BBED0E1BFD2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41220" y="4618563"/>
            <a:ext cx="60973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50392">
              <a:spcAft>
                <a:spcPts val="600"/>
              </a:spcAft>
            </a:pPr>
            <a:r>
              <a:rPr lang="en-US" sz="800" dirty="0">
                <a:latin typeface="Calibri Light" panose="020F0502020204030204" pitchFamily="34" charset="0"/>
                <a:cs typeface="Calibri Light" panose="020F0502020204030204" pitchFamily="34" charset="0"/>
                <a:hlinkClick r:id="rId3"/>
              </a:rPr>
              <a:t>https://en.wikipedia.org/wiki/Nobel_Prize</a:t>
            </a:r>
            <a:r>
              <a:rPr lang="en-US" sz="800" kern="0" dirty="0">
                <a:latin typeface="Calibri Light" panose="020F0502020204030204" pitchFamily="34" charset="0"/>
                <a:cs typeface="Calibri Light" panose="020F0502020204030204" pitchFamily="34" charset="0"/>
              </a:rPr>
              <a:t> </a:t>
            </a:r>
            <a:endParaRPr lang="en-US" sz="8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DDDA5-74F1-DF3E-EA1B-50862F22330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61039" y="4830469"/>
            <a:ext cx="3057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0392">
              <a:spcAft>
                <a:spcPts val="600"/>
              </a:spcAft>
            </a:pP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Nobel Prize in Economic Science in 1973</a:t>
            </a:r>
          </a:p>
        </p:txBody>
      </p:sp>
    </p:spTree>
    <p:extLst>
      <p:ext uri="{BB962C8B-B14F-4D97-AF65-F5344CB8AC3E}">
        <p14:creationId xmlns:p14="http://schemas.microsoft.com/office/powerpoint/2010/main" val="218927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9DA-51E2-6AD1-0040-52977E24657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Since then…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CC7C-A9B8-4903-19BA-C0C72274997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sz="half" idx="1"/>
          </p:nvPr>
        </p:nvSpPr>
        <p:spPr>
          <a:xfrm>
            <a:off x="838200" y="1825624"/>
            <a:ext cx="4325471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kern="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models often deal with a ton of data and are usually linear, meaning they involve systems of linear equations – basically, a bunch of connected straight lines.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NO" dirty="0"/>
          </a:p>
        </p:txBody>
      </p:sp>
      <p:pic>
        <p:nvPicPr>
          <p:cNvPr id="9" name="Picture 8" descr="A whiteboard with examples of linear equations&#10;">
            <a:extLst>
              <a:ext uri="{FF2B5EF4-FFF2-40B4-BE49-F238E27FC236}">
                <a16:creationId xmlns:a16="http://schemas.microsoft.com/office/drawing/2014/main" id="{41BFC9D3-7F88-D20E-F4ED-6DA44DA52D5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375" y="1741070"/>
            <a:ext cx="5291758" cy="29766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722FC7-CF8D-ACDC-437C-F67DB12AD4E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90510" y="4583399"/>
            <a:ext cx="27969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hlinkClick r:id="rId4"/>
              </a:rPr>
              <a:t>https://</a:t>
            </a:r>
            <a:r>
              <a:rPr lang="en-GB" sz="600" dirty="0" err="1">
                <a:hlinkClick r:id="rId4"/>
              </a:rPr>
              <a:t>www.nagwa.com</a:t>
            </a:r>
            <a:r>
              <a:rPr lang="en-GB" sz="600" dirty="0">
                <a:hlinkClick r:id="rId4"/>
              </a:rPr>
              <a:t>/</a:t>
            </a:r>
            <a:r>
              <a:rPr lang="en-GB" sz="600" dirty="0" err="1">
                <a:hlinkClick r:id="rId4"/>
              </a:rPr>
              <a:t>en</a:t>
            </a:r>
            <a:r>
              <a:rPr lang="en-GB" sz="600" dirty="0">
                <a:hlinkClick r:id="rId4"/>
              </a:rPr>
              <a:t>/videos/537137236176/</a:t>
            </a:r>
            <a:endParaRPr lang="en-NO" sz="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0215-8F77-70E1-90D3-F5F66C4F40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sz="half" idx="2"/>
          </p:nvPr>
        </p:nvSpPr>
        <p:spPr>
          <a:xfrm>
            <a:off x="5756375" y="4758435"/>
            <a:ext cx="5662246" cy="13234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Scientists in different fields have been using computers to explore and understand mathematical models. </a:t>
            </a:r>
          </a:p>
        </p:txBody>
      </p:sp>
    </p:spTree>
    <p:extLst>
      <p:ext uri="{BB962C8B-B14F-4D97-AF65-F5344CB8AC3E}">
        <p14:creationId xmlns:p14="http://schemas.microsoft.com/office/powerpoint/2010/main" val="400155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05D7AA-2AA0-48C5-80D3-360F42DEC7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B95C51-BA61-4D98-95BB-AC5978D2A8F1}">
  <ds:schemaRefs>
    <ds:schemaRef ds:uri="http://schemas.microsoft.com/office/2006/metadata/properties"/>
    <ds:schemaRef ds:uri="http://schemas.microsoft.com/office/infopath/2007/PartnerControls"/>
    <ds:schemaRef ds:uri="d86f71e7-b7b0-4ace-99e8-36f3050a4a0d"/>
  </ds:schemaRefs>
</ds:datastoreItem>
</file>

<file path=customXml/itemProps3.xml><?xml version="1.0" encoding="utf-8"?>
<ds:datastoreItem xmlns:ds="http://schemas.openxmlformats.org/officeDocument/2006/customXml" ds:itemID="{E4D01530-BB90-4490-A3DC-0A58A53E555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3098</TotalTime>
  <Words>945</Words>
  <Application>Microsoft Macintosh PowerPoint</Application>
  <PresentationFormat>Widescreen</PresentationFormat>
  <Paragraphs>104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Helvetica Light Oblique</vt:lpstr>
      <vt:lpstr>Office Theme</vt:lpstr>
      <vt:lpstr>Linear Algebra for Machine Learning: Introduction to Linear Algebra </vt:lpstr>
      <vt:lpstr>A bird’s-eye view of basic ideas from linear algebra that  appear in the context of machine learning    Introductory level Never taken linear Algebra? Or know a little bit about the basics??  Want to get a feel for how they are used in Machine Learning? </vt:lpstr>
      <vt:lpstr>Then this module is for you…    Non-technical This module won't be a technical deep dive We won't do a lot of computations or calculations or proofs of theorems  Primary Goal Hope to whet your appetite to learn more!  </vt:lpstr>
      <vt:lpstr>What’s on the menu for this module?</vt:lpstr>
      <vt:lpstr>Linear algebra is to machine learning as flour to bakery</vt:lpstr>
      <vt:lpstr>Back in 1949…</vt:lpstr>
      <vt:lpstr>Special math model</vt:lpstr>
      <vt:lpstr>Now, here's the exciting part:</vt:lpstr>
      <vt:lpstr>Since then…</vt:lpstr>
      <vt:lpstr>Linear Algebra</vt:lpstr>
      <vt:lpstr>Oil Exploration</vt:lpstr>
      <vt:lpstr>Linear Programming</vt:lpstr>
      <vt:lpstr>Electrical Networks</vt:lpstr>
      <vt:lpstr>Linear algebra is…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For Machine Learning: Introduction to Linear Algebra</dc:title>
  <dc:creator>Mina Farmanbar</dc:creator>
  <cp:lastModifiedBy>Nadiia Mashliana</cp:lastModifiedBy>
  <cp:revision>5</cp:revision>
  <dcterms:created xsi:type="dcterms:W3CDTF">2024-05-29T14:17:06Z</dcterms:created>
  <dcterms:modified xsi:type="dcterms:W3CDTF">2024-08-30T11:16:01Z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  <property fmtid="{D5CDD505-2E9C-101B-9397-08002B2CF9AE}" pid="3" name="MediaServiceImageTags">
    <vt:lpwstr/>
  </property>
</Properties>
</file>