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  <p:sldMasterId id="2147483720" r:id="rId5"/>
  </p:sldMasterIdLst>
  <p:notesMasterIdLst>
    <p:notesMasterId r:id="rId34"/>
  </p:notesMasterIdLst>
  <p:handoutMasterIdLst>
    <p:handoutMasterId r:id="rId35"/>
  </p:handoutMasterIdLst>
  <p:sldIdLst>
    <p:sldId id="370" r:id="rId6"/>
    <p:sldId id="367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411" r:id="rId16"/>
    <p:sldId id="395" r:id="rId17"/>
    <p:sldId id="394" r:id="rId18"/>
    <p:sldId id="396" r:id="rId19"/>
    <p:sldId id="397" r:id="rId20"/>
    <p:sldId id="398" r:id="rId21"/>
    <p:sldId id="399" r:id="rId22"/>
    <p:sldId id="400" r:id="rId23"/>
    <p:sldId id="403" r:id="rId24"/>
    <p:sldId id="402" r:id="rId25"/>
    <p:sldId id="412" r:id="rId26"/>
    <p:sldId id="404" r:id="rId27"/>
    <p:sldId id="405" r:id="rId28"/>
    <p:sldId id="407" r:id="rId29"/>
    <p:sldId id="406" r:id="rId30"/>
    <p:sldId id="408" r:id="rId31"/>
    <p:sldId id="409" r:id="rId32"/>
    <p:sldId id="4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A8EB65"/>
    <a:srgbClr val="A3E569"/>
    <a:srgbClr val="AEF45E"/>
    <a:srgbClr val="B7FF51"/>
    <a:srgbClr val="FFD3ED"/>
    <a:srgbClr val="2F54E5"/>
    <a:srgbClr val="71A444"/>
    <a:srgbClr val="7DB34A"/>
    <a:srgbClr val="86B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86447" autoAdjust="0"/>
  </p:normalViewPr>
  <p:slideViewPr>
    <p:cSldViewPr snapToGrid="0">
      <p:cViewPr varScale="1">
        <p:scale>
          <a:sx n="98" d="100"/>
          <a:sy n="98" d="100"/>
        </p:scale>
        <p:origin x="200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12B8F65D-615B-4818-9614-C7F96005BE54}"/>
    <pc:docChg chg="addSld modSld">
      <pc:chgData name="Mina Farmanbar" userId="2a1e0098-5dc4-4049-80c3-9d1d60d2f212" providerId="ADAL" clId="{12B8F65D-615B-4818-9614-C7F96005BE54}" dt="2024-07-03T12:11:58.563" v="748" actId="1076"/>
      <pc:docMkLst>
        <pc:docMk/>
      </pc:docMkLst>
      <pc:sldChg chg="modSp add">
        <pc:chgData name="Mina Farmanbar" userId="2a1e0098-5dc4-4049-80c3-9d1d60d2f212" providerId="ADAL" clId="{12B8F65D-615B-4818-9614-C7F96005BE54}" dt="2024-07-02T11:41:01.933" v="596" actId="962"/>
        <pc:sldMkLst>
          <pc:docMk/>
          <pc:sldMk cId="3586570464" sldId="367"/>
        </pc:sldMkLst>
        <pc:spChg chg="mod">
          <ac:chgData name="Mina Farmanbar" userId="2a1e0098-5dc4-4049-80c3-9d1d60d2f212" providerId="ADAL" clId="{12B8F65D-615B-4818-9614-C7F96005BE54}" dt="2024-07-02T11:40:57.836" v="595" actId="1076"/>
          <ac:spMkLst>
            <pc:docMk/>
            <pc:sldMk cId="3586570464" sldId="367"/>
            <ac:spMk id="6" creationId="{D9EFEA10-F25C-2A57-F7B1-340BCF190645}"/>
          </ac:spMkLst>
        </pc:spChg>
        <pc:picChg chg="mod">
          <ac:chgData name="Mina Farmanbar" userId="2a1e0098-5dc4-4049-80c3-9d1d60d2f212" providerId="ADAL" clId="{12B8F65D-615B-4818-9614-C7F96005BE54}" dt="2024-07-02T11:41:01.933" v="596" actId="962"/>
          <ac:picMkLst>
            <pc:docMk/>
            <pc:sldMk cId="3586570464" sldId="367"/>
            <ac:picMk id="8" creationId="{B58899FC-AD6D-E197-B7EF-CDFF5583D11A}"/>
          </ac:picMkLst>
        </pc:picChg>
      </pc:sldChg>
      <pc:sldChg chg="modNotesTx">
        <pc:chgData name="Mina Farmanbar" userId="2a1e0098-5dc4-4049-80c3-9d1d60d2f212" providerId="ADAL" clId="{12B8F65D-615B-4818-9614-C7F96005BE54}" dt="2024-06-28T12:43:01.124" v="1"/>
        <pc:sldMkLst>
          <pc:docMk/>
          <pc:sldMk cId="2935991940" sldId="389"/>
        </pc:sldMkLst>
      </pc:sldChg>
      <pc:sldChg chg="modSp mod">
        <pc:chgData name="Mina Farmanbar" userId="2a1e0098-5dc4-4049-80c3-9d1d60d2f212" providerId="ADAL" clId="{12B8F65D-615B-4818-9614-C7F96005BE54}" dt="2024-07-03T11:53:16.689" v="613" actId="1076"/>
        <pc:sldMkLst>
          <pc:docMk/>
          <pc:sldMk cId="1692430217" sldId="395"/>
        </pc:sldMkLst>
        <pc:spChg chg="mod">
          <ac:chgData name="Mina Farmanbar" userId="2a1e0098-5dc4-4049-80c3-9d1d60d2f212" providerId="ADAL" clId="{12B8F65D-615B-4818-9614-C7F96005BE54}" dt="2024-07-03T11:53:16.689" v="613" actId="1076"/>
          <ac:spMkLst>
            <pc:docMk/>
            <pc:sldMk cId="1692430217" sldId="395"/>
            <ac:spMk id="5" creationId="{D4752F85-45F2-A5E2-059A-98536E574EDA}"/>
          </ac:spMkLst>
        </pc:spChg>
      </pc:sldChg>
      <pc:sldChg chg="modNotesTx">
        <pc:chgData name="Mina Farmanbar" userId="2a1e0098-5dc4-4049-80c3-9d1d60d2f212" providerId="ADAL" clId="{12B8F65D-615B-4818-9614-C7F96005BE54}" dt="2024-06-28T12:43:27.595" v="2"/>
        <pc:sldMkLst>
          <pc:docMk/>
          <pc:sldMk cId="2437058699" sldId="396"/>
        </pc:sldMkLst>
      </pc:sldChg>
      <pc:sldChg chg="modSp mod">
        <pc:chgData name="Mina Farmanbar" userId="2a1e0098-5dc4-4049-80c3-9d1d60d2f212" providerId="ADAL" clId="{12B8F65D-615B-4818-9614-C7F96005BE54}" dt="2024-07-01T22:19:43.254" v="112" actId="962"/>
        <pc:sldMkLst>
          <pc:docMk/>
          <pc:sldMk cId="2526080968" sldId="398"/>
        </pc:sldMkLst>
        <pc:picChg chg="mod">
          <ac:chgData name="Mina Farmanbar" userId="2a1e0098-5dc4-4049-80c3-9d1d60d2f212" providerId="ADAL" clId="{12B8F65D-615B-4818-9614-C7F96005BE54}" dt="2024-07-01T22:19:43.254" v="112" actId="962"/>
          <ac:picMkLst>
            <pc:docMk/>
            <pc:sldMk cId="2526080968" sldId="398"/>
            <ac:picMk id="4" creationId="{6AFAD92B-E38B-A949-9C8C-16607C587E25}"/>
          </ac:picMkLst>
        </pc:picChg>
      </pc:sldChg>
      <pc:sldChg chg="modSp mod">
        <pc:chgData name="Mina Farmanbar" userId="2a1e0098-5dc4-4049-80c3-9d1d60d2f212" providerId="ADAL" clId="{12B8F65D-615B-4818-9614-C7F96005BE54}" dt="2024-07-03T11:54:02.993" v="614"/>
        <pc:sldMkLst>
          <pc:docMk/>
          <pc:sldMk cId="1092861883" sldId="402"/>
        </pc:sldMkLst>
        <pc:spChg chg="mod">
          <ac:chgData name="Mina Farmanbar" userId="2a1e0098-5dc4-4049-80c3-9d1d60d2f212" providerId="ADAL" clId="{12B8F65D-615B-4818-9614-C7F96005BE54}" dt="2024-07-03T11:54:02.993" v="614"/>
          <ac:spMkLst>
            <pc:docMk/>
            <pc:sldMk cId="1092861883" sldId="402"/>
            <ac:spMk id="3" creationId="{F6D6AB94-5F91-7D6D-DBE9-1165F411CB47}"/>
          </ac:spMkLst>
        </pc:spChg>
      </pc:sldChg>
      <pc:sldChg chg="modSp mod">
        <pc:chgData name="Mina Farmanbar" userId="2a1e0098-5dc4-4049-80c3-9d1d60d2f212" providerId="ADAL" clId="{12B8F65D-615B-4818-9614-C7F96005BE54}" dt="2024-07-03T12:02:01.396" v="743" actId="120"/>
        <pc:sldMkLst>
          <pc:docMk/>
          <pc:sldMk cId="3278638540" sldId="404"/>
        </pc:sldMkLst>
        <pc:spChg chg="mod">
          <ac:chgData name="Mina Farmanbar" userId="2a1e0098-5dc4-4049-80c3-9d1d60d2f212" providerId="ADAL" clId="{12B8F65D-615B-4818-9614-C7F96005BE54}" dt="2024-07-03T12:02:01.396" v="743" actId="120"/>
          <ac:spMkLst>
            <pc:docMk/>
            <pc:sldMk cId="3278638540" sldId="404"/>
            <ac:spMk id="3" creationId="{F0C0590E-C9D4-7F92-BF26-5DD08C9AF1E2}"/>
          </ac:spMkLst>
        </pc:spChg>
      </pc:sldChg>
      <pc:sldChg chg="addSp modSp mod">
        <pc:chgData name="Mina Farmanbar" userId="2a1e0098-5dc4-4049-80c3-9d1d60d2f212" providerId="ADAL" clId="{12B8F65D-615B-4818-9614-C7F96005BE54}" dt="2024-07-03T12:11:58.563" v="748" actId="1076"/>
        <pc:sldMkLst>
          <pc:docMk/>
          <pc:sldMk cId="441219566" sldId="406"/>
        </pc:sldMkLst>
        <pc:spChg chg="add mod">
          <ac:chgData name="Mina Farmanbar" userId="2a1e0098-5dc4-4049-80c3-9d1d60d2f212" providerId="ADAL" clId="{12B8F65D-615B-4818-9614-C7F96005BE54}" dt="2024-07-03T12:11:58.563" v="748" actId="1076"/>
          <ac:spMkLst>
            <pc:docMk/>
            <pc:sldMk cId="441219566" sldId="406"/>
            <ac:spMk id="6" creationId="{C548E8CD-2859-CDF7-0965-B13C95A509BE}"/>
          </ac:spMkLst>
        </pc:spChg>
        <pc:picChg chg="mod">
          <ac:chgData name="Mina Farmanbar" userId="2a1e0098-5dc4-4049-80c3-9d1d60d2f212" providerId="ADAL" clId="{12B8F65D-615B-4818-9614-C7F96005BE54}" dt="2024-07-01T22:20:30.646" v="200" actId="962"/>
          <ac:picMkLst>
            <pc:docMk/>
            <pc:sldMk cId="441219566" sldId="406"/>
            <ac:picMk id="4" creationId="{CB1CB963-6159-B1ED-4640-F2BA6DD7BC68}"/>
          </ac:picMkLst>
        </pc:picChg>
      </pc:sldChg>
      <pc:sldChg chg="modSp mod">
        <pc:chgData name="Mina Farmanbar" userId="2a1e0098-5dc4-4049-80c3-9d1d60d2f212" providerId="ADAL" clId="{12B8F65D-615B-4818-9614-C7F96005BE54}" dt="2024-07-01T22:23:49.937" v="574" actId="962"/>
        <pc:sldMkLst>
          <pc:docMk/>
          <pc:sldMk cId="2058501594" sldId="408"/>
        </pc:sldMkLst>
        <pc:picChg chg="mod">
          <ac:chgData name="Mina Farmanbar" userId="2a1e0098-5dc4-4049-80c3-9d1d60d2f212" providerId="ADAL" clId="{12B8F65D-615B-4818-9614-C7F96005BE54}" dt="2024-07-01T22:23:49.937" v="574" actId="962"/>
          <ac:picMkLst>
            <pc:docMk/>
            <pc:sldMk cId="2058501594" sldId="408"/>
            <ac:picMk id="4" creationId="{CC903DFF-ECE9-A63A-D89B-A4CA40444323}"/>
          </ac:picMkLst>
        </pc:picChg>
      </pc:sldChg>
      <pc:sldChg chg="delSp modSp add mod">
        <pc:chgData name="Mina Farmanbar" userId="2a1e0098-5dc4-4049-80c3-9d1d60d2f212" providerId="ADAL" clId="{12B8F65D-615B-4818-9614-C7F96005BE54}" dt="2024-07-03T12:01:11.504" v="742" actId="6549"/>
        <pc:sldMkLst>
          <pc:docMk/>
          <pc:sldMk cId="409188903" sldId="412"/>
        </pc:sldMkLst>
        <pc:spChg chg="mod">
          <ac:chgData name="Mina Farmanbar" userId="2a1e0098-5dc4-4049-80c3-9d1d60d2f212" providerId="ADAL" clId="{12B8F65D-615B-4818-9614-C7F96005BE54}" dt="2024-07-03T11:54:57.271" v="618" actId="1076"/>
          <ac:spMkLst>
            <pc:docMk/>
            <pc:sldMk cId="409188903" sldId="412"/>
            <ac:spMk id="2" creationId="{F9DD7F5C-C9A8-FFBB-99E3-6D08EC2E7FEA}"/>
          </ac:spMkLst>
        </pc:spChg>
        <pc:spChg chg="mod">
          <ac:chgData name="Mina Farmanbar" userId="2a1e0098-5dc4-4049-80c3-9d1d60d2f212" providerId="ADAL" clId="{12B8F65D-615B-4818-9614-C7F96005BE54}" dt="2024-07-03T12:01:11.504" v="742" actId="6549"/>
          <ac:spMkLst>
            <pc:docMk/>
            <pc:sldMk cId="409188903" sldId="412"/>
            <ac:spMk id="3" creationId="{F6D6AB94-5F91-7D6D-DBE9-1165F411CB47}"/>
          </ac:spMkLst>
        </pc:spChg>
        <pc:picChg chg="del">
          <ac:chgData name="Mina Farmanbar" userId="2a1e0098-5dc4-4049-80c3-9d1d60d2f212" providerId="ADAL" clId="{12B8F65D-615B-4818-9614-C7F96005BE54}" dt="2024-07-03T11:54:50.582" v="616" actId="478"/>
          <ac:picMkLst>
            <pc:docMk/>
            <pc:sldMk cId="409188903" sldId="412"/>
            <ac:picMk id="4" creationId="{4FA115C5-5F1E-60E3-50B3-F9354736804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1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4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95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117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45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76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0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92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48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5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06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63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14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1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0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6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69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9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3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8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BF6D-CB77-3228-C77C-CAB7A8032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E7353-948F-48FB-8F96-E174978AB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BE46-ECD3-5FDB-1ED3-23C3B93C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6501D-CDB1-AD5D-8354-85ED2CD2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24326-17B3-8CD1-EA95-8D09874B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C69E-1CF2-E6DF-7E7B-CA11A90D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A8D5B-8245-3050-AFF8-5D9808343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CE16-E12F-D211-4263-1A05B17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D64AB-AA8C-3A3B-1E98-69449F49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4F84-B245-6857-AC3E-5EF3C5F3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9A124-3C9E-18AF-6722-293CA9AE7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4E242-4042-1D7A-F006-261BAE40E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1CE14-5E46-28C0-F673-F26F39CD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292A-3856-EE22-0AE6-4F3127E0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A9A3-8CC0-7272-C75F-44D299FC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6961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76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155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838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072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2403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0674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12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822E-48C2-BDB9-8BEE-26741F57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E18D-1071-53ED-550D-75057282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F535-3EB8-DB91-F2C0-23857D06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E53B-6576-4028-6CD7-8918A2F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5CC4-6F9C-8542-712D-03723BCB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23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3762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680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9412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53B3-6D94-9C9F-5C66-515485D0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F612A-5C1F-AF20-3E32-192D224B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0C18-2BF7-88E1-B834-CB3A5F24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77F7-69BA-4FD0-1226-8F201964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AC7F-F970-232B-16C2-A3AC16FE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B10A-AFBA-164E-4514-A1B3ABB7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448A-5648-DCB4-B0FD-F5657DE3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D6D89-E54C-721A-E4EE-F5D4933A8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B875-DAEC-A1DE-27D2-2600251B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37D70-1C6E-0846-B3BC-28512AB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9561A-68DB-ABD9-1B87-ADD880D1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0C6A-34DB-D03F-22A9-0D5978E9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2704A-70B5-2A93-64CA-C8A156BC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6F5A5-4011-C60E-7235-2CB5589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6A856-0561-F256-B549-CBE15B232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CE209-A810-420C-9F49-1218C5AA0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190CB-E47B-65BB-A1BC-D4BE346B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71B62-D3BD-FB60-F415-AB0C576C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33DEB-530E-EAF6-5835-A0452686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A6F1-1300-B8C5-304B-1E17EB36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48DA1-FE95-2AD4-AFDA-104F9B9C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86B93-2686-AE4A-77FB-1B839B9F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8907F-E1EE-CEA0-AD58-25C7E2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3384D-64D8-D130-A23F-EF30215F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8DD0A-1EE6-1E85-F366-548DB1D2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0734B-FAAB-977A-52A0-51801833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42FC-08DD-997C-7E68-90232E93C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D3FE-8A2D-98E5-FF35-767C86E5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8BB23-B2BB-5982-04E7-F5693C4F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3B75-95F3-96BC-D94B-E9DAC290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B1AE-C629-9114-8CA3-EFD1ED80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291EE-A32E-E32E-9E93-4E78D5CF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695-24CE-2863-F9B5-1A3FC39B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335C-35A8-3BCA-47ED-2BCAC633E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3A5B3-D75F-1BF3-D46A-E0C331C14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936AE-81F1-FF9C-A235-12DDB03A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2BC02-F9D9-A87E-EB3B-A0602322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92BB-84BE-447D-311B-DB86FB22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E1D8E-464E-BFD0-D7C2-F7CA151D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3F6E5-7187-B501-3A00-23AE4F59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1EEA-302F-F8BB-0E12-E66AC34C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8E98-2857-E676-C05E-4BB2D5081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AB58-EBD7-2D2F-EA68-EB17A3271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6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671" r:id="rId12"/>
    <p:sldLayoutId id="2147483669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quia.com/pages/msemath/page4" TargetMode="Externa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jeremyjordan.me/linear-regress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spiceworks.com/tech/big-data/articles/what-is-support-vector-machin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Decision%20Tre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ocketloop.de/en/blog/clustering-machine-learning-comprehensive-guid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implilearn.com/tutorials/machine-learning-tutorial/principal-component-analysi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 descr="phrase ´for engineers´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594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>
                  <a14:cpLocks xmlns:a14="http://schemas.microsoft.com/office/drawing/2010/main" noGrp="1" noRot="1" noMove="1" noResize="1" noEditPoints="1" noAdjustHandles="1" noChangeArrowheads="1" noChangeShapeType="1"/>
                </p14:cNvContentPartPr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>
                  <a:picLocks noGrp="1" noRo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976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Linear Algebra for Machine Learning: </a:t>
            </a:r>
            <a:r>
              <a:rPr lang="en-US" sz="3000" dirty="0"/>
              <a:t>Fundamentals of Linear Algebra</a:t>
            </a:r>
            <a:br>
              <a:rPr lang="en-NO" dirty="0"/>
            </a:b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E27-FE2F-2581-0E8B-8A94A19D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Functions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8E70-0B1B-D589-41EB-89105343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48"/>
            <a:ext cx="10515600" cy="3992903"/>
          </a:xfrm>
        </p:spPr>
        <p:txBody>
          <a:bodyPr>
            <a:normAutofit lnSpcReduction="10000"/>
          </a:bodyPr>
          <a:lstStyle/>
          <a:p>
            <a:pPr marL="5715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</a:rPr>
              <a:t>What could we use the function for? </a:t>
            </a:r>
          </a:p>
          <a:p>
            <a:pPr lvl="1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A function is used to model the relation between different quantities.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F</a:t>
            </a:r>
            <a:r>
              <a:rPr lang="en-US" dirty="0">
                <a:effectLst/>
              </a:rPr>
              <a:t>or example:</a:t>
            </a:r>
          </a:p>
          <a:p>
            <a:pPr marL="800100" lvl="1" indent="-2286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The amount of rainfall a region receives and its agricultural output.</a:t>
            </a:r>
          </a:p>
          <a:p>
            <a:pPr marL="800100" lvl="1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</a:rPr>
              <a:t>The profit of a company and the amount it spends on marketing.</a:t>
            </a:r>
          </a:p>
          <a:p>
            <a:pPr marL="0" indent="0">
              <a:lnSpc>
                <a:spcPct val="110000"/>
              </a:lnSpc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9349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1B62-50EC-F49F-740A-F088C164CD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Functions</a:t>
            </a:r>
            <a:endParaRPr lang="en-NO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877127-26F1-C262-34F0-E1AA367A5028}"/>
              </a:ext>
            </a:extLst>
          </p:cNvPr>
          <p:cNvSpPr>
            <a:spLocks/>
          </p:cNvSpPr>
          <p:nvPr/>
        </p:nvSpPr>
        <p:spPr>
          <a:xfrm>
            <a:off x="1963786" y="1486490"/>
            <a:ext cx="1326217" cy="589722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800" dirty="0">
                <a:solidFill>
                  <a:schemeClr val="tx1"/>
                </a:solidFill>
              </a:rPr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2E9B0E-AC41-9359-1C72-CE17663A6D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0448" y="2714005"/>
                <a:ext cx="24273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,..</m:t>
                      </m:r>
                    </m:oMath>
                  </m:oMathPara>
                </a14:m>
                <a:endParaRPr lang="en-NO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2E9B0E-AC41-9359-1C72-CE17663A6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48" y="2714005"/>
                <a:ext cx="24273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3688FC9-BEA8-C4FE-E60F-F6ACC4EE2A15}"/>
              </a:ext>
            </a:extLst>
          </p:cNvPr>
          <p:cNvSpPr txBox="1">
            <a:spLocks/>
          </p:cNvSpPr>
          <p:nvPr/>
        </p:nvSpPr>
        <p:spPr>
          <a:xfrm>
            <a:off x="811690" y="3620776"/>
            <a:ext cx="28965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NO" sz="2400" dirty="0">
                <a:solidFill>
                  <a:schemeClr val="tx1"/>
                </a:solidFill>
              </a:rPr>
              <a:t>Domain</a:t>
            </a:r>
          </a:p>
          <a:p>
            <a:pPr algn="r"/>
            <a:r>
              <a:rPr lang="en-NO" sz="2400" dirty="0">
                <a:solidFill>
                  <a:schemeClr val="tx1"/>
                </a:solidFill>
              </a:rPr>
              <a:t>Domain Elements</a:t>
            </a:r>
          </a:p>
          <a:p>
            <a:pPr algn="r"/>
            <a:r>
              <a:rPr lang="en-NO" sz="2400" dirty="0">
                <a:solidFill>
                  <a:schemeClr val="tx1"/>
                </a:solidFill>
              </a:rPr>
              <a:t>Independent Variable</a:t>
            </a:r>
          </a:p>
          <a:p>
            <a:pPr algn="r"/>
            <a:r>
              <a:rPr lang="en-NO" sz="2400" dirty="0">
                <a:solidFill>
                  <a:schemeClr val="tx1"/>
                </a:solidFill>
              </a:rPr>
              <a:t>Argument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227E7D2-CB67-8739-9FD4-C50E1859F6B0}"/>
              </a:ext>
            </a:extLst>
          </p:cNvPr>
          <p:cNvSpPr>
            <a:spLocks/>
          </p:cNvSpPr>
          <p:nvPr/>
        </p:nvSpPr>
        <p:spPr>
          <a:xfrm>
            <a:off x="5055574" y="1486490"/>
            <a:ext cx="2090539" cy="589722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800" dirty="0">
                <a:solidFill>
                  <a:schemeClr val="tx1"/>
                </a:solidFill>
              </a:rPr>
              <a:t>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3547B-9256-66FE-68B7-F9375EA74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9441" y="2316977"/>
                <a:ext cx="24273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,..</m:t>
                      </m:r>
                    </m:oMath>
                  </m:oMathPara>
                </a14:m>
                <a:endParaRPr lang="en-NO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3547B-9256-66FE-68B7-F9375EA74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441" y="2316977"/>
                <a:ext cx="2427316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C1D20CA-0C8C-63AE-D3FF-C8976967DDBF}"/>
              </a:ext>
            </a:extLst>
          </p:cNvPr>
          <p:cNvSpPr txBox="1">
            <a:spLocks/>
          </p:cNvSpPr>
          <p:nvPr/>
        </p:nvSpPr>
        <p:spPr>
          <a:xfrm>
            <a:off x="5485848" y="3877218"/>
            <a:ext cx="1294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</a:t>
            </a:r>
            <a:r>
              <a:rPr lang="en-NO" sz="2400" dirty="0"/>
              <a:t>aps to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49681C0-52B3-425A-4670-A44070F8A00D}"/>
              </a:ext>
            </a:extLst>
          </p:cNvPr>
          <p:cNvSpPr>
            <a:spLocks/>
          </p:cNvSpPr>
          <p:nvPr/>
        </p:nvSpPr>
        <p:spPr>
          <a:xfrm>
            <a:off x="8911684" y="1486490"/>
            <a:ext cx="1326217" cy="589722"/>
          </a:xfrm>
          <a:prstGeom prst="roundRect">
            <a:avLst/>
          </a:prstGeom>
          <a:solidFill>
            <a:srgbClr val="A8EB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800" dirty="0">
                <a:solidFill>
                  <a:schemeClr val="tx1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E57CC-8D9F-E56C-BC7E-5D86807F72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64697" y="2723943"/>
                <a:ext cx="2307623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nb-NO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,..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E57CC-8D9F-E56C-BC7E-5D86807F7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697" y="2723943"/>
                <a:ext cx="2307623" cy="513282"/>
              </a:xfrm>
              <a:prstGeom prst="rect">
                <a:avLst/>
              </a:prstGeom>
              <a:blipFill>
                <a:blip r:embed="rId5"/>
                <a:stretch>
                  <a:fillRect l="-3279" b="-2439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B4CAEE6-CC3C-7115-EF4D-D3522E463880}"/>
              </a:ext>
            </a:extLst>
          </p:cNvPr>
          <p:cNvSpPr txBox="1">
            <a:spLocks/>
          </p:cNvSpPr>
          <p:nvPr/>
        </p:nvSpPr>
        <p:spPr>
          <a:xfrm>
            <a:off x="8557915" y="3713108"/>
            <a:ext cx="31055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dirty="0"/>
              <a:t>Range Image</a:t>
            </a:r>
          </a:p>
          <a:p>
            <a:r>
              <a:rPr lang="en-NO" sz="2400" dirty="0"/>
              <a:t>Range elements</a:t>
            </a:r>
          </a:p>
          <a:p>
            <a:r>
              <a:rPr lang="en-NO" sz="2400" dirty="0"/>
              <a:t>Dependent Variable</a:t>
            </a:r>
          </a:p>
          <a:p>
            <a:r>
              <a:rPr lang="en-NO" sz="2400" dirty="0"/>
              <a:t>Value of Function</a:t>
            </a:r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</p:txBody>
      </p:sp>
      <p:grpSp>
        <p:nvGrpSpPr>
          <p:cNvPr id="24" name="Group 23" descr="arrow showing that input maps to output">
            <a:extLst>
              <a:ext uri="{FF2B5EF4-FFF2-40B4-BE49-F238E27FC236}">
                <a16:creationId xmlns:a16="http://schemas.microsoft.com/office/drawing/2014/main" id="{39B57DF5-CE3F-EC39-C0CE-E0513A5C2520}"/>
              </a:ext>
            </a:extLst>
          </p:cNvPr>
          <p:cNvGrpSpPr>
            <a:grpSpLocks/>
          </p:cNvGrpSpPr>
          <p:nvPr/>
        </p:nvGrpSpPr>
        <p:grpSpPr>
          <a:xfrm>
            <a:off x="4206118" y="2766577"/>
            <a:ext cx="3779763" cy="513282"/>
            <a:chOff x="4129165" y="2729412"/>
            <a:chExt cx="3779763" cy="51328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EE6934-AC72-D5EA-AE0E-BA46261831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9165" y="3000396"/>
              <a:ext cx="3779763" cy="0"/>
            </a:xfrm>
            <a:prstGeom prst="straightConnector1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BD4874-AA82-2F7E-2555-9C5C89ACA363}"/>
                </a:ext>
              </a:extLst>
            </p:cNvPr>
            <p:cNvCxnSpPr>
              <a:cxnSpLocks/>
            </p:cNvCxnSpPr>
            <p:nvPr/>
          </p:nvCxnSpPr>
          <p:spPr>
            <a:xfrm>
              <a:off x="4129165" y="2729412"/>
              <a:ext cx="0" cy="51328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23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5B4E-3D62-6396-EAC0-8DDC5729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Functions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17D9-5364-EEEA-0CF7-4AAF0996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080"/>
            <a:ext cx="5989320" cy="377952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cs typeface="Calibri" panose="020F0502020204030204" pitchFamily="34" charset="0"/>
              </a:rPr>
              <a:t>Let’s say we want to find the relationship between the price of a car and the power of its engine.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cs typeface="Calibri" panose="020F050202020403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cs typeface="Calibri" panose="020F0502020204030204" pitchFamily="34" charset="0"/>
              </a:rPr>
              <a:t>We know that price depends upon the power. </a:t>
            </a: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0D62C-FDD3-5FC4-012B-26D0F360E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1" r="641" b="-3"/>
          <a:stretch/>
        </p:blipFill>
        <p:spPr>
          <a:xfrm>
            <a:off x="7196598" y="982345"/>
            <a:ext cx="4157202" cy="4321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52F85-45F2-A5E2-059A-98536E574EDA}"/>
              </a:ext>
            </a:extLst>
          </p:cNvPr>
          <p:cNvSpPr txBox="1"/>
          <p:nvPr/>
        </p:nvSpPr>
        <p:spPr>
          <a:xfrm>
            <a:off x="9325630" y="4867664"/>
            <a:ext cx="219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800" dirty="0">
                <a:solidFill>
                  <a:srgbClr val="4161E1"/>
                </a:solidFill>
              </a:rPr>
              <a:t>AI generetaed, </a:t>
            </a:r>
            <a:r>
              <a:rPr lang="en-US" sz="800" dirty="0">
                <a:solidFill>
                  <a:srgbClr val="4161E1"/>
                </a:solidFill>
              </a:rPr>
              <a:t>DALEE 2, 2024</a:t>
            </a:r>
            <a:endParaRPr lang="en-NO" sz="800" dirty="0">
              <a:solidFill>
                <a:srgbClr val="4161E1"/>
              </a:solidFill>
            </a:endParaRPr>
          </a:p>
          <a:p>
            <a:endParaRPr lang="en-NO" sz="800" dirty="0">
              <a:solidFill>
                <a:srgbClr val="4161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43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E438-89C2-6545-D43E-201663A3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Functions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7FE7F-0572-7F74-0D04-65D1CCA129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7321"/>
                <a:ext cx="10515600" cy="5538348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>
                    <a:cs typeface="Calibri" panose="020F0502020204030204" pitchFamily="34" charset="0"/>
                  </a:rPr>
                  <a:t>W</a:t>
                </a:r>
                <a:r>
                  <a:rPr lang="en-US" dirty="0">
                    <a:effectLst/>
                    <a:cs typeface="Calibri" panose="020F0502020204030204" pitchFamily="34" charset="0"/>
                  </a:rPr>
                  <a:t>e used the data of different cars and we found out that:</a:t>
                </a:r>
              </a:p>
              <a:p>
                <a:pPr marL="457200" indent="-3420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𝑃𝑟𝑖𝑐𝑒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𝑑𝑜𝑙𝑙𝑎𝑟𝑠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 $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 100∗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𝑝𝑜𝑤𝑒𝑟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𝐻𝑜𝑟𝑠𝑒𝑝𝑜𝑤𝑒𝑟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h𝑝</m:t>
                            </m:r>
                          </m:e>
                        </m:d>
                      </m:e>
                    </m:d>
                  </m:oMath>
                </a14:m>
                <a:endParaRPr lang="nb-NO" b="0" dirty="0">
                  <a:solidFill>
                    <a:srgbClr val="2F54E5"/>
                  </a:solidFill>
                  <a:effectLst/>
                </a:endParaRPr>
              </a:p>
              <a:p>
                <a:pPr marL="457200" indent="-3420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effectLst/>
                    <a:cs typeface="Calibri" panose="020F0502020204030204" pitchFamily="34" charset="0"/>
                  </a:rPr>
                  <a:t>f the power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h𝑝</m:t>
                    </m:r>
                  </m:oMath>
                </a14:m>
                <a:r>
                  <a:rPr lang="en-US" dirty="0">
                    <a:effectLst/>
                    <a:cs typeface="Calibri" panose="020F0502020204030204" pitchFamily="34" charset="0"/>
                  </a:rPr>
                  <a:t>, then the price will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100∗</m:t>
                    </m:r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,000$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dirty="0">
                  <a:solidFill>
                    <a:srgbClr val="2F54E5"/>
                  </a:solidFill>
                  <a:effectLst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>
                    <a:effectLst/>
                    <a:cs typeface="Calibri" panose="020F0502020204030204" pitchFamily="34" charset="0"/>
                  </a:rPr>
                  <a:t>So, we could represent this relationship using a function. Let’s name the function as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71A444"/>
                    </a:solidFill>
                    <a:effectLst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effectLst/>
                    <a:cs typeface="Calibri" panose="020F0502020204030204" pitchFamily="34" charset="0"/>
                  </a:rPr>
                  <a:t>and refine the relationship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Calibri" panose="020F0502020204030204" pitchFamily="34" charset="0"/>
                </a:endParaRPr>
              </a:p>
              <a:p>
                <a:pPr marL="457200" indent="-3429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effectLst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effectLst/>
                    <a:cs typeface="Calibri" panose="020F0502020204030204" pitchFamily="34" charset="0"/>
                  </a:rPr>
                  <a:t>is the output which represent the price of a car.</a:t>
                </a:r>
              </a:p>
              <a:p>
                <a:pPr marL="457200" indent="-34290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effectLst/>
                    <a:cs typeface="Calibri" panose="020F0502020204030204" pitchFamily="34" charset="0"/>
                  </a:rPr>
                  <a:t> is the input which represent the power which would be a determining factor of the price.</a:t>
                </a:r>
              </a:p>
              <a:p>
                <a:pPr marL="0" marR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dirty="0">
                  <a:cs typeface="Calibri" panose="020F0502020204030204" pitchFamily="34" charset="0"/>
                </a:endParaRPr>
              </a:p>
              <a:p>
                <a:pPr marL="0" marR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dirty="0">
                    <a:effectLst/>
                    <a:cs typeface="Calibri" panose="020F0502020204030204" pitchFamily="34" charset="0"/>
                  </a:rPr>
                  <a:t>So, this is how we can represent a real-life relationship using functions.</a:t>
                </a: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7FE7F-0572-7F74-0D04-65D1CCA12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7321"/>
                <a:ext cx="10515600" cy="5538348"/>
              </a:xfrm>
              <a:blipFill>
                <a:blip r:embed="rId3"/>
                <a:stretch>
                  <a:fillRect l="-1206" t="-11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70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5FCA-005B-2C70-00AD-1568A402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cs typeface="Calibri" panose="020F0502020204030204" pitchFamily="34" charset="0"/>
              </a:rPr>
              <a:t>Equation of a line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C928-1C1F-EE6E-03B5-33EA67CF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kern="100" dirty="0">
                <a:cs typeface="Calibri" panose="020F0502020204030204" pitchFamily="34" charset="0"/>
              </a:rPr>
              <a:t>The equation of a line in a two-dimensional coordinate system can be expressed in several different forms, each useful for different purposes. Here is the most common form:</a:t>
            </a: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4" name="Picture 3" descr="equation of a line">
            <a:extLst>
              <a:ext uri="{FF2B5EF4-FFF2-40B4-BE49-F238E27FC236}">
                <a16:creationId xmlns:a16="http://schemas.microsoft.com/office/drawing/2014/main" id="{3BD91C35-38C0-5A86-36E4-1BA07171F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9" b="38896"/>
          <a:stretch/>
        </p:blipFill>
        <p:spPr>
          <a:xfrm>
            <a:off x="3729356" y="3253563"/>
            <a:ext cx="4733287" cy="32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5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4CE3-E6CE-CB2B-6709-AA0D24B7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00" dirty="0">
                <a:cs typeface="Calibri" panose="020F0502020204030204" pitchFamily="34" charset="0"/>
              </a:rPr>
              <a:t>Equation of a line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6C928-1C1F-EE6E-03B5-33EA67CF8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587" y="1833139"/>
                <a:ext cx="4912242" cy="319172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The point where a graph intersects 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axes is called an </a:t>
                </a:r>
                <a:r>
                  <a:rPr lang="en-US" sz="2800" dirty="0">
                    <a:solidFill>
                      <a:srgbClr val="2F54E5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x-intercept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800" kern="100" dirty="0">
                    <a:solidFill>
                      <a:srgbClr val="2F54E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y-intercept</a:t>
                </a: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at the coordinate that has a </a:t>
                </a:r>
                <a:r>
                  <a:rPr lang="en-US" sz="2800" kern="1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the </a:t>
                </a:r>
                <a:r>
                  <a:rPr lang="en-US" sz="2800" kern="100" dirty="0">
                    <a:solidFill>
                      <a:srgbClr val="4161E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x-coordinate</a:t>
                </a: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2800" dirty="0">
                  <a:solidFill>
                    <a:srgbClr val="0D0D0D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6C928-1C1F-EE6E-03B5-33EA67CF8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587" y="1833139"/>
                <a:ext cx="4912242" cy="3191722"/>
              </a:xfrm>
              <a:blipFill>
                <a:blip r:embed="rId3"/>
                <a:stretch>
                  <a:fillRect l="-2320" t="-3175" r="-28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equation of a line">
            <a:extLst>
              <a:ext uri="{FF2B5EF4-FFF2-40B4-BE49-F238E27FC236}">
                <a16:creationId xmlns:a16="http://schemas.microsoft.com/office/drawing/2014/main" id="{91DACFEA-CD75-BCA3-06D8-F8B7521E1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95" t="6281" r="4929"/>
          <a:stretch/>
        </p:blipFill>
        <p:spPr>
          <a:xfrm>
            <a:off x="6250173" y="744959"/>
            <a:ext cx="5509436" cy="53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7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8250-F053-E171-4574-07D5F152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C7F84-C8C9-0180-10BD-2D596AC79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789688" cy="4667250"/>
              </a:xfrm>
            </p:spPr>
            <p:txBody>
              <a:bodyPr/>
              <a:lstStyle/>
              <a:p>
                <a:pPr marL="285750" marR="0" indent="-28575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Cambria" panose="02040503050406030204" pitchFamily="18" charset="0"/>
                  </a:rPr>
                  <a:t>The slope of a line is the measure of the steepness and the direction of the line. </a:t>
                </a:r>
              </a:p>
              <a:p>
                <a:pPr marL="285750" marR="0" indent="-28575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Cambria" panose="02040503050406030204" pitchFamily="18" charset="0"/>
                  </a:rPr>
                  <a:t>It can be calculated using any two distinct points lying on the line. </a:t>
                </a:r>
              </a:p>
              <a:p>
                <a:pPr marL="285750" marR="0" indent="-28575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Cambria" panose="02040503050406030204" pitchFamily="18" charset="0"/>
                  </a:rPr>
                  <a:t>It is defined as the </a:t>
                </a:r>
                <a:r>
                  <a:rPr lang="en-US" sz="2400" dirty="0">
                    <a:solidFill>
                      <a:srgbClr val="4161E1"/>
                    </a:solidFill>
                    <a:effectLst/>
                    <a:ea typeface="Cambria" panose="02040503050406030204" pitchFamily="18" charset="0"/>
                  </a:rPr>
                  <a:t>change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71A444"/>
                    </a:solidFill>
                    <a:effectLst/>
                    <a:ea typeface="Cambria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4161E1"/>
                    </a:solidFill>
                    <a:effectLst/>
                    <a:ea typeface="Cambria" panose="02040503050406030204" pitchFamily="18" charset="0"/>
                  </a:rPr>
                  <a:t>coordinate with respect to the change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2F54E5"/>
                    </a:solidFill>
                    <a:effectLst/>
                    <a:ea typeface="Cambria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rgbClr val="4161E1"/>
                    </a:solidFill>
                    <a:effectLst/>
                    <a:ea typeface="Cambria" panose="02040503050406030204" pitchFamily="18" charset="0"/>
                  </a:rPr>
                  <a:t>coordinate of that line</a:t>
                </a:r>
                <a:r>
                  <a:rPr lang="en-US" sz="2400" dirty="0">
                    <a:ea typeface="Cambria" panose="02040503050406030204" pitchFamily="18" charset="0"/>
                  </a:rPr>
                  <a:t>.</a:t>
                </a:r>
                <a:endParaRPr lang="en-US" sz="2400" dirty="0">
                  <a:effectLst/>
                  <a:ea typeface="Cambria" panose="02040503050406030204" pitchFamily="18" charset="0"/>
                </a:endParaRPr>
              </a:p>
              <a:p>
                <a:pPr marL="285750" marR="0" indent="-28575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Cambria" panose="02040503050406030204" pitchFamily="18" charset="0"/>
                  </a:rPr>
                  <a:t>The net change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coordinate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while the net change in the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coordinate </a:t>
                </a:r>
                <a:r>
                  <a:rPr lang="en-US" sz="2400" dirty="0">
                    <a:effectLst/>
                    <a:ea typeface="Cambria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Δ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  <a:ea typeface="Cambria" panose="02040503050406030204" pitchFamily="18" charset="0"/>
                  </a:rPr>
                  <a:t>. </a:t>
                </a:r>
              </a:p>
              <a:p>
                <a:pPr marL="285750" marR="0" indent="-28575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ea typeface="Cambria" panose="02040503050406030204" pitchFamily="18" charset="0"/>
                  </a:rPr>
                  <a:t>So, the change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effectLst/>
                    <a:ea typeface="Cambria" panose="02040503050406030204" pitchFamily="18" charset="0"/>
                  </a:rPr>
                  <a:t> coordinate with respect to the change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71A444"/>
                    </a:solidFill>
                    <a:effectLst/>
                    <a:ea typeface="Cambria" panose="02040503050406030204" pitchFamily="18" charset="0"/>
                  </a:rPr>
                  <a:t> </a:t>
                </a:r>
                <a:r>
                  <a:rPr lang="en-US" sz="2400" dirty="0">
                    <a:effectLst/>
                    <a:ea typeface="Cambria" panose="02040503050406030204" pitchFamily="18" charset="0"/>
                  </a:rPr>
                  <a:t>coordinate can be written as,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Δ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Δ</m:t>
                    </m:r>
                    <m:r>
                      <a:rPr lang="en-US" sz="2400" i="1" dirty="0" err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>
                    <a:effectLst/>
                    <a:ea typeface="Cambria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400" dirty="0">
                    <a:effectLst/>
                    <a:ea typeface="Cambria" panose="02040503050406030204" pitchFamily="18" charset="0"/>
                  </a:rPr>
                  <a:t> is the slope. </a:t>
                </a: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9C7F84-C8C9-0180-10BD-2D596AC79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789688" cy="4667250"/>
              </a:xfrm>
              <a:blipFill>
                <a:blip r:embed="rId3"/>
                <a:stretch>
                  <a:fillRect l="-1308" t="-1626" r="-205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t is a 2D axis (x,y) showing a line passing two points">
            <a:extLst>
              <a:ext uri="{FF2B5EF4-FFF2-40B4-BE49-F238E27FC236}">
                <a16:creationId xmlns:a16="http://schemas.microsoft.com/office/drawing/2014/main" id="{6AFAD92B-E38B-A949-9C8C-16607C587E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97" t="8325" r="10223"/>
          <a:stretch/>
        </p:blipFill>
        <p:spPr>
          <a:xfrm>
            <a:off x="7819275" y="1998920"/>
            <a:ext cx="3961600" cy="39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8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CC7C-5DF8-C582-4099-0CE00BE7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BB532-7A8D-A0F5-F1CE-4C9AD44F6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6943"/>
                <a:ext cx="10515600" cy="2402238"/>
              </a:xfrm>
            </p:spPr>
            <p:txBody>
              <a:bodyPr/>
              <a:lstStyle/>
              <a:p>
                <a:pPr marL="285750" marR="0" indent="-285750" fontAlgn="base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 line has positive slope when an increase in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corresponds to an increase in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 fontAlgn="base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fontAlgn="base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has negative slope when an increase in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corresponds to a decrease in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BB532-7A8D-A0F5-F1CE-4C9AD44F6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6943"/>
                <a:ext cx="10515600" cy="2402238"/>
              </a:xfrm>
              <a:blipFill>
                <a:blip r:embed="rId3"/>
                <a:stretch>
                  <a:fillRect l="-1086" t="-42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showing positive slope movement and negative slope movement">
            <a:extLst>
              <a:ext uri="{FF2B5EF4-FFF2-40B4-BE49-F238E27FC236}">
                <a16:creationId xmlns:a16="http://schemas.microsoft.com/office/drawing/2014/main" id="{A2D24969-3224-5A44-5919-3C650FC43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3832" y="2929181"/>
            <a:ext cx="6744336" cy="3321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4620D-1DF6-41AA-29D1-6B5B5B8E00C5}"/>
              </a:ext>
            </a:extLst>
          </p:cNvPr>
          <p:cNvSpPr txBox="1"/>
          <p:nvPr/>
        </p:nvSpPr>
        <p:spPr>
          <a:xfrm>
            <a:off x="2655738" y="6215641"/>
            <a:ext cx="2645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hlinkClick r:id="rId5"/>
              </a:rPr>
              <a:t>https://www.</a:t>
            </a:r>
            <a:r>
              <a:rPr lang="en-US" sz="900" kern="0" dirty="0">
                <a:solidFill>
                  <a:schemeClr val="accent1"/>
                </a:solidFill>
                <a:cs typeface="Calibri Light" panose="020F0502020204030204" pitchFamily="34" charset="0"/>
                <a:hlinkClick r:id="rId5"/>
              </a:rPr>
              <a:t>quia</a:t>
            </a:r>
            <a:r>
              <a:rPr lang="en-US" sz="900" dirty="0">
                <a:solidFill>
                  <a:schemeClr val="accent1"/>
                </a:solidFill>
                <a:hlinkClick r:id="rId5"/>
              </a:rPr>
              <a:t>.com/pages/msemath/page4</a:t>
            </a:r>
            <a:r>
              <a:rPr lang="en-US" sz="9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840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455D-B01E-DE77-99DF-86C0DFDD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Equation Vs. Non-Linear Equation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164E9-085C-0A71-F96D-AD5BB65BB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1080000"/>
              <a:lstStyle/>
              <a:p>
                <a:pPr marL="0" indent="0" defTabSz="731520">
                  <a:spcAft>
                    <a:spcPts val="600"/>
                  </a:spcAft>
                  <a:buNone/>
                </a:pPr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 </a:t>
                </a:r>
                <a:r>
                  <a:rPr lang="en-US" sz="2800" kern="100" dirty="0">
                    <a:solidFill>
                      <a:srgbClr val="4161E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Linear</a:t>
                </a:r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equation in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kern="12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sz="2800" i="1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sz="28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…,</m:t>
                        </m:r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kern="100" dirty="0">
                    <a:solidFill>
                      <a:srgbClr val="C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 </a:t>
                </a:r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is an equation that can be written in the form:</a:t>
                </a:r>
              </a:p>
              <a:p>
                <a:pPr marL="0" indent="0" algn="ctr" defTabSz="73152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sz="2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sz="2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+ </m:t>
                    </m:r>
                    <m:sSub>
                      <m:sSubPr>
                        <m:ctrlP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…, +</m:t>
                        </m:r>
                        <m:sSub>
                          <m:sSubPr>
                            <m:ctrlP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 </m:t>
                    </m:r>
                    <m: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endParaRPr lang="en-US" sz="2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0" indent="0" defTabSz="731520">
                  <a:spcAft>
                    <a:spcPts val="600"/>
                  </a:spcAft>
                  <a:buNone/>
                </a:pPr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 kern="1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and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0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en-US" sz="28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sz="28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sz="2800" i="1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…</m:t>
                    </m:r>
                    <m:r>
                      <a:rPr lang="en-US" sz="28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sz="2800" i="1" kern="1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kern="100" dirty="0">
                    <a:solidFill>
                      <a:srgbClr val="C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are real or complex numbers, usually known in advance. </a:t>
                </a:r>
              </a:p>
              <a:p>
                <a:pPr marL="0" indent="0" defTabSz="731520">
                  <a:spcBef>
                    <a:spcPts val="800"/>
                  </a:spcBef>
                  <a:buNone/>
                </a:pPr>
                <a:r>
                  <a:rPr lang="en-US" sz="2800" kern="100" dirty="0">
                    <a:solidFill>
                      <a:srgbClr val="4161E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Non-linear</a:t>
                </a:r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equations can be much more complicated.</a:t>
                </a:r>
                <a:endParaRPr lang="en-US" sz="2800" kern="100" dirty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indent="0" defTabSz="731520">
                  <a:spcBef>
                    <a:spcPts val="800"/>
                  </a:spcBef>
                  <a:buNone/>
                </a:pPr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They can have squares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lang="en-US" sz="2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p>
                        <m:r>
                          <a:rPr lang="en-US" sz="2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. </a:t>
                </a:r>
              </a:p>
              <a:p>
                <a:pPr marL="0" indent="0" defTabSz="731520">
                  <a:spcBef>
                    <a:spcPts val="800"/>
                  </a:spcBef>
                  <a:buNone/>
                </a:pPr>
                <a:r>
                  <a:rPr lang="en-US" sz="2800" kern="100" dirty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They can have things like sine, cosine, tangent, arctan, anything like that. </a:t>
                </a: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164E9-085C-0A71-F96D-AD5BB65BB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8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A857-6AEA-28D7-B322-33F0D73C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Linear Equation Vs. Non-Linear Equation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8909-46B4-EFC4-E1F4-850AE266D75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86774"/>
                <a:ext cx="5181600" cy="4990189"/>
              </a:xfrm>
            </p:spPr>
            <p:txBody>
              <a:bodyPr/>
              <a:lstStyle/>
              <a:p>
                <a:pPr marL="0" indent="0" algn="ctr" defTabSz="73152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800" kern="100" dirty="0">
                    <a:solidFill>
                      <a:srgbClr val="2F54E5"/>
                    </a:solidFill>
                    <a:ea typeface="+mn-ea"/>
                    <a:cs typeface="Calibri" panose="020F0502020204030204" pitchFamily="34" charset="0"/>
                  </a:rPr>
                  <a:t>Linear</a:t>
                </a:r>
                <a:r>
                  <a:rPr lang="en-US" sz="2800" kern="100" dirty="0">
                    <a:solidFill>
                      <a:schemeClr val="tx1"/>
                    </a:solidFill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lang="en-US" sz="2800" kern="100" dirty="0">
                    <a:solidFill>
                      <a:srgbClr val="2F54E5"/>
                    </a:solidFill>
                    <a:ea typeface="+mn-ea"/>
                    <a:cs typeface="Calibri" panose="020F0502020204030204" pitchFamily="34" charset="0"/>
                  </a:rPr>
                  <a:t>equation</a:t>
                </a:r>
                <a:endParaRPr lang="en-US" sz="2800" i="1" kern="100" dirty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 marL="0" indent="0" defTabSz="768096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800" i="1" kern="100" dirty="0">
                  <a:solidFill>
                    <a:schemeClr val="tx1"/>
                  </a:solidFill>
                  <a:ea typeface="+mn-ea"/>
                  <a:cs typeface="+mn-cs"/>
                </a:endParaRPr>
              </a:p>
              <a:p>
                <a:pPr marL="0" indent="0" defTabSz="768096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lang="en-US" sz="2800" i="1" kern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</m:t>
                      </m:r>
                      <m:r>
                        <a:rPr lang="en-US" sz="2800" i="1" kern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lang="en-US" sz="2800" i="1" kern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10</m:t>
                      </m:r>
                    </m:oMath>
                  </m:oMathPara>
                </a14:m>
                <a:endParaRPr lang="en-US" sz="2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  <a:cs typeface="Calibri" panose="020F0502020204030204" pitchFamily="34" charset="0"/>
                </a:endParaRPr>
              </a:p>
              <a:p>
                <a:pPr marL="0" indent="0" defTabSz="768096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+ 3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15</m:t>
                      </m:r>
                    </m:oMath>
                  </m:oMathPara>
                </a14:m>
                <a:endParaRPr lang="en-US" sz="2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  <a:cs typeface="Calibri" panose="020F0502020204030204" pitchFamily="34" charset="0"/>
                </a:endParaRPr>
              </a:p>
              <a:p>
                <a:pPr marL="0" indent="0" defTabSz="768096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3.4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– 48.25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+ 2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</m:t>
                      </m:r>
                      <m:r>
                        <a:rPr lang="en-US" sz="2800" i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 122.5</m:t>
                      </m:r>
                    </m:oMath>
                  </m:oMathPara>
                </a14:m>
                <a:endParaRPr lang="en-US" sz="2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48909-46B4-EFC4-E1F4-850AE266D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86774"/>
                <a:ext cx="5181600" cy="4990189"/>
              </a:xfrm>
              <a:blipFill>
                <a:blip r:embed="rId3"/>
                <a:stretch>
                  <a:fillRect t="-126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AD2A6BC-1626-5E47-153D-C9E47C7A9D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86774"/>
                <a:ext cx="5181600" cy="4990189"/>
              </a:xfrm>
            </p:spPr>
            <p:txBody>
              <a:bodyPr/>
              <a:lstStyle/>
              <a:p>
                <a:pPr marL="0" indent="0" algn="ctr" defTabSz="768096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800" kern="100" dirty="0">
                    <a:solidFill>
                      <a:srgbClr val="2F54E5"/>
                    </a:solidFill>
                    <a:cs typeface="Calibri" panose="020F0502020204030204" pitchFamily="34" charset="0"/>
                  </a:rPr>
                  <a:t>Non-linear equation</a:t>
                </a:r>
                <a:endParaRPr lang="en-US" i="1" kern="100" dirty="0"/>
              </a:p>
              <a:p>
                <a:pPr marL="0" indent="0" algn="ctr" defTabSz="768096">
                  <a:lnSpc>
                    <a:spcPct val="100000"/>
                  </a:lnSpc>
                  <a:spcBef>
                    <a:spcPts val="840"/>
                  </a:spcBef>
                  <a:buNone/>
                </a:pPr>
                <a:endParaRPr lang="en-US" sz="2800" i="1" kern="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 defTabSz="768096">
                  <a:lnSpc>
                    <a:spcPct val="100000"/>
                  </a:lnSpc>
                  <a:spcBef>
                    <a:spcPts val="84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= 10</a:t>
                </a:r>
              </a:p>
              <a:p>
                <a:pPr marL="0" indent="0" algn="ctr" defTabSz="768096">
                  <a:lnSpc>
                    <a:spcPct val="150000"/>
                  </a:lnSpc>
                  <a:spcBef>
                    <a:spcPts val="840"/>
                  </a:spcBef>
                  <a:buNone/>
                </a:pPr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Sin(a)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 = 15</a:t>
                </a:r>
              </a:p>
              <a:p>
                <a:pPr marL="0" indent="0" algn="ctr" defTabSz="768096">
                  <a:lnSpc>
                    <a:spcPct val="150000"/>
                  </a:lnSpc>
                  <a:spcBef>
                    <a:spcPts val="84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= 0</a:t>
                </a:r>
              </a:p>
              <a:p>
                <a:pPr marL="0" indent="0" algn="ctr" defTabSz="768096">
                  <a:lnSpc>
                    <a:spcPct val="150000"/>
                  </a:lnSpc>
                  <a:spcBef>
                    <a:spcPts val="840"/>
                  </a:spcBef>
                  <a:buNone/>
                </a:pPr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 </m:t>
                    </m:r>
                    <m:f>
                      <m:fPr>
                        <m:ctrlP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kern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oxPr>
                      <m:e>
                        <m:r>
                          <a:rPr lang="en-US" sz="2800" i="1" kern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</m:e>
                    </m:box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8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NO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AD2A6BC-1626-5E47-153D-C9E47C7A9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86774"/>
                <a:ext cx="5181600" cy="4990189"/>
              </a:xfrm>
              <a:blipFill>
                <a:blip r:embed="rId4"/>
                <a:stretch>
                  <a:fillRect t="-126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49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Representation - ClassNotes.ng">
            <a:extLst>
              <a:ext uri="{FF2B5EF4-FFF2-40B4-BE49-F238E27FC236}">
                <a16:creationId xmlns:a16="http://schemas.microsoft.com/office/drawing/2014/main" id="{44C70B97-A50C-1EDA-237A-11A17EB05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69" y="2363829"/>
            <a:ext cx="1822449" cy="182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ebra - Free education icons">
            <a:extLst>
              <a:ext uri="{FF2B5EF4-FFF2-40B4-BE49-F238E27FC236}">
                <a16:creationId xmlns:a16="http://schemas.microsoft.com/office/drawing/2014/main" id="{723F03F9-0441-56C8-392D-128E6C86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01" y="2312445"/>
            <a:ext cx="1925216" cy="19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What are Vector Embeddings? Applications, Use Cases &amp; More | DataStax">
            <a:extLst>
              <a:ext uri="{FF2B5EF4-FFF2-40B4-BE49-F238E27FC236}">
                <a16:creationId xmlns:a16="http://schemas.microsoft.com/office/drawing/2014/main" id="{33EFE7CE-3937-A9FB-DE3D-BCF89EF89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8899FC-AD6D-E197-B7EF-CDFF5583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2770" y="2304953"/>
            <a:ext cx="1925217" cy="1940200"/>
          </a:xfrm>
          <a:prstGeom prst="rect">
            <a:avLst/>
          </a:prstGeom>
        </p:spPr>
      </p:pic>
      <p:pic>
        <p:nvPicPr>
          <p:cNvPr id="1036" name="Picture 12" descr="Dimensionality Reduction icon line vector illustration 37328707 Vector Art  at Vecteezy">
            <a:extLst>
              <a:ext uri="{FF2B5EF4-FFF2-40B4-BE49-F238E27FC236}">
                <a16:creationId xmlns:a16="http://schemas.microsoft.com/office/drawing/2014/main" id="{0A377D88-E56F-82BF-3BAB-BAB1858C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40" y="2312445"/>
            <a:ext cx="1925217" cy="19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3700EA-1DEC-D0D4-EC31-FFF547FBFE05}"/>
              </a:ext>
            </a:extLst>
          </p:cNvPr>
          <p:cNvSpPr txBox="1"/>
          <p:nvPr/>
        </p:nvSpPr>
        <p:spPr>
          <a:xfrm>
            <a:off x="1285702" y="4266294"/>
            <a:ext cx="168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67364-331A-A2C7-4A92-FDADDA5ACA70}"/>
              </a:ext>
            </a:extLst>
          </p:cNvPr>
          <p:cNvSpPr txBox="1"/>
          <p:nvPr/>
        </p:nvSpPr>
        <p:spPr>
          <a:xfrm>
            <a:off x="3544681" y="4266294"/>
            <a:ext cx="2321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EF3A6-88C1-C954-7242-968DE1D510C6}"/>
              </a:ext>
            </a:extLst>
          </p:cNvPr>
          <p:cNvSpPr txBox="1"/>
          <p:nvPr/>
        </p:nvSpPr>
        <p:spPr>
          <a:xfrm>
            <a:off x="6200868" y="4266294"/>
            <a:ext cx="2097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Vector Embedding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E772-825C-37ED-6789-86F5913CA749}"/>
              </a:ext>
            </a:extLst>
          </p:cNvPr>
          <p:cNvSpPr txBox="1"/>
          <p:nvPr/>
        </p:nvSpPr>
        <p:spPr>
          <a:xfrm>
            <a:off x="8405253" y="4266294"/>
            <a:ext cx="285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EFEA10-F25C-2A57-F7B1-340BCF19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42" y="-1325563"/>
            <a:ext cx="10515600" cy="1325563"/>
          </a:xfrm>
        </p:spPr>
        <p:txBody>
          <a:bodyPr/>
          <a:lstStyle/>
          <a:p>
            <a:r>
              <a:rPr lang="en-US" dirty="0"/>
              <a:t>Linear Algebra</a:t>
            </a:r>
          </a:p>
        </p:txBody>
      </p:sp>
    </p:spTree>
    <p:extLst>
      <p:ext uri="{BB962C8B-B14F-4D97-AF65-F5344CB8AC3E}">
        <p14:creationId xmlns:p14="http://schemas.microsoft.com/office/powerpoint/2010/main" val="358657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7F5C-C9A8-FFBB-99E3-6D08EC2E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AB94-5F91-7D6D-DBE9-1165F411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linear equation can exist in any number of dimensions. The concept of a linear equation can be generalized from 2 dimensions (a line) to higher dimensions such as 3 dimensions (a plane), 4 dimensions, and beyond. </a:t>
            </a:r>
            <a:endParaRPr lang="en-NO" dirty="0"/>
          </a:p>
        </p:txBody>
      </p:sp>
      <p:pic>
        <p:nvPicPr>
          <p:cNvPr id="4" name="Picture 2" descr="0D">
            <a:extLst>
              <a:ext uri="{FF2B5EF4-FFF2-40B4-BE49-F238E27FC236}">
                <a16:creationId xmlns:a16="http://schemas.microsoft.com/office/drawing/2014/main" id="{4FA115C5-5F1E-60E3-50B3-F9354736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32" y="3100838"/>
            <a:ext cx="7112336" cy="33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86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7F5C-C9A8-FFBB-99E3-6D08EC2E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97" y="-1325563"/>
            <a:ext cx="10515600" cy="1325563"/>
          </a:xfrm>
        </p:spPr>
        <p:txBody>
          <a:bodyPr/>
          <a:lstStyle/>
          <a:p>
            <a:r>
              <a:rPr lang="en-NO" dirty="0"/>
              <a:t>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6AB94-5F91-7D6D-DBE9-1165F411C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0641"/>
                <a:ext cx="11353800" cy="5606322"/>
              </a:xfrm>
            </p:spPr>
            <p:txBody>
              <a:bodyPr/>
              <a:lstStyle/>
              <a:p>
                <a:r>
                  <a:rPr lang="en-US" b="1" dirty="0"/>
                  <a:t>2-Dimensional Space</a:t>
                </a:r>
              </a:p>
              <a:p>
                <a:pPr lvl="1"/>
                <a:r>
                  <a:rPr lang="en-US" dirty="0"/>
                  <a:t>In 2D, a linear equation typically represents a line: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𝑎𝑥</m:t>
                    </m:r>
                    <m:r>
                      <a:rPr lang="en-US" sz="28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+ </m:t>
                    </m:r>
                    <m:r>
                      <a:rPr lang="en-US" sz="28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𝑏𝑦</m:t>
                    </m:r>
                    <m:r>
                      <a:rPr lang="en-US" sz="28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</m:t>
                    </m:r>
                    <m:r>
                      <a:rPr lang="en-US" sz="2800" b="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</m:oMath>
                </a14:m>
                <a:r>
                  <a:rPr 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, </a:t>
                </a:r>
                <a:r>
                  <a:rPr lang="en-US" sz="2400" kern="100" dirty="0">
                    <a:cs typeface="Calibri" panose="020F0502020204030204" pitchFamily="34" charset="0"/>
                  </a:rPr>
                  <a:t>Where 𝑎, 𝑏, and 𝑐 are constants, and 𝑥 and 𝑦 are variables.</a:t>
                </a:r>
              </a:p>
              <a:p>
                <a:r>
                  <a:rPr lang="en-US" b="1" dirty="0"/>
                  <a:t>3-Dimensional Space</a:t>
                </a:r>
              </a:p>
              <a:p>
                <a:pPr lvl="1"/>
                <a:r>
                  <a:rPr lang="en-US" dirty="0"/>
                  <a:t>In 3D, a linear equation represents a plane: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𝑎𝑥</m:t>
                    </m:r>
                    <m:r>
                      <a:rPr lang="en-US" sz="32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+ </m:t>
                    </m:r>
                    <m:r>
                      <a:rPr lang="en-US" sz="32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𝑏𝑦</m:t>
                    </m:r>
                    <m:r>
                      <a:rPr lang="en-US" sz="3200" b="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lang="en-US" sz="3200" b="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𝑐𝑧</m:t>
                    </m:r>
                    <m:r>
                      <a:rPr lang="en-US" sz="32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</m:t>
                    </m:r>
                    <m:r>
                      <a:rPr lang="en-US" sz="3200" b="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lang="en-US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, </a:t>
                </a:r>
                <a:r>
                  <a:rPr lang="en-US" kern="100" dirty="0">
                    <a:cs typeface="Calibri" panose="020F0502020204030204" pitchFamily="34" charset="0"/>
                  </a:rPr>
                  <a:t>Where 𝑎, 𝑏, 𝑐 and </a:t>
                </a:r>
                <a14:m>
                  <m:oMath xmlns:m="http://schemas.openxmlformats.org/officeDocument/2006/math">
                    <m:r>
                      <a:rPr lang="en-US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kern="100" dirty="0">
                    <a:cs typeface="Calibri" panose="020F0502020204030204" pitchFamily="34" charset="0"/>
                  </a:rPr>
                  <a:t> are constants, and 𝑥,𝑦,z are variables</a:t>
                </a:r>
              </a:p>
              <a:p>
                <a:r>
                  <a:rPr lang="en-US" b="1" dirty="0"/>
                  <a:t>General n-Dimensional Space</a:t>
                </a:r>
              </a:p>
              <a:p>
                <a:pPr lvl="1"/>
                <a:r>
                  <a:rPr lang="en-US" dirty="0"/>
                  <a:t>In n-dimensional space, a linear equation can be generalized to: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sz="280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</m:oMath>
                </a14:m>
                <a:r>
                  <a:rPr lang="en-US" sz="2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+ </m:t>
                    </m:r>
                    <m:sSub>
                      <m:sSubPr>
                        <m:ctrlP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…, +</m:t>
                        </m:r>
                        <m:sSub>
                          <m:sSubPr>
                            <m:ctrlP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sz="2800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 </m:t>
                    </m:r>
                    <m:r>
                      <a:rPr lang="en-US" sz="2800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</m:oMath>
                </a14:m>
                <a:r>
                  <a:rPr lang="en-US" sz="28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</a:t>
                </a:r>
                <a:r>
                  <a:rPr lang="en-US" kern="100" dirty="0"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kern="10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/>
                    </m:sSub>
                    <m:r>
                      <a:rPr lang="en-US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kern="1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/>
                    </m:sSub>
                    <m:r>
                      <a:rPr lang="en-US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kern="100" dirty="0">
                    <a:cs typeface="Calibri" panose="020F0502020204030204" pitchFamily="34" charset="0"/>
                  </a:rPr>
                  <a:t>are constants,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kern="100" dirty="0">
                    <a:cs typeface="Calibri" panose="020F0502020204030204" pitchFamily="34" charset="0"/>
                  </a:rPr>
                  <a:t> are variables</a:t>
                </a:r>
              </a:p>
              <a:p>
                <a:pPr marL="0" indent="0">
                  <a:buNone/>
                </a:pPr>
                <a:endParaRPr lang="en-US" sz="28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6AB94-5F91-7D6D-DBE9-1165F411C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0641"/>
                <a:ext cx="11353800" cy="5606322"/>
              </a:xfrm>
              <a:blipFill>
                <a:blip r:embed="rId2"/>
                <a:stretch>
                  <a:fillRect l="-1128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8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22BE-6D20-381B-F174-1052494D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0590E-C9D4-7F92-BF26-5DD08C9AF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85750" marR="0" indent="-28575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mathematics, a system of </a:t>
                </a:r>
                <a:r>
                  <a:rPr lang="en-US" sz="2800" kern="100" dirty="0">
                    <a:solidFill>
                      <a:srgbClr val="4161E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 equations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(or linear system) is a collection of one or more linear equations involving the same variables. </a:t>
                </a:r>
              </a:p>
              <a:p>
                <a:pPr marL="285750" marR="0" indent="-285750">
                  <a:lnSpc>
                    <a:spcPct val="11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intersection point is the solution, since it makes all two equations valid.</a:t>
                </a:r>
              </a:p>
              <a:p>
                <a:pPr>
                  <a:lnSpc>
                    <a:spcPct val="110000"/>
                  </a:lnSpc>
                  <a:spcAft>
                    <a:spcPts val="80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The two equations are shown here: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rtl="0">
                  <a:lnSpc>
                    <a:spcPct val="100000"/>
                  </a:lnSpc>
                  <a:buNone/>
                </a:pPr>
                <a:endParaRPr lang="nb-NO" sz="2400" i="1" dirty="0">
                  <a:solidFill>
                    <a:srgbClr val="C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marR="0" lvl="0" indent="0" rtl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 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6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−3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 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2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0590E-C9D4-7F92-BF26-5DD08C9AF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638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9AFE-E2C0-43EB-A82D-3CB3D90C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B606-3330-0B10-3A74-45EC80000E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3088"/>
                <a:ext cx="10515600" cy="4931823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Our task is to find where the two lines cross. </a:t>
                </a:r>
              </a:p>
              <a:p>
                <a:pPr marL="0" marR="0" lvl="0" indent="0" algn="just" rtl="0">
                  <a:lnSpc>
                    <a:spcPct val="100000"/>
                  </a:lnSpc>
                  <a:buNone/>
                </a:pPr>
                <a:endParaRPr lang="en-US" sz="2800" i="1" dirty="0">
                  <a:solidFill>
                    <a:srgbClr val="C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6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lv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−3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2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10000"/>
                  </a:lnSpc>
                  <a:spcAft>
                    <a:spcPts val="80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In this case both equations have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. So, let's try subtracting the whole second equation from the first: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2800" i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− (−3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 = 6 − 2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B606-3330-0B10-3A74-45EC80000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3088"/>
                <a:ext cx="10515600" cy="4931823"/>
              </a:xfrm>
              <a:blipFill>
                <a:blip r:embed="rId3"/>
                <a:stretch>
                  <a:fillRect l="-1086" t="-1538" r="-10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58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2906-A61F-2367-D1FF-096A86C8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2967B-16DF-43C3-BA5C-14C324AF8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/>
              <a:lstStyle/>
              <a:p>
                <a:pPr marL="0" marR="0" algn="just"/>
                <a:r>
                  <a:rPr lang="en-US" sz="2800" dirty="0">
                    <a:effectLst/>
                    <a:ea typeface="Calibri" panose="020F0502020204030204" pitchFamily="34" charset="0"/>
                  </a:rPr>
                  <a:t>Now let us simplify it:</a:t>
                </a:r>
                <a:endParaRPr lang="en-US" sz="2800" dirty="0">
                  <a:effectLst/>
                  <a:ea typeface="Times New Roman" panose="02020603050405020304" pitchFamily="18" charset="0"/>
                </a:endParaRPr>
              </a:p>
              <a:p>
                <a:pPr marL="0" marR="0" lvl="0" indent="0" algn="just">
                  <a:lnSpc>
                    <a:spcPct val="100000"/>
                  </a:lnSpc>
                  <a:buNone/>
                </a:pPr>
                <a:endParaRPr lang="en-US" sz="2800" i="1" dirty="0">
                  <a:solidFill>
                    <a:srgbClr val="C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marR="0" lv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+ 3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6 − 2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0" marR="0" lv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4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4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0" marR="0" lv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1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pPr algn="just"/>
                <a:endParaRPr lang="en-US" sz="2800" dirty="0">
                  <a:effectLst/>
                  <a:ea typeface="Calibri" panose="020F0502020204030204" pitchFamily="34" charset="0"/>
                </a:endParaRPr>
              </a:p>
              <a:p>
                <a:pPr algn="just"/>
                <a:r>
                  <a:rPr lang="en-US" sz="2800" dirty="0">
                    <a:effectLst/>
                    <a:ea typeface="Calibri" panose="020F0502020204030204" pitchFamily="34" charset="0"/>
                  </a:rPr>
                  <a:t>So now we know the lines cross at </a:t>
                </a:r>
                <a:endParaRPr lang="nb-NO" sz="2800" i="1" dirty="0">
                  <a:solidFill>
                    <a:srgbClr val="71A444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endParaRPr lang="en-US" sz="2800" i="1" dirty="0">
                  <a:solidFill>
                    <a:srgbClr val="C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2967B-16DF-43C3-BA5C-14C324AF8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74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EA36-3C76-7F84-AC85-B03423C7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F28D3-CE9C-45B4-B10F-39CECE7A00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8269"/>
                <a:ext cx="7491153" cy="5712207"/>
              </a:xfrm>
            </p:spPr>
            <p:txBody>
              <a:bodyPr>
                <a:normAutofit/>
              </a:bodyPr>
              <a:lstStyle/>
              <a:p>
                <a:pPr marL="0"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dirty="0">
                    <a:effectLst/>
                    <a:ea typeface="Calibri" panose="020F0502020204030204" pitchFamily="34" charset="0"/>
                  </a:rPr>
                  <a:t>And we can find the matching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800" dirty="0">
                    <a:effectLst/>
                    <a:ea typeface="Calibri" panose="020F0502020204030204" pitchFamily="34" charset="0"/>
                  </a:rPr>
                  <a:t> using either of the two original equations. Let's use the first one (you can try the second one yourself):</a:t>
                </a:r>
                <a:endParaRPr lang="en-US" sz="2800" dirty="0">
                  <a:effectLst/>
                  <a:ea typeface="Times New Roman" panose="02020603050405020304" pitchFamily="18" charset="0"/>
                </a:endParaRPr>
              </a:p>
              <a:p>
                <a:pPr marL="0" marR="0" lvl="0" indent="0" algn="just">
                  <a:lnSpc>
                    <a:spcPct val="110000"/>
                  </a:lnSpc>
                  <a:buNone/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  <a:ea typeface="Calibri" panose="020F0502020204030204" pitchFamily="34" charset="0"/>
                </a:endParaRPr>
              </a:p>
              <a:p>
                <a:pPr marL="0" marR="0" lv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+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6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0" marR="0" lv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1 +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6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0" marR="0" lv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Times New Roman" panose="02020603050405020304" pitchFamily="18" charset="0"/>
                </a:endParaRPr>
              </a:p>
              <a:p>
                <a:r>
                  <a:rPr lang="en-US" sz="2800" dirty="0">
                    <a:effectLst/>
                    <a:ea typeface="Calibri" panose="020F0502020204030204" pitchFamily="34" charset="0"/>
                  </a:rPr>
                  <a:t>the solution is: </a:t>
                </a:r>
              </a:p>
              <a:p>
                <a:pPr marL="0" marR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= 1 </m:t>
                    </m:r>
                  </m:oMath>
                </a14:m>
                <a:r>
                  <a:rPr lang="en-US" sz="2800" dirty="0">
                    <a:effectLst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nb-NO" sz="2800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= 5 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ea typeface="Calibri" panose="020F0502020204030204" pitchFamily="34" charset="0"/>
                </a:endParaRPr>
              </a:p>
              <a:p>
                <a:pPr algn="ctr"/>
                <a:endParaRPr lang="en-US" sz="2800" dirty="0">
                  <a:effectLst/>
                  <a:ea typeface="Calibri" panose="020F0502020204030204" pitchFamily="34" charset="0"/>
                </a:endParaRPr>
              </a:p>
              <a:p>
                <a:r>
                  <a:rPr lang="en-US" sz="2800" dirty="0">
                    <a:effectLst/>
                    <a:ea typeface="Calibri" panose="020F0502020204030204" pitchFamily="34" charset="0"/>
                  </a:rPr>
                  <a:t>and the graph shows us we are right!</a:t>
                </a:r>
                <a:endParaRPr lang="en-US" sz="2800" dirty="0">
                  <a:effectLst/>
                  <a:ea typeface="Times New Roman" panose="02020603050405020304" pitchFamily="18" charset="0"/>
                </a:endParaRP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F28D3-CE9C-45B4-B10F-39CECE7A0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8269"/>
                <a:ext cx="7491153" cy="5712207"/>
              </a:xfrm>
              <a:blipFill>
                <a:blip r:embed="rId3"/>
                <a:stretch>
                  <a:fillRect l="-1695" t="-1333" r="-169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t is a 2D axis (x,y) showing two different equations">
            <a:extLst>
              <a:ext uri="{FF2B5EF4-FFF2-40B4-BE49-F238E27FC236}">
                <a16:creationId xmlns:a16="http://schemas.microsoft.com/office/drawing/2014/main" id="{CB1CB963-6159-B1ED-4640-F2BA6DD7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21" y="904340"/>
            <a:ext cx="2277479" cy="504931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8E8CD-2859-CDF7-0965-B13C95A509BE}"/>
              </a:ext>
            </a:extLst>
          </p:cNvPr>
          <p:cNvSpPr txBox="1"/>
          <p:nvPr/>
        </p:nvSpPr>
        <p:spPr>
          <a:xfrm>
            <a:off x="8737600" y="5859921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https://www.mathsisfun.com/algebra/images/system-linear-d.svg</a:t>
            </a:r>
          </a:p>
        </p:txBody>
      </p:sp>
    </p:spTree>
    <p:extLst>
      <p:ext uri="{BB962C8B-B14F-4D97-AF65-F5344CB8AC3E}">
        <p14:creationId xmlns:p14="http://schemas.microsoft.com/office/powerpoint/2010/main" val="441219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261E-53EE-F813-AF73-5715EA69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System of Linear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4898-3996-EA10-F38B-A3FDFC5B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24321"/>
            <a:ext cx="10515598" cy="58093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When the number of equations is the same as the number of variables there is likely to be a solution.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There are only three possible cases: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No solution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One solution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Infinitely many solutions</a:t>
            </a:r>
          </a:p>
          <a:p>
            <a:pPr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When there is: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No solution, the equations are called "inconsistent".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One or infinitely many solutions are called "consistent". </a:t>
            </a:r>
          </a:p>
          <a:p>
            <a:endParaRPr lang="en-NO" dirty="0"/>
          </a:p>
        </p:txBody>
      </p:sp>
      <p:pic>
        <p:nvPicPr>
          <p:cNvPr id="4" name="Picture 3" descr="It shows three 2D axis (x,y) showing different equations, left one do not cross each other, middle one cross at a point and right one they fall on each other.">
            <a:extLst>
              <a:ext uri="{FF2B5EF4-FFF2-40B4-BE49-F238E27FC236}">
                <a16:creationId xmlns:a16="http://schemas.microsoft.com/office/drawing/2014/main" id="{CC903DFF-ECE9-A63A-D89B-A4CA40444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511" y="1747897"/>
            <a:ext cx="6055288" cy="27626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8501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124-668F-A21F-432A-4AAFBD1A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1118816"/>
          </a:xfrm>
        </p:spPr>
        <p:txBody>
          <a:bodyPr>
            <a:normAutofit/>
          </a:bodyPr>
          <a:lstStyle/>
          <a:p>
            <a:r>
              <a:rPr lang="en-NO" sz="54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61AD-5061-C10C-9F97-6F790378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81251"/>
            <a:ext cx="10515600" cy="370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b="0" i="0" dirty="0">
                <a:solidFill>
                  <a:srgbClr val="2F54E5"/>
                </a:solidFill>
                <a:effectLst/>
                <a:cs typeface="Calibri" panose="020F0502020204030204" pitchFamily="34" charset="0"/>
              </a:rPr>
              <a:t>Linear equations </a:t>
            </a:r>
            <a:r>
              <a:rPr lang="en-US" sz="3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Calibri" panose="020F0502020204030204" pitchFamily="34" charset="0"/>
              </a:rPr>
              <a:t>and</a:t>
            </a:r>
            <a:r>
              <a:rPr lang="en-US" sz="3000" b="0" i="0" dirty="0">
                <a:solidFill>
                  <a:srgbClr val="0D0D0D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3000" b="0" i="0" dirty="0">
                <a:solidFill>
                  <a:srgbClr val="2F54E5"/>
                </a:solidFill>
                <a:effectLst/>
                <a:cs typeface="Calibri" panose="020F0502020204030204" pitchFamily="34" charset="0"/>
              </a:rPr>
              <a:t>systems of linear equations</a:t>
            </a:r>
            <a:r>
              <a:rPr lang="en-US" sz="3000" b="0" i="0" dirty="0">
                <a:solidFill>
                  <a:srgbClr val="00B050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3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Calibri" panose="020F0502020204030204" pitchFamily="34" charset="0"/>
              </a:rPr>
              <a:t>form the foundational basis for </a:t>
            </a:r>
            <a:r>
              <a:rPr lang="en-US" sz="3000" i="0" dirty="0">
                <a:solidFill>
                  <a:srgbClr val="4161E1"/>
                </a:solidFill>
                <a:effectLst/>
                <a:cs typeface="Calibri" panose="020F0502020204030204" pitchFamily="34" charset="0"/>
              </a:rPr>
              <a:t>linear regression in machine learning</a:t>
            </a:r>
            <a:r>
              <a:rPr lang="en-US" sz="3000" i="0" dirty="0">
                <a:solidFill>
                  <a:srgbClr val="71A444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en-US" sz="3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Calibri" panose="020F0502020204030204" pitchFamily="34" charset="0"/>
              </a:rPr>
              <a:t>which is a statistical method used to model the relationship between a dependent variable and one or more independent variables.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03258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2268-F211-A6D7-762A-9D01D5E28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051"/>
            <a:ext cx="9144000" cy="1066800"/>
          </a:xfrm>
        </p:spPr>
        <p:txBody>
          <a:bodyPr>
            <a:normAutofit/>
          </a:bodyPr>
          <a:lstStyle/>
          <a:p>
            <a:r>
              <a:rPr lang="en-NO" sz="66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89EE-5CEA-D69B-D32F-FDDC85EA4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/>
          <a:lstStyle/>
          <a:p>
            <a:pPr algn="ctr" rtl="0" fontAlgn="base"/>
            <a:r>
              <a:rPr lang="en-US" sz="2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Mina </a:t>
            </a:r>
            <a:r>
              <a:rPr lang="en-US" sz="2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Farmanbar</a:t>
            </a:r>
            <a:r>
              <a:rPr lang="en-US" sz="2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​</a:t>
            </a:r>
          </a:p>
          <a:p>
            <a:pPr algn="ctr" rtl="0" fontAlgn="base"/>
            <a:r>
              <a:rPr lang="en-US" sz="2800" b="0" i="0" u="sng" strike="noStrike" dirty="0">
                <a:solidFill>
                  <a:srgbClr val="0563C1"/>
                </a:solidFill>
                <a:effectLst/>
                <a:hlinkClick r:id="rId3"/>
              </a:rPr>
              <a:t>mina.farmanbar@uis.no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7274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A7FB-23AA-96B2-B1BE-62511FEE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Linear algebra for Machine Learning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E80D-73C6-CF1F-E7F8-61A94CB5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299"/>
            <a:ext cx="10515600" cy="377666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kern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algebra plays a key foundation in machine learning (ML), and it enables ML algorithms to run on a huge number of datasets.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Linear Algebra helps to create better </a:t>
            </a:r>
            <a:r>
              <a:rPr lang="en-US" sz="2800" kern="100" dirty="0">
                <a:solidFill>
                  <a:srgbClr val="2F54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supervised</a:t>
            </a:r>
            <a:r>
              <a:rPr lang="en-US" sz="28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as well as </a:t>
            </a:r>
            <a:r>
              <a:rPr lang="en-US" sz="2800" kern="100" dirty="0">
                <a:solidFill>
                  <a:srgbClr val="2F54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unsupervised Machine Learning algorithms</a:t>
            </a:r>
            <a:r>
              <a:rPr lang="en-US" sz="28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3301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1A99-70AF-11D3-BAE0-C363EEAC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better Machine Learning algorithms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F9E9-C62D-B28D-726E-3CB58EBA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Some of the </a:t>
            </a:r>
            <a:r>
              <a:rPr lang="en-US" sz="2800" kern="100" dirty="0">
                <a:solidFill>
                  <a:srgbClr val="2F54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supervised learning algorithms </a:t>
            </a:r>
            <a:r>
              <a:rPr lang="en-US" sz="28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that can be created using Linear Algebra:</a:t>
            </a: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4" name="Picture 2" descr="A graph showing linear regression">
            <a:extLst>
              <a:ext uri="{FF2B5EF4-FFF2-40B4-BE49-F238E27FC236}">
                <a16:creationId xmlns:a16="http://schemas.microsoft.com/office/drawing/2014/main" id="{5C3981AB-A6AF-389E-6146-7DB7C10F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14" y="3036809"/>
            <a:ext cx="3404772" cy="314015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F85F7-7FB8-C4A5-7E17-3667B9BC858D}"/>
              </a:ext>
            </a:extLst>
          </p:cNvPr>
          <p:cNvSpPr txBox="1"/>
          <p:nvPr/>
        </p:nvSpPr>
        <p:spPr>
          <a:xfrm>
            <a:off x="8012418" y="4191387"/>
            <a:ext cx="2544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Linear Regression (RL)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96DAA-7AE7-2E01-7C65-596DFF539DCD}"/>
              </a:ext>
            </a:extLst>
          </p:cNvPr>
          <p:cNvSpPr txBox="1"/>
          <p:nvPr/>
        </p:nvSpPr>
        <p:spPr>
          <a:xfrm>
            <a:off x="4305022" y="6176963"/>
            <a:ext cx="4636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4"/>
              </a:rPr>
              <a:t>https://</a:t>
            </a:r>
            <a:r>
              <a:rPr lang="en-GB" sz="900" dirty="0" err="1">
                <a:hlinkClick r:id="rId4"/>
              </a:rPr>
              <a:t>www.jeremyjordan.me</a:t>
            </a:r>
            <a:r>
              <a:rPr lang="en-GB" sz="900" dirty="0">
                <a:hlinkClick r:id="rId4"/>
              </a:rPr>
              <a:t>/linear-regression/</a:t>
            </a:r>
            <a:endParaRPr lang="en-NO" sz="900" dirty="0"/>
          </a:p>
        </p:txBody>
      </p:sp>
    </p:spTree>
    <p:extLst>
      <p:ext uri="{BB962C8B-B14F-4D97-AF65-F5344CB8AC3E}">
        <p14:creationId xmlns:p14="http://schemas.microsoft.com/office/powerpoint/2010/main" val="231077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A2FE-6D10-129C-7578-294E6F7F17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Creating better Machine Learning algorithms</a:t>
            </a:r>
            <a:endParaRPr lang="en-NO" dirty="0"/>
          </a:p>
        </p:txBody>
      </p:sp>
      <p:pic>
        <p:nvPicPr>
          <p:cNvPr id="3" name="Picture 4" descr="All You Need to Know About Support Vector Machines">
            <a:extLst>
              <a:ext uri="{FF2B5EF4-FFF2-40B4-BE49-F238E27FC236}">
                <a16:creationId xmlns:a16="http://schemas.microsoft.com/office/drawing/2014/main" id="{254AB4A7-DDBD-2858-F95D-7668455F36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97" y="1184223"/>
            <a:ext cx="6848406" cy="3424203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20078" dir="10440000" algn="tl" rotWithShape="0">
              <a:srgbClr val="00000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000B3C1D-2AF1-6CB5-E4F6-5C792DFF6D6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76946" y="4610216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900" dirty="0">
                <a:hlinkClick r:id="rId4"/>
              </a:rPr>
              <a:t>https://www.spiceworks.com/tech/big-data/articles/what-is-support-vector-machine/</a:t>
            </a:r>
            <a:endParaRPr lang="en-NO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3BBB0-D968-A811-EEB7-07E8468BF05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21409" y="4997636"/>
            <a:ext cx="3549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Support Vector Machines (SVM)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7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D79EF-0CCC-851F-BDE0-F87D794E08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Creating better Machine Learning algorithms</a:t>
            </a:r>
            <a:endParaRPr lang="en-NO" dirty="0"/>
          </a:p>
        </p:txBody>
      </p:sp>
      <p:pic>
        <p:nvPicPr>
          <p:cNvPr id="2" name="Picture 6" descr="Decision Trees, Bootstrap Aggregating and Bagging. | by Ishan Shishodiya |  Medium">
            <a:extLst>
              <a:ext uri="{FF2B5EF4-FFF2-40B4-BE49-F238E27FC236}">
                <a16:creationId xmlns:a16="http://schemas.microsoft.com/office/drawing/2014/main" id="{81A40BE1-CDC2-3CB1-0E6F-1CF0A6BF3F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6" y="794447"/>
            <a:ext cx="6543488" cy="4923000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F818F-DAD8-AA96-F926-C8CE3B465D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90324" y="3071281"/>
            <a:ext cx="1697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2400" kern="1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Decision Trees (DT)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A36AD-6D7C-53AE-189D-A667ECF60E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31477" y="571744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900" dirty="0">
                <a:hlinkClick r:id="rId4"/>
              </a:rPr>
              <a:t>https://miro.medium.com/v2/resize:fit:1400/format:webp/1*ER9uqmxlsLue-o3eUyMpHA.png</a:t>
            </a:r>
            <a:endParaRPr lang="en-NO" sz="900" dirty="0"/>
          </a:p>
        </p:txBody>
      </p:sp>
    </p:spTree>
    <p:extLst>
      <p:ext uri="{BB962C8B-B14F-4D97-AF65-F5344CB8AC3E}">
        <p14:creationId xmlns:p14="http://schemas.microsoft.com/office/powerpoint/2010/main" val="15481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4F47-E8F1-48A4-3E95-4BEFBAD985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Creating better Machine Learning algorithms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46CC-716B-5490-3767-8EEBC66A0C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838199" y="828085"/>
            <a:ext cx="10515600" cy="142937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Further, below are some </a:t>
            </a:r>
            <a:r>
              <a:rPr lang="en-US" sz="2800" kern="100" dirty="0">
                <a:solidFill>
                  <a:srgbClr val="2F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 algorithms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listed that can also be created with the help of linear algebra:</a:t>
            </a: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4" name="Picture 4" descr="Clustering with Machine Learning | Rocketloop">
            <a:extLst>
              <a:ext uri="{FF2B5EF4-FFF2-40B4-BE49-F238E27FC236}">
                <a16:creationId xmlns:a16="http://schemas.microsoft.com/office/drawing/2014/main" id="{C9637DD8-70F4-9957-B6F5-022AA5123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31" y="1997956"/>
            <a:ext cx="4274336" cy="4062735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46036-E52A-4BD7-46A4-73EA9B068ED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45743" y="3798492"/>
            <a:ext cx="1543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A7174-2CD3-19C5-9426-9AD87A5E39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54585" y="6029915"/>
            <a:ext cx="60943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900" dirty="0">
                <a:hlinkClick r:id="rId4"/>
              </a:rPr>
              <a:t>https://rocketloop.de/en/blog/clustering-machine-learning-comprehensive-guide/</a:t>
            </a:r>
            <a:endParaRPr lang="en-NO" sz="900" dirty="0"/>
          </a:p>
        </p:txBody>
      </p:sp>
    </p:spTree>
    <p:extLst>
      <p:ext uri="{BB962C8B-B14F-4D97-AF65-F5344CB8AC3E}">
        <p14:creationId xmlns:p14="http://schemas.microsoft.com/office/powerpoint/2010/main" val="395829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7692-08DB-1ABA-98D8-9A8AC64042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Creating better Machine Learning algorithms</a:t>
            </a:r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65132-1AE7-B3CE-6508-89AD6BC615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69733" y="1864788"/>
            <a:ext cx="3087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Principal Component Analysis (PCA)</a:t>
            </a:r>
            <a:endParaRPr lang="en-US" sz="2400" dirty="0"/>
          </a:p>
        </p:txBody>
      </p:sp>
      <p:pic>
        <p:nvPicPr>
          <p:cNvPr id="4" name="Picture 2" descr="What is Principal Component Analysis?">
            <a:extLst>
              <a:ext uri="{FF2B5EF4-FFF2-40B4-BE49-F238E27FC236}">
                <a16:creationId xmlns:a16="http://schemas.microsoft.com/office/drawing/2014/main" id="{F83BB684-2201-2C34-BC80-6C8A4E31A3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29" y="639707"/>
            <a:ext cx="5698857" cy="3281160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5199B8-9582-3A5D-1C35-E4307BF638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73266" y="3920867"/>
            <a:ext cx="60943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900" dirty="0">
                <a:hlinkClick r:id="rId4"/>
              </a:rPr>
              <a:t>https://www.simplilearn.com/tutorials/machine-learning-tutorial/principal-component-analysis</a:t>
            </a:r>
            <a:endParaRPr lang="en-NO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9E485-E904-1A5D-04FD-EB0CBCD9BB1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16814" y="4525522"/>
            <a:ext cx="9358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help of Linear Algebra concepts, you can also self-customize the various parameters in the live project and understand in-depth knowledge to deliver the same with more accuracy and precision.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9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FEAF-5B25-636D-0441-18D6E6B7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</a:rPr>
              <a:t>Functions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5705C-4199-2345-BD6B-398CEA86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effectLst/>
              </a:rPr>
              <a:t>Functions are something that convert a given set of inputs to a given set of outputs.</a:t>
            </a:r>
          </a:p>
          <a:p>
            <a:endParaRPr lang="en-NO" dirty="0"/>
          </a:p>
        </p:txBody>
      </p:sp>
      <p:pic>
        <p:nvPicPr>
          <p:cNvPr id="4" name="Picture 3" descr="a graph sowing a function">
            <a:extLst>
              <a:ext uri="{FF2B5EF4-FFF2-40B4-BE49-F238E27FC236}">
                <a16:creationId xmlns:a16="http://schemas.microsoft.com/office/drawing/2014/main" id="{7B426AF7-DF8A-3AC5-4C9A-DBADB191B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63"/>
          <a:stretch/>
        </p:blipFill>
        <p:spPr>
          <a:xfrm>
            <a:off x="3633530" y="2835886"/>
            <a:ext cx="4924940" cy="334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92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A6F42C10-CA9E-4B97-AC31-D1BCA8D5D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44904</TotalTime>
  <Words>1466</Words>
  <Application>Microsoft Macintosh PowerPoint</Application>
  <PresentationFormat>Widescreen</PresentationFormat>
  <Paragraphs>200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Math</vt:lpstr>
      <vt:lpstr>Courier New</vt:lpstr>
      <vt:lpstr>Helvetica Light Oblique</vt:lpstr>
      <vt:lpstr>Times New Roman</vt:lpstr>
      <vt:lpstr>Custom Design</vt:lpstr>
      <vt:lpstr>Office Theme</vt:lpstr>
      <vt:lpstr>Linear Algebra for Machine Learning: Fundamentals of Linear Algebra </vt:lpstr>
      <vt:lpstr>Linear Algebra</vt:lpstr>
      <vt:lpstr>Linear algebra for Machine Learning</vt:lpstr>
      <vt:lpstr>Creating better Machine Learning algorithms</vt:lpstr>
      <vt:lpstr>Creating better Machine Learning algorithms</vt:lpstr>
      <vt:lpstr>Creating better Machine Learning algorithms</vt:lpstr>
      <vt:lpstr>Creating better Machine Learning algorithms</vt:lpstr>
      <vt:lpstr>Creating better Machine Learning algorithms</vt:lpstr>
      <vt:lpstr>Functions</vt:lpstr>
      <vt:lpstr>Functions</vt:lpstr>
      <vt:lpstr>Functions</vt:lpstr>
      <vt:lpstr>Functions</vt:lpstr>
      <vt:lpstr>Functions</vt:lpstr>
      <vt:lpstr>Equation of a line</vt:lpstr>
      <vt:lpstr>Equation of a line</vt:lpstr>
      <vt:lpstr>Slope</vt:lpstr>
      <vt:lpstr>Slope</vt:lpstr>
      <vt:lpstr>Linear Equation Vs. Non-Linear Equation</vt:lpstr>
      <vt:lpstr>Linear Equation Vs. Non-Linear Equation</vt:lpstr>
      <vt:lpstr>Linear equations</vt:lpstr>
      <vt:lpstr>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2024-08-30T11:18:25Z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