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38"/>
  </p:notesMasterIdLst>
  <p:handoutMasterIdLst>
    <p:handoutMasterId r:id="rId39"/>
  </p:handoutMasterIdLst>
  <p:sldIdLst>
    <p:sldId id="370" r:id="rId6"/>
    <p:sldId id="411" r:id="rId7"/>
    <p:sldId id="412" r:id="rId8"/>
    <p:sldId id="414" r:id="rId9"/>
    <p:sldId id="413" r:id="rId10"/>
    <p:sldId id="416" r:id="rId11"/>
    <p:sldId id="417" r:id="rId12"/>
    <p:sldId id="418" r:id="rId13"/>
    <p:sldId id="432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371" r:id="rId24"/>
    <p:sldId id="429" r:id="rId25"/>
    <p:sldId id="372" r:id="rId26"/>
    <p:sldId id="373" r:id="rId27"/>
    <p:sldId id="430" r:id="rId28"/>
    <p:sldId id="374" r:id="rId29"/>
    <p:sldId id="375" r:id="rId30"/>
    <p:sldId id="376" r:id="rId31"/>
    <p:sldId id="377" r:id="rId32"/>
    <p:sldId id="431" r:id="rId33"/>
    <p:sldId id="378" r:id="rId34"/>
    <p:sldId id="379" r:id="rId35"/>
    <p:sldId id="352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8593A8"/>
    <a:srgbClr val="AEF45D"/>
    <a:srgbClr val="4161E1"/>
    <a:srgbClr val="A8EB65"/>
    <a:srgbClr val="FFD3ED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6918" autoAdjust="0"/>
  </p:normalViewPr>
  <p:slideViewPr>
    <p:cSldViewPr snapToGrid="0">
      <p:cViewPr varScale="1">
        <p:scale>
          <a:sx n="90" d="100"/>
          <a:sy n="90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6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6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9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55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53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19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11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0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10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80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56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4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5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6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21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9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prod.website-files.com/5e6f9b297ef3941db2593ba1/5f3a434b0444d964f1005ce5_3.1.1.1.1-Linear-Regression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>
                <a:latin typeface="Calibri" panose="020F0502020204030204" pitchFamily="34" charset="0"/>
                <a:cs typeface="Calibri" panose="020F0502020204030204" pitchFamily="34" charset="0"/>
              </a:rPr>
              <a:t>Machine Learning for Engineers: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 </a:t>
            </a:r>
            <a:br>
              <a:rPr lang="en-NO" dirty="0"/>
            </a:b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FA1-F59D-F375-22FC-34121C77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CD836-3C2B-A185-F438-49620137A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5452"/>
                <a:ext cx="10515600" cy="5127096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>
                    <a:cs typeface="Calibri" panose="020F0502020204030204" pitchFamily="34" charset="0"/>
                  </a:rPr>
                  <a:t>In machine learning, you'll often see the equation of this model written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𝑤𝑥</m:t>
                      </m:r>
                      <m:r>
                        <a:rPr lang="en-US" sz="2800" b="0" i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dirty="0"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dirty="0">
                    <a:cs typeface="Calibri" panose="020F0502020204030204" pitchFamily="34" charset="0"/>
                  </a:rPr>
                  <a:t>because the number multiplied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is called a weight,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is called a bias.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800" b="0" i="0" dirty="0">
                  <a:solidFill>
                    <a:srgbClr val="242424"/>
                  </a:solidFill>
                  <a:effectLst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800" b="0" i="0" dirty="0">
                    <a:solidFill>
                      <a:srgbClr val="242424"/>
                    </a:solidFill>
                    <a:effectLst/>
                    <a:cs typeface="Calibri" panose="020F0502020204030204" pitchFamily="34" charset="0"/>
                  </a:rPr>
                  <a:t>The goal of Linear Regression is to find the best values for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cs typeface="Calibri" panose="020F0502020204030204" pitchFamily="34" charset="0"/>
                  </a:rPr>
                  <a:t> such that the line best fits the data points, </a:t>
                </a:r>
                <a:r>
                  <a:rPr lang="en-US" sz="2800" b="0" i="0" dirty="0">
                    <a:solidFill>
                      <a:srgbClr val="4161E1"/>
                    </a:solidFill>
                    <a:effectLst/>
                    <a:cs typeface="Calibri" panose="020F0502020204030204" pitchFamily="34" charset="0"/>
                  </a:rPr>
                  <a:t>minimizing the errors </a:t>
                </a:r>
                <a:r>
                  <a:rPr lang="en-US" sz="2800" b="0" i="0" dirty="0">
                    <a:solidFill>
                      <a:srgbClr val="242424"/>
                    </a:solidFill>
                    <a:effectLst/>
                    <a:cs typeface="Calibri" panose="020F0502020204030204" pitchFamily="34" charset="0"/>
                  </a:rPr>
                  <a:t>or the difference between the predicted values and the actual values.</a:t>
                </a: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5CD836-3C2B-A185-F438-49620137A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5452"/>
                <a:ext cx="10515600" cy="5127096"/>
              </a:xfrm>
              <a:blipFill>
                <a:blip r:embed="rId2"/>
                <a:stretch>
                  <a:fillRect l="-1206" t="-1485" r="-14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B1D3-1A1E-9569-4F2D-B0E96A20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4B28-73A9-1AFB-82BF-2BB86968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1957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main types of Linear Regression models: </a:t>
            </a:r>
            <a:r>
              <a:rPr lang="en-US" sz="2800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NO" dirty="0"/>
          </a:p>
        </p:txBody>
      </p:sp>
      <p:pic>
        <p:nvPicPr>
          <p:cNvPr id="4" name="Picture 2" descr="example of simple linear regression and multiple linear regression">
            <a:extLst>
              <a:ext uri="{FF2B5EF4-FFF2-40B4-BE49-F238E27FC236}">
                <a16:creationId xmlns:a16="http://schemas.microsoft.com/office/drawing/2014/main" id="{A5F7B770-66FB-02AF-F26F-7F1241FB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74" y="2185988"/>
            <a:ext cx="7305252" cy="354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07D9FE-274F-FC9F-7B62-953FE81F2058}"/>
              </a:ext>
            </a:extLst>
          </p:cNvPr>
          <p:cNvSpPr txBox="1"/>
          <p:nvPr/>
        </p:nvSpPr>
        <p:spPr>
          <a:xfrm>
            <a:off x="2443374" y="5734253"/>
            <a:ext cx="6094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https://cdn.prod.website-files.com/5e6f9b297ef3941db2593ba1/5f3a434b0444d964f1005ce5_3.1.1.1.1-Linear-Regression.png</a:t>
            </a:r>
            <a:r>
              <a:rPr lang="en-US" sz="9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39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6B0F-EB9F-4814-7900-5BDEB0D5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BF4A-3BEC-696E-30A3-9427E4F9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461980"/>
            <a:ext cx="10306050" cy="19340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Linear regression with just one feature is easy to visualize, but in many machine learning problems, you'll be considering more features. 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5468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6327-31BA-E3F7-01D0-DDEAF490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4624-1BF3-44AB-1476-84CFB35A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570"/>
            <a:ext cx="10515600" cy="14144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case of predicting power output from a wind turbine, you may want to include not only wind speed, but temperature as well. 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EE795-F7C2-74C2-86AE-14444606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9925" y="2477097"/>
            <a:ext cx="6792150" cy="3109203"/>
            <a:chOff x="2908611" y="2648547"/>
            <a:chExt cx="6792150" cy="31092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E53928-DC79-F6DB-ED7A-208CE515C073}"/>
                </a:ext>
              </a:extLst>
            </p:cNvPr>
            <p:cNvGrpSpPr/>
            <p:nvPr/>
          </p:nvGrpSpPr>
          <p:grpSpPr>
            <a:xfrm>
              <a:off x="2908611" y="2648547"/>
              <a:ext cx="1445741" cy="3066341"/>
              <a:chOff x="4123055" y="2648547"/>
              <a:chExt cx="1445741" cy="3066341"/>
            </a:xfrm>
          </p:grpSpPr>
          <p:pic>
            <p:nvPicPr>
              <p:cNvPr id="5" name="Picture 2" descr="Wind turbine - Free ecology and environment icons">
                <a:extLst>
                  <a:ext uri="{FF2B5EF4-FFF2-40B4-BE49-F238E27FC236}">
                    <a16:creationId xmlns:a16="http://schemas.microsoft.com/office/drawing/2014/main" id="{6C12D9AE-AA77-A6F9-CCEC-6036EF2534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55" y="3545880"/>
                <a:ext cx="1445741" cy="1445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190CA1A-D651-3ADA-E75D-419250B839EA}"/>
                  </a:ext>
                </a:extLst>
              </p:cNvPr>
              <p:cNvSpPr/>
              <p:nvPr/>
            </p:nvSpPr>
            <p:spPr>
              <a:xfrm>
                <a:off x="4229346" y="2648547"/>
                <a:ext cx="1233161" cy="597222"/>
              </a:xfrm>
              <a:prstGeom prst="roundRect">
                <a:avLst/>
              </a:prstGeom>
              <a:solidFill>
                <a:srgbClr val="FFD3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14E2AE-70D0-F479-83B3-F32DB5D5748F}"/>
                  </a:ext>
                </a:extLst>
              </p:cNvPr>
              <p:cNvSpPr txBox="1"/>
              <p:nvPr/>
            </p:nvSpPr>
            <p:spPr>
              <a:xfrm>
                <a:off x="4123055" y="531477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Wind speed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92F77-A5F8-71D1-AE6C-412AC58809A9}"/>
                </a:ext>
              </a:extLst>
            </p:cNvPr>
            <p:cNvGrpSpPr/>
            <p:nvPr/>
          </p:nvGrpSpPr>
          <p:grpSpPr>
            <a:xfrm>
              <a:off x="8066250" y="2648547"/>
              <a:ext cx="1634511" cy="3066341"/>
              <a:chOff x="6623206" y="2648547"/>
              <a:chExt cx="1634511" cy="306634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756E371-9959-1B6A-EC65-8DAD5B87B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3206" y="3612232"/>
                <a:ext cx="1447981" cy="1397803"/>
              </a:xfrm>
              <a:prstGeom prst="rect">
                <a:avLst/>
              </a:prstGeom>
            </p:spPr>
          </p:pic>
          <p:sp>
            <p:nvSpPr>
              <p:cNvPr id="10" name="Rectangle: Rounded Corners 8">
                <a:extLst>
                  <a:ext uri="{FF2B5EF4-FFF2-40B4-BE49-F238E27FC236}">
                    <a16:creationId xmlns:a16="http://schemas.microsoft.com/office/drawing/2014/main" id="{502EE92E-2743-F1AF-30DB-438917E50E7C}"/>
                  </a:ext>
                </a:extLst>
              </p:cNvPr>
              <p:cNvSpPr/>
              <p:nvPr/>
            </p:nvSpPr>
            <p:spPr>
              <a:xfrm>
                <a:off x="6730615" y="2648547"/>
                <a:ext cx="1233161" cy="597222"/>
              </a:xfrm>
              <a:prstGeom prst="roundRect">
                <a:avLst/>
              </a:prstGeom>
              <a:solidFill>
                <a:srgbClr val="A8EB6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5AF907-52EA-C5F4-E9EB-46B30012FF07}"/>
                  </a:ext>
                </a:extLst>
              </p:cNvPr>
              <p:cNvSpPr txBox="1"/>
              <p:nvPr/>
            </p:nvSpPr>
            <p:spPr>
              <a:xfrm>
                <a:off x="6643557" y="5314778"/>
                <a:ext cx="16141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output</a:t>
                </a:r>
              </a:p>
            </p:txBody>
          </p:sp>
        </p:grpSp>
        <p:sp>
          <p:nvSpPr>
            <p:cNvPr id="14" name="Rectangle: Rounded Corners 5">
              <a:extLst>
                <a:ext uri="{FF2B5EF4-FFF2-40B4-BE49-F238E27FC236}">
                  <a16:creationId xmlns:a16="http://schemas.microsoft.com/office/drawing/2014/main" id="{04B94A0A-CC3D-B61C-89D9-ADC308A3E2FE}"/>
                </a:ext>
              </a:extLst>
            </p:cNvPr>
            <p:cNvSpPr/>
            <p:nvPr/>
          </p:nvSpPr>
          <p:spPr>
            <a:xfrm>
              <a:off x="5594280" y="2648547"/>
              <a:ext cx="1233161" cy="597222"/>
            </a:xfrm>
            <a:prstGeom prst="roundRect">
              <a:avLst/>
            </a:prstGeom>
            <a:solidFill>
              <a:srgbClr val="FFD3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3E851E-C109-64A3-9567-38875CC773B4}"/>
                </a:ext>
              </a:extLst>
            </p:cNvPr>
            <p:cNvSpPr txBox="1"/>
            <p:nvPr/>
          </p:nvSpPr>
          <p:spPr>
            <a:xfrm>
              <a:off x="5447977" y="5357640"/>
              <a:ext cx="1524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Temperature</a:t>
              </a:r>
            </a:p>
          </p:txBody>
        </p:sp>
        <p:pic>
          <p:nvPicPr>
            <p:cNvPr id="16" name="Picture 2" descr="Temperature - Free weather icons">
              <a:extLst>
                <a:ext uri="{FF2B5EF4-FFF2-40B4-BE49-F238E27FC236}">
                  <a16:creationId xmlns:a16="http://schemas.microsoft.com/office/drawing/2014/main" id="{42BD2825-C10F-64FF-43D3-22194F00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430" y="3578834"/>
              <a:ext cx="1445741" cy="1445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824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13BC31-5D37-188E-ECA7-B736BC7D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4624-1BF3-44AB-1476-84CFB35A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570"/>
            <a:ext cx="10515600" cy="98510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order to account for the new input, the equation of your line would need to change. 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12" name="Group 11" descr="showing two features, wind speed and temperature ad input features,and power as one output ">
            <a:extLst>
              <a:ext uri="{FF2B5EF4-FFF2-40B4-BE49-F238E27FC236}">
                <a16:creationId xmlns:a16="http://schemas.microsoft.com/office/drawing/2014/main" id="{82DEDD82-7062-7B92-4376-8595246AB893}"/>
              </a:ext>
            </a:extLst>
          </p:cNvPr>
          <p:cNvGrpSpPr/>
          <p:nvPr/>
        </p:nvGrpSpPr>
        <p:grpSpPr>
          <a:xfrm>
            <a:off x="2795381" y="2221588"/>
            <a:ext cx="6601238" cy="3894085"/>
            <a:chOff x="2795381" y="2221588"/>
            <a:chExt cx="6601238" cy="38940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7BEE795-F7C2-74C2-86AE-144446062FEF}"/>
                </a:ext>
              </a:extLst>
            </p:cNvPr>
            <p:cNvGrpSpPr/>
            <p:nvPr/>
          </p:nvGrpSpPr>
          <p:grpSpPr>
            <a:xfrm>
              <a:off x="2795381" y="2221588"/>
              <a:ext cx="6601238" cy="3021811"/>
              <a:chOff x="2908611" y="2648547"/>
              <a:chExt cx="6792150" cy="310920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4E53928-DC79-F6DB-ED7A-208CE515C073}"/>
                  </a:ext>
                </a:extLst>
              </p:cNvPr>
              <p:cNvGrpSpPr/>
              <p:nvPr/>
            </p:nvGrpSpPr>
            <p:grpSpPr>
              <a:xfrm>
                <a:off x="2908611" y="2648547"/>
                <a:ext cx="1445741" cy="3066341"/>
                <a:chOff x="4123055" y="2648547"/>
                <a:chExt cx="1445741" cy="3066341"/>
              </a:xfrm>
            </p:grpSpPr>
            <p:pic>
              <p:nvPicPr>
                <p:cNvPr id="5" name="Picture 2" descr="Wind turbine - Free ecology and environment icons">
                  <a:extLst>
                    <a:ext uri="{FF2B5EF4-FFF2-40B4-BE49-F238E27FC236}">
                      <a16:creationId xmlns:a16="http://schemas.microsoft.com/office/drawing/2014/main" id="{6C12D9AE-AA77-A6F9-CCEC-6036EF25346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23055" y="3545880"/>
                  <a:ext cx="1445741" cy="14457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190CA1A-D651-3ADA-E75D-419250B839EA}"/>
                    </a:ext>
                  </a:extLst>
                </p:cNvPr>
                <p:cNvSpPr/>
                <p:nvPr/>
              </p:nvSpPr>
              <p:spPr>
                <a:xfrm>
                  <a:off x="4229346" y="2648547"/>
                  <a:ext cx="1233161" cy="597222"/>
                </a:xfrm>
                <a:prstGeom prst="roundRect">
                  <a:avLst/>
                </a:prstGeom>
                <a:solidFill>
                  <a:srgbClr val="FFD3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Input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D14E2AE-70D0-F479-83B3-F32DB5D5748F}"/>
                    </a:ext>
                  </a:extLst>
                </p:cNvPr>
                <p:cNvSpPr txBox="1"/>
                <p:nvPr/>
              </p:nvSpPr>
              <p:spPr>
                <a:xfrm>
                  <a:off x="4123055" y="5314778"/>
                  <a:ext cx="1425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Wind speed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892F77-A5F8-71D1-AE6C-412AC58809A9}"/>
                  </a:ext>
                </a:extLst>
              </p:cNvPr>
              <p:cNvGrpSpPr/>
              <p:nvPr/>
            </p:nvGrpSpPr>
            <p:grpSpPr>
              <a:xfrm>
                <a:off x="8066250" y="2648547"/>
                <a:ext cx="1634511" cy="3066341"/>
                <a:chOff x="6623206" y="2648547"/>
                <a:chExt cx="1634511" cy="3066341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756E371-9959-1B6A-EC65-8DAD5B87B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3206" y="3612232"/>
                  <a:ext cx="1447981" cy="1397803"/>
                </a:xfrm>
                <a:prstGeom prst="rect">
                  <a:avLst/>
                </a:prstGeom>
              </p:spPr>
            </p:pic>
            <p:sp>
              <p:nvSpPr>
                <p:cNvPr id="10" name="Rectangle: Rounded Corners 8">
                  <a:extLst>
                    <a:ext uri="{FF2B5EF4-FFF2-40B4-BE49-F238E27FC236}">
                      <a16:creationId xmlns:a16="http://schemas.microsoft.com/office/drawing/2014/main" id="{502EE92E-2743-F1AF-30DB-438917E50E7C}"/>
                    </a:ext>
                  </a:extLst>
                </p:cNvPr>
                <p:cNvSpPr/>
                <p:nvPr/>
              </p:nvSpPr>
              <p:spPr>
                <a:xfrm>
                  <a:off x="6730615" y="2648547"/>
                  <a:ext cx="1233161" cy="597222"/>
                </a:xfrm>
                <a:prstGeom prst="roundRect">
                  <a:avLst/>
                </a:prstGeom>
                <a:solidFill>
                  <a:srgbClr val="A8EB6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Output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5AF907-52EA-C5F4-E9EB-46B30012FF07}"/>
                    </a:ext>
                  </a:extLst>
                </p:cNvPr>
                <p:cNvSpPr txBox="1"/>
                <p:nvPr/>
              </p:nvSpPr>
              <p:spPr>
                <a:xfrm>
                  <a:off x="6643557" y="5314778"/>
                  <a:ext cx="16141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Power output</a:t>
                  </a:r>
                </a:p>
              </p:txBody>
            </p:sp>
          </p:grpSp>
          <p:sp>
            <p:nvSpPr>
              <p:cNvPr id="14" name="Rectangle: Rounded Corners 5">
                <a:extLst>
                  <a:ext uri="{FF2B5EF4-FFF2-40B4-BE49-F238E27FC236}">
                    <a16:creationId xmlns:a16="http://schemas.microsoft.com/office/drawing/2014/main" id="{04B94A0A-CC3D-B61C-89D9-ADC308A3E2FE}"/>
                  </a:ext>
                </a:extLst>
              </p:cNvPr>
              <p:cNvSpPr/>
              <p:nvPr/>
            </p:nvSpPr>
            <p:spPr>
              <a:xfrm>
                <a:off x="5594280" y="2648547"/>
                <a:ext cx="1233161" cy="597222"/>
              </a:xfrm>
              <a:prstGeom prst="roundRect">
                <a:avLst/>
              </a:prstGeom>
              <a:solidFill>
                <a:srgbClr val="FFD3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E851E-C109-64A3-9567-38875CC773B4}"/>
                  </a:ext>
                </a:extLst>
              </p:cNvPr>
              <p:cNvSpPr txBox="1"/>
              <p:nvPr/>
            </p:nvSpPr>
            <p:spPr>
              <a:xfrm>
                <a:off x="5447977" y="5357640"/>
                <a:ext cx="1524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Temperature</a:t>
                </a:r>
              </a:p>
            </p:txBody>
          </p:sp>
          <p:pic>
            <p:nvPicPr>
              <p:cNvPr id="16" name="Picture 2" descr="Temperature - Free weather icons">
                <a:extLst>
                  <a:ext uri="{FF2B5EF4-FFF2-40B4-BE49-F238E27FC236}">
                    <a16:creationId xmlns:a16="http://schemas.microsoft.com/office/drawing/2014/main" id="{42BD2825-C10F-64FF-43D3-22194F00CA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430" y="3578834"/>
                <a:ext cx="1445741" cy="1445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D2C7E7-A41E-9ACE-5BAA-082010B80F2C}"/>
                    </a:ext>
                  </a:extLst>
                </p:cNvPr>
                <p:cNvSpPr txBox="1"/>
                <p:nvPr/>
              </p:nvSpPr>
              <p:spPr>
                <a:xfrm>
                  <a:off x="4571681" y="5684786"/>
                  <a:ext cx="32561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D2C7E7-A41E-9ACE-5BAA-082010B80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681" y="5684786"/>
                  <a:ext cx="3256148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3891" t="-25714" r="-2724" b="-45714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58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FFF-FD8E-EA0C-EB97-0A49DD84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CE680C-D59F-56CB-E895-EAE0265D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7"/>
            <a:ext cx="10515600" cy="15573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you graph this equation, it no longer form a line. Instead, it would be graphed as a plane in three-dimensional space. </a:t>
            </a:r>
          </a:p>
          <a:p>
            <a:endParaRPr lang="en-NO" dirty="0"/>
          </a:p>
        </p:txBody>
      </p:sp>
      <p:pic>
        <p:nvPicPr>
          <p:cNvPr id="8" name="Picture 7" descr="a graph showing a plane in three-dimensional space. &#10;">
            <a:extLst>
              <a:ext uri="{FF2B5EF4-FFF2-40B4-BE49-F238E27FC236}">
                <a16:creationId xmlns:a16="http://schemas.microsoft.com/office/drawing/2014/main" id="{89253776-5F23-0C71-0FAE-B079BA2E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99" y="2029446"/>
            <a:ext cx="6288201" cy="44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F173-B7D3-A2FE-D5C1-8DBADC78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EA26-C6B8-E37D-5CF1-A8EEE147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594"/>
            <a:ext cx="10515600" cy="4214812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But…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8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if you wanted to consider more features like pressure, humidity, or anything else that might affect the performance of the wind turbine? </a:t>
            </a:r>
          </a:p>
          <a:p>
            <a:pPr algn="l">
              <a:lnSpc>
                <a:spcPct val="100000"/>
              </a:lnSpc>
            </a:pPr>
            <a:endParaRPr lang="en-US" sz="28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8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i="0" dirty="0">
                <a:solidFill>
                  <a:srgbClr val="31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idea is exactly the same as with one or two features</a:t>
            </a:r>
            <a:r>
              <a:rPr lang="en-US" sz="2800" dirty="0">
                <a:solidFill>
                  <a:srgbClr val="31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  <a:endParaRPr lang="en-US" sz="2800" i="0" dirty="0">
              <a:solidFill>
                <a:srgbClr val="3154E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8060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03E229-09A6-A1C3-315E-1D019DEB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grpSp>
        <p:nvGrpSpPr>
          <p:cNvPr id="2" name="Group 1" descr="showing equation for four features as  input features, and one output ">
            <a:extLst>
              <a:ext uri="{FF2B5EF4-FFF2-40B4-BE49-F238E27FC236}">
                <a16:creationId xmlns:a16="http://schemas.microsoft.com/office/drawing/2014/main" id="{7F1D0870-98E0-9EB4-E423-2354FB0BF9B0}"/>
              </a:ext>
            </a:extLst>
          </p:cNvPr>
          <p:cNvGrpSpPr/>
          <p:nvPr/>
        </p:nvGrpSpPr>
        <p:grpSpPr>
          <a:xfrm>
            <a:off x="551083" y="2135287"/>
            <a:ext cx="10703647" cy="2256584"/>
            <a:chOff x="551083" y="2135287"/>
            <a:chExt cx="10703647" cy="2256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7A2101-9D5C-7C15-D34B-D95D17B17595}"/>
                </a:ext>
              </a:extLst>
            </p:cNvPr>
            <p:cNvGrpSpPr/>
            <p:nvPr/>
          </p:nvGrpSpPr>
          <p:grpSpPr>
            <a:xfrm>
              <a:off x="551083" y="2135287"/>
              <a:ext cx="10703647" cy="761729"/>
              <a:chOff x="369930" y="1003694"/>
              <a:chExt cx="10703647" cy="761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211DBE7-754A-1F0D-0B53-4BB96A6F6696}"/>
                      </a:ext>
                    </a:extLst>
                  </p:cNvPr>
                  <p:cNvSpPr txBox="1"/>
                  <p:nvPr/>
                </p:nvSpPr>
                <p:spPr>
                  <a:xfrm>
                    <a:off x="369930" y="1097854"/>
                    <a:ext cx="1115197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211DBE7-754A-1F0D-0B53-4BB96A6F6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930" y="1097854"/>
                    <a:ext cx="111519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B8AB391-234E-12AA-B53A-6D366C6EB7C9}"/>
                  </a:ext>
                </a:extLst>
              </p:cNvPr>
              <p:cNvGrpSpPr/>
              <p:nvPr/>
            </p:nvGrpSpPr>
            <p:grpSpPr>
              <a:xfrm>
                <a:off x="1209504" y="1003694"/>
                <a:ext cx="9864073" cy="761729"/>
                <a:chOff x="1209504" y="1003694"/>
                <a:chExt cx="9864073" cy="761729"/>
              </a:xfrm>
            </p:grpSpPr>
            <p:sp>
              <p:nvSpPr>
                <p:cNvPr id="5" name="Rectangle: Rounded Corners 2">
                  <a:extLst>
                    <a:ext uri="{FF2B5EF4-FFF2-40B4-BE49-F238E27FC236}">
                      <a16:creationId xmlns:a16="http://schemas.microsoft.com/office/drawing/2014/main" id="{165B422C-B771-2475-25C9-61CF612AB17C}"/>
                    </a:ext>
                  </a:extLst>
                </p:cNvPr>
                <p:cNvSpPr/>
                <p:nvPr/>
              </p:nvSpPr>
              <p:spPr>
                <a:xfrm>
                  <a:off x="1209504" y="1057537"/>
                  <a:ext cx="1261847" cy="494270"/>
                </a:xfrm>
                <a:prstGeom prst="roundRect">
                  <a:avLst/>
                </a:prstGeom>
                <a:solidFill>
                  <a:srgbClr val="FFD3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Feature 1</a:t>
                  </a:r>
                </a:p>
              </p:txBody>
            </p:sp>
            <p:sp>
              <p:nvSpPr>
                <p:cNvPr id="6" name="Rectangle: Rounded Corners 3">
                  <a:extLst>
                    <a:ext uri="{FF2B5EF4-FFF2-40B4-BE49-F238E27FC236}">
                      <a16:creationId xmlns:a16="http://schemas.microsoft.com/office/drawing/2014/main" id="{CF1BDB56-AA3D-EF98-7AE6-18499C872E89}"/>
                    </a:ext>
                  </a:extLst>
                </p:cNvPr>
                <p:cNvSpPr/>
                <p:nvPr/>
              </p:nvSpPr>
              <p:spPr>
                <a:xfrm>
                  <a:off x="3295192" y="1057537"/>
                  <a:ext cx="1261847" cy="494270"/>
                </a:xfrm>
                <a:prstGeom prst="roundRect">
                  <a:avLst/>
                </a:prstGeom>
                <a:solidFill>
                  <a:srgbClr val="FFD3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Feature 2</a:t>
                  </a:r>
                </a:p>
              </p:txBody>
            </p:sp>
            <p:sp>
              <p:nvSpPr>
                <p:cNvPr id="7" name="Rectangle: Rounded Corners 9">
                  <a:extLst>
                    <a:ext uri="{FF2B5EF4-FFF2-40B4-BE49-F238E27FC236}">
                      <a16:creationId xmlns:a16="http://schemas.microsoft.com/office/drawing/2014/main" id="{F4093910-9042-AF1E-3CA0-950BBB166E96}"/>
                    </a:ext>
                  </a:extLst>
                </p:cNvPr>
                <p:cNvSpPr/>
                <p:nvPr/>
              </p:nvSpPr>
              <p:spPr>
                <a:xfrm>
                  <a:off x="5428608" y="1057537"/>
                  <a:ext cx="1261847" cy="494270"/>
                </a:xfrm>
                <a:prstGeom prst="roundRect">
                  <a:avLst/>
                </a:prstGeom>
                <a:solidFill>
                  <a:srgbClr val="FFD3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Feature 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D618575-7D5A-1AEB-4ECF-1EA1C35B34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5488" y="1080548"/>
                      <a:ext cx="11151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a14:m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D618575-7D5A-1AEB-4ECF-1EA1C35B34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5488" y="1080548"/>
                      <a:ext cx="1115197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574A49B-D019-2170-0E71-7914101B3F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4483" y="1057537"/>
                      <a:ext cx="11151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a14:m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574A49B-D019-2170-0E71-7914101B3F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4483" y="1057537"/>
                      <a:ext cx="1115197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ectangle: Rounded Corners 15">
                  <a:extLst>
                    <a:ext uri="{FF2B5EF4-FFF2-40B4-BE49-F238E27FC236}">
                      <a16:creationId xmlns:a16="http://schemas.microsoft.com/office/drawing/2014/main" id="{3C596791-CABB-6E5B-D191-CF234A5E6275}"/>
                    </a:ext>
                  </a:extLst>
                </p:cNvPr>
                <p:cNvSpPr/>
                <p:nvPr/>
              </p:nvSpPr>
              <p:spPr>
                <a:xfrm>
                  <a:off x="7545698" y="1057537"/>
                  <a:ext cx="1261847" cy="494270"/>
                </a:xfrm>
                <a:prstGeom prst="roundRect">
                  <a:avLst/>
                </a:prstGeom>
                <a:solidFill>
                  <a:srgbClr val="FFD3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Feature 4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9CB32D1-93D5-5309-9CC1-BCEC8CC56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34592" y="1073674"/>
                      <a:ext cx="11151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a14:m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a14:m>
                      <a:endPara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9CB32D1-93D5-5309-9CC1-BCEC8CC56A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4592" y="1073674"/>
                      <a:ext cx="1115197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5230F2E-37E7-03CB-C87A-F37EE75876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0916" y="1057537"/>
                      <a:ext cx="1142079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a14:m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</a:t>
                      </a:r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=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5230F2E-37E7-03CB-C87A-F37EE75876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10916" y="1057537"/>
                      <a:ext cx="1142079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297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Rectangle: Rounded Corners 19">
                  <a:extLst>
                    <a:ext uri="{FF2B5EF4-FFF2-40B4-BE49-F238E27FC236}">
                      <a16:creationId xmlns:a16="http://schemas.microsoft.com/office/drawing/2014/main" id="{CE59B5B2-2D45-EB19-2D8A-1C538675A2A0}"/>
                    </a:ext>
                  </a:extLst>
                </p:cNvPr>
                <p:cNvSpPr/>
                <p:nvPr/>
              </p:nvSpPr>
              <p:spPr>
                <a:xfrm>
                  <a:off x="10052995" y="1003694"/>
                  <a:ext cx="1020582" cy="494270"/>
                </a:xfrm>
                <a:prstGeom prst="roundRect">
                  <a:avLst/>
                </a:prstGeom>
                <a:solidFill>
                  <a:srgbClr val="A8EB65"/>
                </a:solidFill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Output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FDF61A-579D-F4C3-25E6-3529A6109E5C}"/>
                    </a:ext>
                  </a:extLst>
                </p:cNvPr>
                <p:cNvSpPr txBox="1"/>
                <p:nvPr/>
              </p:nvSpPr>
              <p:spPr>
                <a:xfrm>
                  <a:off x="2562263" y="3960984"/>
                  <a:ext cx="67750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… 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FDF61A-579D-F4C3-25E6-3529A6109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263" y="3960984"/>
                  <a:ext cx="677506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682" t="-26471" r="-748" b="-4705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585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3B33-253F-44B0-C023-82495BBF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48121-9EE2-DD89-B525-66C4638B8BEB}"/>
                  </a:ext>
                </a:extLst>
              </p:cNvPr>
              <p:cNvSpPr txBox="1"/>
              <p:nvPr/>
            </p:nvSpPr>
            <p:spPr>
              <a:xfrm>
                <a:off x="2069421" y="1161485"/>
                <a:ext cx="8341579" cy="535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…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48121-9EE2-DD89-B525-66C4638B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1" y="1161485"/>
                <a:ext cx="8341579" cy="535146"/>
              </a:xfrm>
              <a:prstGeom prst="rect">
                <a:avLst/>
              </a:prstGeom>
              <a:blipFill>
                <a:blip r:embed="rId3"/>
                <a:stretch>
                  <a:fillRect l="-1368" t="-4651" b="-348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FA3EC5-FE1B-DB7A-0B28-117464DA0C22}"/>
                  </a:ext>
                </a:extLst>
              </p:cNvPr>
              <p:cNvSpPr txBox="1"/>
              <p:nvPr/>
            </p:nvSpPr>
            <p:spPr>
              <a:xfrm>
                <a:off x="2069420" y="1882296"/>
                <a:ext cx="8341579" cy="535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…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FA3EC5-FE1B-DB7A-0B28-117464DA0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0" y="1882296"/>
                <a:ext cx="8341579" cy="535146"/>
              </a:xfrm>
              <a:prstGeom prst="rect">
                <a:avLst/>
              </a:prstGeom>
              <a:blipFill>
                <a:blip r:embed="rId4"/>
                <a:stretch>
                  <a:fillRect l="-1368" t="-4651" b="-348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6917D-A259-1D38-02D9-B72D8552C184}"/>
                  </a:ext>
                </a:extLst>
              </p:cNvPr>
              <p:cNvSpPr txBox="1"/>
              <p:nvPr/>
            </p:nvSpPr>
            <p:spPr>
              <a:xfrm>
                <a:off x="2069420" y="2619681"/>
                <a:ext cx="8341579" cy="535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…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A6917D-A259-1D38-02D9-B72D8552C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0" y="2619681"/>
                <a:ext cx="8341579" cy="535146"/>
              </a:xfrm>
              <a:prstGeom prst="rect">
                <a:avLst/>
              </a:prstGeom>
              <a:blipFill>
                <a:blip r:embed="rId5"/>
                <a:stretch>
                  <a:fillRect l="-1368" t="-4651" b="-348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EA7C2A0-4603-390E-67F3-D122ED1C2687}"/>
              </a:ext>
            </a:extLst>
          </p:cNvPr>
          <p:cNvSpPr txBox="1"/>
          <p:nvPr/>
        </p:nvSpPr>
        <p:spPr>
          <a:xfrm>
            <a:off x="6019796" y="3181456"/>
            <a:ext cx="245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B3F46-2A22-C9E8-4E95-38196EA0B103}"/>
                  </a:ext>
                </a:extLst>
              </p:cNvPr>
              <p:cNvSpPr txBox="1"/>
              <p:nvPr/>
            </p:nvSpPr>
            <p:spPr>
              <a:xfrm>
                <a:off x="2069420" y="3991686"/>
                <a:ext cx="8828892" cy="535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… 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B3F46-2A22-C9E8-4E95-38196EA0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20" y="3991686"/>
                <a:ext cx="8828892" cy="535146"/>
              </a:xfrm>
              <a:prstGeom prst="rect">
                <a:avLst/>
              </a:prstGeom>
              <a:blipFill>
                <a:blip r:embed="rId6"/>
                <a:stretch>
                  <a:fillRect l="-1291" t="-4651" b="-348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36E02E-8437-9F32-D467-3130E106671B}"/>
              </a:ext>
            </a:extLst>
          </p:cNvPr>
          <p:cNvSpPr txBox="1"/>
          <p:nvPr/>
        </p:nvSpPr>
        <p:spPr>
          <a:xfrm>
            <a:off x="4093050" y="5449882"/>
            <a:ext cx="4099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of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190826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00D2-0918-54E9-28F9-ADDB4B7D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1653371"/>
            <a:ext cx="9601200" cy="16533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grpSp>
        <p:nvGrpSpPr>
          <p:cNvPr id="4" name="Group 3" descr="vector of weights called w and matrix X for the inputs and a vector y for the output">
            <a:extLst>
              <a:ext uri="{FF2B5EF4-FFF2-40B4-BE49-F238E27FC236}">
                <a16:creationId xmlns:a16="http://schemas.microsoft.com/office/drawing/2014/main" id="{51F8FB0B-0BF6-BB6F-AB02-0BF2D119BDE6}"/>
              </a:ext>
            </a:extLst>
          </p:cNvPr>
          <p:cNvGrpSpPr/>
          <p:nvPr/>
        </p:nvGrpSpPr>
        <p:grpSpPr>
          <a:xfrm>
            <a:off x="832449" y="953937"/>
            <a:ext cx="13880061" cy="5100253"/>
            <a:chOff x="832449" y="953937"/>
            <a:chExt cx="13880061" cy="5100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3C20D7-28F4-99A6-EA5D-42251A378695}"/>
                    </a:ext>
                  </a:extLst>
                </p:cNvPr>
                <p:cNvSpPr txBox="1"/>
                <p:nvPr/>
              </p:nvSpPr>
              <p:spPr>
                <a:xfrm>
                  <a:off x="8617948" y="1793887"/>
                  <a:ext cx="6094562" cy="5600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…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3C20D7-28F4-99A6-EA5D-42251A378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8" y="1793887"/>
                  <a:ext cx="6094562" cy="560090"/>
                </a:xfrm>
                <a:prstGeom prst="rect">
                  <a:avLst/>
                </a:prstGeom>
                <a:blipFill>
                  <a:blip r:embed="rId3"/>
                  <a:stretch>
                    <a:fillRect l="-624" t="-4444" b="-2888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C1EAE7-E1A5-0AB4-2902-096C860BF671}"/>
                </a:ext>
              </a:extLst>
            </p:cNvPr>
            <p:cNvGrpSpPr/>
            <p:nvPr/>
          </p:nvGrpSpPr>
          <p:grpSpPr>
            <a:xfrm>
              <a:off x="832449" y="953937"/>
              <a:ext cx="10481093" cy="5100253"/>
              <a:chOff x="1061049" y="1618891"/>
              <a:chExt cx="10481093" cy="51002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DB4C0DB-01E6-0179-104B-8F325E94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4541967" y="2321475"/>
                    <a:ext cx="3268395" cy="535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rPr>
                              <m:t>…</m:t>
                            </m:r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DB4C0DB-01E6-0179-104B-8F325E94A1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67" y="2321475"/>
                    <a:ext cx="3268395" cy="5351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17" b="-25581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9462EEF-94AD-4C20-CB5F-9B35A7864D5B}"/>
                      </a:ext>
                    </a:extLst>
                  </p:cNvPr>
                  <p:cNvSpPr txBox="1"/>
                  <p:nvPr/>
                </p:nvSpPr>
                <p:spPr>
                  <a:xfrm>
                    <a:off x="4541966" y="3042286"/>
                    <a:ext cx="3280193" cy="535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…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9462EEF-94AD-4C20-CB5F-9B35A7864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66" y="3042286"/>
                    <a:ext cx="3280193" cy="5351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8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1AED8BC-8F03-7298-E777-009BE958C0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41966" y="3779671"/>
                    <a:ext cx="3280193" cy="535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…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1AED8BC-8F03-7298-E777-009BE958C0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66" y="3779671"/>
                    <a:ext cx="3280193" cy="535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8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9ACB594-BF23-87A5-CCDF-5C05C489A6B1}"/>
                      </a:ext>
                    </a:extLst>
                  </p:cNvPr>
                  <p:cNvSpPr txBox="1"/>
                  <p:nvPr/>
                </p:nvSpPr>
                <p:spPr>
                  <a:xfrm>
                    <a:off x="4541966" y="5151676"/>
                    <a:ext cx="3480889" cy="535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  <m:r>
                          <a:rPr lang="en-US" sz="28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… 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bSup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9ACB594-BF23-87A5-CCDF-5C05C489A6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66" y="5151676"/>
                    <a:ext cx="3480889" cy="5351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82" b="-39535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D20499-915A-8095-F268-C568FAE6BCCC}"/>
                  </a:ext>
                </a:extLst>
              </p:cNvPr>
              <p:cNvSpPr txBox="1"/>
              <p:nvPr/>
            </p:nvSpPr>
            <p:spPr>
              <a:xfrm>
                <a:off x="5956175" y="4399473"/>
                <a:ext cx="272096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.</a:t>
                </a:r>
              </a:p>
              <a:p>
                <a:r>
                  <a:rPr lang="en-US" sz="1050" dirty="0"/>
                  <a:t>.</a:t>
                </a:r>
              </a:p>
              <a:p>
                <a:r>
                  <a:rPr lang="en-US" sz="1050" dirty="0"/>
                  <a:t>.</a:t>
                </a:r>
              </a:p>
              <a:p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4D068F-9FC0-B5A1-36CF-CD8F100BC5DE}"/>
                  </a:ext>
                </a:extLst>
              </p:cNvPr>
              <p:cNvSpPr txBox="1"/>
              <p:nvPr/>
            </p:nvSpPr>
            <p:spPr>
              <a:xfrm>
                <a:off x="1794269" y="3534407"/>
                <a:ext cx="1013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</a:p>
            </p:txBody>
          </p:sp>
          <p:sp>
            <p:nvSpPr>
              <p:cNvPr id="3" name="Double Bracket 2">
                <a:extLst>
                  <a:ext uri="{FF2B5EF4-FFF2-40B4-BE49-F238E27FC236}">
                    <a16:creationId xmlns:a16="http://schemas.microsoft.com/office/drawing/2014/main" id="{15622F69-877E-5F85-7379-731C9B499A02}"/>
                  </a:ext>
                </a:extLst>
              </p:cNvPr>
              <p:cNvSpPr/>
              <p:nvPr/>
            </p:nvSpPr>
            <p:spPr>
              <a:xfrm>
                <a:off x="4037162" y="2337758"/>
                <a:ext cx="4304581" cy="3493699"/>
              </a:xfrm>
              <a:prstGeom prst="bracketPair">
                <a:avLst/>
              </a:prstGeom>
              <a:ln>
                <a:solidFill>
                  <a:srgbClr val="416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154E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12094CA-B646-5CEF-5553-96BF136949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833" y="2443048"/>
                    <a:ext cx="6094562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…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12094CA-B646-5CEF-5553-96BF13694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833" y="2443048"/>
                    <a:ext cx="6094562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1905" b="-30952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Double Bracket 9">
                <a:extLst>
                  <a:ext uri="{FF2B5EF4-FFF2-40B4-BE49-F238E27FC236}">
                    <a16:creationId xmlns:a16="http://schemas.microsoft.com/office/drawing/2014/main" id="{50F56B77-31D6-B848-3417-01EDB8954C3E}"/>
                  </a:ext>
                </a:extLst>
              </p:cNvPr>
              <p:cNvSpPr/>
              <p:nvPr/>
            </p:nvSpPr>
            <p:spPr>
              <a:xfrm>
                <a:off x="1061049" y="2596551"/>
                <a:ext cx="2648310" cy="284671"/>
              </a:xfrm>
              <a:prstGeom prst="bracketPair">
                <a:avLst/>
              </a:prstGeom>
              <a:ln>
                <a:solidFill>
                  <a:srgbClr val="416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154E6"/>
                  </a:solidFill>
                </a:endParaRPr>
              </a:p>
            </p:txBody>
          </p:sp>
          <p:sp>
            <p:nvSpPr>
              <p:cNvPr id="12" name="Double Bracket 11">
                <a:extLst>
                  <a:ext uri="{FF2B5EF4-FFF2-40B4-BE49-F238E27FC236}">
                    <a16:creationId xmlns:a16="http://schemas.microsoft.com/office/drawing/2014/main" id="{B0582086-DE93-645F-FA51-82E972D7F99C}"/>
                  </a:ext>
                </a:extLst>
              </p:cNvPr>
              <p:cNvSpPr/>
              <p:nvPr/>
            </p:nvSpPr>
            <p:spPr>
              <a:xfrm>
                <a:off x="8770187" y="2550544"/>
                <a:ext cx="2771955" cy="284671"/>
              </a:xfrm>
              <a:prstGeom prst="bracketPair">
                <a:avLst/>
              </a:prstGeom>
              <a:ln>
                <a:solidFill>
                  <a:srgbClr val="4161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154E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4E56B70-7C96-E5B9-3136-545C6DF2A2CD}"/>
                      </a:ext>
                    </a:extLst>
                  </p:cNvPr>
                  <p:cNvSpPr txBox="1"/>
                  <p:nvPr/>
                </p:nvSpPr>
                <p:spPr>
                  <a:xfrm>
                    <a:off x="2018583" y="1621766"/>
                    <a:ext cx="250799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0" i="1" smtClean="0">
                              <a:solidFill>
                                <a:srgbClr val="80B648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oMath>
                      </m:oMathPara>
                    </a14:m>
                    <a:endParaRPr lang="en-US" sz="40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4E56B70-7C96-E5B9-3136-545C6DF2A2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8583" y="1621766"/>
                    <a:ext cx="2507994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509" r="-3535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3F2012-309E-80FD-7B3E-F127B0D2B3DA}"/>
                      </a:ext>
                    </a:extLst>
                  </p:cNvPr>
                  <p:cNvSpPr txBox="1"/>
                  <p:nvPr/>
                </p:nvSpPr>
                <p:spPr>
                  <a:xfrm>
                    <a:off x="5031382" y="1618891"/>
                    <a:ext cx="5619693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   +    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a14:m>
                    <a:r>
                      <a:rPr lang="en-US" sz="4000" dirty="0">
                        <a:solidFill>
                          <a:srgbClr val="80B648"/>
                        </a:solidFill>
                      </a:rPr>
                      <a:t>              </a:t>
                    </a:r>
                    <a:r>
                      <a:rPr lang="en-US" sz="4000" dirty="0">
                        <a:solidFill>
                          <a:srgbClr val="C00000"/>
                        </a:solidFill>
                      </a:rPr>
                      <a:t>=   </a:t>
                    </a:r>
                    <a14:m>
                      <m:oMath xmlns:m="http://schemas.openxmlformats.org/officeDocument/2006/math"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a14:m>
                    <a:endParaRPr lang="en-US" sz="4000" i="1" dirty="0">
                      <a:solidFill>
                        <a:srgbClr val="80B648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43F2012-309E-80FD-7B3E-F127B0D2B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382" y="1618891"/>
                    <a:ext cx="5619693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80" t="-12069" b="-36207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D359EE-FBD5-83BA-78BE-6B011E34FBA9}"/>
                  </a:ext>
                </a:extLst>
              </p:cNvPr>
              <p:cNvSpPr txBox="1"/>
              <p:nvPr/>
            </p:nvSpPr>
            <p:spPr>
              <a:xfrm>
                <a:off x="9489809" y="3468134"/>
                <a:ext cx="1013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7D3F93-7514-0F68-5DB7-8CB89863255C}"/>
                  </a:ext>
                </a:extLst>
              </p:cNvPr>
              <p:cNvSpPr txBox="1"/>
              <p:nvPr/>
            </p:nvSpPr>
            <p:spPr>
              <a:xfrm>
                <a:off x="5759544" y="6257479"/>
                <a:ext cx="10361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Matrix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1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Regression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one of the most useful concepts in statistics because it involves numerical prediction.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predicts something we do not know, where the answer is a number.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often collect data on things that are easy to measure and call these the independent variables.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is used to tell us about the things that are often hard to measure, termed the dependent or response variable.</a:t>
            </a:r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5523-01A2-A27A-26ED-286BE934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42F2C-A996-6D53-E036-517A3E8A4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2051"/>
                <a:ext cx="10515600" cy="25229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goal of Linear Regression is to find the best values for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such that the line best fits the data points, </a:t>
                </a:r>
                <a:r>
                  <a:rPr lang="en-US" b="0" i="0" dirty="0">
                    <a:solidFill>
                      <a:srgbClr val="4161E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minimizing the errors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or the difference between the predicted values and the actual values.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42F2C-A996-6D53-E036-517A3E8A4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2051"/>
                <a:ext cx="10515600" cy="2522913"/>
              </a:xfrm>
              <a:blipFill>
                <a:blip r:embed="rId2"/>
                <a:stretch>
                  <a:fillRect l="-1206" r="-14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97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3552-FF63-13AD-3D84-6F47B21D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dataset related to co2 emissions from different cars">
            <a:extLst>
              <a:ext uri="{FF2B5EF4-FFF2-40B4-BE49-F238E27FC236}">
                <a16:creationId xmlns:a16="http://schemas.microsoft.com/office/drawing/2014/main" id="{5D368508-7769-F6EF-5525-6DFE0789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34" y="721188"/>
            <a:ext cx="9229515" cy="5660562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0419D341-8F03-332E-6F44-D2ED201E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83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1D2C9F-5AD3-136E-8E30-8D15D75C2DC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54010" y="4647156"/>
                <a:ext cx="10118582" cy="3104669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(actual value)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400" b="1" dirty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(predicted value) = 250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– </a:t>
                </a:r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340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-90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means our prediction line is not accurate enough. </a:t>
                </a:r>
                <a:r>
                  <a:rPr lang="en-US" sz="2400" b="1" i="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error is also called the residual error.</a:t>
                </a:r>
                <a:endParaRPr lang="en-US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1D2C9F-5AD3-136E-8E30-8D15D75C2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54010" y="4647156"/>
                <a:ext cx="10118582" cy="3104669"/>
              </a:xfrm>
              <a:blipFill>
                <a:blip r:embed="rId3"/>
                <a:stretch>
                  <a:fillRect l="-964" t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graph showing the size of a engine and its predicted CO2 Emission&#10;">
            <a:extLst>
              <a:ext uri="{FF2B5EF4-FFF2-40B4-BE49-F238E27FC236}">
                <a16:creationId xmlns:a16="http://schemas.microsoft.com/office/drawing/2014/main" id="{8A3D64A9-429D-6ED1-D844-AC0152AE9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718" y="0"/>
            <a:ext cx="6653245" cy="4375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03FB4-1E06-D466-9416-2678B37DD202}"/>
                  </a:ext>
                </a:extLst>
              </p:cNvPr>
              <p:cNvSpPr txBox="1"/>
              <p:nvPr/>
            </p:nvSpPr>
            <p:spPr>
              <a:xfrm>
                <a:off x="854766" y="936778"/>
                <a:ext cx="3117465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400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5.4 independent variable</a:t>
                </a:r>
              </a:p>
              <a:p>
                <a:endParaRPr lang="en-US" sz="2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= 250 actual emission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1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US" sz="24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dirty="0" smtClean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340 the predicted emission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8593A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8593A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endParaRPr lang="en-US" sz="24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F03FB4-1E06-D466-9416-2678B37DD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66" y="936778"/>
                <a:ext cx="3117465" cy="3416320"/>
              </a:xfrm>
              <a:prstGeom prst="rect">
                <a:avLst/>
              </a:prstGeom>
              <a:blipFill>
                <a:blip r:embed="rId5"/>
                <a:stretch>
                  <a:fillRect l="-2930" t="-1429" r="-4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7C8145-D0BF-3267-0773-98B3B4D34744}"/>
              </a:ext>
            </a:extLst>
          </p:cNvPr>
          <p:cNvSpPr txBox="1"/>
          <p:nvPr/>
        </p:nvSpPr>
        <p:spPr>
          <a:xfrm>
            <a:off x="4864261" y="4133485"/>
            <a:ext cx="60940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</a:rPr>
              <a:t>https://higherlogicdownload.s3.amazonaws.com/IMWUC/UploadedImages/92757287-d116-4157-b004-c2a0aba1b048/Fit-Line.png</a:t>
            </a: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11A0882D-1533-8F45-DF00-1341FE5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1717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ADB-186F-1E2D-210B-08880153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6C3C-28F2-A498-22E9-363D0F54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22808"/>
            <a:ext cx="6177742" cy="5212383"/>
          </a:xfrm>
        </p:spPr>
        <p:txBody>
          <a:bodyPr/>
          <a:lstStyle/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find the best-fitting line in a linear regression model, we use a process called “</a:t>
            </a:r>
            <a:r>
              <a:rPr lang="en-US" sz="2800" i="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ordinary least squares (OLS) regression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process involves calculating the sum of the squared differences between the predicted values and the actual values for each data point, and then finding the line that </a:t>
            </a:r>
            <a:r>
              <a:rPr lang="en-US" sz="2800" b="0" i="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minimizes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sum of squared errors.</a:t>
            </a:r>
            <a:endParaRPr lang="en-US" sz="2800" kern="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C48FF4BD-CBD3-323C-D098-88A4B8B57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43" y="1154612"/>
            <a:ext cx="4759481" cy="45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D053-E4E8-A88E-C54B-E9BD2F2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Mean Squared Error (MSE</a:t>
            </a:r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09E6-A67A-BF22-E39A-9C712DFC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0C1B7-0987-DD57-83A7-2B1B9AB877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UBOPTIMaL - Mean Squared Error (MSE)">
            <a:extLst>
              <a:ext uri="{FF2B5EF4-FFF2-40B4-BE49-F238E27FC236}">
                <a16:creationId xmlns:a16="http://schemas.microsoft.com/office/drawing/2014/main" id="{9E4B2FE6-59C8-F346-6646-E993C7FB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53" y="1724942"/>
            <a:ext cx="5859162" cy="329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956FD-EB06-393F-3BAC-7D0CFF808E91}"/>
              </a:ext>
            </a:extLst>
          </p:cNvPr>
          <p:cNvSpPr txBox="1"/>
          <p:nvPr/>
        </p:nvSpPr>
        <p:spPr>
          <a:xfrm>
            <a:off x="1146258" y="4475634"/>
            <a:ext cx="99873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8593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objective is to find a line where the mean of all these errors is minimized. </a:t>
            </a:r>
          </a:p>
          <a:p>
            <a:pPr algn="l"/>
            <a:r>
              <a:rPr lang="en-US" sz="2800" b="1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other words, the mean error of the prediction using the fit line should be minimized.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94FCBA0D-43E7-D2C2-5B08-0EED6E3CAD9F}"/>
              </a:ext>
            </a:extLst>
          </p:cNvPr>
          <p:cNvSpPr txBox="1">
            <a:spLocks/>
          </p:cNvSpPr>
          <p:nvPr/>
        </p:nvSpPr>
        <p:spPr>
          <a:xfrm>
            <a:off x="838200" y="-13255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Mean Squared Error (MSE</a:t>
            </a:r>
            <a:r>
              <a:rPr lang="en-US" sz="36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3237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E271-5C8B-2E25-2047-128408E9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629265"/>
            <a:ext cx="9579840" cy="5696379"/>
          </a:xfrm>
        </p:spPr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*** to minimize it, we should find the best parameters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𝒘 and 𝒃</a:t>
            </a:r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the question is how to find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𝒘 and 𝒃</a:t>
            </a:r>
            <a:r>
              <a:rPr lang="en-US" sz="2800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such a way that it minimizes this error?</a:t>
            </a:r>
          </a:p>
          <a:p>
            <a:pPr algn="ctr"/>
            <a:endParaRPr lang="en-US" sz="2800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can we find such a perfect line?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another way, how should we find the best parameters for our line?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Should we move the line a lot randomly and calculate the MSE value every time and choose the minimum one? </a:t>
            </a:r>
          </a:p>
          <a:p>
            <a:pPr algn="ctr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0A1FC84E-2D71-E960-44C7-65C6379A8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Mean Squared Error (MSE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kumimoji="0" lang="en-NO" sz="4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7283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DD822-98B5-CD4D-AD3A-DDCE6551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60352"/>
            <a:ext cx="9619956" cy="3796464"/>
          </a:xfrm>
        </p:spPr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two options here: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use a </a:t>
            </a:r>
            <a:r>
              <a:rPr lang="en-US" sz="36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mathematic approach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use an </a:t>
            </a:r>
            <a:r>
              <a:rPr lang="en-US" sz="3600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optimization approach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DD14049A-0B3A-044E-7631-61A5D30136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Mean Squared Error (MSE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kumimoji="0" lang="en-NO" sz="4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434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3DC528-32B6-933C-0322-9AF2D3E5CC9F}"/>
              </a:ext>
            </a:extLst>
          </p:cNvPr>
          <p:cNvSpPr txBox="1"/>
          <p:nvPr/>
        </p:nvSpPr>
        <p:spPr>
          <a:xfrm>
            <a:off x="1380993" y="4912001"/>
            <a:ext cx="95918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estimate them directly from our data.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requires that we calculate the mean of the independent and dependent or target column from the dataset separately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10" name="Picture 9" descr="dataset related to the co2emission usage of cars">
            <a:extLst>
              <a:ext uri="{FF2B5EF4-FFF2-40B4-BE49-F238E27FC236}">
                <a16:creationId xmlns:a16="http://schemas.microsoft.com/office/drawing/2014/main" id="{F51C87B5-D43B-0E47-F820-7B7205C8D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04" y="357016"/>
            <a:ext cx="8655500" cy="4457465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A95FC23F-C8F7-1188-9820-49418EA741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Mean Squared Error (MSE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kumimoji="0" lang="en-NO" sz="4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2115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7674-873F-A86B-CD5E-CAD9575F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D023-FAE2-EE36-FD0D-500131694C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8157"/>
                <a:ext cx="10515600" cy="4821685"/>
              </a:xfrm>
            </p:spPr>
            <p:txBody>
              <a:bodyPr/>
              <a:lstStyle/>
              <a:p>
                <a:pPr marL="28575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This is achieved by adjusting the values of the intercept and slope coefficients, also known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dirty="0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w</m:t>
                    </m:r>
                  </m:oMath>
                </a14:m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 respectively.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800" b="0" i="0" dirty="0">
                  <a:solidFill>
                    <a:schemeClr val="accent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w</m:t>
                      </m:r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US" sz="2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2800" b="0" i="0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800" i="1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</m:acc>
                                    </m:sub>
                                  </m:sSub>
                                  <m:r>
                                    <a:rPr lang="en-US" sz="2800" b="0" i="0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sSubSup>
                            <m:sSubSupPr>
                              <m:ctrlPr>
                                <a:rPr lang="en-US" sz="2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ⅈ=1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sz="2800" b="0" i="0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:endParaRPr lang="en-US" sz="280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sz="28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w</m:t>
                      </m:r>
                      <m:acc>
                        <m:accPr>
                          <m:chr m:val="̅"/>
                          <m:ctrlPr>
                            <a:rPr lang="en-US" sz="2800" i="1" dirty="0" smtClean="0">
                              <a:solidFill>
                                <a:srgbClr val="2424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Once the values of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are determined, we can use the linear regression equation to make predictions for new data points.</a:t>
                </a:r>
                <a:endParaRPr lang="en-US" sz="2800" kern="1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BD023-FAE2-EE36-FD0D-500131694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8157"/>
                <a:ext cx="10515600" cy="4821685"/>
              </a:xfrm>
              <a:blipFill>
                <a:blip r:embed="rId3"/>
                <a:stretch>
                  <a:fillRect l="-1086" t="-21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7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0510F6-E838-73E9-12C6-DF8B65F8FBAB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087393" y="3722877"/>
                <a:ext cx="10132542" cy="33328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=𝒘𝒙+𝒃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 = (2.0 + 2.4 + 1.5 + 3.5 + …)/9 = 3.03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 = (196 + 221 + 136 + 255 + …)/9 = 226.22</a:t>
                </a: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𝒘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2.0−3.03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196−226.22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2.4−3.03</m:t>
                            </m:r>
                          </m:e>
                        </m:d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221−226.22</m:t>
                            </m:r>
                          </m:e>
                        </m:d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2.0−3.03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2.4−3.03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 = 39</a:t>
                </a: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𝒃 = 226.22 – 39*3.03 = 125.74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dirty="0" smtClean="0">
                            <a:solidFill>
                              <a:srgbClr val="3054E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 smtClean="0">
                            <a:solidFill>
                              <a:srgbClr val="3054E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200" b="1" dirty="0">
                    <a:solidFill>
                      <a:srgbClr val="3054E5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𝟑𝟗</m:t>
                    </m:r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𝟏𝟐𝟓</m:t>
                    </m:r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3200" b="1" i="1" dirty="0" smtClean="0">
                        <a:solidFill>
                          <a:srgbClr val="3054E5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𝟕𝟒</m:t>
                    </m:r>
                  </m:oMath>
                </a14:m>
                <a:endParaRPr lang="en-US" sz="3200" b="1" dirty="0">
                  <a:solidFill>
                    <a:srgbClr val="3054E5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0510F6-E838-73E9-12C6-DF8B65F8F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087393" y="3722877"/>
                <a:ext cx="10132542" cy="3332832"/>
              </a:xfrm>
              <a:blipFill>
                <a:blip r:embed="rId3"/>
                <a:stretch>
                  <a:fillRect l="-902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ataset related to the co2emission usage of cars">
            <a:extLst>
              <a:ext uri="{FF2B5EF4-FFF2-40B4-BE49-F238E27FC236}">
                <a16:creationId xmlns:a16="http://schemas.microsoft.com/office/drawing/2014/main" id="{3A4A86F5-3864-0BA0-2067-5CADF5C2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988" y="412955"/>
            <a:ext cx="6255806" cy="3221655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AB01BEE8-A597-CF3C-8E06-E9D6F7675C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Mean Squared Error (MSE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kumimoji="0" lang="en-NO" sz="4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356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D567-E9F7-50E0-EA96-344D577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a typeface="Tahoma" panose="020B0604030504040204" pitchFamily="34" charset="0"/>
                <a:cs typeface="Calibri" panose="020F0502020204030204" pitchFamily="34" charset="0"/>
              </a:rPr>
              <a:t>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70022"/>
            <a:ext cx="6656881" cy="5550568"/>
          </a:xfrm>
        </p:spPr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 you go fishing: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measuring a fish's length is easy, but its weight is harder to determine.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can help predict the fish's weight (dependent variable) based on its length (independent variable).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would be an example of simple </a:t>
            </a:r>
            <a:r>
              <a:rPr lang="en-US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lang="en-US" kern="100" dirty="0">
                <a:solidFill>
                  <a:srgbClr val="31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using a single independent variable in a regression to predict the dependent variable.</a:t>
            </a:r>
            <a:endParaRPr lang="en-US" kern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Fish Length Animated Icon">
            <a:extLst>
              <a:ext uri="{FF2B5EF4-FFF2-40B4-BE49-F238E27FC236}">
                <a16:creationId xmlns:a16="http://schemas.microsoft.com/office/drawing/2014/main" id="{B3C9C5AB-1025-9011-07C1-5946A651F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26" y="2646906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745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BCC2-719E-C900-2611-D9DC4A1681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979917" y="4452094"/>
            <a:ext cx="7333911" cy="33328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Co2Emissions = w*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EngineSize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 + b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		= 39*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EngineSize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 + 125.74</a:t>
            </a:r>
          </a:p>
          <a:p>
            <a:pPr marL="0" lvl="1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		= 39* 2.4 + 125.74</a:t>
            </a:r>
          </a:p>
          <a:p>
            <a:pPr marL="0" lvl="1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rPr>
              <a:t>		= 218.6</a:t>
            </a:r>
          </a:p>
          <a:p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dataset related to the co2emission usage of cars">
            <a:extLst>
              <a:ext uri="{FF2B5EF4-FFF2-40B4-BE49-F238E27FC236}">
                <a16:creationId xmlns:a16="http://schemas.microsoft.com/office/drawing/2014/main" id="{10126E9D-7493-9C1A-DB3C-78A89A3D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41" y="95002"/>
            <a:ext cx="7363617" cy="4276444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8738DD85-7021-BD5E-0F2A-43E77171BA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Mean Squared Error (MSE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kumimoji="0" lang="en-NO" sz="4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3847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270234"/>
            <a:ext cx="9779182" cy="42067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linear regression, you're solving the system by trial and error, meaning iteratively and approximately, to find the best-fit linear solution.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the most basic regression </a:t>
            </a:r>
            <a:r>
              <a:rPr lang="en-US" sz="30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use. </a:t>
            </a:r>
            <a:endParaRPr lang="en-US" sz="3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also doesn't require tuning of parameters.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is also easy to understand, and highly interpretable.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8AE-3220-3CEE-B8D7-15633CE8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ea typeface="Tahoma" panose="020B0604030504040204" pitchFamily="34" charset="0"/>
                <a:cs typeface="Calibri" panose="020F0502020204030204" pitchFamily="34" charset="0"/>
              </a:rPr>
              <a:t>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84"/>
            <a:ext cx="10515600" cy="3593432"/>
          </a:xfrm>
        </p:spPr>
        <p:txBody>
          <a:bodyPr/>
          <a:lstStyle/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allows us to make estimations and inference from one variable to another.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viewing the data as a scatter plot, if a linear pattern is evident, we can describe the relationships between variables by fitting a straight line through the points.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techniques will allow us to draw a line that comes as close as possible to the points.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0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 (Headings)"/>
                <a:cs typeface="Calibri Light" panose="020F0302020204030204" pitchFamily="34" charset="0"/>
              </a:rPr>
              <a:t>Linear Regression </a:t>
            </a:r>
            <a:endParaRPr lang="en-NO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64704" cy="4351338"/>
          </a:xfrm>
        </p:spPr>
        <p:txBody>
          <a:bodyPr>
            <a:normAutofit lnSpcReduction="10000"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common machine learning approach to modeling systems is called </a:t>
            </a:r>
            <a:r>
              <a:rPr lang="en-US" sz="2800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is a supervised machine learning approach, which means you've already collected data on many inputs and an output, and your goal is to discover the relationships between them. 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AFE87C-83F1-FA05-4C64-24E006225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38947" y="2433386"/>
            <a:ext cx="4014852" cy="2440406"/>
            <a:chOff x="7990008" y="2684155"/>
            <a:chExt cx="3820992" cy="2322569"/>
          </a:xfrm>
        </p:grpSpPr>
        <p:sp>
          <p:nvSpPr>
            <p:cNvPr id="5" name="Rectangle: Rounded Corners 1">
              <a:extLst>
                <a:ext uri="{FF2B5EF4-FFF2-40B4-BE49-F238E27FC236}">
                  <a16:creationId xmlns:a16="http://schemas.microsoft.com/office/drawing/2014/main" id="{0EC51005-D92F-0D84-34AD-0833401B3DFC}"/>
                </a:ext>
              </a:extLst>
            </p:cNvPr>
            <p:cNvSpPr/>
            <p:nvPr/>
          </p:nvSpPr>
          <p:spPr>
            <a:xfrm>
              <a:off x="8006029" y="2684155"/>
              <a:ext cx="1020582" cy="494270"/>
            </a:xfrm>
            <a:prstGeom prst="roundRect">
              <a:avLst/>
            </a:prstGeom>
            <a:solidFill>
              <a:srgbClr val="FFD3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6" name="Rectangle: Rounded Corners 6">
              <a:extLst>
                <a:ext uri="{FF2B5EF4-FFF2-40B4-BE49-F238E27FC236}">
                  <a16:creationId xmlns:a16="http://schemas.microsoft.com/office/drawing/2014/main" id="{6E89D821-5381-834B-3667-70B433F821CF}"/>
                </a:ext>
              </a:extLst>
            </p:cNvPr>
            <p:cNvSpPr/>
            <p:nvPr/>
          </p:nvSpPr>
          <p:spPr>
            <a:xfrm>
              <a:off x="7990008" y="3293588"/>
              <a:ext cx="1020582" cy="494270"/>
            </a:xfrm>
            <a:prstGeom prst="roundRect">
              <a:avLst/>
            </a:prstGeom>
            <a:solidFill>
              <a:srgbClr val="FFD3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871B59E1-9126-511C-9CB0-E476AE553B28}"/>
                </a:ext>
              </a:extLst>
            </p:cNvPr>
            <p:cNvSpPr/>
            <p:nvPr/>
          </p:nvSpPr>
          <p:spPr>
            <a:xfrm>
              <a:off x="7990008" y="4512454"/>
              <a:ext cx="1020582" cy="494270"/>
            </a:xfrm>
            <a:prstGeom prst="roundRect">
              <a:avLst/>
            </a:prstGeom>
            <a:solidFill>
              <a:srgbClr val="FFD3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61C12A81-E0EB-E632-A29C-5FCD5B5E47C8}"/>
                </a:ext>
              </a:extLst>
            </p:cNvPr>
            <p:cNvSpPr/>
            <p:nvPr/>
          </p:nvSpPr>
          <p:spPr>
            <a:xfrm>
              <a:off x="7990008" y="3903021"/>
              <a:ext cx="1020582" cy="494270"/>
            </a:xfrm>
            <a:prstGeom prst="roundRect">
              <a:avLst/>
            </a:prstGeom>
            <a:solidFill>
              <a:srgbClr val="FFD3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E99966A6-6E9D-77CC-D795-AFEED3837729}"/>
                </a:ext>
              </a:extLst>
            </p:cNvPr>
            <p:cNvSpPr/>
            <p:nvPr/>
          </p:nvSpPr>
          <p:spPr>
            <a:xfrm>
              <a:off x="10790418" y="3412065"/>
              <a:ext cx="1020582" cy="494270"/>
            </a:xfrm>
            <a:prstGeom prst="roundRect">
              <a:avLst/>
            </a:prstGeom>
            <a:solidFill>
              <a:srgbClr val="A8EB6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201F26-CCE7-DD66-E8B1-992419E35166}"/>
                </a:ext>
              </a:extLst>
            </p:cNvPr>
            <p:cNvCxnSpPr>
              <a:stCxn id="5" idx="3"/>
              <a:endCxn id="9" idx="1"/>
            </p:cNvCxnSpPr>
            <p:nvPr/>
          </p:nvCxnSpPr>
          <p:spPr>
            <a:xfrm>
              <a:off x="9026611" y="2931290"/>
              <a:ext cx="1763807" cy="727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790F9C-B9C6-C8A3-E054-80ADA9B0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9010590" y="3540723"/>
              <a:ext cx="1779828" cy="1184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21965F-F257-4F6B-A8D9-A279A754DAB2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9010590" y="3659200"/>
              <a:ext cx="1779828" cy="490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27767F4-1F4F-99A8-489B-0928B67F0A55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9010590" y="3659200"/>
              <a:ext cx="1779828" cy="1100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59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37A4C2B-BDAF-5C24-7B2C-F2493708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7A33-500B-B096-A5BC-14C03E52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68"/>
            <a:ext cx="10515600" cy="139780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For example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suppose you want to predict the electrical power output from a wind turbine. 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2" name="Group 1" descr="two features, Wind Speed as input and Power as output">
            <a:extLst>
              <a:ext uri="{FF2B5EF4-FFF2-40B4-BE49-F238E27FC236}">
                <a16:creationId xmlns:a16="http://schemas.microsoft.com/office/drawing/2014/main" id="{3D4082E1-B728-65D9-C500-A9B1E0CEE295}"/>
              </a:ext>
            </a:extLst>
          </p:cNvPr>
          <p:cNvGrpSpPr/>
          <p:nvPr/>
        </p:nvGrpSpPr>
        <p:grpSpPr>
          <a:xfrm>
            <a:off x="4123055" y="2648547"/>
            <a:ext cx="4134662" cy="3066341"/>
            <a:chOff x="4123055" y="2648547"/>
            <a:chExt cx="4134662" cy="306634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0B63C8-27AD-1270-05AE-415A8EA4EEDC}"/>
                </a:ext>
              </a:extLst>
            </p:cNvPr>
            <p:cNvGrpSpPr/>
            <p:nvPr/>
          </p:nvGrpSpPr>
          <p:grpSpPr>
            <a:xfrm>
              <a:off x="4123055" y="2648547"/>
              <a:ext cx="1445741" cy="3066341"/>
              <a:chOff x="4123055" y="2648547"/>
              <a:chExt cx="1445741" cy="3066341"/>
            </a:xfrm>
          </p:grpSpPr>
          <p:pic>
            <p:nvPicPr>
              <p:cNvPr id="4" name="Picture 2" descr="Wind turbine - Free ecology and environment icons">
                <a:extLst>
                  <a:ext uri="{FF2B5EF4-FFF2-40B4-BE49-F238E27FC236}">
                    <a16:creationId xmlns:a16="http://schemas.microsoft.com/office/drawing/2014/main" id="{E3B45746-BE79-5983-A5FE-AB71CA7887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55" y="3545880"/>
                <a:ext cx="1445741" cy="1445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: Rounded Corners 5">
                <a:extLst>
                  <a:ext uri="{FF2B5EF4-FFF2-40B4-BE49-F238E27FC236}">
                    <a16:creationId xmlns:a16="http://schemas.microsoft.com/office/drawing/2014/main" id="{DB1994E5-0CC9-B67E-8FBC-667A0FDBEFC7}"/>
                  </a:ext>
                </a:extLst>
              </p:cNvPr>
              <p:cNvSpPr/>
              <p:nvPr/>
            </p:nvSpPr>
            <p:spPr>
              <a:xfrm>
                <a:off x="4229346" y="2648547"/>
                <a:ext cx="1233161" cy="597222"/>
              </a:xfrm>
              <a:prstGeom prst="roundRect">
                <a:avLst/>
              </a:prstGeom>
              <a:solidFill>
                <a:srgbClr val="FFD3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06735-1265-9FA3-064D-ACA88D68E028}"/>
                  </a:ext>
                </a:extLst>
              </p:cNvPr>
              <p:cNvSpPr txBox="1"/>
              <p:nvPr/>
            </p:nvSpPr>
            <p:spPr>
              <a:xfrm>
                <a:off x="4123055" y="531477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Wind speed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E4DA9F-01B3-0C3A-0E25-F607583C24ED}"/>
                </a:ext>
              </a:extLst>
            </p:cNvPr>
            <p:cNvGrpSpPr/>
            <p:nvPr/>
          </p:nvGrpSpPr>
          <p:grpSpPr>
            <a:xfrm>
              <a:off x="6623206" y="2648547"/>
              <a:ext cx="1634511" cy="3066341"/>
              <a:chOff x="6623206" y="2648547"/>
              <a:chExt cx="1634511" cy="306634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71871C7-DBC5-585B-98C9-64C82C917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3206" y="3612232"/>
                <a:ext cx="1447981" cy="1397803"/>
              </a:xfrm>
              <a:prstGeom prst="rect">
                <a:avLst/>
              </a:prstGeom>
            </p:spPr>
          </p:pic>
          <p:sp>
            <p:nvSpPr>
              <p:cNvPr id="8" name="Rectangle: Rounded Corners 8">
                <a:extLst>
                  <a:ext uri="{FF2B5EF4-FFF2-40B4-BE49-F238E27FC236}">
                    <a16:creationId xmlns:a16="http://schemas.microsoft.com/office/drawing/2014/main" id="{53156F9C-8139-F8F5-143A-02F22C4A0FB4}"/>
                  </a:ext>
                </a:extLst>
              </p:cNvPr>
              <p:cNvSpPr/>
              <p:nvPr/>
            </p:nvSpPr>
            <p:spPr>
              <a:xfrm>
                <a:off x="6730615" y="2648547"/>
                <a:ext cx="1233161" cy="597222"/>
              </a:xfrm>
              <a:prstGeom prst="roundRect">
                <a:avLst/>
              </a:prstGeom>
              <a:solidFill>
                <a:srgbClr val="A8EB6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7912A1-2B6E-B02E-A684-9CDC400EB07E}"/>
                  </a:ext>
                </a:extLst>
              </p:cNvPr>
              <p:cNvSpPr txBox="1"/>
              <p:nvPr/>
            </p:nvSpPr>
            <p:spPr>
              <a:xfrm>
                <a:off x="6643557" y="5314778"/>
                <a:ext cx="16141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output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206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C8BD90E-B93A-6813-99F9-721F2B9D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1E1E-B7DE-B48D-FAA0-0F5645A8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1"/>
            <a:ext cx="10515600" cy="155302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you had just one feature, wind speed shown here on the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-axis, then you plot your target of power output on the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-axis. 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points are representing real measurements of wind speed and power output.</a:t>
            </a:r>
          </a:p>
          <a:p>
            <a:endParaRPr lang="en-NO" dirty="0"/>
          </a:p>
        </p:txBody>
      </p:sp>
      <p:grpSp>
        <p:nvGrpSpPr>
          <p:cNvPr id="2" name="Group 1" descr="different data points are plotted on a 2d axis taken from dataset ">
            <a:extLst>
              <a:ext uri="{FF2B5EF4-FFF2-40B4-BE49-F238E27FC236}">
                <a16:creationId xmlns:a16="http://schemas.microsoft.com/office/drawing/2014/main" id="{B763D92C-7376-2B43-CC6A-DB37F956577F}"/>
              </a:ext>
            </a:extLst>
          </p:cNvPr>
          <p:cNvGrpSpPr/>
          <p:nvPr/>
        </p:nvGrpSpPr>
        <p:grpSpPr>
          <a:xfrm>
            <a:off x="838200" y="2558607"/>
            <a:ext cx="10409309" cy="3301347"/>
            <a:chOff x="838200" y="2558607"/>
            <a:chExt cx="10409309" cy="33013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F8505-A1D3-C807-6169-C63D4BB561CE}"/>
                </a:ext>
              </a:extLst>
            </p:cNvPr>
            <p:cNvGrpSpPr/>
            <p:nvPr/>
          </p:nvGrpSpPr>
          <p:grpSpPr>
            <a:xfrm>
              <a:off x="838200" y="2558607"/>
              <a:ext cx="1445741" cy="3066341"/>
              <a:chOff x="4123055" y="2648547"/>
              <a:chExt cx="1445741" cy="3066341"/>
            </a:xfrm>
          </p:grpSpPr>
          <p:pic>
            <p:nvPicPr>
              <p:cNvPr id="5" name="Picture 2" descr="Wind turbine - Free ecology and environment icons">
                <a:extLst>
                  <a:ext uri="{FF2B5EF4-FFF2-40B4-BE49-F238E27FC236}">
                    <a16:creationId xmlns:a16="http://schemas.microsoft.com/office/drawing/2014/main" id="{2862BC28-6A8D-E472-3794-52A082ABC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55" y="3545880"/>
                <a:ext cx="1445741" cy="1445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C593C27-D92A-ACE1-428B-16A4A3CC2405}"/>
                  </a:ext>
                </a:extLst>
              </p:cNvPr>
              <p:cNvSpPr/>
              <p:nvPr/>
            </p:nvSpPr>
            <p:spPr>
              <a:xfrm>
                <a:off x="4229346" y="2648547"/>
                <a:ext cx="1233161" cy="597222"/>
              </a:xfrm>
              <a:prstGeom prst="roundRect">
                <a:avLst/>
              </a:prstGeom>
              <a:solidFill>
                <a:srgbClr val="FFD3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E2F78-513A-86B1-0098-ED1FE5B33359}"/>
                  </a:ext>
                </a:extLst>
              </p:cNvPr>
              <p:cNvSpPr txBox="1"/>
              <p:nvPr/>
            </p:nvSpPr>
            <p:spPr>
              <a:xfrm>
                <a:off x="4123055" y="531477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Wind speed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6F0E6A-A8FE-272E-3DBA-8BCDC09BFC43}"/>
                </a:ext>
              </a:extLst>
            </p:cNvPr>
            <p:cNvGrpSpPr/>
            <p:nvPr/>
          </p:nvGrpSpPr>
          <p:grpSpPr>
            <a:xfrm>
              <a:off x="3338351" y="2558607"/>
              <a:ext cx="1634511" cy="3066341"/>
              <a:chOff x="6623206" y="2648547"/>
              <a:chExt cx="1634511" cy="306634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03F54C-567B-83E6-F5F2-50A56FC1A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3206" y="3612232"/>
                <a:ext cx="1447981" cy="1397803"/>
              </a:xfrm>
              <a:prstGeom prst="rect">
                <a:avLst/>
              </a:prstGeom>
            </p:spPr>
          </p:pic>
          <p:sp>
            <p:nvSpPr>
              <p:cNvPr id="10" name="Rectangle: Rounded Corners 8">
                <a:extLst>
                  <a:ext uri="{FF2B5EF4-FFF2-40B4-BE49-F238E27FC236}">
                    <a16:creationId xmlns:a16="http://schemas.microsoft.com/office/drawing/2014/main" id="{0C652ED2-E9E6-4CB2-BA52-9371E0DA2070}"/>
                  </a:ext>
                </a:extLst>
              </p:cNvPr>
              <p:cNvSpPr/>
              <p:nvPr/>
            </p:nvSpPr>
            <p:spPr>
              <a:xfrm>
                <a:off x="6730615" y="2648547"/>
                <a:ext cx="1233161" cy="597222"/>
              </a:xfrm>
              <a:prstGeom prst="roundRect">
                <a:avLst/>
              </a:prstGeom>
              <a:solidFill>
                <a:srgbClr val="A8EB6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4A7F88-852B-0FD3-E45E-B1EA34B458F7}"/>
                  </a:ext>
                </a:extLst>
              </p:cNvPr>
              <p:cNvSpPr txBox="1"/>
              <p:nvPr/>
            </p:nvSpPr>
            <p:spPr>
              <a:xfrm>
                <a:off x="6643557" y="5314778"/>
                <a:ext cx="16141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output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8E9A86-EB02-DF87-41BC-0B3BB27BA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138" y="2558607"/>
              <a:ext cx="5810371" cy="3301347"/>
            </a:xfrm>
            <a:prstGeom prst="rect">
              <a:avLst/>
            </a:prstGeom>
          </p:spPr>
        </p:pic>
        <p:cxnSp>
          <p:nvCxnSpPr>
            <p:cNvPr id="13" name="Connector: Curved 24">
              <a:extLst>
                <a:ext uri="{FF2B5EF4-FFF2-40B4-BE49-F238E27FC236}">
                  <a16:creationId xmlns:a16="http://schemas.microsoft.com/office/drawing/2014/main" id="{AA2B4A06-433C-E366-5E54-DA0B679825DA}"/>
                </a:ext>
              </a:extLst>
            </p:cNvPr>
            <p:cNvCxnSpPr>
              <a:cxnSpLocks/>
            </p:cNvCxnSpPr>
            <p:nvPr/>
          </p:nvCxnSpPr>
          <p:spPr>
            <a:xfrm>
              <a:off x="4778276" y="2871811"/>
              <a:ext cx="1445741" cy="119052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4161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97FB8B98-0138-DA85-AC30-493B146D3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50895" y="5570576"/>
              <a:ext cx="6781254" cy="118720"/>
            </a:xfrm>
            <a:prstGeom prst="curvedConnector4">
              <a:avLst>
                <a:gd name="adj1" fmla="val -10547"/>
                <a:gd name="adj2" fmla="val 608216"/>
              </a:avLst>
            </a:prstGeom>
            <a:ln>
              <a:solidFill>
                <a:srgbClr val="4161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9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2C6498D-6C28-E820-AF1F-FD23C04D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1E1E-B7DE-B48D-FAA0-0F5645A8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1"/>
            <a:ext cx="10515600" cy="15530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here's a pattern in the data. The goal of linear regression is to </a:t>
            </a:r>
            <a:r>
              <a:rPr lang="en-US" sz="2800" i="0" dirty="0">
                <a:solidFill>
                  <a:srgbClr val="4161E1"/>
                </a:solidFill>
                <a:effectLst/>
                <a:latin typeface="Söhne"/>
              </a:rPr>
              <a:t>find the line of best fit that represents this pattern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, allowing us to predict the power output based on wind speed</a:t>
            </a:r>
          </a:p>
          <a:p>
            <a:endParaRPr lang="en-NO" dirty="0"/>
          </a:p>
        </p:txBody>
      </p:sp>
      <p:grpSp>
        <p:nvGrpSpPr>
          <p:cNvPr id="2" name="Group 1" descr="different data points are plotted on a 2d axis taken from dataset ">
            <a:extLst>
              <a:ext uri="{FF2B5EF4-FFF2-40B4-BE49-F238E27FC236}">
                <a16:creationId xmlns:a16="http://schemas.microsoft.com/office/drawing/2014/main" id="{BB4CA9F1-319F-B80A-F5D7-83BE636FA6D8}"/>
              </a:ext>
            </a:extLst>
          </p:cNvPr>
          <p:cNvGrpSpPr/>
          <p:nvPr/>
        </p:nvGrpSpPr>
        <p:grpSpPr>
          <a:xfrm>
            <a:off x="838200" y="2528627"/>
            <a:ext cx="10409309" cy="3301347"/>
            <a:chOff x="838200" y="2528627"/>
            <a:chExt cx="10409309" cy="33013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F8505-A1D3-C807-6169-C63D4BB561CE}"/>
                </a:ext>
              </a:extLst>
            </p:cNvPr>
            <p:cNvGrpSpPr/>
            <p:nvPr/>
          </p:nvGrpSpPr>
          <p:grpSpPr>
            <a:xfrm>
              <a:off x="838200" y="2528627"/>
              <a:ext cx="1445741" cy="3066341"/>
              <a:chOff x="4123055" y="2648547"/>
              <a:chExt cx="1445741" cy="3066341"/>
            </a:xfrm>
          </p:grpSpPr>
          <p:pic>
            <p:nvPicPr>
              <p:cNvPr id="5" name="Picture 2" descr="Wind turbine - Free ecology and environment icons">
                <a:extLst>
                  <a:ext uri="{FF2B5EF4-FFF2-40B4-BE49-F238E27FC236}">
                    <a16:creationId xmlns:a16="http://schemas.microsoft.com/office/drawing/2014/main" id="{2862BC28-6A8D-E472-3794-52A082ABC5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55" y="3545880"/>
                <a:ext cx="1445741" cy="14457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C593C27-D92A-ACE1-428B-16A4A3CC2405}"/>
                  </a:ext>
                </a:extLst>
              </p:cNvPr>
              <p:cNvSpPr/>
              <p:nvPr/>
            </p:nvSpPr>
            <p:spPr>
              <a:xfrm>
                <a:off x="4229346" y="2648547"/>
                <a:ext cx="1233161" cy="597222"/>
              </a:xfrm>
              <a:prstGeom prst="roundRect">
                <a:avLst/>
              </a:prstGeom>
              <a:solidFill>
                <a:srgbClr val="FFD3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E2F78-513A-86B1-0098-ED1FE5B33359}"/>
                  </a:ext>
                </a:extLst>
              </p:cNvPr>
              <p:cNvSpPr txBox="1"/>
              <p:nvPr/>
            </p:nvSpPr>
            <p:spPr>
              <a:xfrm>
                <a:off x="4123055" y="5314778"/>
                <a:ext cx="1425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Wind speed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6F0E6A-A8FE-272E-3DBA-8BCDC09BFC43}"/>
                </a:ext>
              </a:extLst>
            </p:cNvPr>
            <p:cNvGrpSpPr/>
            <p:nvPr/>
          </p:nvGrpSpPr>
          <p:grpSpPr>
            <a:xfrm>
              <a:off x="3338351" y="2528627"/>
              <a:ext cx="1634511" cy="3066341"/>
              <a:chOff x="6623206" y="2648547"/>
              <a:chExt cx="1634511" cy="306634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03F54C-567B-83E6-F5F2-50A56FC1A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3206" y="3612232"/>
                <a:ext cx="1447981" cy="1397803"/>
              </a:xfrm>
              <a:prstGeom prst="rect">
                <a:avLst/>
              </a:prstGeom>
            </p:spPr>
          </p:pic>
          <p:sp>
            <p:nvSpPr>
              <p:cNvPr id="10" name="Rectangle: Rounded Corners 8">
                <a:extLst>
                  <a:ext uri="{FF2B5EF4-FFF2-40B4-BE49-F238E27FC236}">
                    <a16:creationId xmlns:a16="http://schemas.microsoft.com/office/drawing/2014/main" id="{0C652ED2-E9E6-4CB2-BA52-9371E0DA2070}"/>
                  </a:ext>
                </a:extLst>
              </p:cNvPr>
              <p:cNvSpPr/>
              <p:nvPr/>
            </p:nvSpPr>
            <p:spPr>
              <a:xfrm>
                <a:off x="6730615" y="2648547"/>
                <a:ext cx="1233161" cy="597222"/>
              </a:xfrm>
              <a:prstGeom prst="roundRect">
                <a:avLst/>
              </a:prstGeom>
              <a:solidFill>
                <a:srgbClr val="A8EB65"/>
              </a:solidFill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4A7F88-852B-0FD3-E45E-B1EA34B458F7}"/>
                  </a:ext>
                </a:extLst>
              </p:cNvPr>
              <p:cNvSpPr txBox="1"/>
              <p:nvPr/>
            </p:nvSpPr>
            <p:spPr>
              <a:xfrm>
                <a:off x="6643557" y="5314778"/>
                <a:ext cx="16141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output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8E9A86-EB02-DF87-41BC-0B3BB27BA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7138" y="2528627"/>
              <a:ext cx="5810371" cy="3301347"/>
            </a:xfrm>
            <a:prstGeom prst="rect">
              <a:avLst/>
            </a:prstGeom>
          </p:spPr>
        </p:pic>
        <p:cxnSp>
          <p:nvCxnSpPr>
            <p:cNvPr id="13" name="Connector: Curved 24">
              <a:extLst>
                <a:ext uri="{FF2B5EF4-FFF2-40B4-BE49-F238E27FC236}">
                  <a16:creationId xmlns:a16="http://schemas.microsoft.com/office/drawing/2014/main" id="{AA2B4A06-433C-E366-5E54-DA0B679825DA}"/>
                </a:ext>
              </a:extLst>
            </p:cNvPr>
            <p:cNvCxnSpPr>
              <a:cxnSpLocks/>
            </p:cNvCxnSpPr>
            <p:nvPr/>
          </p:nvCxnSpPr>
          <p:spPr>
            <a:xfrm>
              <a:off x="4778276" y="2841831"/>
              <a:ext cx="1445741" cy="119052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4161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97FB8B98-0138-DA85-AC30-493B146D3C18}"/>
                </a:ext>
              </a:extLst>
            </p:cNvPr>
            <p:cNvCxnSpPr>
              <a:cxnSpLocks/>
            </p:cNvCxnSpPr>
            <p:nvPr/>
          </p:nvCxnSpPr>
          <p:spPr>
            <a:xfrm>
              <a:off x="1550895" y="5540596"/>
              <a:ext cx="6781254" cy="118720"/>
            </a:xfrm>
            <a:prstGeom prst="curvedConnector4">
              <a:avLst>
                <a:gd name="adj1" fmla="val -10547"/>
                <a:gd name="adj2" fmla="val 608216"/>
              </a:avLst>
            </a:prstGeom>
            <a:ln>
              <a:solidFill>
                <a:srgbClr val="4161E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81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different data points are plotted on a 2d axis taken from dataset . it shows wind is blowing at five meters per second then the model can predict the power output from the wind turbine to be 1,500 kilowatts. &#10; ">
            <a:extLst>
              <a:ext uri="{FF2B5EF4-FFF2-40B4-BE49-F238E27FC236}">
                <a16:creationId xmlns:a16="http://schemas.microsoft.com/office/drawing/2014/main" id="{6FBB032E-3885-1E20-9761-DBF60D6816DA}"/>
              </a:ext>
            </a:extLst>
          </p:cNvPr>
          <p:cNvGrpSpPr/>
          <p:nvPr/>
        </p:nvGrpSpPr>
        <p:grpSpPr>
          <a:xfrm>
            <a:off x="614711" y="1633058"/>
            <a:ext cx="11060115" cy="4132424"/>
            <a:chOff x="838200" y="873090"/>
            <a:chExt cx="11060115" cy="41324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5BF260-5258-A104-4057-5AF1AF71E792}"/>
                </a:ext>
              </a:extLst>
            </p:cNvPr>
            <p:cNvGrpSpPr/>
            <p:nvPr/>
          </p:nvGrpSpPr>
          <p:grpSpPr>
            <a:xfrm>
              <a:off x="838200" y="873090"/>
              <a:ext cx="11060115" cy="4132424"/>
              <a:chOff x="838200" y="873090"/>
              <a:chExt cx="11060115" cy="413242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51F44A5-C100-3B95-0E45-75B0B0F1DC86}"/>
                  </a:ext>
                </a:extLst>
              </p:cNvPr>
              <p:cNvGrpSpPr/>
              <p:nvPr/>
            </p:nvGrpSpPr>
            <p:grpSpPr>
              <a:xfrm>
                <a:off x="838200" y="873090"/>
                <a:ext cx="11060115" cy="4132424"/>
                <a:chOff x="838200" y="873090"/>
                <a:chExt cx="11060115" cy="413242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12BC684-8F94-EA61-B3ED-D2A492469C98}"/>
                    </a:ext>
                  </a:extLst>
                </p:cNvPr>
                <p:cNvGrpSpPr/>
                <p:nvPr/>
              </p:nvGrpSpPr>
              <p:grpSpPr>
                <a:xfrm>
                  <a:off x="838200" y="1704167"/>
                  <a:ext cx="10409309" cy="3301347"/>
                  <a:chOff x="838200" y="1704167"/>
                  <a:chExt cx="10409309" cy="3301347"/>
                </a:xfrm>
              </p:grpSpPr>
              <p:pic>
                <p:nvPicPr>
                  <p:cNvPr id="15" name="Picture 14" descr="Wind turbine - Free ecology and environment icons">
                    <a:extLst>
                      <a:ext uri="{FF2B5EF4-FFF2-40B4-BE49-F238E27FC236}">
                        <a16:creationId xmlns:a16="http://schemas.microsoft.com/office/drawing/2014/main" id="{2862BC28-6A8D-E472-3794-52A082ABC5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8200" y="2601500"/>
                    <a:ext cx="1445741" cy="14457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7C593C27-D92A-ACE1-428B-16A4A3CC2405}"/>
                      </a:ext>
                    </a:extLst>
                  </p:cNvPr>
                  <p:cNvSpPr/>
                  <p:nvPr/>
                </p:nvSpPr>
                <p:spPr>
                  <a:xfrm>
                    <a:off x="944491" y="1704167"/>
                    <a:ext cx="1233161" cy="597222"/>
                  </a:xfrm>
                  <a:prstGeom prst="roundRect">
                    <a:avLst/>
                  </a:prstGeom>
                  <a:solidFill>
                    <a:srgbClr val="FFD3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Input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6">
                        <a:extLst>
                          <a:ext uri="{FF2B5EF4-FFF2-40B4-BE49-F238E27FC236}">
                            <a16:creationId xmlns:a16="http://schemas.microsoft.com/office/drawing/2014/main" id="{D74E2F78-513A-86B1-0098-ED1FE5B333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00" y="4370398"/>
                        <a:ext cx="459893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0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𝑃𝑜𝑤𝑒𝑟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6">
                        <a:extLst>
                          <a:ext uri="{FF2B5EF4-FFF2-40B4-BE49-F238E27FC236}">
                            <a16:creationId xmlns:a16="http://schemas.microsoft.com/office/drawing/2014/main" id="{D74E2F78-513A-86B1-0098-ED1FE5B333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00" y="4370398"/>
                        <a:ext cx="4598938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8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1D03F54C-567B-83E6-F5F2-50A56FC1AE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38351" y="2667852"/>
                    <a:ext cx="1447981" cy="1397803"/>
                  </a:xfrm>
                  <a:prstGeom prst="rect">
                    <a:avLst/>
                  </a:prstGeom>
                </p:spPr>
              </p:pic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0C652ED2-E9E6-4CB2-BA52-9371E0DA2070}"/>
                      </a:ext>
                    </a:extLst>
                  </p:cNvPr>
                  <p:cNvSpPr/>
                  <p:nvPr/>
                </p:nvSpPr>
                <p:spPr>
                  <a:xfrm>
                    <a:off x="3445760" y="1704167"/>
                    <a:ext cx="1233161" cy="597222"/>
                  </a:xfrm>
                  <a:prstGeom prst="roundRect">
                    <a:avLst/>
                  </a:prstGeom>
                  <a:solidFill>
                    <a:srgbClr val="A8EB65"/>
                  </a:solidFill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Output</a:t>
                    </a:r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9A8E9A86-EB02-DF87-41BC-0B3BB27BA0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437138" y="1704167"/>
                    <a:ext cx="5810371" cy="3301347"/>
                  </a:xfrm>
                  <a:prstGeom prst="rect">
                    <a:avLst/>
                  </a:prstGeom>
                </p:spPr>
              </p:pic>
              <p:cxnSp>
                <p:nvCxnSpPr>
                  <p:cNvPr id="21" name="Connector: Curved 20">
                    <a:extLst>
                      <a:ext uri="{FF2B5EF4-FFF2-40B4-BE49-F238E27FC236}">
                        <a16:creationId xmlns:a16="http://schemas.microsoft.com/office/drawing/2014/main" id="{AA2B4A06-433C-E366-5E54-DA0B679825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8276" y="2017371"/>
                    <a:ext cx="1445741" cy="1190524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solidFill>
                      <a:srgbClr val="4161E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urved Connector 50">
                    <a:extLst>
                      <a:ext uri="{FF2B5EF4-FFF2-40B4-BE49-F238E27FC236}">
                        <a16:creationId xmlns:a16="http://schemas.microsoft.com/office/drawing/2014/main" id="{97FB8B98-0138-DA85-AC30-493B146D3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1069" y="4770508"/>
                    <a:ext cx="6781254" cy="118720"/>
                  </a:xfrm>
                  <a:prstGeom prst="curvedConnector4">
                    <a:avLst>
                      <a:gd name="adj1" fmla="val -10547"/>
                      <a:gd name="adj2" fmla="val 608216"/>
                    </a:avLst>
                  </a:prstGeom>
                  <a:ln>
                    <a:solidFill>
                      <a:srgbClr val="4161E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4D937F4-E570-EEDC-8595-8FC5B7E13F32}"/>
                    </a:ext>
                  </a:extLst>
                </p:cNvPr>
                <p:cNvSpPr/>
                <p:nvPr/>
              </p:nvSpPr>
              <p:spPr>
                <a:xfrm>
                  <a:off x="9401582" y="1266083"/>
                  <a:ext cx="1910512" cy="438084"/>
                </a:xfrm>
                <a:prstGeom prst="rect">
                  <a:avLst/>
                </a:prstGeom>
                <a:solidFill>
                  <a:srgbClr val="4161E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  <a:p>
                  <a:pPr algn="ctr"/>
                  <a:r>
                    <a:rPr lang="en-US" sz="2000" dirty="0"/>
                    <a:t>𝑦 = 𝑚𝑥 + 𝑏</a:t>
                  </a:r>
                </a:p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6">
                      <a:extLst>
                        <a:ext uri="{FF2B5EF4-FFF2-40B4-BE49-F238E27FC236}">
                          <a16:creationId xmlns:a16="http://schemas.microsoft.com/office/drawing/2014/main" id="{78C22674-0801-25F4-396A-8EDDDD2FF7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4850" y="873090"/>
                      <a:ext cx="4993465" cy="3929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14:m>
                        <m:oMath xmlns:m="http://schemas.openxmlformats.org/officeDocument/2006/math"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𝑃𝑜𝑤𝑒𝑟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sz="20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0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4" name="TextBox 16">
                      <a:extLst>
                        <a:ext uri="{FF2B5EF4-FFF2-40B4-BE49-F238E27FC236}">
                          <a16:creationId xmlns:a16="http://schemas.microsoft.com/office/drawing/2014/main" id="{78C22674-0801-25F4-396A-8EDDDD2FF7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4850" y="873090"/>
                      <a:ext cx="4993465" cy="39299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EC522F3-69F9-8F90-F119-8E662CF6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4018" y="3573194"/>
                <a:ext cx="1406024" cy="0"/>
              </a:xfrm>
              <a:prstGeom prst="line">
                <a:avLst/>
              </a:prstGeom>
              <a:ln w="406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6987CC8-6A13-CE25-E858-D26395935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7342" y="3552825"/>
                <a:ext cx="0" cy="1045943"/>
              </a:xfrm>
              <a:prstGeom prst="line">
                <a:avLst/>
              </a:prstGeom>
              <a:ln w="4064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7720826-A61B-45D9-041F-93CDF1302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6866" y="2017371"/>
                <a:ext cx="1850315" cy="2871857"/>
              </a:xfrm>
              <a:prstGeom prst="line">
                <a:avLst/>
              </a:prstGeom>
              <a:ln w="222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E724C2-91A4-2B75-F92D-1C287C5569AF}"/>
                </a:ext>
              </a:extLst>
            </p:cNvPr>
            <p:cNvSpPr/>
            <p:nvPr/>
          </p:nvSpPr>
          <p:spPr>
            <a:xfrm>
              <a:off x="7994101" y="3524077"/>
              <a:ext cx="98233" cy="982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NO"/>
            </a:p>
          </p:txBody>
        </p:sp>
      </p:grpSp>
      <p:sp>
        <p:nvSpPr>
          <p:cNvPr id="2" name="Title 11">
            <a:extLst>
              <a:ext uri="{FF2B5EF4-FFF2-40B4-BE49-F238E27FC236}">
                <a16:creationId xmlns:a16="http://schemas.microsoft.com/office/drawing/2014/main" id="{ADC6BE24-6DBF-8F89-5B42-93BCF111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Regression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01608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59548C-22BD-4400-BED6-9A58C9CA0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43194</TotalTime>
  <Words>1490</Words>
  <Application>Microsoft Macintosh PowerPoint</Application>
  <PresentationFormat>Widescreen</PresentationFormat>
  <Paragraphs>217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Tahoma</vt:lpstr>
      <vt:lpstr>Tenorite</vt:lpstr>
      <vt:lpstr>Custom</vt:lpstr>
      <vt:lpstr>Office Theme</vt:lpstr>
      <vt:lpstr>Machine Learning for Engineers:  Linear Regression  </vt:lpstr>
      <vt:lpstr>Regression</vt:lpstr>
      <vt:lpstr>Regression</vt:lpstr>
      <vt:lpstr>Regression</vt:lpstr>
      <vt:lpstr>Linear Regression 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Mean Squared Error (MSE)</vt:lpstr>
      <vt:lpstr>Mean Squared Error (MSE)</vt:lpstr>
      <vt:lpstr>Mean Squared Error (MSE)</vt:lpstr>
      <vt:lpstr>Mean Squared Error (MSE)</vt:lpstr>
      <vt:lpstr>Linear Regression</vt:lpstr>
      <vt:lpstr>Mean Squared Error (MSE)</vt:lpstr>
      <vt:lpstr>Mean Squared Error (MSE)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2024-08-30T11:29:34Z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