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1" r:id="rId3"/>
    <p:sldId id="277" r:id="rId4"/>
    <p:sldId id="278" r:id="rId5"/>
    <p:sldId id="279" r:id="rId6"/>
    <p:sldId id="280" r:id="rId7"/>
    <p:sldId id="269" r:id="rId8"/>
    <p:sldId id="281" r:id="rId9"/>
    <p:sldId id="282" r:id="rId10"/>
    <p:sldId id="283" r:id="rId11"/>
    <p:sldId id="257" r:id="rId12"/>
    <p:sldId id="284" r:id="rId13"/>
  </p:sldIdLst>
  <p:sldSz cx="12192000" cy="6858000"/>
  <p:notesSz cx="6858000" cy="9144000"/>
  <p:defaultTextStyle>
    <a:defPPr rtl="0"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52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5E183-8043-40D9-8EC5-AD88C1AE8CE4}" type="datetime1">
              <a:rPr lang="nb-NO" smtClean="0"/>
              <a:t>26.11.2024</a:t>
            </a:fld>
            <a:endParaRPr lang="nb-NO" dirty="0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C078EF9-7F2B-4B20-A25C-9E80C16977B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overskrif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A9165-4925-4007-9003-286ABFE91FC4}" type="datetime1">
              <a:rPr lang="nb-NO" smtClean="0"/>
              <a:pPr/>
              <a:t>26.11.2024</a:t>
            </a:fld>
            <a:endParaRPr lang="nb-NO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b-NO" noProof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b-NO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AAF9CF-D1E5-49FD-94F7-B246BB67E246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9740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7855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AAF9CF-D1E5-49FD-94F7-B246BB67E246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687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AAF9CF-D1E5-49FD-94F7-B246BB67E246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14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506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1674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88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7598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24751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8065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90232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AAF9CF-D1E5-49FD-94F7-B246BB67E246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0524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tel og innhold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rtlCol="0" anchor="t" anchorCtr="0"/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AB199-E97A-4DBE-A3B5-302E7E1467A1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8" name="Rett linje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rtlCol="0" anchor="ctr">
            <a:normAutofit/>
          </a:bodyPr>
          <a:lstStyle>
            <a:lvl1pPr algn="l">
              <a:defRPr sz="3000" b="0" cap="none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629322-F872-4A09-A7A5-6EB70A8E68DE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E09289-715A-4D5E-AC52-997029A2A88E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B33F1A-628F-4E71-A8E3-8815052F25BD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2476500" y="2716272"/>
            <a:ext cx="8683625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b-NO" noProof="0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1A026C04-6D0C-4DAE-B003-22E743624D12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552450" y="1874308"/>
            <a:ext cx="3814235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rtlCol="0" anchor="ctr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67A9EB-AE06-411F-AE52-EB76D1D7E94E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beskrivelse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4" cy="1260000"/>
          </a:xfrm>
        </p:spPr>
        <p:txBody>
          <a:bodyPr rtlCol="0" anchor="ctr" anchorCtr="0">
            <a:normAutofit/>
          </a:bodyPr>
          <a:lstStyle>
            <a:lvl1pPr>
              <a:defRPr sz="3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rtlCol="0"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9FFBF-5691-4AF9-AF1E-394598594EF4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6" name="Plassholder for tekst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  <p:sp>
        <p:nvSpPr>
          <p:cNvPr id="12" name="Plassholder for tekst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20" name="Plassholder for tekst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21" name="Plassholder for tekst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19" name="Plassholder for tekst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18" name="Plassholder for tekst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 rtlCol="0"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cxnSp>
        <p:nvCxnSpPr>
          <p:cNvPr id="14" name="Rett linje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457326" y="995967"/>
            <a:ext cx="6238874" cy="1260000"/>
          </a:xfrm>
        </p:spPr>
        <p:txBody>
          <a:bodyPr rtlCol="0" anchor="ctr" anchorCtr="0">
            <a:noAutofit/>
          </a:bodyPr>
          <a:lstStyle>
            <a:lvl1pPr algn="r">
              <a:defRPr sz="3000" b="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14" name="Plassholder for bild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b-NO" noProof="0"/>
              <a:t>Klikk ikonet for å legge til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881B25-B474-4CD5-A4D7-47BAE0F86159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øyre 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657974" y="995968"/>
            <a:ext cx="4848225" cy="1260000"/>
          </a:xfrm>
        </p:spPr>
        <p:txBody>
          <a:bodyPr rtlCol="0" anchor="ctr" anchorCtr="0">
            <a:normAutofit/>
          </a:bodyPr>
          <a:lstStyle>
            <a:lvl1pPr algn="l">
              <a:defRPr sz="3000" b="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14" name="Plassholder for bilde 2"/>
          <p:cNvSpPr>
            <a:spLocks noGrp="1" noChangeAspect="1"/>
          </p:cNvSpPr>
          <p:nvPr>
            <p:ph type="pic" idx="1" hasCustomPrompt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b-NO" noProof="0"/>
              <a:t>Klikk ikonet for å legge til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FB7756-02D7-4829-A452-F23881E9D2CC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kstboks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b-NO" sz="8000" noProof="0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11" name="Tekstboks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nb-NO" sz="8000" noProof="0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rtlCol="0"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nb-NO" noProof="0"/>
              <a:t>KLIKK FOR Å REDIGERE ORIGINAL TITTELSTIL</a:t>
            </a:r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rtlCol="0"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noProof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8C112C-2D29-47A5-84D7-6C7A18D75AD6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b-NO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599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b-NO" noProof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t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2A37CD-86E3-41E3-9599-CA2B2C7DF232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2" name="Rett linje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840914" cy="1260000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9" name="Rektangel: Avrundede hjørner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b-NO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rtlCol="0" anchor="t" anchorCtr="0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37A3F-1C90-480E-A9E9-6812BA74E9B3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  <p:cxnSp>
        <p:nvCxnSpPr>
          <p:cNvPr id="10" name="Rett linje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b-NO" noProof="0"/>
              <a:t>Klikk for å redigere tittelstil i malen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b-NO" noProof="0"/>
              <a:t>Klikk for å redigere tekststiler i malen</a:t>
            </a:r>
          </a:p>
          <a:p>
            <a:pPr lvl="1" rtl="0"/>
            <a:r>
              <a:rPr lang="nb-NO" noProof="0"/>
              <a:t>Andre nivå</a:t>
            </a:r>
          </a:p>
          <a:p>
            <a:pPr lvl="2" rtl="0"/>
            <a:r>
              <a:rPr lang="nb-NO" noProof="0"/>
              <a:t>Tredje nivå</a:t>
            </a:r>
          </a:p>
          <a:p>
            <a:pPr lvl="3" rtl="0"/>
            <a:r>
              <a:rPr lang="nb-NO" noProof="0"/>
              <a:t>Fjerde nivå</a:t>
            </a:r>
          </a:p>
          <a:p>
            <a:pPr lvl="4" rtl="0"/>
            <a:r>
              <a:rPr lang="nb-NO" noProof="0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8517990-4981-4CC8-8178-DDADACF61974}" type="datetime1">
              <a:rPr lang="nb-NO" noProof="0" smtClean="0"/>
              <a:t>26.11.2024</a:t>
            </a:fld>
            <a:endParaRPr lang="nb-NO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r>
              <a:rPr lang="nb-NO" noProof="0"/>
              <a:t>Legg til en bunntekst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5D99DD2A-B520-4620-9B43-64B657BA2D42}" type="slidenum">
              <a:rPr lang="nb-NO" noProof="0" smtClean="0"/>
              <a:t>‹#›</a:t>
            </a:fld>
            <a:endParaRPr lang="nb-NO" noProof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nb-no/office/%C3%BAprava-%C5%A1koln%C3%AD-prezentace-44445997-6769-4d44-8b30-f9e3050adbfb?ui=en-us&amp;rs=en-us&amp;ad=u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microsoft.com/nb-no/office/%C3%BAprava-%C5%A1koln%C3%AD-prezentace-44445997-6769-4d44-8b30-f9e3050adbfb?ui=en-us&amp;rs=en-us&amp;ad=u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 descr="søyle-ik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2446" y="2716272"/>
            <a:ext cx="9117680" cy="2421464"/>
          </a:xfrm>
        </p:spPr>
        <p:txBody>
          <a:bodyPr rtlCol="0">
            <a:normAutofit/>
          </a:bodyPr>
          <a:lstStyle/>
          <a:p>
            <a:pPr rtl="0"/>
            <a:r>
              <a:rPr lang="en-US" sz="3500" b="0" i="0" u="none" strike="noStrike" baseline="0" dirty="0">
                <a:latin typeface="LinBiolinumT"/>
              </a:rPr>
              <a:t>Prediction of On-time Flight Performance</a:t>
            </a:r>
            <a:br>
              <a:rPr lang="nb-NO" sz="3500" b="0" i="0" u="none" strike="noStrike" baseline="0" dirty="0">
                <a:latin typeface="LinBiolinumT"/>
              </a:rPr>
            </a:br>
            <a:r>
              <a:rPr lang="nb-NO" sz="2400" b="0" i="0" u="none" strike="noStrike" baseline="0" dirty="0">
                <a:latin typeface="LinBiolinumT"/>
              </a:rPr>
              <a:t>Mohammed </a:t>
            </a:r>
            <a:r>
              <a:rPr lang="nb-NO" sz="2400" b="0" i="0" u="none" strike="noStrike" baseline="0" dirty="0" err="1">
                <a:latin typeface="LinBiolinumT"/>
              </a:rPr>
              <a:t>Zoher</a:t>
            </a:r>
            <a:r>
              <a:rPr lang="nb-NO" sz="2400" b="0" i="0" u="none" strike="noStrike" baseline="0" dirty="0">
                <a:latin typeface="LinBiolinumT"/>
              </a:rPr>
              <a:t> Guniem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Testing OF Experiments </a:t>
            </a:r>
            <a:r>
              <a:rPr lang="en-US" sz="1100" dirty="0"/>
              <a:t>(On data from 2023) </a:t>
            </a:r>
            <a:r>
              <a:rPr lang="en-US" dirty="0"/>
              <a:t> </a:t>
            </a: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A3EC7E8E-C00E-6F30-C45E-715EA309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60" y="459704"/>
            <a:ext cx="4534533" cy="1409897"/>
          </a:xfrm>
          <a:prstGeom prst="rect">
            <a:avLst/>
          </a:prstGeom>
        </p:spPr>
      </p:pic>
      <p:pic>
        <p:nvPicPr>
          <p:cNvPr id="11" name="Bilde 10">
            <a:extLst>
              <a:ext uri="{FF2B5EF4-FFF2-40B4-BE49-F238E27FC236}">
                <a16:creationId xmlns:a16="http://schemas.microsoft.com/office/drawing/2014/main" id="{3EC2E003-7458-01D5-9590-395ECE3E3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66" y="2450237"/>
            <a:ext cx="5530102" cy="3872459"/>
          </a:xfrm>
          <a:prstGeom prst="rect">
            <a:avLst/>
          </a:prstGeom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A00568DB-15EB-F42C-5751-C08478B50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534" y="2450236"/>
            <a:ext cx="5497159" cy="38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55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Source Code</a:t>
            </a:r>
          </a:p>
        </p:txBody>
      </p:sp>
      <p:sp>
        <p:nvSpPr>
          <p:cNvPr id="8" name="Tekstboks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85801" y="2459503"/>
            <a:ext cx="10259626" cy="14555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rtl="0"/>
            <a:r>
              <a:rPr lang="en-US" sz="2400" dirty="0"/>
              <a:t>Notebook based and hosted on GitHub</a:t>
            </a:r>
          </a:p>
          <a:p>
            <a:pPr algn="ctr" rtl="0"/>
            <a:endParaRPr lang="en-US" sz="2400" dirty="0"/>
          </a:p>
          <a:p>
            <a:pPr algn="ctr" rtl="0"/>
            <a:r>
              <a:rPr lang="en-US" sz="2400" dirty="0"/>
              <a:t>Repository is private, to gain access contact me through canvas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boks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685801" y="2459503"/>
            <a:ext cx="10259626" cy="145554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800" b="0" i="0" u="none" strike="noStrike" baseline="0" dirty="0">
                <a:latin typeface="LinLibertineT"/>
              </a:rPr>
              <a:t>Many thanks to the University of Stavanger and Professor Mina </a:t>
            </a:r>
            <a:r>
              <a:rPr lang="en-US" sz="1800" b="0" i="0" u="none" strike="noStrike" baseline="0" dirty="0" err="1">
                <a:latin typeface="LinLibertineT"/>
              </a:rPr>
              <a:t>Farmanbar</a:t>
            </a:r>
            <a:r>
              <a:rPr lang="en-US" sz="1800" b="0" i="0" u="none" strike="noStrike" baseline="0" dirty="0">
                <a:latin typeface="LinLibertineT"/>
              </a:rPr>
              <a:t> for offering the highly</a:t>
            </a:r>
          </a:p>
          <a:p>
            <a:pPr algn="ctr"/>
            <a:r>
              <a:rPr lang="en-US" sz="1800" b="0" i="0" u="none" strike="noStrike" baseline="0" dirty="0">
                <a:latin typeface="LinLibertineT"/>
              </a:rPr>
              <a:t>relevant course named "Artificial Intelligence for Engineers" to engineers</a:t>
            </a:r>
          </a:p>
          <a:p>
            <a:pPr algn="ctr"/>
            <a:r>
              <a:rPr lang="en-US" sz="1800" b="0" i="0" u="none" strike="noStrike" baseline="0" dirty="0">
                <a:latin typeface="LinLibertineT"/>
              </a:rPr>
              <a:t>across many industries.</a:t>
            </a:r>
            <a:endParaRPr lang="en-US" sz="2400" dirty="0"/>
          </a:p>
        </p:txBody>
      </p:sp>
      <p:sp>
        <p:nvSpPr>
          <p:cNvPr id="2" name="Tekstboks 7">
            <a:hlinkClick r:id="rId3"/>
            <a:extLst>
              <a:ext uri="{FF2B5EF4-FFF2-40B4-BE49-F238E27FC236}">
                <a16:creationId xmlns:a16="http://schemas.microsoft.com/office/drawing/2014/main" id="{C71229E4-4AE1-CF9B-499F-B4A9CBC2B38F}"/>
              </a:ext>
            </a:extLst>
          </p:cNvPr>
          <p:cNvSpPr txBox="1"/>
          <p:nvPr/>
        </p:nvSpPr>
        <p:spPr>
          <a:xfrm>
            <a:off x="838201" y="4385569"/>
            <a:ext cx="10259626" cy="4527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latin typeface="LinLibertineT"/>
              </a:rPr>
              <a:t>Any Questions? Or Suggestions for Improvements?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516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WHY &amp; How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547176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US" dirty="0"/>
              <a:t>Delays in Commercial flights has a big cost on airline operators and society function in modern times.</a:t>
            </a:r>
          </a:p>
          <a:p>
            <a:pPr marL="285750" indent="-285750" rtl="0">
              <a:buFontTx/>
              <a:buChar char="-"/>
            </a:pPr>
            <a:r>
              <a:rPr lang="en-US" dirty="0"/>
              <a:t>Building a supervised machine learning regression model to predict or estimate the expected delay or possibly the expected early departure for a flight relative to the scheduled departure time.</a:t>
            </a:r>
          </a:p>
          <a:p>
            <a:pPr marL="285750" indent="-285750" rtl="0">
              <a:buFontTx/>
              <a:buChar char="-"/>
            </a:pPr>
            <a:r>
              <a:rPr lang="en-US" dirty="0"/>
              <a:t>Using data downloaded from the US transportation Bureau</a:t>
            </a:r>
          </a:p>
          <a:p>
            <a:pPr marL="285750" indent="-285750" rtl="0">
              <a:buFontTx/>
              <a:buChar char="-"/>
            </a:pPr>
            <a:endParaRPr lang="en-US" dirty="0"/>
          </a:p>
        </p:txBody>
      </p:sp>
      <p:sp>
        <p:nvSpPr>
          <p:cNvPr id="32" name="Plassholder for tekst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4859" y="3837470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nb-NO" dirty="0"/>
              <a:t>Data Processing</a:t>
            </a:r>
          </a:p>
        </p:txBody>
      </p:sp>
      <p:sp>
        <p:nvSpPr>
          <p:cNvPr id="33" name="Plassholder for tekst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37595" y="3837470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en-US" dirty="0"/>
              <a:t>Visualizations</a:t>
            </a:r>
          </a:p>
        </p:txBody>
      </p:sp>
      <p:sp>
        <p:nvSpPr>
          <p:cNvPr id="34" name="Plassholder for tekst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6155" y="3837470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en-US" dirty="0"/>
              <a:t>Encoding of Categorical Features</a:t>
            </a:r>
          </a:p>
        </p:txBody>
      </p:sp>
      <p:sp>
        <p:nvSpPr>
          <p:cNvPr id="35" name="Plassholder for tekst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34709" y="3837470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nb-NO" dirty="0"/>
              <a:t>Model Tuning &amp; Evaluation</a:t>
            </a:r>
          </a:p>
        </p:txBody>
      </p:sp>
      <p:sp>
        <p:nvSpPr>
          <p:cNvPr id="36" name="Plassholder for tekst 35">
            <a:extLst>
              <a:ext uri="{FF2B5EF4-FFF2-40B4-BE49-F238E27FC236}">
                <a16:creationId xmlns:a16="http://schemas.microsoft.com/office/drawing/2014/main" id="{E14C2379-D648-4FA4-892B-A031C8CF38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86275" y="3828592"/>
            <a:ext cx="1310050" cy="959003"/>
          </a:xfrm>
        </p:spPr>
        <p:txBody>
          <a:bodyPr rtlCol="0"/>
          <a:lstStyle/>
          <a:p>
            <a:pPr rtl="0">
              <a:spcAft>
                <a:spcPts val="0"/>
              </a:spcAft>
            </a:pPr>
            <a:r>
              <a:rPr lang="en-US" dirty="0"/>
              <a:t>Result Review &amp; Analysis</a:t>
            </a:r>
          </a:p>
        </p:txBody>
      </p:sp>
      <p:sp>
        <p:nvSpPr>
          <p:cNvPr id="13" name="Ellipse 11" descr="dekorativt element">
            <a:extLst>
              <a:ext uri="{FF2B5EF4-FFF2-40B4-BE49-F238E27FC236}">
                <a16:creationId xmlns:a16="http://schemas.microsoft.com/office/drawing/2014/main" id="{D62D13F9-C589-486F-8D76-6D51992A2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162" y="4786245"/>
            <a:ext cx="288000" cy="2880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 w="15875">
            <a:solidFill>
              <a:schemeClr val="bg2">
                <a:lumMod val="50000"/>
                <a:lumOff val="50000"/>
              </a:schemeClr>
            </a:solidFill>
          </a:ln>
          <a:effectLst>
            <a:glow rad="101600">
              <a:schemeClr val="bg2">
                <a:lumMod val="75000"/>
                <a:lumOff val="25000"/>
                <a:alpha val="6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10" name="Rektangel 7" descr="tidslinj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11" y="4882519"/>
            <a:ext cx="8025413" cy="62343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6" name="Ellipse 270" descr="dekorativt element">
            <a:extLst>
              <a:ext uri="{FF2B5EF4-FFF2-40B4-BE49-F238E27FC236}">
                <a16:creationId xmlns:a16="http://schemas.microsoft.com/office/drawing/2014/main" id="{1B79EF35-0E1C-6F63-2C23-EB477A90D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784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7" name="Ellipse 270" descr="dekorativt element">
            <a:extLst>
              <a:ext uri="{FF2B5EF4-FFF2-40B4-BE49-F238E27FC236}">
                <a16:creationId xmlns:a16="http://schemas.microsoft.com/office/drawing/2014/main" id="{FF9E9D34-68B2-2FF7-5CE0-15E47D810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991" y="478879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12" name="Plassholder for tekst 34">
            <a:extLst>
              <a:ext uri="{FF2B5EF4-FFF2-40B4-BE49-F238E27FC236}">
                <a16:creationId xmlns:a16="http://schemas.microsoft.com/office/drawing/2014/main" id="{36864CE9-5585-B815-D08E-87E483AB1565}"/>
              </a:ext>
            </a:extLst>
          </p:cNvPr>
          <p:cNvSpPr txBox="1">
            <a:spLocks/>
          </p:cNvSpPr>
          <p:nvPr/>
        </p:nvSpPr>
        <p:spPr bwMode="white">
          <a:xfrm>
            <a:off x="6641204" y="3838944"/>
            <a:ext cx="1310050" cy="959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/>
              <a:t>Experimentation</a:t>
            </a:r>
          </a:p>
        </p:txBody>
      </p:sp>
      <p:sp>
        <p:nvSpPr>
          <p:cNvPr id="14" name="Plassholder for tekst 34">
            <a:extLst>
              <a:ext uri="{FF2B5EF4-FFF2-40B4-BE49-F238E27FC236}">
                <a16:creationId xmlns:a16="http://schemas.microsoft.com/office/drawing/2014/main" id="{B4414CAF-8E00-A1E0-169E-69DA351D3BB6}"/>
              </a:ext>
            </a:extLst>
          </p:cNvPr>
          <p:cNvSpPr txBox="1">
            <a:spLocks/>
          </p:cNvSpPr>
          <p:nvPr/>
        </p:nvSpPr>
        <p:spPr bwMode="white">
          <a:xfrm>
            <a:off x="8071991" y="3831544"/>
            <a:ext cx="1310050" cy="9590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dirty="0"/>
              <a:t>Testing</a:t>
            </a:r>
          </a:p>
        </p:txBody>
      </p:sp>
      <p:sp>
        <p:nvSpPr>
          <p:cNvPr id="20" name="Ellipse 270" descr="dekorativt element">
            <a:extLst>
              <a:ext uri="{FF2B5EF4-FFF2-40B4-BE49-F238E27FC236}">
                <a16:creationId xmlns:a16="http://schemas.microsoft.com/office/drawing/2014/main" id="{BC15BBD9-3CC8-0F51-6A0D-C0F809B2D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255" y="4791340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21" name="Ellipse 270" descr="dekorativt element">
            <a:extLst>
              <a:ext uri="{FF2B5EF4-FFF2-40B4-BE49-F238E27FC236}">
                <a16:creationId xmlns:a16="http://schemas.microsoft.com/office/drawing/2014/main" id="{3B7BA5A5-0B03-B5EB-09F4-C6692A4F5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395" y="475651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22" name="Ellipse 270" descr="dekorativt element">
            <a:extLst>
              <a:ext uri="{FF2B5EF4-FFF2-40B4-BE49-F238E27FC236}">
                <a16:creationId xmlns:a16="http://schemas.microsoft.com/office/drawing/2014/main" id="{1C5125D1-9BA9-B715-AAC7-1BCC4FF3E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405" y="475651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  <p:sp>
        <p:nvSpPr>
          <p:cNvPr id="23" name="Ellipse 270" descr="dekorativt element">
            <a:extLst>
              <a:ext uri="{FF2B5EF4-FFF2-40B4-BE49-F238E27FC236}">
                <a16:creationId xmlns:a16="http://schemas.microsoft.com/office/drawing/2014/main" id="{D4EE067E-AFA4-FD57-4C23-C4679EE2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311" y="475651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 rtlCol="0"/>
          <a:lstStyle/>
          <a:p>
            <a:pPr rt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b-NO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 err="1"/>
              <a:t>Dataset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696529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US" dirty="0"/>
              <a:t>Data about US domestic commercial flights: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from the year 2022 for training and evaluation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From the year 2023 for final testing</a:t>
            </a:r>
          </a:p>
          <a:p>
            <a:pPr lvl="1"/>
            <a:endParaRPr lang="en-US" dirty="0"/>
          </a:p>
          <a:p>
            <a:pPr marL="285750" indent="-285750" rtl="0">
              <a:buFontTx/>
              <a:buChar char="-"/>
            </a:pPr>
            <a:r>
              <a:rPr lang="en-US" dirty="0"/>
              <a:t>Includes around information about 6,5 millions flights in both years, and has information in many formats about: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Scheduled times (week, day, hour, hour interval, etc.…)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Information about source and destination (Airport, state, city, etc.)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Operator and aircraft type for a flight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Scheduled time of flight and scheduled distance to destination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Detailed Information about delays and early departure of flights</a:t>
            </a:r>
          </a:p>
        </p:txBody>
      </p:sp>
    </p:spTree>
    <p:extLst>
      <p:ext uri="{BB962C8B-B14F-4D97-AF65-F5344CB8AC3E}">
        <p14:creationId xmlns:p14="http://schemas.microsoft.com/office/powerpoint/2010/main" val="1778337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Data Processing &amp; </a:t>
            </a:r>
            <a:r>
              <a:rPr lang="nb-NO" dirty="0" err="1"/>
              <a:t>Encoding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248388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en-US" dirty="0"/>
              <a:t>Most of the columns already encoded or equal to an already encoded column. Examples: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Origin Airport (encoded column already included with lookup table)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Tail Number (encoded column not included, need encoding)</a:t>
            </a:r>
          </a:p>
          <a:p>
            <a:pPr marL="285750" indent="-285750" rtl="0">
              <a:buFontTx/>
              <a:buChar char="-"/>
            </a:pPr>
            <a:endParaRPr lang="en-US" dirty="0"/>
          </a:p>
          <a:p>
            <a:pPr marL="285750" indent="-285750" rtl="0">
              <a:buFontTx/>
              <a:buChar char="-"/>
            </a:pPr>
            <a:r>
              <a:rPr lang="en-US" dirty="0"/>
              <a:t>Establishing quality requirement</a:t>
            </a:r>
          </a:p>
          <a:p>
            <a:pPr marL="285750" indent="-285750" rtl="0">
              <a:buFontTx/>
              <a:buChar char="-"/>
            </a:pPr>
            <a:endParaRPr lang="en-US" dirty="0"/>
          </a:p>
          <a:p>
            <a:pPr marL="285750" indent="-285750" rtl="0">
              <a:buFontTx/>
              <a:buChar char="-"/>
            </a:pPr>
            <a:r>
              <a:rPr lang="en-US" dirty="0"/>
              <a:t>Quality Checking and removal of invalid rows</a:t>
            </a:r>
          </a:p>
          <a:p>
            <a:pPr marL="285750" indent="-285750" rtl="0">
              <a:buFontTx/>
              <a:buChar char="-"/>
            </a:pPr>
            <a:endParaRPr lang="en-US" dirty="0"/>
          </a:p>
          <a:p>
            <a:pPr marL="285750" indent="-285750" rtl="0">
              <a:buFontTx/>
              <a:buChar char="-"/>
            </a:pPr>
            <a:r>
              <a:rPr lang="en-US" dirty="0"/>
              <a:t>Min-Max Scaling, Standardization and PCA has been tried with no significant improvement of model performance, convergence speed or dimensionality reduction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9FF295DE-A663-DF32-8824-CA17BED78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256" y="3320122"/>
            <a:ext cx="372479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0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Visualizations </a:t>
            </a:r>
            <a:r>
              <a:rPr lang="en-US" sz="1000" dirty="0"/>
              <a:t>(Year: 2022)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BAE09CC-31F7-A3F5-9041-062D491B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51" y="2228030"/>
            <a:ext cx="4020111" cy="3077004"/>
          </a:xfrm>
          <a:prstGeom prst="rect">
            <a:avLst/>
          </a:prstGeom>
        </p:spPr>
      </p:pic>
      <p:pic>
        <p:nvPicPr>
          <p:cNvPr id="10" name="Bilde 9">
            <a:extLst>
              <a:ext uri="{FF2B5EF4-FFF2-40B4-BE49-F238E27FC236}">
                <a16:creationId xmlns:a16="http://schemas.microsoft.com/office/drawing/2014/main" id="{3035A5FC-35AC-2793-20F2-7FB85A1A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642" y="2228030"/>
            <a:ext cx="402011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55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Visualizations </a:t>
            </a:r>
            <a:r>
              <a:rPr lang="en-US" sz="1000" dirty="0"/>
              <a:t>(Year: 2022)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88F9D27-1A7D-1473-0EB5-86EF6A9D9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9601"/>
            <a:ext cx="10221685" cy="405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2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e 9" descr="krøllet side">
            <a:extLst>
              <a:ext uri="{FF2B5EF4-FFF2-40B4-BE49-F238E27FC236}">
                <a16:creationId xmlns:a16="http://schemas.microsoft.com/office/drawing/2014/main" id="{F54CE4C8-2431-43FB-87C3-391A3BFF8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0"/>
            <a:ext cx="1157288" cy="1157288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FF32E04-E3CE-4175-B0D3-33D69BCB0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1034250"/>
            <a:ext cx="3814235" cy="1025369"/>
          </a:xfrm>
        </p:spPr>
        <p:txBody>
          <a:bodyPr rtlCol="0"/>
          <a:lstStyle/>
          <a:p>
            <a:pPr algn="ctr" rtl="0"/>
            <a:r>
              <a:rPr lang="en-US" dirty="0"/>
              <a:t>Model </a:t>
            </a:r>
            <a:br>
              <a:rPr lang="en-US" dirty="0"/>
            </a:br>
            <a:r>
              <a:rPr lang="en-US" dirty="0"/>
              <a:t>Selection &amp; TUNING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BA0452F-E4D7-4ED7-A292-A7A5A20A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2450" y="2059619"/>
            <a:ext cx="3814235" cy="4456591"/>
          </a:xfrm>
        </p:spPr>
        <p:txBody>
          <a:bodyPr rtlCol="0">
            <a:noAutofit/>
          </a:bodyPr>
          <a:lstStyle/>
          <a:p>
            <a:pPr algn="l" rtl="0"/>
            <a:r>
              <a:rPr lang="en-US" sz="1050" dirty="0"/>
              <a:t>Selected Model: </a:t>
            </a:r>
            <a:r>
              <a:rPr lang="en-US" sz="1050" dirty="0" err="1"/>
              <a:t>XGBoost</a:t>
            </a:r>
            <a:r>
              <a:rPr lang="en-US" sz="1050" dirty="0"/>
              <a:t> Regressor</a:t>
            </a:r>
          </a:p>
          <a:p>
            <a:pPr algn="l" rtl="0"/>
            <a:endParaRPr lang="en-US" sz="1050" dirty="0"/>
          </a:p>
          <a:p>
            <a:pPr algn="l" rtl="0"/>
            <a:r>
              <a:rPr lang="en-US" sz="1050" dirty="0"/>
              <a:t>Tuned Parameters: </a:t>
            </a:r>
          </a:p>
          <a:p>
            <a:pPr marL="285750" indent="-285750" algn="l" rtl="0">
              <a:buFontTx/>
              <a:buChar char="-"/>
            </a:pPr>
            <a:r>
              <a:rPr lang="en-US" sz="1050" b="0" i="0" u="none" strike="noStrike" baseline="0" dirty="0" err="1">
                <a:latin typeface="Inconsolatazi4-Regular"/>
              </a:rPr>
              <a:t>max_depth</a:t>
            </a:r>
            <a:endParaRPr lang="en-US" sz="1050" b="0" i="0" u="none" strike="noStrike" baseline="0" dirty="0">
              <a:latin typeface="Inconsolatazi4-Regular"/>
            </a:endParaRPr>
          </a:p>
          <a:p>
            <a:pPr marL="285750" indent="-285750" algn="l" rtl="0">
              <a:buFontTx/>
              <a:buChar char="-"/>
            </a:pPr>
            <a:r>
              <a:rPr lang="en-US" sz="1050" dirty="0" err="1"/>
              <a:t>Learning_rate</a:t>
            </a:r>
            <a:endParaRPr lang="en-US" sz="1050" dirty="0"/>
          </a:p>
          <a:p>
            <a:pPr marL="285750" indent="-285750" algn="l" rtl="0">
              <a:buFontTx/>
              <a:buChar char="-"/>
            </a:pPr>
            <a:r>
              <a:rPr lang="en-US" sz="1050" dirty="0"/>
              <a:t>Subsample</a:t>
            </a:r>
          </a:p>
          <a:p>
            <a:pPr marL="285750" indent="-285750" algn="l" rtl="0">
              <a:buFontTx/>
              <a:buChar char="-"/>
            </a:pPr>
            <a:r>
              <a:rPr lang="en-US" sz="1050" dirty="0" err="1"/>
              <a:t>Colsample_bytree</a:t>
            </a:r>
            <a:endParaRPr lang="en-US" sz="1050" dirty="0"/>
          </a:p>
          <a:p>
            <a:pPr marL="285750" indent="-285750" algn="l" rtl="0">
              <a:buFontTx/>
              <a:buChar char="-"/>
            </a:pPr>
            <a:r>
              <a:rPr lang="en-US" sz="1050" dirty="0" err="1"/>
              <a:t>Min_child_weight</a:t>
            </a:r>
            <a:endParaRPr lang="en-US" sz="1050" dirty="0"/>
          </a:p>
          <a:p>
            <a:pPr marL="285750" indent="-285750" algn="l" rtl="0">
              <a:buFontTx/>
              <a:buChar char="-"/>
            </a:pPr>
            <a:r>
              <a:rPr lang="en-US" sz="1050" dirty="0" err="1"/>
              <a:t>N_estimators</a:t>
            </a:r>
            <a:endParaRPr lang="en-US" sz="1050" dirty="0"/>
          </a:p>
          <a:p>
            <a:pPr marL="285750" indent="-285750" algn="l" rtl="0">
              <a:buFontTx/>
              <a:buChar char="-"/>
            </a:pPr>
            <a:endParaRPr lang="en-US" sz="1050" dirty="0"/>
          </a:p>
          <a:p>
            <a:pPr algn="l" rtl="0"/>
            <a:r>
              <a:rPr lang="en-US" sz="1050" dirty="0"/>
              <a:t>Evaluation Metrics: Huber Loss Score along with MAE, MSE </a:t>
            </a:r>
          </a:p>
          <a:p>
            <a:pPr algn="l" rtl="0"/>
            <a:endParaRPr lang="en-US" sz="1050" dirty="0"/>
          </a:p>
          <a:p>
            <a:pPr algn="l" rtl="0"/>
            <a:r>
              <a:rPr lang="en-US" sz="1050" dirty="0"/>
              <a:t>Evaluation Method:</a:t>
            </a:r>
          </a:p>
          <a:p>
            <a:pPr marL="171450" indent="-171450" algn="l" rtl="0">
              <a:buFontTx/>
              <a:buChar char="-"/>
            </a:pPr>
            <a:r>
              <a:rPr lang="en-US" sz="1050" dirty="0"/>
              <a:t>Random Search (100 combinations)</a:t>
            </a:r>
          </a:p>
          <a:p>
            <a:pPr marL="171450" indent="-171450" algn="l" rtl="0">
              <a:buFontTx/>
              <a:buChar char="-"/>
            </a:pPr>
            <a:r>
              <a:rPr lang="en-US" sz="1050" dirty="0"/>
              <a:t>2-fold cross validation</a:t>
            </a:r>
          </a:p>
          <a:p>
            <a:pPr algn="l" rtl="0"/>
            <a:endParaRPr lang="en-US" sz="1050" dirty="0"/>
          </a:p>
          <a:p>
            <a:pPr algn="l" rtl="0"/>
            <a:endParaRPr lang="en-US" sz="1050" dirty="0"/>
          </a:p>
        </p:txBody>
      </p:sp>
      <p:pic>
        <p:nvPicPr>
          <p:cNvPr id="6" name="Plassholder for innhold 5" descr="Arbeidet med matematikk">
            <a:extLst>
              <a:ext uri="{FF2B5EF4-FFF2-40B4-BE49-F238E27FC236}">
                <a16:creationId xmlns:a16="http://schemas.microsoft.com/office/drawing/2014/main" id="{E4523323-1EB5-4AAF-95C6-A31523B3F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blackGray"/>
      </p:pic>
    </p:spTree>
    <p:extLst>
      <p:ext uri="{BB962C8B-B14F-4D97-AF65-F5344CB8AC3E}">
        <p14:creationId xmlns:p14="http://schemas.microsoft.com/office/powerpoint/2010/main" val="234296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Tuning Results </a:t>
            </a:r>
            <a:r>
              <a:rPr lang="en-US" sz="1000" dirty="0"/>
              <a:t>(Year: 2022)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0E2AB30F-9B42-F996-A506-399A1E81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287" y="2092503"/>
            <a:ext cx="3591426" cy="177189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19B7F788-F2F4-1FA0-BEC5-5A8C7E26B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71" y="4087302"/>
            <a:ext cx="357237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40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b-NO" dirty="0"/>
              <a:t>Experiments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4248388"/>
          </a:xfrm>
        </p:spPr>
        <p:txBody>
          <a:bodyPr rtlCol="0"/>
          <a:lstStyle/>
          <a:p>
            <a:pPr marL="285750" indent="-285750" rtl="0">
              <a:buFontTx/>
              <a:buChar char="-"/>
            </a:pPr>
            <a:r>
              <a:rPr lang="nb-NO" sz="1800" b="0" u="none" strike="noStrike" baseline="0" dirty="0">
                <a:latin typeface="LinBiolinumT"/>
              </a:rPr>
              <a:t>Hybrid </a:t>
            </a:r>
            <a:r>
              <a:rPr lang="nb-NO" sz="1800" b="0" u="none" strike="noStrike" baseline="0" dirty="0" err="1">
                <a:latin typeface="LinBiolinumT"/>
              </a:rPr>
              <a:t>XGboost</a:t>
            </a:r>
            <a:r>
              <a:rPr lang="nb-NO" sz="1800" b="0" u="none" strike="noStrike" baseline="0" dirty="0">
                <a:latin typeface="LinBiolinumT"/>
              </a:rPr>
              <a:t> </a:t>
            </a:r>
            <a:r>
              <a:rPr lang="nb-NO" sz="1800" b="0" u="none" strike="noStrike" baseline="0" dirty="0" err="1">
                <a:latin typeface="LinBiolinumT"/>
              </a:rPr>
              <a:t>Regressor</a:t>
            </a:r>
            <a:r>
              <a:rPr lang="nb-NO" sz="1800" b="0" u="none" strike="noStrike" baseline="0" dirty="0">
                <a:latin typeface="LinBiolinumT"/>
              </a:rPr>
              <a:t> Experiment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Using DEP_DELAY_GROUP (delays categorized in 15 minutes groups) as target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Multiply the float regressor prediction by 15 to get predicted number of minutes</a:t>
            </a:r>
          </a:p>
          <a:p>
            <a:pPr marL="285750" indent="-285750" rtl="0">
              <a:buFontTx/>
              <a:buChar char="-"/>
            </a:pPr>
            <a:endParaRPr lang="en-US" dirty="0"/>
          </a:p>
          <a:p>
            <a:pPr marL="285750" indent="-285750" rtl="0">
              <a:buFontTx/>
              <a:buChar char="-"/>
            </a:pPr>
            <a:r>
              <a:rPr lang="en-US" sz="1800" b="0" i="0" u="none" strike="noStrike" baseline="0" dirty="0">
                <a:latin typeface="LinBiolinumT"/>
              </a:rPr>
              <a:t>Mean For Outliers Regressor Experiment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Using DEP_DELAY as target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It is satisfying enough to predict the mean value of delays larger than 3 hours, and early departures lower than -15 minutes.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Editing the dataset to set any value larger/equal to 180 minutes to the mean of these delays, and doing the same for values lower than -15 minutes</a:t>
            </a:r>
          </a:p>
        </p:txBody>
      </p:sp>
    </p:spTree>
    <p:extLst>
      <p:ext uri="{BB962C8B-B14F-4D97-AF65-F5344CB8AC3E}">
        <p14:creationId xmlns:p14="http://schemas.microsoft.com/office/powerpoint/2010/main" val="2510359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154987_TF22736411_Win32" id="{55A5BF6C-F3BC-4D4B-9FB2-CC8E38CAFBB5}" vid="{487E8D1D-0C97-43AE-8ADA-2526B5974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Berømt arrangement i loggpresentasjon</Template>
  <TotalTime>63</TotalTime>
  <Words>506</Words>
  <Application>Microsoft Office PowerPoint</Application>
  <PresentationFormat>Widescreen</PresentationFormat>
  <Paragraphs>82</Paragraphs>
  <Slides>12</Slides>
  <Notes>12</Notes>
  <HiddenSlides>0</HiddenSlides>
  <MMClips>0</MMClips>
  <ScaleCrop>false</ScaleCrop>
  <HeadingPairs>
    <vt:vector size="6" baseType="variant">
      <vt:variant>
        <vt:lpstr>Brukte skrifter</vt:lpstr>
      </vt:variant>
      <vt:variant>
        <vt:i4>6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9" baseType="lpstr">
      <vt:lpstr>Arial</vt:lpstr>
      <vt:lpstr>Calibri</vt:lpstr>
      <vt:lpstr>Corbel</vt:lpstr>
      <vt:lpstr>Inconsolatazi4-Regular</vt:lpstr>
      <vt:lpstr>LinBiolinumT</vt:lpstr>
      <vt:lpstr>LinLibertineT</vt:lpstr>
      <vt:lpstr>Himmelsk</vt:lpstr>
      <vt:lpstr>Prediction of On-time Flight Performance Mohammed Zoher Guniem</vt:lpstr>
      <vt:lpstr>WHY &amp; How</vt:lpstr>
      <vt:lpstr>Dataset</vt:lpstr>
      <vt:lpstr>Data Processing &amp; Encoding</vt:lpstr>
      <vt:lpstr>Visualizations (Year: 2022)</vt:lpstr>
      <vt:lpstr>Visualizations (Year: 2022)</vt:lpstr>
      <vt:lpstr>Model  Selection &amp; TUNING</vt:lpstr>
      <vt:lpstr>Tuning Results (Year: 2022)</vt:lpstr>
      <vt:lpstr>Experiments</vt:lpstr>
      <vt:lpstr>Testing OF Experiments (On data from 2023)  </vt:lpstr>
      <vt:lpstr>Source Code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On-time Flight Performance Mohammed Zoher Guniem</dc:title>
  <dc:creator>Guniem, Mohammed</dc:creator>
  <cp:lastModifiedBy>Guniem, Mohammed</cp:lastModifiedBy>
  <cp:revision>15</cp:revision>
  <dcterms:created xsi:type="dcterms:W3CDTF">2024-11-26T10:19:15Z</dcterms:created>
  <dcterms:modified xsi:type="dcterms:W3CDTF">2024-11-26T11:23:07Z</dcterms:modified>
</cp:coreProperties>
</file>