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7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85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462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7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104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47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43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244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112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2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4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92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824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95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417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48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113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11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2AD532-0E6E-4B43-9850-28ED8FFE3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61931"/>
          </a:xfrm>
        </p:spPr>
        <p:txBody>
          <a:bodyPr/>
          <a:lstStyle/>
          <a:p>
            <a:r>
              <a:rPr lang="nb-NO" sz="4800" b="1" dirty="0" err="1"/>
              <a:t>Selfish</a:t>
            </a:r>
            <a:r>
              <a:rPr lang="nb-NO" sz="4800" b="1" dirty="0"/>
              <a:t>, </a:t>
            </a:r>
            <a:r>
              <a:rPr lang="nb-NO" sz="4800" b="1" dirty="0" err="1"/>
              <a:t>Stubborn</a:t>
            </a:r>
            <a:r>
              <a:rPr lang="nb-NO" sz="4800" b="1" dirty="0"/>
              <a:t> &amp; GHOST Mining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23A2A4-4C8D-4AD8-AAAB-FE79E7BD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66322"/>
            <a:ext cx="8825658" cy="699796"/>
          </a:xfrm>
        </p:spPr>
        <p:txBody>
          <a:bodyPr/>
          <a:lstStyle/>
          <a:p>
            <a:r>
              <a:rPr lang="nb-NO" b="1" dirty="0">
                <a:solidFill>
                  <a:srgbClr val="00B0F0"/>
                </a:solidFill>
              </a:rPr>
              <a:t>Mohammed Z. Guniem &amp; ESSANDOH RAYMOND</a:t>
            </a:r>
          </a:p>
        </p:txBody>
      </p:sp>
    </p:spTree>
    <p:extLst>
      <p:ext uri="{BB962C8B-B14F-4D97-AF65-F5344CB8AC3E}">
        <p14:creationId xmlns:p14="http://schemas.microsoft.com/office/powerpoint/2010/main" val="38630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25D86E-D677-4681-AE6C-44E700DD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Blockchain</a:t>
            </a:r>
            <a:r>
              <a:rPr lang="nb-NO" dirty="0"/>
              <a:t> Mining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D9C63B-9C8B-4B67-BE19-3D46E552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 main constraints: </a:t>
            </a:r>
          </a:p>
          <a:p>
            <a:pPr marL="0" indent="0">
              <a:buNone/>
            </a:pPr>
            <a:r>
              <a:rPr lang="en-GB" dirty="0"/>
              <a:t>	- Mining Power.</a:t>
            </a:r>
          </a:p>
          <a:p>
            <a:pPr marL="0" indent="0">
              <a:buNone/>
            </a:pPr>
            <a:r>
              <a:rPr lang="en-GB" dirty="0"/>
              <a:t>	- Network Power.</a:t>
            </a:r>
          </a:p>
          <a:p>
            <a:pPr marL="0" indent="0">
              <a:buNone/>
            </a:pPr>
            <a:r>
              <a:rPr lang="en-GB" dirty="0"/>
              <a:t>	- Number of miners.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Simulation environment </a:t>
            </a:r>
          </a:p>
          <a:p>
            <a:pPr marL="0" indent="0">
              <a:buNone/>
            </a:pPr>
            <a:r>
              <a:rPr lang="en-GB" dirty="0"/>
              <a:t>	- 100 miners in total.</a:t>
            </a:r>
          </a:p>
          <a:p>
            <a:pPr marL="0" indent="0">
              <a:buNone/>
            </a:pPr>
            <a:r>
              <a:rPr lang="en-GB" dirty="0"/>
              <a:t>	- Total mining power of 100</a:t>
            </a:r>
          </a:p>
          <a:p>
            <a:pPr marL="0" indent="0">
              <a:buNone/>
            </a:pPr>
            <a:r>
              <a:rPr lang="en-GB" dirty="0"/>
              <a:t>	- Total network power of 100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7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mining power </a:t>
            </a:r>
            <a:br>
              <a:rPr lang="en-GB" dirty="0"/>
            </a:br>
            <a:r>
              <a:rPr lang="en-GB" dirty="0"/>
              <a:t>Simulation nr. 1 - Setup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D68D6D-CD3E-4CB1-BBA5-1AA2A64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922"/>
            <a:ext cx="10028108" cy="4839478"/>
          </a:xfrm>
        </p:spPr>
        <p:txBody>
          <a:bodyPr>
            <a:noAutofit/>
          </a:bodyPr>
          <a:lstStyle/>
          <a:p>
            <a:r>
              <a:rPr lang="en-GB" sz="1600" dirty="0"/>
              <a:t>S</a:t>
            </a:r>
            <a:r>
              <a:rPr lang="en-US" sz="1600" dirty="0" err="1"/>
              <a:t>tudying</a:t>
            </a:r>
            <a:r>
              <a:rPr lang="en-US" sz="1600" dirty="0"/>
              <a:t> the effect of an increasing mining power of just one selfish miner.</a:t>
            </a:r>
          </a:p>
          <a:p>
            <a:endParaRPr lang="en-US" sz="1600" dirty="0"/>
          </a:p>
          <a:p>
            <a:r>
              <a:rPr lang="en-US" sz="1600" dirty="0"/>
              <a:t>Having:</a:t>
            </a:r>
          </a:p>
          <a:p>
            <a:pPr marL="0" indent="0">
              <a:buNone/>
            </a:pPr>
            <a:r>
              <a:rPr lang="en-US" sz="1600" dirty="0"/>
              <a:t>	- 100 in total mining power and 100 miners.</a:t>
            </a:r>
          </a:p>
          <a:p>
            <a:pPr marL="0" indent="0">
              <a:buNone/>
            </a:pPr>
            <a:r>
              <a:rPr lang="en-US" sz="1600" dirty="0"/>
              <a:t>	- 99 honest miners</a:t>
            </a:r>
          </a:p>
          <a:p>
            <a:pPr marL="0" indent="0">
              <a:buNone/>
            </a:pPr>
            <a:r>
              <a:rPr lang="en-US" sz="1600" dirty="0"/>
              <a:t>	- 1 selfish miner</a:t>
            </a:r>
          </a:p>
          <a:p>
            <a:pPr marL="0" indent="0">
              <a:buNone/>
            </a:pPr>
            <a:r>
              <a:rPr lang="en-US" sz="1600" dirty="0"/>
              <a:t>	- Network power is random in case of blockchain forks.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start the selfish mining power at 0% and the honest mining power at 100%.</a:t>
            </a:r>
          </a:p>
          <a:p>
            <a:endParaRPr lang="en-US" sz="1600" dirty="0"/>
          </a:p>
          <a:p>
            <a:r>
              <a:rPr lang="en-US" sz="1600" dirty="0"/>
              <a:t>We run the simulation for 60 steps, and at each step:</a:t>
            </a:r>
          </a:p>
          <a:p>
            <a:pPr marL="0" indent="0">
              <a:buNone/>
            </a:pPr>
            <a:r>
              <a:rPr lang="en-US" sz="1600" dirty="0"/>
              <a:t>	- Increasing the selfish mining power by 1.</a:t>
            </a:r>
          </a:p>
          <a:p>
            <a:pPr marL="0" indent="0">
              <a:buNone/>
            </a:pPr>
            <a:r>
              <a:rPr lang="en-US" sz="1600" dirty="0"/>
              <a:t>	- Decreasing the honest mining power by 1.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05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mining power </a:t>
            </a:r>
            <a:br>
              <a:rPr lang="en-GB" dirty="0"/>
            </a:br>
            <a:r>
              <a:rPr lang="en-GB" dirty="0"/>
              <a:t>Simulation nr. 1 – Results &amp; Analysis</a:t>
            </a:r>
          </a:p>
        </p:txBody>
      </p:sp>
      <p:pic>
        <p:nvPicPr>
          <p:cNvPr id="9" name="Plassholder for innhold 8" descr="Et bilde som inneholder tekst&#10;&#10;Automatisk generert beskrivelse">
            <a:extLst>
              <a:ext uri="{FF2B5EF4-FFF2-40B4-BE49-F238E27FC236}">
                <a16:creationId xmlns:a16="http://schemas.microsoft.com/office/drawing/2014/main" id="{5A065152-A84D-4877-8FEF-09DB9F26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7" y="1640264"/>
            <a:ext cx="5567286" cy="48631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7F861BE9-0CDC-441E-B0B8-80D81F938C07}"/>
              </a:ext>
            </a:extLst>
          </p:cNvPr>
          <p:cNvSpPr txBox="1">
            <a:spLocks/>
          </p:cNvSpPr>
          <p:nvPr/>
        </p:nvSpPr>
        <p:spPr>
          <a:xfrm>
            <a:off x="6372808" y="1640264"/>
            <a:ext cx="4758612" cy="4765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600" dirty="0"/>
              <a:t>&lt; 25% selfish mining power:</a:t>
            </a:r>
          </a:p>
          <a:p>
            <a:pPr marL="0" indent="0">
              <a:buNone/>
            </a:pPr>
            <a:r>
              <a:rPr lang="en-GB" sz="1600" dirty="0"/>
              <a:t>	- </a:t>
            </a:r>
            <a:r>
              <a:rPr lang="en-US" sz="1600" dirty="0"/>
              <a:t>Total selfish profit is more likely to be less 		than total honest profit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&gt;= 25% selfish mining power:</a:t>
            </a:r>
          </a:p>
          <a:p>
            <a:pPr marL="0" indent="0">
              <a:buNone/>
            </a:pPr>
            <a:r>
              <a:rPr lang="en-US" sz="1600" dirty="0"/>
              <a:t>	- Profit of the selfish miner is highly 	competitive with the total honest profit 	generated by the other 99 honest miners.</a:t>
            </a:r>
          </a:p>
          <a:p>
            <a:endParaRPr lang="en-US" sz="1600" dirty="0"/>
          </a:p>
          <a:p>
            <a:r>
              <a:rPr lang="en-US" sz="1600" dirty="0"/>
              <a:t>But does that mean selfish mining is a good strategy?</a:t>
            </a:r>
          </a:p>
          <a:p>
            <a:pPr marL="0" indent="0">
              <a:buNone/>
            </a:pPr>
            <a:r>
              <a:rPr lang="en-US" sz="1600" dirty="0"/>
              <a:t>	- 1 selfish miner was able to claim from 0% 	to 40% of total profit for a mining power 	less than 25%.</a:t>
            </a:r>
          </a:p>
          <a:p>
            <a:pPr marL="0" indent="0">
              <a:buFont typeface="Wingdings 3" charset="2"/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26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mining power </a:t>
            </a:r>
            <a:br>
              <a:rPr lang="en-GB" dirty="0"/>
            </a:br>
            <a:r>
              <a:rPr lang="en-GB" dirty="0"/>
              <a:t>Simulation nr. 2 - Setup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D68D6D-CD3E-4CB1-BBA5-1AA2A64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922"/>
            <a:ext cx="10028108" cy="5075854"/>
          </a:xfrm>
        </p:spPr>
        <p:txBody>
          <a:bodyPr>
            <a:noAutofit/>
          </a:bodyPr>
          <a:lstStyle/>
          <a:p>
            <a:r>
              <a:rPr lang="en-US" sz="1400" dirty="0"/>
              <a:t>Studying the effect of an increasing number of selfish miners where all individual honest and selfish miners have equal mining power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Having:</a:t>
            </a:r>
          </a:p>
          <a:p>
            <a:pPr marL="0" indent="0">
              <a:buNone/>
            </a:pPr>
            <a:r>
              <a:rPr lang="en-US" sz="1600" dirty="0"/>
              <a:t>	- 100 in total mining power and 100 miners.</a:t>
            </a:r>
          </a:p>
          <a:p>
            <a:pPr marL="0" indent="0">
              <a:buNone/>
            </a:pPr>
            <a:r>
              <a:rPr lang="en-US" sz="1600" dirty="0"/>
              <a:t>	- Every miner always has an equal power of 1.</a:t>
            </a:r>
          </a:p>
          <a:p>
            <a:pPr marL="0" indent="0">
              <a:buNone/>
            </a:pPr>
            <a:r>
              <a:rPr lang="en-US" sz="1600" dirty="0"/>
              <a:t>	- Network power is random in case of blockchain forks.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start the selfish mining power at 0% (0 selfish miners) </a:t>
            </a:r>
          </a:p>
          <a:p>
            <a:pPr marL="0" indent="0">
              <a:buNone/>
            </a:pPr>
            <a:r>
              <a:rPr lang="en-US" sz="1600" dirty="0"/>
              <a:t>	And the honest mining power at 100% (100 honest miners). </a:t>
            </a:r>
          </a:p>
          <a:p>
            <a:endParaRPr lang="en-US" sz="1600" dirty="0"/>
          </a:p>
          <a:p>
            <a:r>
              <a:rPr lang="en-US" sz="1600" dirty="0"/>
              <a:t>We run the simulation for 60 steps, and at each step:</a:t>
            </a:r>
          </a:p>
          <a:p>
            <a:pPr marL="0" indent="0">
              <a:buNone/>
            </a:pPr>
            <a:r>
              <a:rPr lang="en-US" sz="1600" dirty="0"/>
              <a:t>	- Increasing the selfish mining power by increasing the number of selfish miners by 1.</a:t>
            </a:r>
          </a:p>
          <a:p>
            <a:pPr marL="0" indent="0">
              <a:buNone/>
            </a:pPr>
            <a:r>
              <a:rPr lang="en-US" sz="1600" dirty="0"/>
              <a:t>	- Decreasing the honest mining power by decreasing the number of honest miners by 1.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2581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mining power </a:t>
            </a:r>
            <a:br>
              <a:rPr lang="en-GB" dirty="0"/>
            </a:br>
            <a:r>
              <a:rPr lang="en-GB" dirty="0"/>
              <a:t>Simulation nr. 2 – Results &amp; Analysis</a:t>
            </a: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7F861BE9-0CDC-441E-B0B8-80D81F938C07}"/>
              </a:ext>
            </a:extLst>
          </p:cNvPr>
          <p:cNvSpPr txBox="1">
            <a:spLocks/>
          </p:cNvSpPr>
          <p:nvPr/>
        </p:nvSpPr>
        <p:spPr>
          <a:xfrm>
            <a:off x="6372808" y="1640263"/>
            <a:ext cx="5547386" cy="4892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600" dirty="0"/>
              <a:t>From 0% (0 selfish miners) to 60% (60 selfish miners) selfish mining power</a:t>
            </a:r>
          </a:p>
          <a:p>
            <a:pPr marL="0" indent="0">
              <a:buNone/>
            </a:pPr>
            <a:r>
              <a:rPr lang="en-GB" sz="1600" dirty="0"/>
              <a:t>	- Increasing selfish profit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From 100% (100 honest miners) to 40% (40 honest miners) honest mining power</a:t>
            </a:r>
          </a:p>
          <a:p>
            <a:pPr marL="0" indent="0">
              <a:buNone/>
            </a:pPr>
            <a:r>
              <a:rPr lang="en-US" sz="1600" dirty="0"/>
              <a:t>	- Decreasing honest profit	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Stable average profit of an honest miner at 0.01%.</a:t>
            </a:r>
          </a:p>
          <a:p>
            <a:pPr marL="0" indent="0">
              <a:buNone/>
            </a:pPr>
            <a:r>
              <a:rPr lang="en-US" sz="1600" dirty="0"/>
              <a:t>	- Good/Fair distribution of profit among miners.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Instable average profit of a selfish miner mostly between 0% and 0.01%.</a:t>
            </a:r>
          </a:p>
          <a:p>
            <a:pPr marL="457200" lvl="1" indent="0">
              <a:buNone/>
            </a:pPr>
            <a:r>
              <a:rPr lang="en-US" sz="1400" dirty="0"/>
              <a:t>- Unfair distribution of profit among selfish miners. 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EAAE4CA6-C3F8-4581-A108-5CA27B22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5" y="1513002"/>
            <a:ext cx="6083627" cy="4735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287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533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Selfish, Stubborn &amp; GHOST Mining</vt:lpstr>
      <vt:lpstr>Blockchain Mining</vt:lpstr>
      <vt:lpstr>Analysis of mining power  Simulation nr. 1 - Setup</vt:lpstr>
      <vt:lpstr>Analysis of mining power  Simulation nr. 1 – Results &amp; Analysis</vt:lpstr>
      <vt:lpstr>Analysis of mining power  Simulation nr. 2 - Setup</vt:lpstr>
      <vt:lpstr>Analysis of mining power  Simulation nr. 2 – Results &amp;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Selfish, Stubborn &amp; GHOST Mining</dc:title>
  <dc:creator>Mohammed Zoher Guniem</dc:creator>
  <cp:lastModifiedBy>Mohammed Zoher Guniem</cp:lastModifiedBy>
  <cp:revision>9</cp:revision>
  <dcterms:created xsi:type="dcterms:W3CDTF">2021-10-09T19:35:31Z</dcterms:created>
  <dcterms:modified xsi:type="dcterms:W3CDTF">2021-10-09T21:00:27Z</dcterms:modified>
</cp:coreProperties>
</file>