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3" r:id="rId4"/>
    <p:sldId id="271" r:id="rId5"/>
    <p:sldId id="272" r:id="rId6"/>
    <p:sldId id="273" r:id="rId7"/>
    <p:sldId id="274" r:id="rId8"/>
    <p:sldId id="275" r:id="rId9"/>
    <p:sldId id="276" r:id="rId10"/>
    <p:sldId id="277" r:id="rId11"/>
    <p:sldId id="264" r:id="rId12"/>
    <p:sldId id="259" r:id="rId13"/>
    <p:sldId id="266" r:id="rId14"/>
    <p:sldId id="260" r:id="rId15"/>
    <p:sldId id="269" r:id="rId16"/>
    <p:sldId id="261" r:id="rId17"/>
    <p:sldId id="265" r:id="rId18"/>
    <p:sldId id="270" r:id="rId19"/>
    <p:sldId id="262" r:id="rId20"/>
    <p:sldId id="267" r:id="rId21"/>
    <p:sldId id="282" r:id="rId22"/>
    <p:sldId id="283" r:id="rId23"/>
    <p:sldId id="280" r:id="rId24"/>
    <p:sldId id="281" r:id="rId25"/>
    <p:sldId id="268"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657225"/>
          </a:xfrm>
        </p:spPr>
        <p:txBody>
          <a:bodyPr/>
          <a:lstStyle/>
          <a:p>
            <a:r>
              <a:rPr lang="en-US"/>
              <a:t>Click to edit Master title style</a:t>
            </a:r>
          </a:p>
        </p:txBody>
      </p:sp>
      <p:sp>
        <p:nvSpPr>
          <p:cNvPr id="3" name="Content Placeholder 2"/>
          <p:cNvSpPr>
            <a:spLocks noGrp="1"/>
          </p:cNvSpPr>
          <p:nvPr>
            <p:ph idx="1"/>
          </p:nvPr>
        </p:nvSpPr>
        <p:spPr>
          <a:xfrm>
            <a:off x="609600" y="953135"/>
            <a:ext cx="10972800" cy="5173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
        <p:nvSpPr>
          <p:cNvPr id="7" name="Rectangles 6"/>
          <p:cNvSpPr/>
          <p:nvPr userDrawn="1"/>
        </p:nvSpPr>
        <p:spPr>
          <a:xfrm>
            <a:off x="0" y="0"/>
            <a:ext cx="12192635" cy="71945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8/30/2025</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Many people today face problems when trying to get healthcare. They often delay going to the doctor because they worry about high medical costs, long waiting times, or not knowing if their symptoms are serious.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can make their health problems worse. Finding the right doctor or hospital is also a challenge, especially for people living in rural areas or older adults who may not know where to go. Existing online tools that help with health issues mostly use text, which can be hard for some people to use, especially the elderly.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tools also do not always give accurate information about diseases or recommend nearby doctors, leaving people unsure of what to do next</a:t>
            </a: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A43D7E-73F9-7C22-E9E5-7191B809A530}"/>
              </a:ext>
            </a:extLst>
          </p:cNvPr>
          <p:cNvGraphicFramePr>
            <a:graphicFrameLocks noGrp="1"/>
          </p:cNvGraphicFramePr>
          <p:nvPr>
            <p:extLst>
              <p:ext uri="{D42A27DB-BD31-4B8C-83A1-F6EECF244321}">
                <p14:modId xmlns:p14="http://schemas.microsoft.com/office/powerpoint/2010/main" val="2041242917"/>
              </p:ext>
            </p:extLst>
          </p:nvPr>
        </p:nvGraphicFramePr>
        <p:xfrm>
          <a:off x="0" y="719667"/>
          <a:ext cx="12192000" cy="4063397"/>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931774389"/>
                    </a:ext>
                  </a:extLst>
                </a:gridCol>
                <a:gridCol w="3182471">
                  <a:extLst>
                    <a:ext uri="{9D8B030D-6E8A-4147-A177-3AD203B41FA5}">
                      <a16:colId xmlns:a16="http://schemas.microsoft.com/office/drawing/2014/main" val="104834978"/>
                    </a:ext>
                  </a:extLst>
                </a:gridCol>
                <a:gridCol w="2151529">
                  <a:extLst>
                    <a:ext uri="{9D8B030D-6E8A-4147-A177-3AD203B41FA5}">
                      <a16:colId xmlns:a16="http://schemas.microsoft.com/office/drawing/2014/main" val="4290404019"/>
                    </a:ext>
                  </a:extLst>
                </a:gridCol>
                <a:gridCol w="1837765">
                  <a:extLst>
                    <a:ext uri="{9D8B030D-6E8A-4147-A177-3AD203B41FA5}">
                      <a16:colId xmlns:a16="http://schemas.microsoft.com/office/drawing/2014/main" val="1092989611"/>
                    </a:ext>
                  </a:extLst>
                </a:gridCol>
                <a:gridCol w="2088776">
                  <a:extLst>
                    <a:ext uri="{9D8B030D-6E8A-4147-A177-3AD203B41FA5}">
                      <a16:colId xmlns:a16="http://schemas.microsoft.com/office/drawing/2014/main" val="4112589785"/>
                    </a:ext>
                  </a:extLst>
                </a:gridCol>
                <a:gridCol w="2169459">
                  <a:extLst>
                    <a:ext uri="{9D8B030D-6E8A-4147-A177-3AD203B41FA5}">
                      <a16:colId xmlns:a16="http://schemas.microsoft.com/office/drawing/2014/main" val="2721017467"/>
                    </a:ext>
                  </a:extLst>
                </a:gridCol>
              </a:tblGrid>
              <a:tr h="635133">
                <a:tc>
                  <a:txBody>
                    <a:bodyPr/>
                    <a:lstStyle/>
                    <a:p>
                      <a:r>
                        <a:rPr lang="en-US" dirty="0" err="1"/>
                        <a:t>S.No</a:t>
                      </a:r>
                      <a:endParaRPr lang="en-IN" dirty="0"/>
                    </a:p>
                  </a:txBody>
                  <a:tcPr/>
                </a:tc>
                <a:tc>
                  <a:txBody>
                    <a:bodyPr/>
                    <a:lstStyle/>
                    <a:p>
                      <a:r>
                        <a:rPr lang="en-US" dirty="0"/>
                        <a:t>Author and Year</a:t>
                      </a:r>
                      <a:endParaRPr lang="en-IN" dirty="0"/>
                    </a:p>
                  </a:txBody>
                  <a:tcPr/>
                </a:tc>
                <a:tc>
                  <a:txBody>
                    <a:bodyPr/>
                    <a:lstStyle/>
                    <a:p>
                      <a:r>
                        <a:rPr lang="en-US" dirty="0"/>
                        <a:t>Objective</a:t>
                      </a:r>
                      <a:endParaRPr lang="en-IN" dirty="0"/>
                    </a:p>
                  </a:txBody>
                  <a:tcPr/>
                </a:tc>
                <a:tc>
                  <a:txBody>
                    <a:bodyPr/>
                    <a:lstStyle/>
                    <a:p>
                      <a:r>
                        <a:rPr lang="en-US" dirty="0"/>
                        <a:t>Algorithm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15340592"/>
                  </a:ext>
                </a:extLst>
              </a:tr>
              <a:tr h="2008166">
                <a:tc>
                  <a:txBody>
                    <a:bodyPr/>
                    <a:lstStyle/>
                    <a:p>
                      <a:r>
                        <a:rPr lang="en-US" sz="1100" dirty="0">
                          <a:latin typeface="Times New Roman" panose="02020603050405020304" pitchFamily="18" charset="0"/>
                          <a:cs typeface="Times New Roman" panose="02020603050405020304" pitchFamily="18" charset="0"/>
                        </a:rPr>
                        <a:t>21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I.C. Chang, Y.S. Shih, K.M. Kuo</a:t>
                      </a:r>
                    </a:p>
                  </a:txBody>
                  <a:tcPr/>
                </a:tc>
                <a:tc>
                  <a:txBody>
                    <a:bodyPr/>
                    <a:lstStyle/>
                    <a:p>
                      <a:pPr algn="just"/>
                      <a:r>
                        <a:rPr lang="en-US" sz="1100" dirty="0">
                          <a:latin typeface="Times New Roman" panose="02020603050405020304" pitchFamily="18" charset="0"/>
                          <a:cs typeface="Times New Roman" panose="02020603050405020304" pitchFamily="18" charset="0"/>
                        </a:rPr>
                        <a:t>Enhancing Patient Care with AI Chatbots: A Comprehensive Study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Supervised learning and deep learning models.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Facilitates continuous patient monitoring.</a:t>
                      </a:r>
                    </a:p>
                    <a:p>
                      <a:r>
                        <a:rPr lang="en-US" sz="1100" dirty="0">
                          <a:latin typeface="Times New Roman" panose="02020603050405020304" pitchFamily="18" charset="0"/>
                          <a:cs typeface="Times New Roman" panose="02020603050405020304" pitchFamily="18" charset="0"/>
                        </a:rPr>
                        <a:t>• Reduces the strain on healthcare professionals.</a:t>
                      </a:r>
                    </a:p>
                    <a:p>
                      <a:r>
                        <a:rPr lang="en-US" sz="1100" dirty="0">
                          <a:latin typeface="Times New Roman" panose="02020603050405020304" pitchFamily="18" charset="0"/>
                          <a:cs typeface="Times New Roman" panose="02020603050405020304" pitchFamily="18" charset="0"/>
                        </a:rPr>
                        <a:t>• Offers timely diagnostic support.</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Requires regular updates for medical accuracy.</a:t>
                      </a:r>
                    </a:p>
                    <a:p>
                      <a:r>
                        <a:rPr lang="en-US" sz="1100" dirty="0">
                          <a:latin typeface="Times New Roman" panose="02020603050405020304" pitchFamily="18" charset="0"/>
                          <a:cs typeface="Times New Roman" panose="02020603050405020304" pitchFamily="18" charset="0"/>
                        </a:rPr>
                        <a:t>• Difficult to integrate into complex healthcare systems</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184751"/>
                  </a:ext>
                </a:extLst>
              </a:tr>
              <a:tr h="1415151">
                <a:tc>
                  <a:txBody>
                    <a:bodyPr/>
                    <a:lstStyle/>
                    <a:p>
                      <a:r>
                        <a:rPr lang="en-US" sz="1100" dirty="0">
                          <a:latin typeface="Times New Roman" panose="02020603050405020304" pitchFamily="18" charset="0"/>
                          <a:cs typeface="Times New Roman" panose="02020603050405020304" pitchFamily="18" charset="0"/>
                        </a:rPr>
                        <a:t>22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t>L. </a:t>
                      </a:r>
                      <a:r>
                        <a:rPr lang="en-IN" sz="1100" dirty="0" err="1"/>
                        <a:t>Athota</a:t>
                      </a:r>
                      <a:r>
                        <a:rPr lang="en-IN" sz="1100" dirty="0"/>
                        <a:t>, V.K. Shukla, N. Pandey, A. </a:t>
                      </a:r>
                      <a:r>
                        <a:rPr lang="en-IN" sz="1100" dirty="0" err="1"/>
                        <a:t>Ranat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Role of Chatbots in Digital Health Transformation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AI-driven chatbot models integrated with telemedicine systems.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Improves access to healthcare services.</a:t>
                      </a:r>
                    </a:p>
                    <a:p>
                      <a:r>
                        <a:rPr lang="en-US" sz="1100" dirty="0">
                          <a:latin typeface="Times New Roman" panose="02020603050405020304" pitchFamily="18" charset="0"/>
                          <a:cs typeface="Times New Roman" panose="02020603050405020304" pitchFamily="18" charset="0"/>
                        </a:rPr>
                        <a:t>• Enables telemedicine and virtual consultations.</a:t>
                      </a:r>
                    </a:p>
                    <a:p>
                      <a:r>
                        <a:rPr lang="en-US" sz="1100" dirty="0">
                          <a:latin typeface="Times New Roman" panose="02020603050405020304" pitchFamily="18" charset="0"/>
                          <a:cs typeface="Times New Roman" panose="02020603050405020304" pitchFamily="18" charset="0"/>
                        </a:rPr>
                        <a:t>• Reduces the strain on physical healthcare infrastructure.</a:t>
                      </a:r>
                    </a:p>
                  </a:txBody>
                  <a:tcPr/>
                </a:tc>
                <a:tc>
                  <a:txBody>
                    <a:bodyPr/>
                    <a:lstStyle/>
                    <a:p>
                      <a:r>
                        <a:rPr lang="en-US" sz="1100" dirty="0">
                          <a:latin typeface="Times New Roman" panose="02020603050405020304" pitchFamily="18" charset="0"/>
                          <a:cs typeface="Times New Roman" panose="02020603050405020304" pitchFamily="18" charset="0"/>
                        </a:rPr>
                        <a:t>• May not handle complex or emergency cases effectively.</a:t>
                      </a:r>
                    </a:p>
                    <a:p>
                      <a:r>
                        <a:rPr lang="en-US" sz="1100" dirty="0">
                          <a:latin typeface="Times New Roman" panose="02020603050405020304" pitchFamily="18" charset="0"/>
                          <a:cs typeface="Times New Roman" panose="02020603050405020304" pitchFamily="18" charset="0"/>
                        </a:rPr>
                        <a:t>• Potential for incorrect diagnostics in certain scenarios.</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258534"/>
                  </a:ext>
                </a:extLst>
              </a:tr>
            </a:tbl>
          </a:graphicData>
        </a:graphic>
      </p:graphicFrame>
    </p:spTree>
    <p:extLst>
      <p:ext uri="{BB962C8B-B14F-4D97-AF65-F5344CB8AC3E}">
        <p14:creationId xmlns:p14="http://schemas.microsoft.com/office/powerpoint/2010/main" val="38532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Existing chatbots rely on </a:t>
            </a:r>
            <a:r>
              <a:rPr lang="en-US" sz="2400" dirty="0">
                <a:solidFill>
                  <a:srgbClr val="FF0000"/>
                </a:solidFill>
                <a:latin typeface="Times New Roman" panose="02020603050405020304" pitchFamily="18" charset="0"/>
                <a:cs typeface="Times New Roman" panose="02020603050405020304" pitchFamily="18" charset="0"/>
              </a:rPr>
              <a:t>text-based communication </a:t>
            </a:r>
            <a:r>
              <a:rPr lang="en-US" sz="2400" dirty="0">
                <a:latin typeface="Times New Roman" panose="02020603050405020304" pitchFamily="18" charset="0"/>
                <a:cs typeface="Times New Roman" panose="02020603050405020304" pitchFamily="18" charset="0"/>
              </a:rPr>
              <a:t>and lack natural, human-like voice interactions.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current system uses the </a:t>
            </a:r>
            <a:r>
              <a:rPr lang="en-US" sz="2400" dirty="0">
                <a:solidFill>
                  <a:srgbClr val="FF0000"/>
                </a:solidFill>
                <a:latin typeface="Times New Roman" panose="02020603050405020304" pitchFamily="18" charset="0"/>
                <a:cs typeface="Times New Roman" panose="02020603050405020304" pitchFamily="18" charset="0"/>
              </a:rPr>
              <a:t>K-Nearest Neighbors </a:t>
            </a:r>
            <a:r>
              <a:rPr lang="en-US" sz="2400" dirty="0">
                <a:latin typeface="Times New Roman" panose="02020603050405020304" pitchFamily="18" charset="0"/>
                <a:cs typeface="Times New Roman" panose="02020603050405020304" pitchFamily="18" charset="0"/>
              </a:rPr>
              <a:t>(KNN) algorithm for disease prediction, which limits the accuracy and variety of predictions.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They are limited and can only </a:t>
            </a:r>
            <a:r>
              <a:rPr lang="en-US" sz="2400" dirty="0">
                <a:solidFill>
                  <a:srgbClr val="FF0000"/>
                </a:solidFill>
                <a:latin typeface="Times New Roman" panose="02020603050405020304" pitchFamily="18" charset="0"/>
                <a:cs typeface="Times New Roman" panose="02020603050405020304" pitchFamily="18" charset="0"/>
              </a:rPr>
              <a:t>predict about 10 diseases</a:t>
            </a:r>
            <a:r>
              <a:rPr lang="en-US" sz="2400" dirty="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These chatbots also </a:t>
            </a:r>
            <a:r>
              <a:rPr lang="en-US" sz="2400" dirty="0">
                <a:solidFill>
                  <a:srgbClr val="FF0000"/>
                </a:solidFill>
                <a:latin typeface="Times New Roman" panose="02020603050405020304" pitchFamily="18" charset="0"/>
                <a:cs typeface="Times New Roman" panose="02020603050405020304" pitchFamily="18" charset="0"/>
              </a:rPr>
              <a:t>cannot give information about nearby doctors or their locations.</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Proposed Method</a:t>
            </a:r>
          </a:p>
        </p:txBody>
      </p:sp>
      <p:sp>
        <p:nvSpPr>
          <p:cNvPr id="3" name="Content Placeholder 2"/>
          <p:cNvSpPr>
            <a:spLocks noGrp="1"/>
          </p:cNvSpPr>
          <p:nvPr>
            <p:ph idx="1"/>
          </p:nvPr>
        </p:nvSpPr>
        <p:spPr/>
        <p:txBody>
          <a:bodyPr/>
          <a:lstStyle/>
          <a:p>
            <a:pPr algn="just"/>
            <a:r>
              <a:rPr lang="en-US" sz="2400" dirty="0">
                <a:solidFill>
                  <a:srgbClr val="FF0000"/>
                </a:solidFill>
                <a:latin typeface="Times New Roman" panose="02020603050405020304" pitchFamily="18" charset="0"/>
                <a:cs typeface="Times New Roman" panose="02020603050405020304" pitchFamily="18" charset="0"/>
              </a:rPr>
              <a:t>Advanced Voice Interactions</a:t>
            </a:r>
            <a:r>
              <a:rPr lang="en-US" sz="2400" dirty="0">
                <a:latin typeface="Times New Roman" panose="02020603050405020304" pitchFamily="18" charset="0"/>
                <a:cs typeface="Times New Roman" panose="02020603050405020304" pitchFamily="18" charset="0"/>
              </a:rPr>
              <a:t>: The Virtual Voice Health Assistant offers advanced AI-powered voice interactions, making the communication feel more natural and accessible for users.</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FF0000"/>
                </a:solidFill>
                <a:latin typeface="Times New Roman" panose="02020603050405020304" pitchFamily="18" charset="0"/>
                <a:cs typeface="Times New Roman" panose="02020603050405020304" pitchFamily="18" charset="0"/>
              </a:rPr>
              <a:t>Enhanced Multiple Disease Prediction</a:t>
            </a:r>
            <a:r>
              <a:rPr lang="en-US" sz="2400" dirty="0">
                <a:latin typeface="Times New Roman" panose="02020603050405020304" pitchFamily="18" charset="0"/>
                <a:cs typeface="Times New Roman" panose="02020603050405020304" pitchFamily="18" charset="0"/>
              </a:rPr>
              <a:t>: By collecting user information and querying patients about their symptoms, the system predicts a wider range of diseases with improved accuracy, addressing the limitations of the KNN algorithm.</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FF0000"/>
                </a:solidFill>
                <a:latin typeface="Times New Roman" panose="02020603050405020304" pitchFamily="18" charset="0"/>
                <a:cs typeface="Times New Roman" panose="02020603050405020304" pitchFamily="18" charset="0"/>
              </a:rPr>
              <a:t>Personalized Doctor Recommendations: </a:t>
            </a:r>
            <a:r>
              <a:rPr lang="en-US" sz="2400" dirty="0">
                <a:latin typeface="Times New Roman" panose="02020603050405020304" pitchFamily="18" charset="0"/>
                <a:cs typeface="Times New Roman" panose="02020603050405020304" pitchFamily="18" charset="0"/>
              </a:rPr>
              <a:t>The system provides personalized advice, recommending consultations with doctors and suggesting nearby specialists based on the predicted condition, which is not available in the existing chatbots.</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a:t>
            </a:r>
          </a:p>
        </p:txBody>
      </p:sp>
      <p:pic>
        <p:nvPicPr>
          <p:cNvPr id="4" name="Content Placeholder 3">
            <a:extLst>
              <a:ext uri="{FF2B5EF4-FFF2-40B4-BE49-F238E27FC236}">
                <a16:creationId xmlns:a16="http://schemas.microsoft.com/office/drawing/2014/main" id="{D6A951DF-1165-E8CB-755C-F1A2AB097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737118"/>
            <a:ext cx="12191999" cy="6120882"/>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Design</a:t>
            </a:r>
          </a:p>
        </p:txBody>
      </p:sp>
      <p:pic>
        <p:nvPicPr>
          <p:cNvPr id="7" name="Content Placeholder 6">
            <a:extLst>
              <a:ext uri="{FF2B5EF4-FFF2-40B4-BE49-F238E27FC236}">
                <a16:creationId xmlns:a16="http://schemas.microsoft.com/office/drawing/2014/main" id="{DEE4DFC8-DAC0-A189-BDC5-CD9340364C19}"/>
              </a:ext>
            </a:extLst>
          </p:cNvPr>
          <p:cNvPicPr>
            <a:picLocks noGrp="1" noChangeAspect="1"/>
          </p:cNvPicPr>
          <p:nvPr>
            <p:ph idx="1"/>
          </p:nvPr>
        </p:nvPicPr>
        <p:blipFill>
          <a:blip r:embed="rId2"/>
          <a:stretch>
            <a:fillRect/>
          </a:stretch>
        </p:blipFill>
        <p:spPr>
          <a:xfrm>
            <a:off x="0" y="741145"/>
            <a:ext cx="12192000" cy="611685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3EF7-D2FB-9A1F-9FB2-366883E621B9}"/>
              </a:ext>
            </a:extLst>
          </p:cNvPr>
          <p:cNvSpPr>
            <a:spLocks noGrp="1"/>
          </p:cNvSpPr>
          <p:nvPr>
            <p:ph type="title"/>
          </p:nvPr>
        </p:nvSpPr>
        <p:spPr/>
        <p:txBody>
          <a:bodyPr/>
          <a:lstStyle/>
          <a:p>
            <a:r>
              <a:rPr lang="en-US" dirty="0"/>
              <a:t>Project Design</a:t>
            </a:r>
            <a:endParaRPr lang="en-IN" dirty="0"/>
          </a:p>
        </p:txBody>
      </p:sp>
      <p:pic>
        <p:nvPicPr>
          <p:cNvPr id="5" name="Content Placeholder 4">
            <a:extLst>
              <a:ext uri="{FF2B5EF4-FFF2-40B4-BE49-F238E27FC236}">
                <a16:creationId xmlns:a16="http://schemas.microsoft.com/office/drawing/2014/main" id="{B1E67086-3397-1516-2636-AE1366FB930A}"/>
              </a:ext>
            </a:extLst>
          </p:cNvPr>
          <p:cNvPicPr>
            <a:picLocks noGrp="1" noChangeAspect="1"/>
          </p:cNvPicPr>
          <p:nvPr>
            <p:ph idx="1"/>
          </p:nvPr>
        </p:nvPicPr>
        <p:blipFill>
          <a:blip r:embed="rId2"/>
          <a:stretch>
            <a:fillRect/>
          </a:stretch>
        </p:blipFill>
        <p:spPr>
          <a:xfrm>
            <a:off x="0" y="875900"/>
            <a:ext cx="12118205" cy="5982100"/>
          </a:xfrm>
        </p:spPr>
      </p:pic>
    </p:spTree>
    <p:extLst>
      <p:ext uri="{BB962C8B-B14F-4D97-AF65-F5344CB8AC3E}">
        <p14:creationId xmlns:p14="http://schemas.microsoft.com/office/powerpoint/2010/main" val="3529788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Modules Identified</a:t>
            </a:r>
          </a:p>
        </p:txBody>
      </p:sp>
      <p:sp>
        <p:nvSpPr>
          <p:cNvPr id="3" name="Content Placeholder 2"/>
          <p:cNvSpPr>
            <a:spLocks noGrp="1"/>
          </p:cNvSpPr>
          <p:nvPr>
            <p:ph idx="1"/>
          </p:nvPr>
        </p:nvSpPr>
        <p:spPr/>
        <p:txBody>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Voice-Based Assistance</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Implemented using speech recognition models like Google Text-to-Speech or Whisper Model for natural, human-like interactions.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Multiple Disease Prediction</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	Utilizes Large Language Models (LLMs) to predict a wide range of diseases.</a:t>
            </a:r>
          </a:p>
          <a:p>
            <a:pPr algn="just"/>
            <a:r>
              <a:rPr lang="en-US" sz="2400" dirty="0">
                <a:latin typeface="Times New Roman" panose="02020603050405020304" pitchFamily="18" charset="0"/>
                <a:cs typeface="Times New Roman" panose="02020603050405020304" pitchFamily="18" charset="0"/>
              </a:rPr>
              <a:t>Employs the Retrieval-Augmented Generation (RAG) </a:t>
            </a:r>
            <a:r>
              <a:rPr lang="en-US" sz="2400" dirty="0" err="1">
                <a:latin typeface="Times New Roman" panose="02020603050405020304" pitchFamily="18" charset="0"/>
                <a:cs typeface="Times New Roman" panose="02020603050405020304" pitchFamily="18" charset="0"/>
              </a:rPr>
              <a:t>approach:First</a:t>
            </a:r>
            <a:r>
              <a:rPr lang="en-US" sz="2400" dirty="0">
                <a:latin typeface="Times New Roman" panose="02020603050405020304" pitchFamily="18" charset="0"/>
                <a:cs typeface="Times New Roman" panose="02020603050405020304" pitchFamily="18" charset="0"/>
              </a:rPr>
              <a:t> checks in a vector database (</a:t>
            </a:r>
            <a:r>
              <a:rPr lang="en-US" sz="2400" dirty="0" err="1">
                <a:latin typeface="Times New Roman" panose="02020603050405020304" pitchFamily="18" charset="0"/>
                <a:cs typeface="Times New Roman" panose="02020603050405020304" pitchFamily="18" charset="0"/>
              </a:rPr>
              <a:t>ChromaDB</a:t>
            </a:r>
            <a:r>
              <a:rPr lang="en-US" sz="2400" dirty="0">
                <a:latin typeface="Times New Roman" panose="02020603050405020304" pitchFamily="18" charset="0"/>
                <a:cs typeface="Times New Roman" panose="02020603050405020304" pitchFamily="18" charset="0"/>
              </a:rPr>
              <a:t>) using RAG.</a:t>
            </a:r>
          </a:p>
          <a:p>
            <a:pPr algn="just"/>
            <a:r>
              <a:rPr lang="en-US" sz="2400" dirty="0">
                <a:latin typeface="Times New Roman" panose="02020603050405020304" pitchFamily="18" charset="0"/>
                <a:cs typeface="Times New Roman" panose="02020603050405020304" pitchFamily="18" charset="0"/>
              </a:rPr>
              <a:t>If needed, it consults the LLM for further analysis.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000" dirty="0">
                <a:solidFill>
                  <a:srgbClr val="FF0000"/>
                </a:solidFill>
              </a:rPr>
              <a:t>Doctor Location Suggestions:</a:t>
            </a:r>
          </a:p>
          <a:p>
            <a:pPr algn="just"/>
            <a:r>
              <a:rPr lang="en-US" sz="2000" dirty="0"/>
              <a:t>Uses Google API or </a:t>
            </a:r>
            <a:r>
              <a:rPr lang="en-US" sz="2000" dirty="0" err="1"/>
              <a:t>SerpAPI</a:t>
            </a:r>
            <a:r>
              <a:rPr lang="en-US" sz="2000" dirty="0"/>
              <a:t> to find and suggest nearby specialists based on the predicted disease, enhancing personalized care.</a:t>
            </a:r>
            <a:endParaRPr lang="en-IN" sz="2000" dirty="0"/>
          </a:p>
          <a:p>
            <a:pPr marL="0" indent="0" algn="just">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Evaluation Method</a:t>
            </a:r>
          </a:p>
        </p:txBody>
      </p:sp>
      <p:sp>
        <p:nvSpPr>
          <p:cNvPr id="3" name="Content Placeholder 2"/>
          <p:cNvSpPr>
            <a:spLocks noGrp="1"/>
          </p:cNvSpPr>
          <p:nvPr>
            <p:ph idx="1"/>
          </p:nvPr>
        </p:nvSpPr>
        <p:spPr/>
        <p:txBody>
          <a:bodyPr/>
          <a:lstStyle/>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1.Cosine Similarity</a:t>
            </a:r>
          </a:p>
          <a:p>
            <a:pPr marL="0" indent="0" algn="just">
              <a:buNone/>
            </a:pPr>
            <a:r>
              <a:rPr lang="en-US" sz="2400" dirty="0">
                <a:latin typeface="Times New Roman" panose="02020603050405020304" pitchFamily="18" charset="0"/>
                <a:cs typeface="Times New Roman" panose="02020603050405020304" pitchFamily="18" charset="0"/>
              </a:rPr>
              <a:t>Cosine similarity is a metric used to measure how similar two vectors (documents, phrases, or words) are irrespective of their size.</a:t>
            </a:r>
          </a:p>
          <a:p>
            <a:pPr marL="0" indent="0" algn="just">
              <a:buNone/>
            </a:pPr>
            <a:r>
              <a:rPr lang="en-US" sz="2400" dirty="0">
                <a:latin typeface="Times New Roman" panose="02020603050405020304" pitchFamily="18" charset="0"/>
                <a:cs typeface="Times New Roman" panose="02020603050405020304" pitchFamily="18" charset="0"/>
              </a:rPr>
              <a:t>Accuracy: Measures how closely predictions match actual outcomes using cosine similarity between vectors.(</a:t>
            </a:r>
            <a:r>
              <a:rPr lang="en-US" sz="1400" dirty="0"/>
              <a:t>Accuracy = (TP + TN) / (TP + TN + FP + FN)</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Precision: Assesses the proportion of correct matches among the top results based on similarity scores.(</a:t>
            </a:r>
            <a:r>
              <a:rPr lang="en-IN" sz="1400" dirty="0"/>
              <a:t>Precision = TP / (TP + FP)</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Recall: Evaluates the ability to retrieve all relevant results by comparing cosine similarity scores.(</a:t>
            </a:r>
            <a:r>
              <a:rPr lang="en-IN" sz="1400" dirty="0"/>
              <a:t>Recall = TP / (TP + FN)</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F1-Score:Balances precision and recall, providing an overall measure of effectiveness using cosine similarity.(</a:t>
            </a:r>
            <a:r>
              <a:rPr lang="en-IN" sz="1400" dirty="0"/>
              <a:t>F1-Score = 2 * (Precision * Recall) / (Precision + Recall)</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82F45-37E9-0D4B-B32B-7C27F2C60E6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2.</a:t>
            </a:r>
            <a:r>
              <a:rPr lang="en-US" sz="2400" dirty="0">
                <a:solidFill>
                  <a:srgbClr val="FF0000"/>
                </a:solidFill>
                <a:latin typeface="Times New Roman" panose="02020603050405020304" pitchFamily="18" charset="0"/>
                <a:cs typeface="Times New Roman" panose="02020603050405020304" pitchFamily="18" charset="0"/>
              </a:rPr>
              <a:t>Negative Scenario </a:t>
            </a:r>
            <a:r>
              <a:rPr lang="en-US" sz="2400" dirty="0" err="1">
                <a:solidFill>
                  <a:srgbClr val="FF0000"/>
                </a:solidFill>
                <a:latin typeface="Times New Roman" panose="02020603050405020304" pitchFamily="18" charset="0"/>
                <a:cs typeface="Times New Roman" panose="02020603050405020304" pitchFamily="18" charset="0"/>
              </a:rPr>
              <a:t>Evaluation</a:t>
            </a:r>
            <a:r>
              <a:rPr lang="en-US" sz="2400" dirty="0" err="1">
                <a:latin typeface="Times New Roman" panose="02020603050405020304" pitchFamily="18" charset="0"/>
                <a:cs typeface="Times New Roman" panose="02020603050405020304" pitchFamily="18" charset="0"/>
              </a:rPr>
              <a:t>:Test</a:t>
            </a:r>
            <a:r>
              <a:rPr lang="en-US" sz="2400" dirty="0">
                <a:latin typeface="Times New Roman" panose="02020603050405020304" pitchFamily="18" charset="0"/>
                <a:cs typeface="Times New Roman" panose="02020603050405020304" pitchFamily="18" charset="0"/>
              </a:rPr>
              <a:t> Case: Evaluate the LLM's response to irrelevant questions, such as "Hi chatbot, how are you? Suggest a good movie." The LLM should not provide answers or suggestions unrelated to the medical domain, ensuring it stays focused on its intended purpose.</a:t>
            </a:r>
          </a:p>
          <a:p>
            <a:r>
              <a:rPr lang="en-US" sz="2400" dirty="0">
                <a:latin typeface="Times New Roman" panose="02020603050405020304" pitchFamily="18" charset="0"/>
                <a:cs typeface="Times New Roman" panose="02020603050405020304" pitchFamily="18" charset="0"/>
              </a:rPr>
              <a:t>3.</a:t>
            </a:r>
            <a:r>
              <a:rPr lang="en-US" sz="2400" dirty="0">
                <a:solidFill>
                  <a:srgbClr val="FF0000"/>
                </a:solidFill>
                <a:latin typeface="Times New Roman" panose="02020603050405020304" pitchFamily="18" charset="0"/>
                <a:cs typeface="Times New Roman" panose="02020603050405020304" pitchFamily="18" charset="0"/>
              </a:rPr>
              <a:t>LLM Evaluation </a:t>
            </a:r>
            <a:r>
              <a:rPr lang="en-US" sz="2400" dirty="0" err="1">
                <a:solidFill>
                  <a:srgbClr val="FF0000"/>
                </a:solidFill>
                <a:latin typeface="Times New Roman" panose="02020603050405020304" pitchFamily="18" charset="0"/>
                <a:cs typeface="Times New Roman" panose="02020603050405020304" pitchFamily="18" charset="0"/>
              </a:rPr>
              <a:t>Framework</a:t>
            </a:r>
            <a:r>
              <a:rPr lang="en-US" sz="2400" dirty="0" err="1">
                <a:latin typeface="Times New Roman" panose="02020603050405020304" pitchFamily="18" charset="0"/>
                <a:cs typeface="Times New Roman" panose="02020603050405020304" pitchFamily="18" charset="0"/>
              </a:rPr>
              <a:t>:Deep</a:t>
            </a:r>
            <a:r>
              <a:rPr lang="en-US" sz="2400" dirty="0">
                <a:latin typeface="Times New Roman" panose="02020603050405020304" pitchFamily="18" charset="0"/>
                <a:cs typeface="Times New Roman" panose="02020603050405020304" pitchFamily="18" charset="0"/>
              </a:rPr>
              <a:t> Evaluation: Assess the LLM's performance using frameworks like Deep Eval or RAGAS. These frameworks evaluate how well the LLM processes and responds to user inputs, including accuracy, relevance, and coherence of the medical advice provided.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763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Requirement</a:t>
            </a:r>
          </a:p>
        </p:txBody>
      </p:sp>
      <p:sp>
        <p:nvSpPr>
          <p:cNvPr id="3" name="Content Placeholder 2"/>
          <p:cNvSpPr>
            <a:spLocks noGrp="1"/>
          </p:cNvSpPr>
          <p:nvPr>
            <p:ph idx="1"/>
          </p:nvPr>
        </p:nvSpPr>
        <p:spPr>
          <a:xfrm>
            <a:off x="609600" y="953135"/>
            <a:ext cx="10972800" cy="5284036"/>
          </a:xfrm>
        </p:spPr>
        <p:txBody>
          <a:bodyPr/>
          <a:lstStyle/>
          <a:p>
            <a:pPr marL="0" indent="0" algn="just">
              <a:buNone/>
            </a:pPr>
            <a:r>
              <a:rPr lang="en-IN" sz="2400" dirty="0">
                <a:latin typeface="Times New Roman" panose="02020603050405020304" pitchFamily="18" charset="0"/>
                <a:cs typeface="Times New Roman" panose="02020603050405020304" pitchFamily="18" charset="0"/>
              </a:rPr>
              <a:t>HARDWARE REQUIREMENTS:</a:t>
            </a:r>
          </a:p>
          <a:p>
            <a:pPr algn="just"/>
            <a:r>
              <a:rPr lang="en-IN" sz="2400" dirty="0">
                <a:latin typeface="Times New Roman" panose="02020603050405020304" pitchFamily="18" charset="0"/>
                <a:cs typeface="Times New Roman" panose="02020603050405020304" pitchFamily="18" charset="0"/>
              </a:rPr>
              <a:t>Processor : Any Processor above 500 MHz </a:t>
            </a:r>
          </a:p>
          <a:p>
            <a:pPr algn="just"/>
            <a:r>
              <a:rPr lang="en-IN" sz="2400" dirty="0">
                <a:latin typeface="Times New Roman" panose="02020603050405020304" pitchFamily="18" charset="0"/>
                <a:cs typeface="Times New Roman" panose="02020603050405020304" pitchFamily="18" charset="0"/>
              </a:rPr>
              <a:t>Ram : 8 GB </a:t>
            </a:r>
          </a:p>
          <a:p>
            <a:pPr algn="just"/>
            <a:r>
              <a:rPr lang="en-IN" sz="2400" dirty="0">
                <a:latin typeface="Times New Roman" panose="02020603050405020304" pitchFamily="18" charset="0"/>
                <a:cs typeface="Times New Roman" panose="02020603050405020304" pitchFamily="18" charset="0"/>
              </a:rPr>
              <a:t>Hard Disk : 500 GB. </a:t>
            </a:r>
          </a:p>
          <a:p>
            <a:pPr algn="just"/>
            <a:r>
              <a:rPr lang="en-IN" sz="2400" dirty="0">
                <a:latin typeface="Times New Roman" panose="02020603050405020304" pitchFamily="18" charset="0"/>
                <a:cs typeface="Times New Roman" panose="02020603050405020304" pitchFamily="18" charset="0"/>
              </a:rPr>
              <a:t>Input device : Standard Keyboard and Mouse. </a:t>
            </a:r>
          </a:p>
          <a:p>
            <a:pPr algn="just"/>
            <a:r>
              <a:rPr lang="en-IN" sz="2400" dirty="0">
                <a:latin typeface="Times New Roman" panose="02020603050405020304" pitchFamily="18" charset="0"/>
                <a:cs typeface="Times New Roman" panose="02020603050405020304" pitchFamily="18" charset="0"/>
              </a:rPr>
              <a:t>Output device : VGA and High Resolution Monitor</a:t>
            </a:r>
          </a:p>
          <a:p>
            <a:pPr marL="0" indent="0" algn="just">
              <a:buNone/>
            </a:pPr>
            <a:r>
              <a:rPr lang="en-IN" sz="2400" dirty="0">
                <a:latin typeface="Times New Roman" panose="02020603050405020304" pitchFamily="18" charset="0"/>
                <a:cs typeface="Times New Roman" panose="02020603050405020304" pitchFamily="18" charset="0"/>
              </a:rPr>
              <a:t>SOFTWARE REQUIREMENTS:</a:t>
            </a:r>
          </a:p>
          <a:p>
            <a:pPr algn="just"/>
            <a:r>
              <a:rPr lang="en-IN" sz="2400" dirty="0">
                <a:latin typeface="Times New Roman" panose="02020603050405020304" pitchFamily="18" charset="0"/>
                <a:cs typeface="Times New Roman" panose="02020603050405020304" pitchFamily="18" charset="0"/>
              </a:rPr>
              <a:t>Operating System : Windows </a:t>
            </a:r>
          </a:p>
          <a:p>
            <a:pPr algn="just"/>
            <a:r>
              <a:rPr lang="en-IN" sz="2400" dirty="0">
                <a:latin typeface="Times New Roman" panose="02020603050405020304" pitchFamily="18" charset="0"/>
                <a:cs typeface="Times New Roman" panose="02020603050405020304" pitchFamily="18" charset="0"/>
              </a:rPr>
              <a:t>Programming Language : Python</a:t>
            </a:r>
          </a:p>
          <a:p>
            <a:pPr algn="just"/>
            <a:r>
              <a:rPr lang="en-IN" sz="2400" dirty="0">
                <a:latin typeface="Times New Roman" panose="02020603050405020304" pitchFamily="18" charset="0"/>
                <a:cs typeface="Times New Roman" panose="02020603050405020304" pitchFamily="18" charset="0"/>
              </a:rPr>
              <a:t>Database : vector database(</a:t>
            </a:r>
            <a:r>
              <a:rPr lang="en-IN" sz="2400" dirty="0" err="1">
                <a:latin typeface="Times New Roman" panose="02020603050405020304" pitchFamily="18" charset="0"/>
                <a:cs typeface="Times New Roman" panose="02020603050405020304" pitchFamily="18" charset="0"/>
              </a:rPr>
              <a:t>chromadb</a:t>
            </a:r>
            <a:r>
              <a:rPr lang="en-IN" sz="2400" dirty="0">
                <a:latin typeface="Times New Roman" panose="02020603050405020304" pitchFamily="18" charset="0"/>
                <a:cs typeface="Times New Roman" panose="02020603050405020304" pitchFamily="18" charset="0"/>
              </a:rPr>
              <a:t> or </a:t>
            </a:r>
            <a:r>
              <a:rPr lang="en-IN" sz="2400" dirty="0" err="1">
                <a:latin typeface="Times New Roman" panose="02020603050405020304" pitchFamily="18" charset="0"/>
                <a:cs typeface="Times New Roman" panose="02020603050405020304" pitchFamily="18" charset="0"/>
              </a:rPr>
              <a:t>Faiss</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Transformer </a:t>
            </a:r>
            <a:r>
              <a:rPr lang="en-IN" sz="2400" dirty="0" err="1">
                <a:latin typeface="Times New Roman" panose="02020603050405020304" pitchFamily="18" charset="0"/>
                <a:cs typeface="Times New Roman" panose="02020603050405020304" pitchFamily="18" charset="0"/>
              </a:rPr>
              <a:t>model:LLM</a:t>
            </a:r>
            <a:r>
              <a:rPr lang="en-IN" sz="2400" dirty="0">
                <a:latin typeface="Times New Roman" panose="02020603050405020304" pitchFamily="18" charset="0"/>
                <a:cs typeface="Times New Roman" panose="02020603050405020304" pitchFamily="18" charset="0"/>
              </a:rPr>
              <a:t>(Large Language model)- Gemini </a:t>
            </a:r>
          </a:p>
          <a:p>
            <a:pPr algn="just"/>
            <a:r>
              <a:rPr lang="en-IN" sz="2400" dirty="0">
                <a:latin typeface="Times New Roman" panose="02020603050405020304" pitchFamily="18" charset="0"/>
                <a:cs typeface="Times New Roman" panose="02020603050405020304" pitchFamily="18" charset="0"/>
              </a:rPr>
              <a:t>IDE :Visual Studio Code</a:t>
            </a:r>
          </a:p>
          <a:p>
            <a:pPr marL="0" indent="0" algn="just">
              <a:buNone/>
            </a:pPr>
            <a:endParaRPr lang="en-IN" sz="1400" b="0" i="0" dirty="0">
              <a:effectLst/>
              <a:highlight>
                <a:srgbClr val="FFFFFF"/>
              </a:highlight>
              <a:latin typeface="Arial" panose="020B0604020202020204" pitchFamily="34" charset="0"/>
              <a:hlinkClick r:id="rId2"/>
            </a:endParaRPr>
          </a:p>
          <a:p>
            <a:pPr algn="just"/>
            <a:endParaRPr lang="en-IN" sz="1400" dirty="0"/>
          </a:p>
          <a:p>
            <a:pPr marL="0" indent="0" algn="just">
              <a:buNone/>
            </a:pPr>
            <a:endParaRPr lang="en-IN" sz="2400" dirty="0">
              <a:latin typeface="Times New Roman" panose="02020603050405020304" pitchFamily="18" charset="0"/>
              <a:cs typeface="Times New Roman" panose="02020603050405020304" pitchFamily="18" charset="0"/>
            </a:endParaRP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76451" cy="657225"/>
          </a:xfrm>
        </p:spPr>
        <p:txBody>
          <a:bodyPr/>
          <a:lstStyle/>
          <a:p>
            <a:r>
              <a:rPr lang="en-US" dirty="0"/>
              <a:t>Motivation</a:t>
            </a:r>
          </a:p>
        </p:txBody>
      </p:sp>
      <p:sp>
        <p:nvSpPr>
          <p:cNvPr id="3" name="Content Placeholder 2"/>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 goal of our project is to make healthcare simple and easy for everyone. Many people delay visiting the doctor due to worries about cost, long wait times, or not being sure about their symptoms.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Our project aims to reduce this hesitation by providing quick and reliable health advice through voice commands. Users can just talk about their symptoms, and our system will guide them to the right information and nearby doctors. </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will be especially helpful for older adults and people in rural areas who may have trouble finding the right healthcare. Our project aims to give people fast, accurate, and easy-to-understand medical advice, helping them take better care of their health without any stress or confusion.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Time plan for project execution</a:t>
            </a:r>
          </a:p>
        </p:txBody>
      </p:sp>
      <p:pic>
        <p:nvPicPr>
          <p:cNvPr id="5" name="Picture 4">
            <a:extLst>
              <a:ext uri="{FF2B5EF4-FFF2-40B4-BE49-F238E27FC236}">
                <a16:creationId xmlns:a16="http://schemas.microsoft.com/office/drawing/2014/main" id="{3F096DD0-E957-E0A5-CCEE-03D65F051D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737118"/>
            <a:ext cx="2743200" cy="612088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55BCE-84CA-A3C0-3352-21B500C061C4}"/>
              </a:ext>
            </a:extLst>
          </p:cNvPr>
          <p:cNvSpPr>
            <a:spLocks noGrp="1"/>
          </p:cNvSpPr>
          <p:nvPr>
            <p:ph type="title"/>
          </p:nvPr>
        </p:nvSpPr>
        <p:spPr/>
        <p:txBody>
          <a:bodyPr/>
          <a:lstStyle/>
          <a:p>
            <a:r>
              <a:rPr lang="en-IN" dirty="0"/>
              <a:t>25% of project work</a:t>
            </a:r>
          </a:p>
        </p:txBody>
      </p:sp>
      <p:sp>
        <p:nvSpPr>
          <p:cNvPr id="3" name="Content Placeholder 2">
            <a:extLst>
              <a:ext uri="{FF2B5EF4-FFF2-40B4-BE49-F238E27FC236}">
                <a16:creationId xmlns:a16="http://schemas.microsoft.com/office/drawing/2014/main" id="{B1D0B2BF-B160-7245-D450-71055805F325}"/>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Our main goal during this phase was to build a simple web application using </a:t>
            </a:r>
            <a:r>
              <a:rPr lang="en-US" sz="2400" b="1" dirty="0">
                <a:latin typeface="Times New Roman" panose="02020603050405020304" pitchFamily="18" charset="0"/>
                <a:cs typeface="Times New Roman" panose="02020603050405020304" pitchFamily="18" charset="0"/>
              </a:rPr>
              <a:t>Flask</a:t>
            </a:r>
            <a:r>
              <a:rPr lang="en-US" sz="2400" dirty="0">
                <a:latin typeface="Times New Roman" panose="02020603050405020304" pitchFamily="18" charset="0"/>
                <a:cs typeface="Times New Roman" panose="02020603050405020304" pitchFamily="18" charset="0"/>
              </a:rPr>
              <a:t> and connect it with the </a:t>
            </a:r>
            <a:r>
              <a:rPr lang="en-US" sz="2400" b="1" dirty="0">
                <a:latin typeface="Times New Roman" panose="02020603050405020304" pitchFamily="18" charset="0"/>
                <a:cs typeface="Times New Roman" panose="02020603050405020304" pitchFamily="18" charset="0"/>
              </a:rPr>
              <a:t>Gemini API</a:t>
            </a:r>
            <a:r>
              <a:rPr lang="en-US" sz="2400" dirty="0">
                <a:latin typeface="Times New Roman" panose="02020603050405020304" pitchFamily="18" charset="0"/>
                <a:cs typeface="Times New Roman" panose="02020603050405020304" pitchFamily="18" charset="0"/>
              </a:rPr>
              <a:t> to generate responses based on what users ask.</a:t>
            </a:r>
          </a:p>
          <a:p>
            <a:pPr marL="0" indent="0">
              <a:buNone/>
            </a:pPr>
            <a:r>
              <a:rPr lang="en-US" sz="2400" b="1" dirty="0">
                <a:latin typeface="Times New Roman" panose="02020603050405020304" pitchFamily="18" charset="0"/>
                <a:cs typeface="Times New Roman" panose="02020603050405020304" pitchFamily="18" charset="0"/>
              </a:rPr>
              <a:t>Work Achieved:</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 Backend Development:</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created a web app using Flask as the backend.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Integrated the Gemini API to handle questions from users and generate meaningful responses.</a:t>
            </a:r>
          </a:p>
          <a:p>
            <a:pPr marL="0" indent="0">
              <a:buNone/>
            </a:pPr>
            <a:r>
              <a:rPr lang="en-US" sz="2400" b="1" dirty="0">
                <a:latin typeface="Times New Roman" panose="02020603050405020304" pitchFamily="18" charset="0"/>
                <a:cs typeface="Times New Roman" panose="02020603050405020304" pitchFamily="18" charset="0"/>
              </a:rPr>
              <a:t>2. User Interface (UI):</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simple UI was designed where users can enter their questions. For example, if someone types “fever,” the system will give information related to fever.</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911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1425D-096E-DDF4-3142-79B55D990B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5375F3-109C-92C7-B524-C374B4F8E0EA}"/>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3. Response Generation:</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When a user asks a health-related question, like “fever,” the system responds with: </a:t>
            </a:r>
            <a:r>
              <a:rPr lang="en-US" sz="2400" i="1" dirty="0">
                <a:latin typeface="Times New Roman" panose="02020603050405020304" pitchFamily="18" charset="0"/>
                <a:cs typeface="Times New Roman" panose="02020603050405020304" pitchFamily="18" charset="0"/>
              </a:rPr>
              <a:t>"Fever" is a broad term. Are you asking about how to treat a fever, the causes, or are you concerned about a specific type of fever?</a:t>
            </a: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How It Works:</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Users input their health-related questions.</a:t>
            </a:r>
          </a:p>
          <a:p>
            <a:pPr marL="0" indent="0">
              <a:buNone/>
            </a:pPr>
            <a:r>
              <a:rPr lang="en-US" sz="2400" dirty="0">
                <a:latin typeface="Times New Roman" panose="02020603050405020304" pitchFamily="18" charset="0"/>
                <a:cs typeface="Times New Roman" panose="02020603050405020304" pitchFamily="18" charset="0"/>
              </a:rPr>
              <a:t>The system uses the Gemini API to process the question and provide a helpful response.</a:t>
            </a:r>
          </a:p>
          <a:p>
            <a:pPr marL="0" indent="0">
              <a:buNone/>
            </a:pPr>
            <a:r>
              <a:rPr lang="en-US" sz="2400" b="1" dirty="0">
                <a:latin typeface="Times New Roman" panose="02020603050405020304" pitchFamily="18" charset="0"/>
                <a:cs typeface="Times New Roman" panose="02020603050405020304" pitchFamily="18" charset="0"/>
              </a:rPr>
              <a:t>Next Steps: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Continue improving the UI to make it more user-friendly.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 the range of health topics and refine the accuracy of the system’s responses.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817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9F4A-7879-5CA4-ED08-9485277F8A2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CAF9D8E-3233-DAC8-69EB-9D912FEB3283}"/>
              </a:ext>
            </a:extLst>
          </p:cNvPr>
          <p:cNvPicPr>
            <a:picLocks noGrp="1" noChangeAspect="1"/>
          </p:cNvPicPr>
          <p:nvPr>
            <p:ph idx="1"/>
          </p:nvPr>
        </p:nvPicPr>
        <p:blipFill>
          <a:blip r:embed="rId2"/>
          <a:stretch>
            <a:fillRect/>
          </a:stretch>
        </p:blipFill>
        <p:spPr>
          <a:xfrm>
            <a:off x="1012452" y="952500"/>
            <a:ext cx="10167095" cy="5173663"/>
          </a:xfrm>
        </p:spPr>
      </p:pic>
    </p:spTree>
    <p:extLst>
      <p:ext uri="{BB962C8B-B14F-4D97-AF65-F5344CB8AC3E}">
        <p14:creationId xmlns:p14="http://schemas.microsoft.com/office/powerpoint/2010/main" val="4293827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BB44-B600-0B5F-9DB9-EDB4C681B25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080D495-0D4A-ECCA-2A84-05A73E0D32DB}"/>
              </a:ext>
            </a:extLst>
          </p:cNvPr>
          <p:cNvPicPr>
            <a:picLocks noGrp="1" noChangeAspect="1"/>
          </p:cNvPicPr>
          <p:nvPr>
            <p:ph idx="1"/>
          </p:nvPr>
        </p:nvPicPr>
        <p:blipFill>
          <a:blip r:embed="rId2"/>
          <a:stretch>
            <a:fillRect/>
          </a:stretch>
        </p:blipFill>
        <p:spPr>
          <a:xfrm>
            <a:off x="1149297" y="952500"/>
            <a:ext cx="9893405" cy="5173663"/>
          </a:xfrm>
        </p:spPr>
      </p:pic>
    </p:spTree>
    <p:extLst>
      <p:ext uri="{BB962C8B-B14F-4D97-AF65-F5344CB8AC3E}">
        <p14:creationId xmlns:p14="http://schemas.microsoft.com/office/powerpoint/2010/main" val="3248298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References</a:t>
            </a:r>
          </a:p>
        </p:txBody>
      </p:sp>
      <p:sp>
        <p:nvSpPr>
          <p:cNvPr id="3" name="Content Placeholder 2"/>
          <p:cNvSpPr>
            <a:spLocks noGrp="1"/>
          </p:cNvSpPr>
          <p:nvPr>
            <p:ph idx="1"/>
          </p:nvPr>
        </p:nvSpPr>
        <p:spPr/>
        <p:txBody>
          <a:bodyPr/>
          <a:lstStyle/>
          <a:p>
            <a:pPr marL="0" indent="0" algn="just">
              <a:spcBef>
                <a:spcPts val="25"/>
              </a:spcBef>
              <a:spcAft>
                <a:spcPts val="0"/>
              </a:spcAft>
              <a:buNone/>
            </a:pPr>
            <a:endParaRPr lang="en-IN" sz="1500" dirty="0">
              <a:effectLst/>
              <a:latin typeface="Times New Roman" panose="02020603050405020304" pitchFamily="18" charset="0"/>
              <a:ea typeface="Times New Roman" panose="02020603050405020304" pitchFamily="18" charset="0"/>
            </a:endParaRPr>
          </a:p>
          <a:p>
            <a:pPr marL="342900" marR="25400" lvl="0" indent="-342900" algn="just">
              <a:lnSpc>
                <a:spcPct val="107000"/>
              </a:lnSpc>
              <a:spcBef>
                <a:spcPts val="805"/>
              </a:spcBef>
              <a:spcAft>
                <a:spcPts val="0"/>
              </a:spcAft>
              <a:buSzPts val="800"/>
              <a:buFont typeface="Times New Roman" panose="02020603050405020304" pitchFamily="18" charset="0"/>
              <a:buAutoNum type="arabicPeriod"/>
              <a:tabLst>
                <a:tab pos="207010" algn="l"/>
                <a:tab pos="1109345" algn="l"/>
                <a:tab pos="1979295" algn="l"/>
                <a:tab pos="2980055" algn="l"/>
              </a:tabLst>
            </a:pPr>
            <a:r>
              <a:rPr lang="en-US" sz="1500" dirty="0">
                <a:effectLst/>
                <a:latin typeface="Times New Roman" panose="02020603050405020304" pitchFamily="18" charset="0"/>
                <a:ea typeface="Times New Roman" panose="02020603050405020304" pitchFamily="18" charset="0"/>
              </a:rPr>
              <a:t>Roshan </a:t>
            </a:r>
            <a:r>
              <a:rPr lang="en-US" sz="1500" dirty="0" err="1">
                <a:effectLst/>
                <a:latin typeface="Times New Roman" panose="02020603050405020304" pitchFamily="18" charset="0"/>
                <a:ea typeface="Times New Roman" panose="02020603050405020304" pitchFamily="18" charset="0"/>
              </a:rPr>
              <a:t>Bhaladhare</a:t>
            </a:r>
            <a:r>
              <a:rPr lang="en-US" sz="1500" dirty="0">
                <a:effectLst/>
                <a:latin typeface="Times New Roman" panose="02020603050405020304" pitchFamily="18" charset="0"/>
                <a:ea typeface="Times New Roman" panose="02020603050405020304" pitchFamily="18" charset="0"/>
              </a:rPr>
              <a:t> and Parag </a:t>
            </a:r>
            <a:r>
              <a:rPr lang="en-US" sz="1500" dirty="0" err="1">
                <a:effectLst/>
                <a:latin typeface="Times New Roman" panose="02020603050405020304" pitchFamily="18" charset="0"/>
                <a:ea typeface="Times New Roman" panose="02020603050405020304" pitchFamily="18" charset="0"/>
              </a:rPr>
              <a:t>Rishipathak</a:t>
            </a:r>
            <a:r>
              <a:rPr lang="en-US" sz="1500" dirty="0">
                <a:effectLst/>
                <a:latin typeface="Times New Roman" panose="02020603050405020304" pitchFamily="18" charset="0"/>
                <a:ea typeface="Times New Roman" panose="02020603050405020304" pitchFamily="18" charset="0"/>
              </a:rPr>
              <a:t>, "Assessment of Quality Care in the Health Care Sector: A Systematic Review", IEEE Access, 2021.  </a:t>
            </a:r>
            <a:endParaRPr lang="en-IN" sz="1500" dirty="0">
              <a:effectLst/>
              <a:latin typeface="Times New Roman" panose="02020603050405020304" pitchFamily="18" charset="0"/>
              <a:ea typeface="Times New Roman" panose="02020603050405020304" pitchFamily="18" charset="0"/>
            </a:endParaRPr>
          </a:p>
          <a:p>
            <a:pPr marL="342900" marR="25400" lvl="0" indent="-342900" algn="just">
              <a:lnSpc>
                <a:spcPct val="107000"/>
              </a:lnSpc>
              <a:spcBef>
                <a:spcPts val="805"/>
              </a:spcBef>
              <a:spcAft>
                <a:spcPts val="0"/>
              </a:spcAft>
              <a:buSzPts val="800"/>
              <a:buFont typeface="Times New Roman" panose="02020603050405020304" pitchFamily="18" charset="0"/>
              <a:buAutoNum type="arabicPeriod"/>
              <a:tabLst>
                <a:tab pos="207010" algn="l"/>
              </a:tabLst>
            </a:pPr>
            <a:r>
              <a:rPr lang="en-US" sz="1500" dirty="0">
                <a:effectLst/>
                <a:latin typeface="Times New Roman" panose="02020603050405020304" pitchFamily="18" charset="0"/>
                <a:ea typeface="Times New Roman" panose="02020603050405020304" pitchFamily="18" charset="0"/>
              </a:rPr>
              <a:t>Durga </a:t>
            </a:r>
            <a:r>
              <a:rPr lang="en-US" sz="1500" dirty="0" err="1">
                <a:effectLst/>
                <a:latin typeface="Times New Roman" panose="02020603050405020304" pitchFamily="18" charset="0"/>
                <a:ea typeface="Times New Roman" panose="02020603050405020304" pitchFamily="18" charset="0"/>
              </a:rPr>
              <a:t>Chavali</a:t>
            </a:r>
            <a:r>
              <a:rPr lang="en-US" sz="1500" dirty="0">
                <a:effectLst/>
                <a:latin typeface="Times New Roman" panose="02020603050405020304" pitchFamily="18" charset="0"/>
                <a:ea typeface="Times New Roman" panose="02020603050405020304" pitchFamily="18" charset="0"/>
              </a:rPr>
              <a:t>, Vinod Kumar Dhiman, and Siri Chandana Katari, "AI-Powered Virtual Health Assistants: Transforming Patient Engagement Through Virtual Nursing", Journal of Medical Systems (Springer), 2022.</a:t>
            </a:r>
            <a:endParaRPr lang="en-IN" sz="1500" dirty="0">
              <a:effectLst/>
              <a:latin typeface="Times New Roman" panose="02020603050405020304" pitchFamily="18" charset="0"/>
              <a:ea typeface="Times New Roman" panose="02020603050405020304" pitchFamily="18" charset="0"/>
            </a:endParaRPr>
          </a:p>
          <a:p>
            <a:pPr marL="342900" marR="24130" lvl="0" indent="-342900" algn="just">
              <a:lnSpc>
                <a:spcPct val="107000"/>
              </a:lnSpc>
              <a:spcBef>
                <a:spcPts val="805"/>
              </a:spcBef>
              <a:spcAft>
                <a:spcPts val="0"/>
              </a:spcAft>
              <a:buSzPts val="800"/>
              <a:buFont typeface="Times New Roman" panose="02020603050405020304" pitchFamily="18" charset="0"/>
              <a:buAutoNum type="arabicPeriod"/>
              <a:tabLst>
                <a:tab pos="207010" algn="l"/>
              </a:tabLst>
            </a:pPr>
            <a:r>
              <a:rPr lang="en-US" sz="1500" dirty="0">
                <a:effectLst/>
                <a:latin typeface="Times New Roman" panose="02020603050405020304" pitchFamily="18" charset="0"/>
                <a:ea typeface="Times New Roman" panose="02020603050405020304" pitchFamily="18" charset="0"/>
              </a:rPr>
              <a:t>Sanjay Chakraborty, Hrithik Paul, </a:t>
            </a:r>
            <a:r>
              <a:rPr lang="en-US" sz="1500" dirty="0" err="1">
                <a:effectLst/>
                <a:latin typeface="Times New Roman" panose="02020603050405020304" pitchFamily="18" charset="0"/>
                <a:ea typeface="Times New Roman" panose="02020603050405020304" pitchFamily="18" charset="0"/>
              </a:rPr>
              <a:t>Sayani</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Ghatak</a:t>
            </a:r>
            <a:r>
              <a:rPr lang="en-US" sz="1500" dirty="0">
                <a:effectLst/>
                <a:latin typeface="Times New Roman" panose="02020603050405020304" pitchFamily="18" charset="0"/>
                <a:ea typeface="Times New Roman" panose="02020603050405020304" pitchFamily="18" charset="0"/>
              </a:rPr>
              <a:t>, Saroj Kumar Pandey, Ankit Kumar, </a:t>
            </a:r>
            <a:r>
              <a:rPr lang="en-US" sz="1500" dirty="0" err="1">
                <a:effectLst/>
                <a:latin typeface="Times New Roman" panose="02020603050405020304" pitchFamily="18" charset="0"/>
                <a:ea typeface="Times New Roman" panose="02020603050405020304" pitchFamily="18" charset="0"/>
              </a:rPr>
              <a:t>Kamred</a:t>
            </a:r>
            <a:r>
              <a:rPr lang="en-US" sz="1500" dirty="0">
                <a:effectLst/>
                <a:latin typeface="Times New Roman" panose="02020603050405020304" pitchFamily="18" charset="0"/>
                <a:ea typeface="Times New Roman" panose="02020603050405020304" pitchFamily="18" charset="0"/>
              </a:rPr>
              <a:t> </a:t>
            </a:r>
            <a:r>
              <a:rPr lang="en-US" sz="1500" dirty="0" err="1">
                <a:effectLst/>
                <a:latin typeface="Times New Roman" panose="02020603050405020304" pitchFamily="18" charset="0"/>
                <a:ea typeface="Times New Roman" panose="02020603050405020304" pitchFamily="18" charset="0"/>
              </a:rPr>
              <a:t>Udham</a:t>
            </a:r>
            <a:r>
              <a:rPr lang="en-US" sz="1500" dirty="0">
                <a:effectLst/>
                <a:latin typeface="Times New Roman" panose="02020603050405020304" pitchFamily="18" charset="0"/>
                <a:ea typeface="Times New Roman" panose="02020603050405020304" pitchFamily="18" charset="0"/>
              </a:rPr>
              <a:t> Singh, and Mohd Asif Shah, "An AI-Based Medical Chatbot Model for Infectious Disease Prediction", IEEE Journal of Biomedical and Health Informatics, 2023.</a:t>
            </a:r>
            <a:endParaRPr lang="en-IN" sz="1500" dirty="0">
              <a:latin typeface="Times New Roman" panose="02020603050405020304" pitchFamily="18" charset="0"/>
              <a:ea typeface="Times New Roman" panose="02020603050405020304" pitchFamily="18" charset="0"/>
            </a:endParaRPr>
          </a:p>
          <a:p>
            <a:pPr marL="342900" marR="24130" lvl="0" indent="-342900" algn="just">
              <a:lnSpc>
                <a:spcPct val="107000"/>
              </a:lnSpc>
              <a:spcBef>
                <a:spcPts val="805"/>
              </a:spcBef>
              <a:spcAft>
                <a:spcPts val="0"/>
              </a:spcAft>
              <a:buSzPts val="800"/>
              <a:buFont typeface="Times New Roman" panose="02020603050405020304" pitchFamily="18" charset="0"/>
              <a:buAutoNum type="arabicPeriod"/>
              <a:tabLst>
                <a:tab pos="207010" algn="l"/>
              </a:tabLst>
            </a:pPr>
            <a:r>
              <a:rPr lang="en-US" sz="1500" dirty="0">
                <a:effectLst/>
                <a:latin typeface="Times New Roman" panose="02020603050405020304" pitchFamily="18" charset="0"/>
                <a:ea typeface="Times New Roman" panose="02020603050405020304" pitchFamily="18" charset="0"/>
              </a:rPr>
              <a:t>Sumit Pandey and Srishti Sharma, "A Comparative Study of Retrieval-Based and Generative-Based Chatbots Using Deep Learning and Machine Learning", Artificial Intelligence in Medicine (Elsevier), 2021.</a:t>
            </a:r>
            <a:endParaRPr lang="en-IN" sz="1500" dirty="0">
              <a:effectLst/>
              <a:latin typeface="Times New Roman" panose="02020603050405020304" pitchFamily="18" charset="0"/>
              <a:ea typeface="Times New Roman" panose="02020603050405020304" pitchFamily="18" charset="0"/>
            </a:endParaRPr>
          </a:p>
          <a:p>
            <a:pPr marL="342900" marR="26035" lvl="0" indent="-342900" algn="just">
              <a:lnSpc>
                <a:spcPct val="107000"/>
              </a:lnSpc>
              <a:spcBef>
                <a:spcPts val="805"/>
              </a:spcBef>
              <a:spcAft>
                <a:spcPts val="0"/>
              </a:spcAft>
              <a:buSzPts val="800"/>
              <a:buFont typeface="Times New Roman" panose="02020603050405020304" pitchFamily="18" charset="0"/>
              <a:buAutoNum type="arabicPeriod" startAt="5"/>
              <a:tabLst>
                <a:tab pos="207010" algn="l"/>
              </a:tabLst>
            </a:pPr>
            <a:r>
              <a:rPr lang="en-US" sz="1500" dirty="0">
                <a:effectLst/>
                <a:latin typeface="Times New Roman" panose="02020603050405020304" pitchFamily="18" charset="0"/>
                <a:ea typeface="Times New Roman" panose="02020603050405020304" pitchFamily="18" charset="0"/>
              </a:rPr>
              <a:t>Arun Babu and Sekhar Babu </a:t>
            </a:r>
            <a:r>
              <a:rPr lang="en-US" sz="1500" dirty="0" err="1">
                <a:effectLst/>
                <a:latin typeface="Times New Roman" panose="02020603050405020304" pitchFamily="18" charset="0"/>
                <a:ea typeface="Times New Roman" panose="02020603050405020304" pitchFamily="18" charset="0"/>
              </a:rPr>
              <a:t>Boddu</a:t>
            </a:r>
            <a:r>
              <a:rPr lang="en-US" sz="1500" dirty="0">
                <a:effectLst/>
                <a:latin typeface="Times New Roman" panose="02020603050405020304" pitchFamily="18" charset="0"/>
                <a:ea typeface="Times New Roman" panose="02020603050405020304" pitchFamily="18" charset="0"/>
              </a:rPr>
              <a:t>, "BERT-Based Medical Chatbot: Enhancing Healthcare Communication Through Natural Language Understanding", Computational Linguistics (Springer), 2022.</a:t>
            </a:r>
            <a:endParaRPr lang="en-IN" sz="1500" dirty="0">
              <a:effectLst/>
              <a:latin typeface="Times New Roman" panose="02020603050405020304" pitchFamily="18" charset="0"/>
              <a:ea typeface="Times New Roman" panose="02020603050405020304" pitchFamily="18" charset="0"/>
            </a:endParaRPr>
          </a:p>
          <a:p>
            <a:pPr marL="342900" marR="24765" lvl="0" indent="-342900" algn="just">
              <a:lnSpc>
                <a:spcPct val="107000"/>
              </a:lnSpc>
              <a:spcBef>
                <a:spcPts val="805"/>
              </a:spcBef>
              <a:spcAft>
                <a:spcPts val="0"/>
              </a:spcAft>
              <a:buSzPts val="800"/>
              <a:buFont typeface="Times New Roman" panose="02020603050405020304" pitchFamily="18" charset="0"/>
              <a:buAutoNum type="arabicPeriod" startAt="5"/>
              <a:tabLst>
                <a:tab pos="207010" algn="l"/>
                <a:tab pos="735965" algn="l"/>
                <a:tab pos="1931670" algn="l"/>
              </a:tabLst>
            </a:pPr>
            <a:r>
              <a:rPr lang="en-US" sz="1500" dirty="0">
                <a:effectLst/>
                <a:latin typeface="Times New Roman" panose="02020603050405020304" pitchFamily="18" charset="0"/>
                <a:ea typeface="Times New Roman" panose="02020603050405020304" pitchFamily="18" charset="0"/>
              </a:rPr>
              <a:t>Srinivasa Rao </a:t>
            </a:r>
            <a:r>
              <a:rPr lang="en-US" sz="1500" dirty="0" err="1">
                <a:effectLst/>
                <a:latin typeface="Times New Roman" panose="02020603050405020304" pitchFamily="18" charset="0"/>
                <a:ea typeface="Times New Roman" panose="02020603050405020304" pitchFamily="18" charset="0"/>
              </a:rPr>
              <a:t>Burri</a:t>
            </a:r>
            <a:r>
              <a:rPr lang="en-US" sz="1500" dirty="0">
                <a:effectLst/>
                <a:latin typeface="Times New Roman" panose="02020603050405020304" pitchFamily="18" charset="0"/>
                <a:ea typeface="Times New Roman" panose="02020603050405020304" pitchFamily="18" charset="0"/>
              </a:rPr>
              <a:t>, Vasundhara Vijay </a:t>
            </a:r>
            <a:r>
              <a:rPr lang="en-US" sz="1500" dirty="0" err="1">
                <a:effectLst/>
                <a:latin typeface="Times New Roman" panose="02020603050405020304" pitchFamily="18" charset="0"/>
                <a:ea typeface="Times New Roman" panose="02020603050405020304" pitchFamily="18" charset="0"/>
              </a:rPr>
              <a:t>Ghorpade</a:t>
            </a:r>
            <a:r>
              <a:rPr lang="en-US" sz="1500" dirty="0">
                <a:effectLst/>
                <a:latin typeface="Times New Roman" panose="02020603050405020304" pitchFamily="18" charset="0"/>
                <a:ea typeface="Times New Roman" panose="02020603050405020304" pitchFamily="18" charset="0"/>
              </a:rPr>
              <a:t>, Vishal Dutt, and Kumari </a:t>
            </a:r>
            <a:r>
              <a:rPr lang="en-US" sz="1500" dirty="0" err="1">
                <a:effectLst/>
                <a:latin typeface="Times New Roman" panose="02020603050405020304" pitchFamily="18" charset="0"/>
                <a:ea typeface="Times New Roman" panose="02020603050405020304" pitchFamily="18" charset="0"/>
              </a:rPr>
              <a:t>Lipi</a:t>
            </a:r>
            <a:r>
              <a:rPr lang="en-US" sz="1500" dirty="0">
                <a:effectLst/>
                <a:latin typeface="Times New Roman" panose="02020603050405020304" pitchFamily="18" charset="0"/>
                <a:ea typeface="Times New Roman" panose="02020603050405020304" pitchFamily="18" charset="0"/>
              </a:rPr>
              <a:t>, "The Rise of Virtual Health Assistants: Chatbot-Based Healthcare Support and Counseling Using Recurrent Neural Networks (RNNs)", ACM Transactions on Healthcare Computing, 2022. </a:t>
            </a:r>
            <a:endParaRPr lang="en-IN" sz="1500" dirty="0">
              <a:latin typeface="Times New Roman" panose="02020603050405020304" pitchFamily="18" charset="0"/>
              <a:ea typeface="Times New Roman" panose="02020603050405020304" pitchFamily="18" charset="0"/>
            </a:endParaRPr>
          </a:p>
          <a:p>
            <a:pPr marL="342900" marR="24765" lvl="0" indent="-342900" algn="just">
              <a:lnSpc>
                <a:spcPct val="107000"/>
              </a:lnSpc>
              <a:spcBef>
                <a:spcPts val="805"/>
              </a:spcBef>
              <a:spcAft>
                <a:spcPts val="0"/>
              </a:spcAft>
              <a:buSzPts val="800"/>
              <a:buFont typeface="Times New Roman" panose="02020603050405020304" pitchFamily="18" charset="0"/>
              <a:buAutoNum type="arabicPeriod" startAt="5"/>
              <a:tabLst>
                <a:tab pos="207010" algn="l"/>
                <a:tab pos="735965" algn="l"/>
                <a:tab pos="1931670" algn="l"/>
              </a:tabLst>
            </a:pPr>
            <a:r>
              <a:rPr lang="en-US" sz="1500" dirty="0">
                <a:effectLst/>
                <a:latin typeface="Times New Roman" panose="02020603050405020304" pitchFamily="18" charset="0"/>
                <a:ea typeface="Times New Roman" panose="02020603050405020304" pitchFamily="18" charset="0"/>
              </a:rPr>
              <a:t> Colin MacKay, William </a:t>
            </a:r>
            <a:r>
              <a:rPr lang="en-US" sz="1500" dirty="0" err="1">
                <a:effectLst/>
                <a:latin typeface="Times New Roman" panose="02020603050405020304" pitchFamily="18" charset="0"/>
                <a:ea typeface="Times New Roman" panose="02020603050405020304" pitchFamily="18" charset="0"/>
              </a:rPr>
              <a:t>Klement</a:t>
            </a:r>
            <a:r>
              <a:rPr lang="en-US" sz="1500" dirty="0">
                <a:effectLst/>
                <a:latin typeface="Times New Roman" panose="02020603050405020304" pitchFamily="18" charset="0"/>
                <a:ea typeface="Times New Roman" panose="02020603050405020304" pitchFamily="18" charset="0"/>
              </a:rPr>
              <a:t>, Peter </a:t>
            </a:r>
            <a:r>
              <a:rPr lang="en-US" sz="1500" dirty="0" err="1">
                <a:effectLst/>
                <a:latin typeface="Times New Roman" panose="02020603050405020304" pitchFamily="18" charset="0"/>
                <a:ea typeface="Times New Roman" panose="02020603050405020304" pitchFamily="18" charset="0"/>
              </a:rPr>
              <a:t>Vanberkel</a:t>
            </a:r>
            <a:r>
              <a:rPr lang="en-US" sz="1500" dirty="0">
                <a:effectLst/>
                <a:latin typeface="Times New Roman" panose="02020603050405020304" pitchFamily="18" charset="0"/>
                <a:ea typeface="Times New Roman" panose="02020603050405020304" pitchFamily="18" charset="0"/>
              </a:rPr>
              <a:t>, Nathan Lamond, Robin Urquhart, and Matthew Rigby, "A Framework for Implementing Machine Learning in Healthcare Based on the Concepts of Preconditions and Postconditions", Journal of Healthcare Engineering (Springer), 2021.</a:t>
            </a:r>
            <a:endParaRPr lang="en-IN" sz="1500" dirty="0">
              <a:effectLst/>
              <a:latin typeface="Times New Roman" panose="02020603050405020304" pitchFamily="18" charset="0"/>
              <a:ea typeface="Times New Roman" panose="02020603050405020304" pitchFamily="18" charset="0"/>
            </a:endParaRPr>
          </a:p>
          <a:p>
            <a:endParaRPr lang="en-US" sz="1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091C-7CDA-52CC-6F26-0A187063E6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330F43-E5D5-6A69-86ED-268F053286CA}"/>
              </a:ext>
            </a:extLst>
          </p:cNvPr>
          <p:cNvSpPr>
            <a:spLocks noGrp="1"/>
          </p:cNvSpPr>
          <p:nvPr>
            <p:ph idx="1"/>
          </p:nvPr>
        </p:nvSpPr>
        <p:spPr/>
        <p:txBody>
          <a:bodyPr/>
          <a:lstStyle/>
          <a:p>
            <a:pPr marL="342900" marR="114935" lvl="0" indent="-342900" algn="just">
              <a:lnSpc>
                <a:spcPct val="107000"/>
              </a:lnSpc>
              <a:spcBef>
                <a:spcPts val="805"/>
              </a:spcBef>
              <a:spcAft>
                <a:spcPts val="0"/>
              </a:spcAft>
              <a:buSzPts val="800"/>
              <a:buFont typeface="Times New Roman" panose="02020603050405020304" pitchFamily="18" charset="0"/>
              <a:buAutoNum type="arabicPeriod" startAt="8"/>
              <a:tabLst>
                <a:tab pos="207010" algn="l"/>
              </a:tabLst>
            </a:pPr>
            <a:r>
              <a:rPr lang="en-US" sz="1400" dirty="0">
                <a:effectLst/>
                <a:latin typeface="Times New Roman" panose="02020603050405020304" pitchFamily="18" charset="0"/>
                <a:ea typeface="Times New Roman" panose="02020603050405020304" pitchFamily="18" charset="0"/>
              </a:rPr>
              <a:t>Siva Sai, </a:t>
            </a:r>
            <a:r>
              <a:rPr lang="en-US" sz="1400" dirty="0" err="1">
                <a:effectLst/>
                <a:latin typeface="Times New Roman" panose="02020603050405020304" pitchFamily="18" charset="0"/>
                <a:ea typeface="Times New Roman" panose="02020603050405020304" pitchFamily="18" charset="0"/>
              </a:rPr>
              <a:t>Aanchal</a:t>
            </a:r>
            <a:r>
              <a:rPr lang="en-US" sz="1400" dirty="0">
                <a:effectLst/>
                <a:latin typeface="Times New Roman" panose="02020603050405020304" pitchFamily="18" charset="0"/>
                <a:ea typeface="Times New Roman" panose="02020603050405020304" pitchFamily="18" charset="0"/>
              </a:rPr>
              <a:t> Gaur, </a:t>
            </a:r>
            <a:r>
              <a:rPr lang="en-US" sz="1400" dirty="0" err="1">
                <a:effectLst/>
                <a:latin typeface="Times New Roman" panose="02020603050405020304" pitchFamily="18" charset="0"/>
                <a:ea typeface="Times New Roman" panose="02020603050405020304" pitchFamily="18" charset="0"/>
              </a:rPr>
              <a:t>Revant</a:t>
            </a:r>
            <a:r>
              <a:rPr lang="en-US" sz="1400" dirty="0">
                <a:effectLst/>
                <a:latin typeface="Times New Roman" panose="02020603050405020304" pitchFamily="18" charset="0"/>
                <a:ea typeface="Times New Roman" panose="02020603050405020304" pitchFamily="18" charset="0"/>
              </a:rPr>
              <a:t> Sai, Vinay </a:t>
            </a:r>
            <a:r>
              <a:rPr lang="en-US" sz="1400" dirty="0" err="1">
                <a:effectLst/>
                <a:latin typeface="Times New Roman" panose="02020603050405020304" pitchFamily="18" charset="0"/>
                <a:ea typeface="Times New Roman" panose="02020603050405020304" pitchFamily="18" charset="0"/>
              </a:rPr>
              <a:t>Chamola</a:t>
            </a:r>
            <a:r>
              <a:rPr lang="en-US" sz="1400" dirty="0">
                <a:effectLst/>
                <a:latin typeface="Times New Roman" panose="02020603050405020304" pitchFamily="18" charset="0"/>
                <a:ea typeface="Times New Roman" panose="02020603050405020304" pitchFamily="18" charset="0"/>
              </a:rPr>
              <a:t>, Mohsen </a:t>
            </a:r>
            <a:r>
              <a:rPr lang="en-US" sz="1400" dirty="0" err="1">
                <a:effectLst/>
                <a:latin typeface="Times New Roman" panose="02020603050405020304" pitchFamily="18" charset="0"/>
                <a:ea typeface="Times New Roman" panose="02020603050405020304" pitchFamily="18" charset="0"/>
              </a:rPr>
              <a:t>Guizani</a:t>
            </a:r>
            <a:r>
              <a:rPr lang="en-US" sz="1400" dirty="0">
                <a:effectLst/>
                <a:latin typeface="Times New Roman" panose="02020603050405020304" pitchFamily="18" charset="0"/>
                <a:ea typeface="Times New Roman" panose="02020603050405020304" pitchFamily="18" charset="0"/>
              </a:rPr>
              <a:t>, and Joel J. P. C. Rodrigues, "Generative AI for Transformative Healthcare: A Comprehensive Study of Emerging Models, Applications, Case Studies, and Limitations", IEEE Access, 2023. </a:t>
            </a:r>
            <a:endParaRPr lang="en-IN" sz="1400" dirty="0">
              <a:effectLst/>
              <a:latin typeface="Times New Roman" panose="02020603050405020304" pitchFamily="18" charset="0"/>
              <a:ea typeface="Times New Roman" panose="02020603050405020304" pitchFamily="18" charset="0"/>
            </a:endParaRPr>
          </a:p>
          <a:p>
            <a:pPr marL="342900" marR="114935" lvl="0" indent="-342900" algn="just">
              <a:lnSpc>
                <a:spcPct val="107000"/>
              </a:lnSpc>
              <a:spcBef>
                <a:spcPts val="805"/>
              </a:spcBef>
              <a:spcAft>
                <a:spcPts val="0"/>
              </a:spcAft>
              <a:buSzPts val="800"/>
              <a:buFont typeface="Times New Roman" panose="02020603050405020304" pitchFamily="18" charset="0"/>
              <a:buAutoNum type="arabicPeriod" startAt="8"/>
              <a:tabLst>
                <a:tab pos="207010" algn="l"/>
              </a:tabLst>
            </a:pPr>
            <a:r>
              <a:rPr lang="en-US" sz="1400" dirty="0">
                <a:effectLst/>
                <a:latin typeface="Times New Roman" panose="02020603050405020304" pitchFamily="18" charset="0"/>
                <a:ea typeface="Times New Roman" panose="02020603050405020304" pitchFamily="18" charset="0"/>
              </a:rPr>
              <a:t>Ubaid Ur Rehman, Dong Jin Chang, </a:t>
            </a:r>
            <a:r>
              <a:rPr lang="en-US" sz="1400" dirty="0" err="1">
                <a:effectLst/>
                <a:latin typeface="Times New Roman" panose="02020603050405020304" pitchFamily="18" charset="0"/>
                <a:ea typeface="Times New Roman" panose="02020603050405020304" pitchFamily="18" charset="0"/>
              </a:rPr>
              <a:t>Younhea</a:t>
            </a:r>
            <a:r>
              <a:rPr lang="en-US" sz="1400" dirty="0">
                <a:effectLst/>
                <a:latin typeface="Times New Roman" panose="02020603050405020304" pitchFamily="18" charset="0"/>
                <a:ea typeface="Times New Roman" panose="02020603050405020304" pitchFamily="18" charset="0"/>
              </a:rPr>
              <a:t> Jung, Usman Akhtar, Muhammad Asif Razzaq, and </a:t>
            </a:r>
            <a:r>
              <a:rPr lang="en-US" sz="1400" dirty="0" err="1">
                <a:effectLst/>
                <a:latin typeface="Times New Roman" panose="02020603050405020304" pitchFamily="18" charset="0"/>
                <a:ea typeface="Times New Roman" panose="02020603050405020304" pitchFamily="18" charset="0"/>
              </a:rPr>
              <a:t>Sungyoung</a:t>
            </a:r>
            <a:r>
              <a:rPr lang="en-US" sz="1400" dirty="0">
                <a:effectLst/>
                <a:latin typeface="Times New Roman" panose="02020603050405020304" pitchFamily="18" charset="0"/>
                <a:ea typeface="Times New Roman" panose="02020603050405020304" pitchFamily="18" charset="0"/>
              </a:rPr>
              <a:t> Lee, "Medical Instructed Real-Time Assistant for Patient with Glaucoma and Diabetic Conditions", Sensors (MDPI), 2023.</a:t>
            </a:r>
            <a:endParaRPr lang="en-IN" sz="1400" dirty="0">
              <a:effectLst/>
              <a:latin typeface="Times New Roman" panose="02020603050405020304" pitchFamily="18" charset="0"/>
              <a:ea typeface="Times New Roman" panose="02020603050405020304" pitchFamily="18" charset="0"/>
            </a:endParaRPr>
          </a:p>
          <a:p>
            <a:pPr marL="0" indent="0" algn="just">
              <a:spcBef>
                <a:spcPts val="20"/>
              </a:spcBef>
              <a:spcAft>
                <a:spcPts val="0"/>
              </a:spcAft>
              <a:buNone/>
            </a:pPr>
            <a:endParaRPr lang="en-IN" sz="1400" dirty="0">
              <a:effectLst/>
              <a:latin typeface="Times New Roman" panose="02020603050405020304" pitchFamily="18" charset="0"/>
              <a:ea typeface="Times New Roman" panose="02020603050405020304" pitchFamily="18" charset="0"/>
            </a:endParaRPr>
          </a:p>
          <a:p>
            <a:pPr marL="342900" marR="113665" lvl="0" indent="-342900" algn="just">
              <a:lnSpc>
                <a:spcPct val="107000"/>
              </a:lnSpc>
              <a:spcBef>
                <a:spcPts val="5"/>
              </a:spcBef>
              <a:spcAft>
                <a:spcPts val="0"/>
              </a:spcAft>
              <a:buSzPts val="800"/>
              <a:buFont typeface="Times New Roman" panose="02020603050405020304" pitchFamily="18" charset="0"/>
              <a:buAutoNum type="arabicPeriod" startAt="8"/>
              <a:tabLst>
                <a:tab pos="264795" algn="l"/>
              </a:tabLst>
            </a:pPr>
            <a:r>
              <a:rPr lang="en-US" sz="1400" dirty="0" err="1">
                <a:effectLst/>
                <a:latin typeface="Times New Roman" panose="02020603050405020304" pitchFamily="18" charset="0"/>
                <a:ea typeface="Times New Roman" panose="02020603050405020304" pitchFamily="18" charset="0"/>
              </a:rPr>
              <a:t>Guangzhi</a:t>
            </a:r>
            <a:r>
              <a:rPr lang="en-US" sz="1400" dirty="0">
                <a:effectLst/>
                <a:latin typeface="Times New Roman" panose="02020603050405020304" pitchFamily="18" charset="0"/>
                <a:ea typeface="Times New Roman" panose="02020603050405020304" pitchFamily="18" charset="0"/>
              </a:rPr>
              <a:t> Xiong, </a:t>
            </a:r>
            <a:r>
              <a:rPr lang="en-US" sz="1400" dirty="0" err="1">
                <a:effectLst/>
                <a:latin typeface="Times New Roman" panose="02020603050405020304" pitchFamily="18" charset="0"/>
                <a:ea typeface="Times New Roman" panose="02020603050405020304" pitchFamily="18" charset="0"/>
              </a:rPr>
              <a:t>Qiao</a:t>
            </a:r>
            <a:r>
              <a:rPr lang="en-US" sz="1400" dirty="0">
                <a:effectLst/>
                <a:latin typeface="Times New Roman" panose="02020603050405020304" pitchFamily="18" charset="0"/>
                <a:ea typeface="Times New Roman" panose="02020603050405020304" pitchFamily="18" charset="0"/>
              </a:rPr>
              <a:t> Jin, Xiao Wang, </a:t>
            </a:r>
            <a:r>
              <a:rPr lang="en-US" sz="1400" dirty="0" err="1">
                <a:effectLst/>
                <a:latin typeface="Times New Roman" panose="02020603050405020304" pitchFamily="18" charset="0"/>
                <a:ea typeface="Times New Roman" panose="02020603050405020304" pitchFamily="18" charset="0"/>
              </a:rPr>
              <a:t>Minjia</a:t>
            </a:r>
            <a:r>
              <a:rPr lang="en-US" sz="1400" dirty="0">
                <a:effectLst/>
                <a:latin typeface="Times New Roman" panose="02020603050405020304" pitchFamily="18" charset="0"/>
                <a:ea typeface="Times New Roman" panose="02020603050405020304" pitchFamily="18" charset="0"/>
              </a:rPr>
              <a:t> Zhang, </a:t>
            </a:r>
            <a:r>
              <a:rPr lang="en-US" sz="1400" dirty="0" err="1">
                <a:effectLst/>
                <a:latin typeface="Times New Roman" panose="02020603050405020304" pitchFamily="18" charset="0"/>
                <a:ea typeface="Times New Roman" panose="02020603050405020304" pitchFamily="18" charset="0"/>
              </a:rPr>
              <a:t>Zhiyong</a:t>
            </a:r>
            <a:r>
              <a:rPr lang="en-US" sz="1400" dirty="0">
                <a:effectLst/>
                <a:latin typeface="Times New Roman" panose="02020603050405020304" pitchFamily="18" charset="0"/>
                <a:ea typeface="Times New Roman" panose="02020603050405020304" pitchFamily="18" charset="0"/>
              </a:rPr>
              <a:t> Lu, and </a:t>
            </a:r>
            <a:r>
              <a:rPr lang="en-US" sz="1400" dirty="0" err="1">
                <a:effectLst/>
                <a:latin typeface="Times New Roman" panose="02020603050405020304" pitchFamily="18" charset="0"/>
                <a:ea typeface="Times New Roman" panose="02020603050405020304" pitchFamily="18" charset="0"/>
              </a:rPr>
              <a:t>Aidong</a:t>
            </a:r>
            <a:r>
              <a:rPr lang="en-US" sz="1400" dirty="0">
                <a:effectLst/>
                <a:latin typeface="Times New Roman" panose="02020603050405020304" pitchFamily="18" charset="0"/>
                <a:ea typeface="Times New Roman" panose="02020603050405020304" pitchFamily="18" charset="0"/>
              </a:rPr>
              <a:t> Zhang, "Improving Retrieval-Augmented Generation in Medicine with Iterative Follow-up Questions", Journal of Biomedical Informatics (Elsevier), 2022.</a:t>
            </a:r>
            <a:endParaRPr lang="en-IN" sz="1400" dirty="0">
              <a:effectLst/>
              <a:latin typeface="Times New Roman" panose="02020603050405020304" pitchFamily="18" charset="0"/>
              <a:ea typeface="Times New Roman" panose="02020603050405020304" pitchFamily="18" charset="0"/>
            </a:endParaRPr>
          </a:p>
          <a:p>
            <a:pPr marL="342900" marR="113665" lvl="0" indent="-342900" algn="just">
              <a:lnSpc>
                <a:spcPct val="107000"/>
              </a:lnSpc>
              <a:spcBef>
                <a:spcPts val="5"/>
              </a:spcBef>
              <a:spcAft>
                <a:spcPts val="0"/>
              </a:spcAft>
              <a:buSzPts val="800"/>
              <a:buFont typeface="Times New Roman" panose="02020603050405020304" pitchFamily="18" charset="0"/>
              <a:buAutoNum type="arabicPeriod" startAt="8"/>
              <a:tabLst>
                <a:tab pos="260350" algn="l"/>
              </a:tabLst>
            </a:pPr>
            <a:r>
              <a:rPr lang="en-US" sz="1400" dirty="0">
                <a:effectLst/>
                <a:latin typeface="Times New Roman" panose="02020603050405020304" pitchFamily="18" charset="0"/>
                <a:ea typeface="Times New Roman" panose="02020603050405020304" pitchFamily="18" charset="0"/>
              </a:rPr>
              <a:t>Mohd Usama, Belal Ahmad, Wenjing Xiao, M. Shamim Hossain, and Ghulam Muhammad, "Self-Attention Based Recurrent Convolutional Neural Network for Disease Prediction Using Healthcare Data", IEEE Journal of Biomedical and Health Informatics, 2022.</a:t>
            </a:r>
            <a:endParaRPr lang="en-IN" sz="1400" dirty="0">
              <a:effectLst/>
              <a:latin typeface="Times New Roman" panose="02020603050405020304" pitchFamily="18" charset="0"/>
              <a:ea typeface="Times New Roman" panose="02020603050405020304" pitchFamily="18" charset="0"/>
            </a:endParaRPr>
          </a:p>
          <a:p>
            <a:pPr marL="342900" marR="113665" lvl="0" indent="-342900" algn="just">
              <a:lnSpc>
                <a:spcPct val="107000"/>
              </a:lnSpc>
              <a:spcBef>
                <a:spcPts val="805"/>
              </a:spcBef>
              <a:spcAft>
                <a:spcPts val="0"/>
              </a:spcAft>
              <a:buSzPts val="800"/>
              <a:buFont typeface="Times New Roman" panose="02020603050405020304" pitchFamily="18" charset="0"/>
              <a:buAutoNum type="arabicPeriod" startAt="8"/>
              <a:tabLst>
                <a:tab pos="264795" algn="l"/>
              </a:tabLst>
            </a:pPr>
            <a:r>
              <a:rPr lang="en-US" sz="1400" dirty="0" err="1">
                <a:effectLst/>
                <a:latin typeface="Times New Roman" panose="02020603050405020304" pitchFamily="18" charset="0"/>
                <a:ea typeface="Times New Roman" panose="02020603050405020304" pitchFamily="18" charset="0"/>
              </a:rPr>
              <a:t>Safikureshi</a:t>
            </a:r>
            <a:r>
              <a:rPr lang="en-US" sz="1400" dirty="0">
                <a:effectLst/>
                <a:latin typeface="Times New Roman" panose="02020603050405020304" pitchFamily="18" charset="0"/>
                <a:ea typeface="Times New Roman" panose="02020603050405020304" pitchFamily="18" charset="0"/>
              </a:rPr>
              <a:t> Mondal, Anwesha Basu, and Nandini Mukherjee, "Building a Trust-Based Doctor Recommendation System on Top of Multilayer Graph Database", ACM Transactions on Healthcare Computing, 2022.</a:t>
            </a:r>
            <a:endParaRPr lang="en-IN" sz="1400" dirty="0">
              <a:effectLst/>
              <a:latin typeface="Times New Roman" panose="02020603050405020304" pitchFamily="18" charset="0"/>
              <a:ea typeface="Times New Roman" panose="02020603050405020304" pitchFamily="18" charset="0"/>
            </a:endParaRPr>
          </a:p>
          <a:p>
            <a:pPr marL="342900" marR="114300" lvl="0" indent="-342900" algn="just">
              <a:lnSpc>
                <a:spcPct val="107000"/>
              </a:lnSpc>
              <a:spcBef>
                <a:spcPts val="805"/>
              </a:spcBef>
              <a:spcAft>
                <a:spcPts val="0"/>
              </a:spcAft>
              <a:buSzPts val="800"/>
              <a:buFont typeface="Times New Roman" panose="02020603050405020304" pitchFamily="18" charset="0"/>
              <a:buAutoNum type="arabicPeriod" startAt="8"/>
              <a:tabLst>
                <a:tab pos="264795" algn="l"/>
                <a:tab pos="775335" algn="l"/>
                <a:tab pos="1967230" algn="l"/>
              </a:tabLst>
            </a:pPr>
            <a:r>
              <a:rPr lang="en-US" sz="1400" dirty="0">
                <a:effectLst/>
                <a:latin typeface="Times New Roman" panose="02020603050405020304" pitchFamily="18" charset="0"/>
                <a:ea typeface="Times New Roman" panose="02020603050405020304" pitchFamily="18" charset="0"/>
              </a:rPr>
              <a:t>Christian J. </a:t>
            </a:r>
            <a:r>
              <a:rPr lang="en-US" sz="1400" dirty="0" err="1">
                <a:effectLst/>
                <a:latin typeface="Times New Roman" panose="02020603050405020304" pitchFamily="18" charset="0"/>
                <a:ea typeface="Times New Roman" panose="02020603050405020304" pitchFamily="18" charset="0"/>
              </a:rPr>
              <a:t>Wiedermann</a:t>
            </a:r>
            <a:r>
              <a:rPr lang="en-US" sz="1400" dirty="0">
                <a:effectLst/>
                <a:latin typeface="Times New Roman" panose="02020603050405020304" pitchFamily="18" charset="0"/>
                <a:ea typeface="Times New Roman" panose="02020603050405020304" pitchFamily="18" charset="0"/>
              </a:rPr>
              <a:t>, Angelika </a:t>
            </a:r>
            <a:r>
              <a:rPr lang="en-US" sz="1400" dirty="0" err="1">
                <a:effectLst/>
                <a:latin typeface="Times New Roman" panose="02020603050405020304" pitchFamily="18" charset="0"/>
                <a:ea typeface="Times New Roman" panose="02020603050405020304" pitchFamily="18" charset="0"/>
              </a:rPr>
              <a:t>Mahlknecht</a:t>
            </a:r>
            <a:r>
              <a:rPr lang="en-US" sz="1400" dirty="0">
                <a:effectLst/>
                <a:latin typeface="Times New Roman" panose="02020603050405020304" pitchFamily="18" charset="0"/>
                <a:ea typeface="Times New Roman" panose="02020603050405020304" pitchFamily="18" charset="0"/>
              </a:rPr>
              <a:t>, Giuliano </a:t>
            </a:r>
            <a:r>
              <a:rPr lang="en-US" sz="1400" dirty="0" err="1">
                <a:effectLst/>
                <a:latin typeface="Times New Roman" panose="02020603050405020304" pitchFamily="18" charset="0"/>
                <a:ea typeface="Times New Roman" panose="02020603050405020304" pitchFamily="18" charset="0"/>
              </a:rPr>
              <a:t>Piccoliori</a:t>
            </a:r>
            <a:r>
              <a:rPr lang="en-US" sz="1400" dirty="0">
                <a:effectLst/>
                <a:latin typeface="Times New Roman" panose="02020603050405020304" pitchFamily="18" charset="0"/>
                <a:ea typeface="Times New Roman" panose="02020603050405020304" pitchFamily="18" charset="0"/>
              </a:rPr>
              <a:t>, and Adolf Engl, "Redesigning Primary Care: The Emergence of Artificial-Intelligence-Driven Symptom Diagnostic Tools", Journal of Medical Systems (Springer), 2023.</a:t>
            </a:r>
            <a:endParaRPr lang="en-IN" sz="1400" dirty="0">
              <a:effectLst/>
              <a:latin typeface="Times New Roman" panose="02020603050405020304" pitchFamily="18" charset="0"/>
              <a:ea typeface="Times New Roman" panose="02020603050405020304" pitchFamily="18" charset="0"/>
            </a:endParaRPr>
          </a:p>
          <a:p>
            <a:pPr marL="342900" marR="115570" lvl="0" indent="-342900" algn="just">
              <a:lnSpc>
                <a:spcPct val="107000"/>
              </a:lnSpc>
              <a:spcBef>
                <a:spcPts val="805"/>
              </a:spcBef>
              <a:spcAft>
                <a:spcPts val="0"/>
              </a:spcAft>
              <a:buSzPts val="800"/>
              <a:buFont typeface="Times New Roman" panose="02020603050405020304" pitchFamily="18" charset="0"/>
              <a:buAutoNum type="arabicPeriod" startAt="8"/>
              <a:tabLst>
                <a:tab pos="264795" algn="l"/>
              </a:tabLst>
            </a:pPr>
            <a:r>
              <a:rPr lang="en-US" sz="1400" dirty="0">
                <a:effectLst/>
                <a:latin typeface="Times New Roman" panose="02020603050405020304" pitchFamily="18" charset="0"/>
                <a:ea typeface="Times New Roman" panose="02020603050405020304" pitchFamily="18" charset="0"/>
              </a:rPr>
              <a:t>Prakash Nathaniel Kumar </a:t>
            </a:r>
            <a:r>
              <a:rPr lang="en-US" sz="1400" dirty="0" err="1">
                <a:effectLst/>
                <a:latin typeface="Times New Roman" panose="02020603050405020304" pitchFamily="18" charset="0"/>
                <a:ea typeface="Times New Roman" panose="02020603050405020304" pitchFamily="18" charset="0"/>
              </a:rPr>
              <a:t>Sarella</a:t>
            </a:r>
            <a:r>
              <a:rPr lang="en-US" sz="1400" dirty="0">
                <a:effectLst/>
                <a:latin typeface="Times New Roman" panose="02020603050405020304" pitchFamily="18" charset="0"/>
                <a:ea typeface="Times New Roman" panose="02020603050405020304" pitchFamily="18" charset="0"/>
              </a:rPr>
              <a:t>, "AI-Driven Natural Language Processing in Healthcare: Transforming Patient-Provider Communication", Journal of </a:t>
            </a:r>
            <a:r>
              <a:rPr lang="en-US" sz="1500" dirty="0">
                <a:effectLst/>
                <a:latin typeface="Times New Roman" panose="02020603050405020304" pitchFamily="18" charset="0"/>
                <a:ea typeface="Times New Roman" panose="02020603050405020304" pitchFamily="18" charset="0"/>
              </a:rPr>
              <a:t>Medical</a:t>
            </a:r>
            <a:r>
              <a:rPr lang="en-US" sz="1400" dirty="0">
                <a:effectLst/>
                <a:latin typeface="Times New Roman" panose="02020603050405020304" pitchFamily="18" charset="0"/>
                <a:ea typeface="Times New Roman" panose="02020603050405020304" pitchFamily="18" charset="0"/>
              </a:rPr>
              <a:t> Informatics (Elsevier), 2022</a:t>
            </a:r>
            <a:endParaRPr lang="en-IN" sz="1400" dirty="0">
              <a:effectLst/>
              <a:latin typeface="Times New Roman" panose="02020603050405020304" pitchFamily="18" charset="0"/>
              <a:ea typeface="Times New Roman" panose="02020603050405020304" pitchFamily="18" charset="0"/>
            </a:endParaRPr>
          </a:p>
          <a:p>
            <a:pPr marL="342900" marR="114935" lvl="0" indent="-342900" algn="just">
              <a:lnSpc>
                <a:spcPct val="107000"/>
              </a:lnSpc>
              <a:spcBef>
                <a:spcPts val="805"/>
              </a:spcBef>
              <a:spcAft>
                <a:spcPts val="0"/>
              </a:spcAft>
              <a:buSzPts val="800"/>
              <a:buFont typeface="Times New Roman" panose="02020603050405020304" pitchFamily="18" charset="0"/>
              <a:buAutoNum type="arabicPeriod" startAt="8"/>
              <a:tabLst>
                <a:tab pos="264795" algn="l"/>
              </a:tabLst>
            </a:pPr>
            <a:r>
              <a:rPr lang="en-US" sz="1400" dirty="0" err="1">
                <a:effectLst/>
                <a:latin typeface="Times New Roman" panose="02020603050405020304" pitchFamily="18" charset="0"/>
                <a:ea typeface="Times New Roman" panose="02020603050405020304" pitchFamily="18" charset="0"/>
              </a:rPr>
              <a:t>Shuroug</a:t>
            </a:r>
            <a:r>
              <a:rPr lang="en-US" sz="1400" dirty="0">
                <a:effectLst/>
                <a:latin typeface="Times New Roman" panose="02020603050405020304" pitchFamily="18" charset="0"/>
                <a:ea typeface="Times New Roman" panose="02020603050405020304" pitchFamily="18" charset="0"/>
              </a:rPr>
              <a:t> A. </a:t>
            </a:r>
            <a:r>
              <a:rPr lang="en-US" sz="1400" dirty="0" err="1">
                <a:effectLst/>
                <a:latin typeface="Times New Roman" panose="02020603050405020304" pitchFamily="18" charset="0"/>
                <a:ea typeface="Times New Roman" panose="02020603050405020304" pitchFamily="18" charset="0"/>
              </a:rPr>
              <a:t>Alowais</a:t>
            </a:r>
            <a:r>
              <a:rPr lang="en-US" sz="1400" dirty="0">
                <a:effectLst/>
                <a:latin typeface="Times New Roman" panose="02020603050405020304" pitchFamily="18" charset="0"/>
                <a:ea typeface="Times New Roman" panose="02020603050405020304" pitchFamily="18" charset="0"/>
              </a:rPr>
              <a:t>, Sahar S. Alghamdi, Nada </a:t>
            </a:r>
            <a:r>
              <a:rPr lang="en-US" sz="1400" dirty="0" err="1">
                <a:effectLst/>
                <a:latin typeface="Times New Roman" panose="02020603050405020304" pitchFamily="18" charset="0"/>
                <a:ea typeface="Times New Roman" panose="02020603050405020304" pitchFamily="18" charset="0"/>
              </a:rPr>
              <a:t>Alsuhebany</a:t>
            </a:r>
            <a:r>
              <a:rPr lang="en-US" sz="1400" dirty="0">
                <a:effectLst/>
                <a:latin typeface="Times New Roman" panose="02020603050405020304" pitchFamily="18" charset="0"/>
                <a:ea typeface="Times New Roman" panose="02020603050405020304" pitchFamily="18" charset="0"/>
              </a:rPr>
              <a:t>, Tariq </a:t>
            </a:r>
            <a:r>
              <a:rPr lang="en-US" sz="1400" dirty="0" err="1">
                <a:effectLst/>
                <a:latin typeface="Times New Roman" panose="02020603050405020304" pitchFamily="18" charset="0"/>
                <a:ea typeface="Times New Roman" panose="02020603050405020304" pitchFamily="18" charset="0"/>
              </a:rPr>
              <a:t>Alqahtani</a:t>
            </a:r>
            <a:r>
              <a:rPr lang="en-US" sz="1400" dirty="0">
                <a:effectLst/>
                <a:latin typeface="Times New Roman" panose="02020603050405020304" pitchFamily="18" charset="0"/>
                <a:ea typeface="Times New Roman" panose="02020603050405020304" pitchFamily="18" charset="0"/>
              </a:rPr>
              <a:t>, Abdulrahman I. Alshaya, Sumaya N. </a:t>
            </a:r>
            <a:r>
              <a:rPr lang="en-US" sz="1400" dirty="0" err="1">
                <a:effectLst/>
                <a:latin typeface="Times New Roman" panose="02020603050405020304" pitchFamily="18" charset="0"/>
                <a:ea typeface="Times New Roman" panose="02020603050405020304" pitchFamily="18" charset="0"/>
              </a:rPr>
              <a:t>Almohareb</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Atheer</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Aldairem</a:t>
            </a:r>
            <a:r>
              <a:rPr lang="en-US" sz="1400" dirty="0">
                <a:effectLst/>
                <a:latin typeface="Times New Roman" panose="02020603050405020304" pitchFamily="18" charset="0"/>
                <a:ea typeface="Times New Roman" panose="02020603050405020304" pitchFamily="18" charset="0"/>
              </a:rPr>
              <a:t>, Mohammed </a:t>
            </a:r>
            <a:r>
              <a:rPr lang="en-US" sz="1400" dirty="0" err="1">
                <a:effectLst/>
                <a:latin typeface="Times New Roman" panose="02020603050405020304" pitchFamily="18" charset="0"/>
                <a:ea typeface="Times New Roman" panose="02020603050405020304" pitchFamily="18" charset="0"/>
              </a:rPr>
              <a:t>Alrashed</a:t>
            </a:r>
            <a:r>
              <a:rPr lang="en-US" sz="1400" dirty="0">
                <a:effectLst/>
                <a:latin typeface="Times New Roman" panose="02020603050405020304" pitchFamily="18" charset="0"/>
                <a:ea typeface="Times New Roman" panose="02020603050405020304" pitchFamily="18" charset="0"/>
              </a:rPr>
              <a:t>, Khalid Bin Saleh, Hisham A. </a:t>
            </a:r>
            <a:r>
              <a:rPr lang="en-US" sz="1400" dirty="0" err="1">
                <a:effectLst/>
                <a:latin typeface="Times New Roman" panose="02020603050405020304" pitchFamily="18" charset="0"/>
                <a:ea typeface="Times New Roman" panose="02020603050405020304" pitchFamily="18" charset="0"/>
              </a:rPr>
              <a:t>Badreldin</a:t>
            </a:r>
            <a:r>
              <a:rPr lang="en-US" sz="1400" dirty="0">
                <a:effectLst/>
                <a:latin typeface="Times New Roman" panose="02020603050405020304" pitchFamily="18" charset="0"/>
                <a:ea typeface="Times New Roman" panose="02020603050405020304" pitchFamily="18" charset="0"/>
              </a:rPr>
              <a:t>, Majed S. Al Yami, </a:t>
            </a:r>
            <a:r>
              <a:rPr lang="en-US" sz="1400" dirty="0" err="1">
                <a:effectLst/>
                <a:latin typeface="Times New Roman" panose="02020603050405020304" pitchFamily="18" charset="0"/>
                <a:ea typeface="Times New Roman" panose="02020603050405020304" pitchFamily="18" charset="0"/>
              </a:rPr>
              <a:t>Shmeylan</a:t>
            </a:r>
            <a:r>
              <a:rPr lang="en-US" sz="1400" dirty="0">
                <a:effectLst/>
                <a:latin typeface="Times New Roman" panose="02020603050405020304" pitchFamily="18" charset="0"/>
                <a:ea typeface="Times New Roman" panose="02020603050405020304" pitchFamily="18" charset="0"/>
              </a:rPr>
              <a:t> Al Harbi, and </a:t>
            </a:r>
            <a:r>
              <a:rPr lang="en-US" sz="1400" dirty="0" err="1">
                <a:effectLst/>
                <a:latin typeface="Times New Roman" panose="02020603050405020304" pitchFamily="18" charset="0"/>
                <a:ea typeface="Times New Roman" panose="02020603050405020304" pitchFamily="18" charset="0"/>
              </a:rPr>
              <a:t>Abdulkareem</a:t>
            </a:r>
            <a:r>
              <a:rPr lang="en-US" sz="1400" dirty="0">
                <a:effectLst/>
                <a:latin typeface="Times New Roman" panose="02020603050405020304" pitchFamily="18" charset="0"/>
                <a:ea typeface="Times New Roman" panose="02020603050405020304" pitchFamily="18" charset="0"/>
              </a:rPr>
              <a:t> M. </a:t>
            </a:r>
            <a:r>
              <a:rPr lang="en-US" sz="1400" dirty="0" err="1">
                <a:effectLst/>
                <a:latin typeface="Times New Roman" panose="02020603050405020304" pitchFamily="18" charset="0"/>
                <a:ea typeface="Times New Roman" panose="02020603050405020304" pitchFamily="18" charset="0"/>
              </a:rPr>
              <a:t>Albekairy</a:t>
            </a:r>
            <a:r>
              <a:rPr lang="en-US" sz="1400" dirty="0">
                <a:effectLst/>
                <a:latin typeface="Times New Roman" panose="02020603050405020304" pitchFamily="18" charset="0"/>
                <a:ea typeface="Times New Roman" panose="02020603050405020304" pitchFamily="18" charset="0"/>
              </a:rPr>
              <a:t>, "Revolutionizing Healthcare: The Role of Artificial Intelligence in Clinical Practice", Journal of Artificial Intelligence in Medicine (Elsevier), 2023.</a:t>
            </a:r>
            <a:endParaRPr lang="en-IN" sz="1400" dirty="0">
              <a:effectLst/>
              <a:latin typeface="Times New Roman" panose="02020603050405020304" pitchFamily="18" charset="0"/>
              <a:ea typeface="Times New Roman" panose="02020603050405020304" pitchFamily="18" charset="0"/>
            </a:endParaRPr>
          </a:p>
          <a:p>
            <a:pPr marL="0" indent="0">
              <a:buNone/>
            </a:pPr>
            <a:endParaRPr lang="en-IN" sz="1400" dirty="0"/>
          </a:p>
        </p:txBody>
      </p:sp>
    </p:spTree>
    <p:extLst>
      <p:ext uri="{BB962C8B-B14F-4D97-AF65-F5344CB8AC3E}">
        <p14:creationId xmlns:p14="http://schemas.microsoft.com/office/powerpoint/2010/main" val="2835421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0DB0-2C92-9EB0-D80A-6219046A73CF}"/>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id="{E097B81B-F2B0-C0A1-F606-1C6D6B9D17E8}"/>
              </a:ext>
            </a:extLst>
          </p:cNvPr>
          <p:cNvSpPr>
            <a:spLocks noGrp="1"/>
          </p:cNvSpPr>
          <p:nvPr>
            <p:ph idx="1"/>
          </p:nvPr>
        </p:nvSpPr>
        <p:spPr/>
        <p:txBody>
          <a:bodyPr/>
          <a:lstStyle/>
          <a:p>
            <a:pPr marL="0" indent="0">
              <a:buNone/>
            </a:pPr>
            <a:r>
              <a:rPr lang="en-IN" sz="1500" dirty="0">
                <a:latin typeface="Times New Roman" panose="02020603050405020304" pitchFamily="18" charset="0"/>
                <a:cs typeface="Times New Roman" panose="02020603050405020304" pitchFamily="18" charset="0"/>
              </a:rPr>
              <a:t>14.Yu-Hao Li, Yu-Lin Li, Mu-Yang Wei, and Guang-Yu Li, "Innovation and Challenges of Artificial Intelligence Technology in Personalized Healthcare", Nature Medicine, 2023.</a:t>
            </a:r>
          </a:p>
          <a:p>
            <a:pPr marL="0" indent="0">
              <a:buNone/>
            </a:pPr>
            <a:r>
              <a:rPr lang="en-IN" sz="1500" dirty="0">
                <a:latin typeface="Times New Roman" panose="02020603050405020304" pitchFamily="18" charset="0"/>
                <a:cs typeface="Times New Roman" panose="02020603050405020304" pitchFamily="18" charset="0"/>
              </a:rPr>
              <a:t>15. M. Herz and P. A. </a:t>
            </a:r>
            <a:r>
              <a:rPr lang="en-IN" sz="1500" dirty="0" err="1">
                <a:latin typeface="Times New Roman" panose="02020603050405020304" pitchFamily="18" charset="0"/>
                <a:cs typeface="Times New Roman" panose="02020603050405020304" pitchFamily="18" charset="0"/>
              </a:rPr>
              <a:t>Rauschnabel</a:t>
            </a:r>
            <a:r>
              <a:rPr lang="en-IN" sz="1500" dirty="0">
                <a:latin typeface="Times New Roman" panose="02020603050405020304" pitchFamily="18" charset="0"/>
                <a:cs typeface="Times New Roman" panose="02020603050405020304" pitchFamily="18" charset="0"/>
              </a:rPr>
              <a:t>, "Understanding the Diffusion of Virtual Reality Glasses: The Role of Media, Fashion, and Technology", Technological Forecasting and Social Change, 138(2019), pp. 228–242.</a:t>
            </a:r>
          </a:p>
          <a:p>
            <a:pPr marL="0" indent="0">
              <a:buNone/>
            </a:pPr>
            <a:r>
              <a:rPr lang="en-IN" sz="1500" dirty="0">
                <a:latin typeface="Times New Roman" panose="02020603050405020304" pitchFamily="18" charset="0"/>
                <a:cs typeface="Times New Roman" panose="02020603050405020304" pitchFamily="18" charset="0"/>
              </a:rPr>
              <a:t>16. H. </a:t>
            </a:r>
            <a:r>
              <a:rPr lang="en-IN" sz="1500" dirty="0" err="1">
                <a:latin typeface="Times New Roman" panose="02020603050405020304" pitchFamily="18" charset="0"/>
                <a:cs typeface="Times New Roman" panose="02020603050405020304" pitchFamily="18" charset="0"/>
              </a:rPr>
              <a:t>Jafarkarimi</a:t>
            </a:r>
            <a:r>
              <a:rPr lang="en-IN" sz="1500" dirty="0">
                <a:latin typeface="Times New Roman" panose="02020603050405020304" pitchFamily="18" charset="0"/>
                <a:cs typeface="Times New Roman" panose="02020603050405020304" pitchFamily="18" charset="0"/>
              </a:rPr>
              <a:t>, R. </a:t>
            </a:r>
            <a:r>
              <a:rPr lang="en-IN" sz="1500" dirty="0" err="1">
                <a:latin typeface="Times New Roman" panose="02020603050405020304" pitchFamily="18" charset="0"/>
                <a:cs typeface="Times New Roman" panose="02020603050405020304" pitchFamily="18" charset="0"/>
              </a:rPr>
              <a:t>Saadatdoost</a:t>
            </a:r>
            <a:r>
              <a:rPr lang="en-IN" sz="1500" dirty="0">
                <a:latin typeface="Times New Roman" panose="02020603050405020304" pitchFamily="18" charset="0"/>
                <a:cs typeface="Times New Roman" panose="02020603050405020304" pitchFamily="18" charset="0"/>
              </a:rPr>
              <a:t>, A. T. H. Sim, and J. M. </a:t>
            </a:r>
            <a:r>
              <a:rPr lang="en-IN" sz="1500" dirty="0" err="1">
                <a:latin typeface="Times New Roman" panose="02020603050405020304" pitchFamily="18" charset="0"/>
                <a:cs typeface="Times New Roman" panose="02020603050405020304" pitchFamily="18" charset="0"/>
              </a:rPr>
              <a:t>Hee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Behavioral</a:t>
            </a:r>
            <a:r>
              <a:rPr lang="en-IN" sz="1500" dirty="0">
                <a:latin typeface="Times New Roman" panose="02020603050405020304" pitchFamily="18" charset="0"/>
                <a:cs typeface="Times New Roman" panose="02020603050405020304" pitchFamily="18" charset="0"/>
              </a:rPr>
              <a:t> Intention in Social Networking Sites Ethical Dilemmas: An Extended Model Based on the Theory of Planned </a:t>
            </a:r>
            <a:r>
              <a:rPr lang="en-IN" sz="1500" dirty="0" err="1">
                <a:latin typeface="Times New Roman" panose="02020603050405020304" pitchFamily="18" charset="0"/>
                <a:cs typeface="Times New Roman" panose="02020603050405020304" pitchFamily="18" charset="0"/>
              </a:rPr>
              <a:t>Behavior</a:t>
            </a:r>
            <a:r>
              <a:rPr lang="en-IN" sz="1500" dirty="0">
                <a:latin typeface="Times New Roman" panose="02020603050405020304" pitchFamily="18" charset="0"/>
                <a:cs typeface="Times New Roman" panose="02020603050405020304" pitchFamily="18" charset="0"/>
              </a:rPr>
              <a:t>", Computers in Human </a:t>
            </a:r>
            <a:r>
              <a:rPr lang="en-IN" sz="1500" dirty="0" err="1">
                <a:latin typeface="Times New Roman" panose="02020603050405020304" pitchFamily="18" charset="0"/>
                <a:cs typeface="Times New Roman" panose="02020603050405020304" pitchFamily="18" charset="0"/>
              </a:rPr>
              <a:t>Behavior</a:t>
            </a:r>
            <a:r>
              <a:rPr lang="en-IN" sz="1500" dirty="0">
                <a:latin typeface="Times New Roman" panose="02020603050405020304" pitchFamily="18" charset="0"/>
                <a:cs typeface="Times New Roman" panose="02020603050405020304" pitchFamily="18" charset="0"/>
              </a:rPr>
              <a:t>, 62(2016), pp. 545–561.</a:t>
            </a:r>
          </a:p>
          <a:p>
            <a:pPr marL="0" indent="0">
              <a:buNone/>
            </a:pPr>
            <a:r>
              <a:rPr lang="en-IN" sz="1500" dirty="0">
                <a:latin typeface="Times New Roman" panose="02020603050405020304" pitchFamily="18" charset="0"/>
                <a:cs typeface="Times New Roman" panose="02020603050405020304" pitchFamily="18" charset="0"/>
              </a:rPr>
              <a:t>17. M. Bates, "Healthcare Chatbots are Here to Help", IEEE Pulse, 10(2019), pp. 12–14.</a:t>
            </a:r>
          </a:p>
          <a:p>
            <a:pPr marL="0" indent="0">
              <a:buNone/>
            </a:pPr>
            <a:r>
              <a:rPr lang="en-IN" sz="1500" dirty="0">
                <a:latin typeface="Times New Roman" panose="02020603050405020304" pitchFamily="18" charset="0"/>
                <a:cs typeface="Times New Roman" panose="02020603050405020304" pitchFamily="18" charset="0"/>
              </a:rPr>
              <a:t>18. J. C. Chow, L. Sanders, and K. Li, "Impact of ChatGPT on Medical Chatbots as a Disruptive Technology", Frontiers in Artificial Intelligence, 6(2023), 1166014.</a:t>
            </a:r>
          </a:p>
          <a:p>
            <a:pPr marL="0" indent="0">
              <a:buNone/>
            </a:pPr>
            <a:r>
              <a:rPr lang="en-IN" sz="1500" dirty="0">
                <a:latin typeface="Times New Roman" panose="02020603050405020304" pitchFamily="18" charset="0"/>
                <a:cs typeface="Times New Roman" panose="02020603050405020304" pitchFamily="18" charset="0"/>
              </a:rPr>
              <a:t>19. S. </a:t>
            </a:r>
            <a:r>
              <a:rPr lang="en-IN" sz="1500" dirty="0" err="1">
                <a:latin typeface="Times New Roman" panose="02020603050405020304" pitchFamily="18" charset="0"/>
                <a:cs typeface="Times New Roman" panose="02020603050405020304" pitchFamily="18" charset="0"/>
              </a:rPr>
              <a:t>Tanwar</a:t>
            </a:r>
            <a:r>
              <a:rPr lang="en-IN" sz="1500" dirty="0">
                <a:latin typeface="Times New Roman" panose="02020603050405020304" pitchFamily="18" charset="0"/>
                <a:cs typeface="Times New Roman" panose="02020603050405020304" pitchFamily="18" charset="0"/>
              </a:rPr>
              <a:t>, S. Tyagi, and N. Kumar, "Security and Privacy of Electronic Healthcare Records: Concepts, Paradigms, and Solutions", IET Healthcare Technology Letters, 2019.</a:t>
            </a:r>
          </a:p>
          <a:p>
            <a:pPr marL="0" indent="0">
              <a:buNone/>
            </a:pPr>
            <a:r>
              <a:rPr lang="en-IN" sz="1500" dirty="0">
                <a:latin typeface="Times New Roman" panose="02020603050405020304" pitchFamily="18" charset="0"/>
                <a:cs typeface="Times New Roman" panose="02020603050405020304" pitchFamily="18" charset="0"/>
              </a:rPr>
              <a:t>20. A. K. Pandey, R. R. </a:t>
            </a:r>
            <a:r>
              <a:rPr lang="en-IN" sz="1500" dirty="0" err="1">
                <a:latin typeface="Times New Roman" panose="02020603050405020304" pitchFamily="18" charset="0"/>
                <a:cs typeface="Times New Roman" panose="02020603050405020304" pitchFamily="18" charset="0"/>
              </a:rPr>
              <a:t>Janghel</a:t>
            </a:r>
            <a:r>
              <a:rPr lang="en-IN" sz="1500" dirty="0">
                <a:latin typeface="Times New Roman" panose="02020603050405020304" pitchFamily="18" charset="0"/>
                <a:cs typeface="Times New Roman" panose="02020603050405020304" pitchFamily="18" charset="0"/>
              </a:rPr>
              <a:t>, R. Sujatha, S. Sathish Kumar, T. </a:t>
            </a:r>
            <a:r>
              <a:rPr lang="en-IN" sz="1500" dirty="0" err="1">
                <a:latin typeface="Times New Roman" panose="02020603050405020304" pitchFamily="18" charset="0"/>
                <a:cs typeface="Times New Roman" panose="02020603050405020304" pitchFamily="18" charset="0"/>
              </a:rPr>
              <a:t>Sangeeth</a:t>
            </a:r>
            <a:r>
              <a:rPr lang="en-IN" sz="1500" dirty="0">
                <a:latin typeface="Times New Roman" panose="02020603050405020304" pitchFamily="18" charset="0"/>
                <a:cs typeface="Times New Roman" panose="02020603050405020304" pitchFamily="18" charset="0"/>
              </a:rPr>
              <a:t> Kumar, and J. M. Chatterjee, "</a:t>
            </a:r>
            <a:r>
              <a:rPr lang="en-IN" sz="1500" dirty="0" err="1">
                <a:latin typeface="Times New Roman" panose="02020603050405020304" pitchFamily="18" charset="0"/>
                <a:cs typeface="Times New Roman" panose="02020603050405020304" pitchFamily="18" charset="0"/>
              </a:rPr>
              <a:t>Coronago</a:t>
            </a:r>
            <a:r>
              <a:rPr lang="en-IN" sz="1500" dirty="0">
                <a:latin typeface="Times New Roman" panose="02020603050405020304" pitchFamily="18" charset="0"/>
                <a:cs typeface="Times New Roman" panose="02020603050405020304" pitchFamily="18" charset="0"/>
              </a:rPr>
              <a:t> Website Integrated with Chatbot for COVID-19 Tracking", CEUR Workshop Proceedings, 2021, pp. 521–527.</a:t>
            </a:r>
          </a:p>
          <a:p>
            <a:pPr marL="0" indent="0">
              <a:buNone/>
            </a:pPr>
            <a:r>
              <a:rPr lang="en-IN" sz="1500" dirty="0">
                <a:latin typeface="Times New Roman" panose="02020603050405020304" pitchFamily="18" charset="0"/>
                <a:cs typeface="Times New Roman" panose="02020603050405020304" pitchFamily="18" charset="0"/>
              </a:rPr>
              <a:t>21. N. Malik, A. Kar, S. N. Tripathi, and S. Gupta, "Exploring the Impact of Fairness of Social Bots on User Experience", Technological Forecasting and Social Change, 197(2023), 122913.</a:t>
            </a:r>
          </a:p>
          <a:p>
            <a:pPr marL="0" indent="0">
              <a:buNone/>
            </a:pPr>
            <a:r>
              <a:rPr lang="en-IN" sz="1500" dirty="0">
                <a:latin typeface="Times New Roman" panose="02020603050405020304" pitchFamily="18" charset="0"/>
                <a:cs typeface="Times New Roman" panose="02020603050405020304" pitchFamily="18" charset="0"/>
              </a:rPr>
              <a:t>22.A. K. Kushwaha, "</a:t>
            </a:r>
            <a:r>
              <a:rPr lang="en-IN" sz="1500" dirty="0" err="1">
                <a:latin typeface="Times New Roman" panose="02020603050405020304" pitchFamily="18" charset="0"/>
                <a:cs typeface="Times New Roman" panose="02020603050405020304" pitchFamily="18" charset="0"/>
              </a:rPr>
              <a:t>MarkBot</a:t>
            </a:r>
            <a:r>
              <a:rPr lang="en-IN" sz="1500" dirty="0">
                <a:latin typeface="Times New Roman" panose="02020603050405020304" pitchFamily="18" charset="0"/>
                <a:cs typeface="Times New Roman" panose="02020603050405020304" pitchFamily="18" charset="0"/>
              </a:rPr>
              <a:t>: A Language Model-Driven Chatbot for Interactive Marketing in Post-Modern World", Information Systems Frontiers, 2021, pp. 1–18.</a:t>
            </a:r>
          </a:p>
          <a:p>
            <a:pPr marL="0" indent="0">
              <a:buNone/>
            </a:pPr>
            <a:r>
              <a:rPr lang="en-IN" sz="1500" dirty="0">
                <a:latin typeface="Times New Roman" panose="02020603050405020304" pitchFamily="18" charset="0"/>
                <a:cs typeface="Times New Roman" panose="02020603050405020304" pitchFamily="18" charset="0"/>
              </a:rPr>
              <a:t>23.Y. Cheng and H. Jiang, "How do AI-Driven Chatbots Impact User Experience? Examining Gratifications, Perceived Privacy Risk, Satisfaction, Loyalty, and Continued Use", Journal of Broadcasting and Electronic Media, 64(2020), pp. 592–614..</a:t>
            </a:r>
          </a:p>
          <a:p>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605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Review</a:t>
            </a:r>
          </a:p>
        </p:txBody>
      </p:sp>
      <p:graphicFrame>
        <p:nvGraphicFramePr>
          <p:cNvPr id="5" name="Table 4">
            <a:extLst>
              <a:ext uri="{FF2B5EF4-FFF2-40B4-BE49-F238E27FC236}">
                <a16:creationId xmlns:a16="http://schemas.microsoft.com/office/drawing/2014/main" id="{43BA0028-C2BB-75A2-9A93-DF34C0C5BFDF}"/>
              </a:ext>
            </a:extLst>
          </p:cNvPr>
          <p:cNvGraphicFramePr>
            <a:graphicFrameLocks noGrp="1"/>
          </p:cNvGraphicFramePr>
          <p:nvPr>
            <p:extLst>
              <p:ext uri="{D42A27DB-BD31-4B8C-83A1-F6EECF244321}">
                <p14:modId xmlns:p14="http://schemas.microsoft.com/office/powerpoint/2010/main" val="3209330889"/>
              </p:ext>
            </p:extLst>
          </p:nvPr>
        </p:nvGraphicFramePr>
        <p:xfrm>
          <a:off x="0" y="719666"/>
          <a:ext cx="12192000" cy="6138335"/>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931774389"/>
                    </a:ext>
                  </a:extLst>
                </a:gridCol>
                <a:gridCol w="3334871">
                  <a:extLst>
                    <a:ext uri="{9D8B030D-6E8A-4147-A177-3AD203B41FA5}">
                      <a16:colId xmlns:a16="http://schemas.microsoft.com/office/drawing/2014/main" val="104834978"/>
                    </a:ext>
                  </a:extLst>
                </a:gridCol>
                <a:gridCol w="2151529">
                  <a:extLst>
                    <a:ext uri="{9D8B030D-6E8A-4147-A177-3AD203B41FA5}">
                      <a16:colId xmlns:a16="http://schemas.microsoft.com/office/drawing/2014/main" val="4290404019"/>
                    </a:ext>
                  </a:extLst>
                </a:gridCol>
                <a:gridCol w="1837765">
                  <a:extLst>
                    <a:ext uri="{9D8B030D-6E8A-4147-A177-3AD203B41FA5}">
                      <a16:colId xmlns:a16="http://schemas.microsoft.com/office/drawing/2014/main" val="1092989611"/>
                    </a:ext>
                  </a:extLst>
                </a:gridCol>
                <a:gridCol w="2088776">
                  <a:extLst>
                    <a:ext uri="{9D8B030D-6E8A-4147-A177-3AD203B41FA5}">
                      <a16:colId xmlns:a16="http://schemas.microsoft.com/office/drawing/2014/main" val="4112589785"/>
                    </a:ext>
                  </a:extLst>
                </a:gridCol>
                <a:gridCol w="2169459">
                  <a:extLst>
                    <a:ext uri="{9D8B030D-6E8A-4147-A177-3AD203B41FA5}">
                      <a16:colId xmlns:a16="http://schemas.microsoft.com/office/drawing/2014/main" val="2721017467"/>
                    </a:ext>
                  </a:extLst>
                </a:gridCol>
              </a:tblGrid>
              <a:tr h="787691">
                <a:tc>
                  <a:txBody>
                    <a:bodyPr/>
                    <a:lstStyle/>
                    <a:p>
                      <a:r>
                        <a:rPr lang="en-US" dirty="0" err="1"/>
                        <a:t>S.No</a:t>
                      </a:r>
                      <a:endParaRPr lang="en-IN" dirty="0"/>
                    </a:p>
                  </a:txBody>
                  <a:tcPr/>
                </a:tc>
                <a:tc>
                  <a:txBody>
                    <a:bodyPr/>
                    <a:lstStyle/>
                    <a:p>
                      <a:r>
                        <a:rPr lang="en-US" dirty="0"/>
                        <a:t>Author and Year</a:t>
                      </a:r>
                      <a:endParaRPr lang="en-IN" dirty="0"/>
                    </a:p>
                  </a:txBody>
                  <a:tcPr/>
                </a:tc>
                <a:tc>
                  <a:txBody>
                    <a:bodyPr/>
                    <a:lstStyle/>
                    <a:p>
                      <a:r>
                        <a:rPr lang="en-US" dirty="0"/>
                        <a:t>Objective</a:t>
                      </a:r>
                      <a:endParaRPr lang="en-IN" dirty="0"/>
                    </a:p>
                  </a:txBody>
                  <a:tcPr/>
                </a:tc>
                <a:tc>
                  <a:txBody>
                    <a:bodyPr/>
                    <a:lstStyle/>
                    <a:p>
                      <a:r>
                        <a:rPr lang="en-US" dirty="0"/>
                        <a:t>Algorithm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15340592"/>
                  </a:ext>
                </a:extLst>
              </a:tr>
              <a:tr h="1408064">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Ubaid Ur Rehman , Dong Jin Chang  ,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Younhea</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Jung , Usman Akhtar  Muhammad Asif Razzaq and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Sungyoung</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Lee</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Medical Instructed Real-Time Assistant for Patients with Glaucoma and Diabetic Conditions:</a:t>
                      </a: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a virtual medical assistant designed to help patients with glaucoma and diabetes.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Deep learning, voice recognition </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Security and </a:t>
                      </a:r>
                      <a:r>
                        <a:rPr lang="en-US"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Privacy,Specialization</a:t>
                      </a: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in Specific Conditions</a:t>
                      </a:r>
                      <a:endPar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Limited Scope of </a:t>
                      </a:r>
                      <a:r>
                        <a:rPr lang="en-US"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Diseases,Potential</a:t>
                      </a: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for User Error</a:t>
                      </a:r>
                      <a:endPar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184751"/>
                  </a:ext>
                </a:extLst>
              </a:tr>
              <a:tr h="1783548">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Guangzhi</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Xiong,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Qiao</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Jin, Xiao Wang,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Minjia</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Zhang ,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Zhiyong</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Lu, ,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Aidong</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Zhang</a:t>
                      </a:r>
                      <a:endParaRPr lang="en-IN" sz="1200" dirty="0">
                        <a:latin typeface="Times New Roman" panose="02020603050405020304" pitchFamily="18" charset="0"/>
                        <a:cs typeface="Times New Roman" panose="02020603050405020304" pitchFamily="18" charset="0"/>
                      </a:endParaRPr>
                    </a:p>
                  </a:txBody>
                  <a:tcPr/>
                </a:tc>
                <a:tc>
                  <a:txBody>
                    <a:bodyPr/>
                    <a:lstStyle/>
                    <a:p>
                      <a:pPr algn="just"/>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Improving Retrieval-Augmented Generation in Medicine with Iterative Follow-up Questions:</a:t>
                      </a: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This project aims to improve the ability of large language models (LLMs) to answer complex medical questions by allowing them to ask follow-up questions.</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LLM.RAG</a:t>
                      </a:r>
                    </a:p>
                    <a:p>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Iterative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Approach,Comprehensive</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Evaluation</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Cost,When</a:t>
                      </a: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Hyperparameter tuning the model can be time-consuming and slow</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258534"/>
                  </a:ext>
                </a:extLst>
              </a:tr>
              <a:tr h="2159032">
                <a:tc>
                  <a:txBody>
                    <a:bodyPr/>
                    <a:lstStyle/>
                    <a:p>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Mohd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Usamaa</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 Belal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Ahmada</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 Wenjing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Xiaoa</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 M. Shamim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Hossainb</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 , Ghulam </a:t>
                      </a: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Muhammadc</a:t>
                      </a: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a:t>
                      </a:r>
                      <a:endParaRPr lang="en-IN" sz="1050" dirty="0">
                        <a:latin typeface="Times New Roman" panose="02020603050405020304" pitchFamily="18" charset="0"/>
                        <a:cs typeface="Times New Roman" panose="02020603050405020304" pitchFamily="18" charset="0"/>
                      </a:endParaRPr>
                    </a:p>
                  </a:txBody>
                  <a:tcPr/>
                </a:tc>
                <a:tc>
                  <a:txBody>
                    <a:bodyPr/>
                    <a:lstStyle/>
                    <a:p>
                      <a:pPr algn="just"/>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Self-attention Based Recurrent Convolutional Neural Network for Disease Prediction Using Healthcare Data:</a:t>
                      </a: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a new computer-based method for predicting diseases by analyzing clinical text data from medical records. This is important because early diagnosis can help in treating diseases more effectively</a:t>
                      </a:r>
                      <a:endParaRPr lang="en-IN"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(RCNN) and Self-attention mechanism</a:t>
                      </a:r>
                    </a:p>
                    <a:p>
                      <a:endParaRPr lang="en-IN"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Handling of Unstructured </a:t>
                      </a:r>
                      <a:r>
                        <a:rPr lang="en-US"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Data,Real</a:t>
                      </a:r>
                      <a:r>
                        <a:rPr lang="en-US" sz="1200" b="0" i="0" u="none" kern="1200" baseline="0" dirty="0">
                          <a:solidFill>
                            <a:schemeClr val="dk1"/>
                          </a:solidFill>
                          <a:effectLst/>
                          <a:latin typeface="Times New Roman" panose="02020603050405020304" pitchFamily="18" charset="0"/>
                          <a:ea typeface="+mn-ea"/>
                          <a:cs typeface="Times New Roman" panose="02020603050405020304" pitchFamily="18" charset="0"/>
                        </a:rPr>
                        <a:t>-world Application</a:t>
                      </a:r>
                      <a:endPar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IN" sz="1200" b="0" i="0" u="none" kern="1200" baseline="0" dirty="0" err="1">
                          <a:solidFill>
                            <a:schemeClr val="dk1"/>
                          </a:solidFill>
                          <a:effectLst/>
                          <a:latin typeface="Times New Roman" panose="02020603050405020304" pitchFamily="18" charset="0"/>
                          <a:ea typeface="+mn-ea"/>
                          <a:cs typeface="Times New Roman" panose="02020603050405020304" pitchFamily="18" charset="0"/>
                        </a:rPr>
                        <a:t>Overfitting,Complexity</a:t>
                      </a:r>
                      <a:endPar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604117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0A27106-BB87-99F2-1BC0-A9AD96CAAEAA}"/>
              </a:ext>
            </a:extLst>
          </p:cNvPr>
          <p:cNvGraphicFramePr>
            <a:graphicFrameLocks noGrp="1"/>
          </p:cNvGraphicFramePr>
          <p:nvPr>
            <p:extLst>
              <p:ext uri="{D42A27DB-BD31-4B8C-83A1-F6EECF244321}">
                <p14:modId xmlns:p14="http://schemas.microsoft.com/office/powerpoint/2010/main" val="544430728"/>
              </p:ext>
            </p:extLst>
          </p:nvPr>
        </p:nvGraphicFramePr>
        <p:xfrm>
          <a:off x="0" y="719666"/>
          <a:ext cx="12192000" cy="6151003"/>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931774389"/>
                    </a:ext>
                  </a:extLst>
                </a:gridCol>
                <a:gridCol w="3334871">
                  <a:extLst>
                    <a:ext uri="{9D8B030D-6E8A-4147-A177-3AD203B41FA5}">
                      <a16:colId xmlns:a16="http://schemas.microsoft.com/office/drawing/2014/main" val="104834978"/>
                    </a:ext>
                  </a:extLst>
                </a:gridCol>
                <a:gridCol w="2151529">
                  <a:extLst>
                    <a:ext uri="{9D8B030D-6E8A-4147-A177-3AD203B41FA5}">
                      <a16:colId xmlns:a16="http://schemas.microsoft.com/office/drawing/2014/main" val="4290404019"/>
                    </a:ext>
                  </a:extLst>
                </a:gridCol>
                <a:gridCol w="1837765">
                  <a:extLst>
                    <a:ext uri="{9D8B030D-6E8A-4147-A177-3AD203B41FA5}">
                      <a16:colId xmlns:a16="http://schemas.microsoft.com/office/drawing/2014/main" val="1092989611"/>
                    </a:ext>
                  </a:extLst>
                </a:gridCol>
                <a:gridCol w="2088776">
                  <a:extLst>
                    <a:ext uri="{9D8B030D-6E8A-4147-A177-3AD203B41FA5}">
                      <a16:colId xmlns:a16="http://schemas.microsoft.com/office/drawing/2014/main" val="4112589785"/>
                    </a:ext>
                  </a:extLst>
                </a:gridCol>
                <a:gridCol w="2169459">
                  <a:extLst>
                    <a:ext uri="{9D8B030D-6E8A-4147-A177-3AD203B41FA5}">
                      <a16:colId xmlns:a16="http://schemas.microsoft.com/office/drawing/2014/main" val="2721017467"/>
                    </a:ext>
                  </a:extLst>
                </a:gridCol>
              </a:tblGrid>
              <a:tr h="787691">
                <a:tc>
                  <a:txBody>
                    <a:bodyPr/>
                    <a:lstStyle/>
                    <a:p>
                      <a:r>
                        <a:rPr lang="en-US" dirty="0" err="1"/>
                        <a:t>S.No</a:t>
                      </a:r>
                      <a:endParaRPr lang="en-IN" dirty="0"/>
                    </a:p>
                  </a:txBody>
                  <a:tcPr/>
                </a:tc>
                <a:tc>
                  <a:txBody>
                    <a:bodyPr/>
                    <a:lstStyle/>
                    <a:p>
                      <a:r>
                        <a:rPr lang="en-US" dirty="0"/>
                        <a:t>Author and Year</a:t>
                      </a:r>
                      <a:endParaRPr lang="en-IN" dirty="0"/>
                    </a:p>
                  </a:txBody>
                  <a:tcPr/>
                </a:tc>
                <a:tc>
                  <a:txBody>
                    <a:bodyPr/>
                    <a:lstStyle/>
                    <a:p>
                      <a:r>
                        <a:rPr lang="en-US" dirty="0"/>
                        <a:t>Objective</a:t>
                      </a:r>
                      <a:endParaRPr lang="en-IN" dirty="0"/>
                    </a:p>
                  </a:txBody>
                  <a:tcPr/>
                </a:tc>
                <a:tc>
                  <a:txBody>
                    <a:bodyPr/>
                    <a:lstStyle/>
                    <a:p>
                      <a:r>
                        <a:rPr lang="en-US" dirty="0"/>
                        <a:t>Algorithm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15340592"/>
                  </a:ext>
                </a:extLst>
              </a:tr>
              <a:tr h="1408064">
                <a:tc>
                  <a:txBody>
                    <a:bodyPr/>
                    <a:lstStyle/>
                    <a:p>
                      <a:r>
                        <a:rPr lang="en-US"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err="1">
                          <a:latin typeface="Times New Roman" panose="02020603050405020304" pitchFamily="18" charset="0"/>
                          <a:cs typeface="Times New Roman" panose="02020603050405020304" pitchFamily="18" charset="0"/>
                        </a:rPr>
                        <a:t>Mlađan</a:t>
                      </a:r>
                      <a:r>
                        <a:rPr lang="en-IN" sz="1200" dirty="0">
                          <a:latin typeface="Times New Roman" panose="02020603050405020304" pitchFamily="18" charset="0"/>
                          <a:cs typeface="Times New Roman" panose="02020603050405020304" pitchFamily="18" charset="0"/>
                        </a:rPr>
                        <a:t> Jovanovic , </a:t>
                      </a:r>
                      <a:r>
                        <a:rPr lang="en-IN" sz="1200" dirty="0" err="1">
                          <a:latin typeface="Times New Roman" panose="02020603050405020304" pitchFamily="18" charset="0"/>
                          <a:cs typeface="Times New Roman" panose="02020603050405020304" pitchFamily="18" charset="0"/>
                        </a:rPr>
                        <a:t>Singidunum</a:t>
                      </a:r>
                      <a:r>
                        <a:rPr lang="en-IN" sz="1200" dirty="0">
                          <a:latin typeface="Times New Roman" panose="02020603050405020304" pitchFamily="18" charset="0"/>
                          <a:cs typeface="Times New Roman" panose="02020603050405020304" pitchFamily="18" charset="0"/>
                        </a:rPr>
                        <a:t> University, 160622 Belgrade, Serbia Marcos Baez , LIRIS - Claude Bernard University Lyon 1, 69100 Villeurbanne, France Fabio Casati , University of Trento, 38122 Trento, Italy, and ServiceNow, Santa Clara, CA 95054 USA </a:t>
                      </a:r>
                    </a:p>
                  </a:txBody>
                  <a:tcPr/>
                </a:tc>
                <a:tc>
                  <a:txBody>
                    <a:bodyPr/>
                    <a:lstStyle/>
                    <a:p>
                      <a:r>
                        <a:rPr lang="en-US" sz="1200" dirty="0">
                          <a:latin typeface="Times New Roman" panose="02020603050405020304" pitchFamily="18" charset="0"/>
                          <a:cs typeface="Times New Roman" panose="02020603050405020304" pitchFamily="18" charset="0"/>
                        </a:rPr>
                        <a:t>Chatbots as Conversational Healthcare </a:t>
                      </a:r>
                      <a:r>
                        <a:rPr lang="en-US" sz="1200" dirty="0" err="1">
                          <a:latin typeface="Times New Roman" panose="02020603050405020304" pitchFamily="18" charset="0"/>
                          <a:cs typeface="Times New Roman" panose="02020603050405020304" pitchFamily="18" charset="0"/>
                        </a:rPr>
                        <a:t>Services:The</a:t>
                      </a:r>
                      <a:r>
                        <a:rPr lang="en-US" sz="1200" dirty="0">
                          <a:latin typeface="Times New Roman" panose="02020603050405020304" pitchFamily="18" charset="0"/>
                          <a:cs typeface="Times New Roman" panose="02020603050405020304" pitchFamily="18" charset="0"/>
                        </a:rPr>
                        <a:t> project focuses on the evaluation of healthcare chatbots designed to assist in diagnosis, prevention, and therapy.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Random Forests </a:t>
                      </a:r>
                    </a:p>
                  </a:txBody>
                  <a:tcPr/>
                </a:tc>
                <a:tc>
                  <a:txBody>
                    <a:bodyPr/>
                    <a:lstStyle/>
                    <a:p>
                      <a:r>
                        <a:rPr lang="en-US" sz="1200" dirty="0">
                          <a:latin typeface="Times New Roman" panose="02020603050405020304" pitchFamily="18" charset="0"/>
                          <a:cs typeface="Times New Roman" panose="02020603050405020304" pitchFamily="18" charset="0"/>
                        </a:rPr>
                        <a:t>Continuous Learning and </a:t>
                      </a:r>
                      <a:r>
                        <a:rPr lang="en-US" sz="1200" dirty="0" err="1">
                          <a:latin typeface="Times New Roman" panose="02020603050405020304" pitchFamily="18" charset="0"/>
                          <a:cs typeface="Times New Roman" panose="02020603050405020304" pitchFamily="18" charset="0"/>
                        </a:rPr>
                        <a:t>Improvement,Integration</a:t>
                      </a:r>
                      <a:r>
                        <a:rPr lang="en-US" sz="1200" dirty="0">
                          <a:latin typeface="Times New Roman" panose="02020603050405020304" pitchFamily="18" charset="0"/>
                          <a:cs typeface="Times New Roman" panose="02020603050405020304" pitchFamily="18" charset="0"/>
                        </a:rPr>
                        <a:t> with Healthcare Systems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Limited </a:t>
                      </a:r>
                      <a:r>
                        <a:rPr lang="en-US" sz="1200" dirty="0" err="1">
                          <a:latin typeface="Times New Roman" panose="02020603050405020304" pitchFamily="18" charset="0"/>
                          <a:cs typeface="Times New Roman" panose="02020603050405020304" pitchFamily="18" charset="0"/>
                        </a:rPr>
                        <a:t>Scope,Lack</a:t>
                      </a:r>
                      <a:r>
                        <a:rPr lang="en-US" sz="1200" dirty="0">
                          <a:latin typeface="Times New Roman" panose="02020603050405020304" pitchFamily="18" charset="0"/>
                          <a:cs typeface="Times New Roman" panose="02020603050405020304" pitchFamily="18" charset="0"/>
                        </a:rPr>
                        <a:t> of Continuity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184751"/>
                  </a:ext>
                </a:extLst>
              </a:tr>
              <a:tr h="1783548">
                <a:tc>
                  <a:txBody>
                    <a:bodyPr/>
                    <a:lstStyle/>
                    <a:p>
                      <a:r>
                        <a:rPr lang="en-US"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err="1">
                          <a:latin typeface="Times New Roman" panose="02020603050405020304" pitchFamily="18" charset="0"/>
                          <a:cs typeface="Times New Roman" panose="02020603050405020304" pitchFamily="18" charset="0"/>
                        </a:rPr>
                        <a:t>Safikureshi</a:t>
                      </a:r>
                      <a:r>
                        <a:rPr lang="en-IN" sz="1200" dirty="0">
                          <a:latin typeface="Times New Roman" panose="02020603050405020304" pitchFamily="18" charset="0"/>
                          <a:cs typeface="Times New Roman" panose="02020603050405020304" pitchFamily="18" charset="0"/>
                        </a:rPr>
                        <a:t> Mondal a, Anwesha Basu b , Nandini Mukherjee c</a:t>
                      </a:r>
                    </a:p>
                  </a:txBody>
                  <a:tcPr/>
                </a:tc>
                <a:tc>
                  <a:txBody>
                    <a:bodyPr/>
                    <a:lstStyle/>
                    <a:p>
                      <a:r>
                        <a:rPr lang="en-US" sz="1200" dirty="0">
                          <a:latin typeface="Times New Roman" panose="02020603050405020304" pitchFamily="18" charset="0"/>
                          <a:cs typeface="Times New Roman" panose="02020603050405020304" pitchFamily="18" charset="0"/>
                        </a:rPr>
                        <a:t>Building a Trust-Based Doctor Recommendation System on Top of Multilayer Graph </a:t>
                      </a:r>
                      <a:r>
                        <a:rPr lang="en-US" sz="1200" dirty="0" err="1">
                          <a:latin typeface="Times New Roman" panose="02020603050405020304" pitchFamily="18" charset="0"/>
                          <a:cs typeface="Times New Roman" panose="02020603050405020304" pitchFamily="18" charset="0"/>
                        </a:rPr>
                        <a:t>Database:The</a:t>
                      </a:r>
                      <a:r>
                        <a:rPr lang="en-US" sz="1200" dirty="0">
                          <a:latin typeface="Times New Roman" panose="02020603050405020304" pitchFamily="18" charset="0"/>
                          <a:cs typeface="Times New Roman" panose="02020603050405020304" pitchFamily="18" charset="0"/>
                        </a:rPr>
                        <a:t> project is about creating a doctor recommendation system that uses a multilayer graph database to store and analyze patient-doctor relationships.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Trust Factor Calculation</a:t>
                      </a:r>
                    </a:p>
                  </a:txBody>
                  <a:tcPr/>
                </a:tc>
                <a:tc>
                  <a:txBody>
                    <a:bodyPr/>
                    <a:lstStyle/>
                    <a:p>
                      <a:r>
                        <a:rPr lang="en-US" sz="1200" dirty="0">
                          <a:latin typeface="Times New Roman" panose="02020603050405020304" pitchFamily="18" charset="0"/>
                          <a:cs typeface="Times New Roman" panose="02020603050405020304" pitchFamily="18" charset="0"/>
                        </a:rPr>
                        <a:t>The graph database is better than traditional databases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the graph database requires more RAM to load the data. </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258534"/>
                  </a:ext>
                </a:extLst>
              </a:tr>
              <a:tr h="2159032">
                <a:tc>
                  <a:txBody>
                    <a:bodyPr/>
                    <a:lstStyle/>
                    <a:p>
                      <a:r>
                        <a:rPr lang="en-US" sz="1200" dirty="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050" dirty="0">
                          <a:latin typeface="Times New Roman" panose="02020603050405020304" pitchFamily="18" charset="0"/>
                          <a:cs typeface="Times New Roman" panose="02020603050405020304" pitchFamily="18" charset="0"/>
                        </a:rPr>
                        <a:t>Christian J. </a:t>
                      </a:r>
                      <a:r>
                        <a:rPr lang="en-IN" sz="1050" dirty="0" err="1">
                          <a:latin typeface="Times New Roman" panose="02020603050405020304" pitchFamily="18" charset="0"/>
                          <a:cs typeface="Times New Roman" panose="02020603050405020304" pitchFamily="18" charset="0"/>
                        </a:rPr>
                        <a:t>Wiedermann</a:t>
                      </a:r>
                      <a:r>
                        <a:rPr lang="en-IN" sz="1050" dirty="0">
                          <a:latin typeface="Times New Roman" panose="02020603050405020304" pitchFamily="18" charset="0"/>
                          <a:cs typeface="Times New Roman" panose="02020603050405020304" pitchFamily="18" charset="0"/>
                        </a:rPr>
                        <a:t> , Angelika </a:t>
                      </a:r>
                      <a:r>
                        <a:rPr lang="en-IN" sz="1050" dirty="0" err="1">
                          <a:latin typeface="Times New Roman" panose="02020603050405020304" pitchFamily="18" charset="0"/>
                          <a:cs typeface="Times New Roman" panose="02020603050405020304" pitchFamily="18" charset="0"/>
                        </a:rPr>
                        <a:t>Mahlknecht</a:t>
                      </a:r>
                      <a:r>
                        <a:rPr lang="en-IN" sz="1050" dirty="0">
                          <a:latin typeface="Times New Roman" panose="02020603050405020304" pitchFamily="18" charset="0"/>
                          <a:cs typeface="Times New Roman" panose="02020603050405020304" pitchFamily="18" charset="0"/>
                        </a:rPr>
                        <a:t> , Giuliano </a:t>
                      </a:r>
                      <a:r>
                        <a:rPr lang="en-IN" sz="1050" dirty="0" err="1">
                          <a:latin typeface="Times New Roman" panose="02020603050405020304" pitchFamily="18" charset="0"/>
                          <a:cs typeface="Times New Roman" panose="02020603050405020304" pitchFamily="18" charset="0"/>
                        </a:rPr>
                        <a:t>Piccoliori</a:t>
                      </a:r>
                      <a:r>
                        <a:rPr lang="en-IN" sz="1050" dirty="0">
                          <a:latin typeface="Times New Roman" panose="02020603050405020304" pitchFamily="18" charset="0"/>
                          <a:cs typeface="Times New Roman" panose="02020603050405020304" pitchFamily="18" charset="0"/>
                        </a:rPr>
                        <a:t> and Adolf Engl </a:t>
                      </a:r>
                    </a:p>
                  </a:txBody>
                  <a:tcPr/>
                </a:tc>
                <a:tc>
                  <a:txBody>
                    <a:bodyPr/>
                    <a:lstStyle/>
                    <a:p>
                      <a:r>
                        <a:rPr lang="en-US" sz="1050" dirty="0">
                          <a:latin typeface="Times New Roman" panose="02020603050405020304" pitchFamily="18" charset="0"/>
                          <a:cs typeface="Times New Roman" panose="02020603050405020304" pitchFamily="18" charset="0"/>
                        </a:rPr>
                        <a:t>Redesigning Primary Care: The Emergence of Artificial-Intelligence-Driven Symptom Diagnostic </a:t>
                      </a:r>
                      <a:r>
                        <a:rPr lang="en-US" sz="1050" dirty="0" err="1">
                          <a:latin typeface="Times New Roman" panose="02020603050405020304" pitchFamily="18" charset="0"/>
                          <a:cs typeface="Times New Roman" panose="02020603050405020304" pitchFamily="18" charset="0"/>
                        </a:rPr>
                        <a:t>Tools:AI-driven</a:t>
                      </a:r>
                      <a:r>
                        <a:rPr lang="en-US" sz="1050" dirty="0">
                          <a:latin typeface="Times New Roman" panose="02020603050405020304" pitchFamily="18" charset="0"/>
                          <a:cs typeface="Times New Roman" panose="02020603050405020304" pitchFamily="18" charset="0"/>
                        </a:rPr>
                        <a:t> symptom checker to assist general practitioners (GPs) and patients in managing primary healthcare needs. This tool is designed to gather patient-reported symptoms, analyze them using AI algorithms, and provide preliminary assessments or recommendations before a consultation with a GP.</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IN" sz="1050" dirty="0">
                          <a:latin typeface="Times New Roman" panose="02020603050405020304" pitchFamily="18" charset="0"/>
                          <a:cs typeface="Times New Roman" panose="02020603050405020304" pitchFamily="18" charset="0"/>
                        </a:rPr>
                        <a:t>Bayesian Network</a:t>
                      </a:r>
                    </a:p>
                  </a:txBody>
                  <a:tcPr/>
                </a:tc>
                <a:tc>
                  <a:txBody>
                    <a:bodyPr/>
                    <a:lstStyle/>
                    <a:p>
                      <a:r>
                        <a:rPr lang="en-US" sz="1050" dirty="0">
                          <a:latin typeface="Times New Roman" panose="02020603050405020304" pitchFamily="18" charset="0"/>
                          <a:cs typeface="Times New Roman" panose="02020603050405020304" pitchFamily="18" charset="0"/>
                        </a:rPr>
                        <a:t>Efficiency in Medical History Taking  ,Bridging the Gap Between Patients and GPs</a:t>
                      </a:r>
                      <a:endParaRPr lang="en-IN"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Not as Helpful for Rare </a:t>
                      </a:r>
                      <a:r>
                        <a:rPr lang="en-US" sz="1050" dirty="0" err="1">
                          <a:latin typeface="Times New Roman" panose="02020603050405020304" pitchFamily="18" charset="0"/>
                          <a:cs typeface="Times New Roman" panose="02020603050405020304" pitchFamily="18" charset="0"/>
                        </a:rPr>
                        <a:t>Diseases,Accuracy</a:t>
                      </a:r>
                      <a:r>
                        <a:rPr lang="en-US" sz="1050" dirty="0">
                          <a:latin typeface="Times New Roman" panose="02020603050405020304" pitchFamily="18" charset="0"/>
                          <a:cs typeface="Times New Roman" panose="02020603050405020304" pitchFamily="18" charset="0"/>
                        </a:rPr>
                        <a:t> Concerns</a:t>
                      </a:r>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6041172"/>
                  </a:ext>
                </a:extLst>
              </a:tr>
            </a:tbl>
          </a:graphicData>
        </a:graphic>
      </p:graphicFrame>
    </p:spTree>
    <p:extLst>
      <p:ext uri="{BB962C8B-B14F-4D97-AF65-F5344CB8AC3E}">
        <p14:creationId xmlns:p14="http://schemas.microsoft.com/office/powerpoint/2010/main" val="413915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AA2423E-DC81-0644-5B8B-47A411D79084}"/>
              </a:ext>
            </a:extLst>
          </p:cNvPr>
          <p:cNvGraphicFramePr>
            <a:graphicFrameLocks noGrp="1"/>
          </p:cNvGraphicFramePr>
          <p:nvPr>
            <p:extLst>
              <p:ext uri="{D42A27DB-BD31-4B8C-83A1-F6EECF244321}">
                <p14:modId xmlns:p14="http://schemas.microsoft.com/office/powerpoint/2010/main" val="2127864012"/>
              </p:ext>
            </p:extLst>
          </p:nvPr>
        </p:nvGraphicFramePr>
        <p:xfrm>
          <a:off x="0" y="719667"/>
          <a:ext cx="12192000" cy="651920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931774389"/>
                    </a:ext>
                  </a:extLst>
                </a:gridCol>
                <a:gridCol w="3334871">
                  <a:extLst>
                    <a:ext uri="{9D8B030D-6E8A-4147-A177-3AD203B41FA5}">
                      <a16:colId xmlns:a16="http://schemas.microsoft.com/office/drawing/2014/main" val="104834978"/>
                    </a:ext>
                  </a:extLst>
                </a:gridCol>
                <a:gridCol w="2151529">
                  <a:extLst>
                    <a:ext uri="{9D8B030D-6E8A-4147-A177-3AD203B41FA5}">
                      <a16:colId xmlns:a16="http://schemas.microsoft.com/office/drawing/2014/main" val="4290404019"/>
                    </a:ext>
                  </a:extLst>
                </a:gridCol>
                <a:gridCol w="1837765">
                  <a:extLst>
                    <a:ext uri="{9D8B030D-6E8A-4147-A177-3AD203B41FA5}">
                      <a16:colId xmlns:a16="http://schemas.microsoft.com/office/drawing/2014/main" val="1092989611"/>
                    </a:ext>
                  </a:extLst>
                </a:gridCol>
                <a:gridCol w="2088776">
                  <a:extLst>
                    <a:ext uri="{9D8B030D-6E8A-4147-A177-3AD203B41FA5}">
                      <a16:colId xmlns:a16="http://schemas.microsoft.com/office/drawing/2014/main" val="4112589785"/>
                    </a:ext>
                  </a:extLst>
                </a:gridCol>
                <a:gridCol w="2169459">
                  <a:extLst>
                    <a:ext uri="{9D8B030D-6E8A-4147-A177-3AD203B41FA5}">
                      <a16:colId xmlns:a16="http://schemas.microsoft.com/office/drawing/2014/main" val="2721017467"/>
                    </a:ext>
                  </a:extLst>
                </a:gridCol>
              </a:tblGrid>
              <a:tr h="635133">
                <a:tc>
                  <a:txBody>
                    <a:bodyPr/>
                    <a:lstStyle/>
                    <a:p>
                      <a:r>
                        <a:rPr lang="en-US" dirty="0" err="1"/>
                        <a:t>S.No</a:t>
                      </a:r>
                      <a:endParaRPr lang="en-IN" dirty="0"/>
                    </a:p>
                  </a:txBody>
                  <a:tcPr/>
                </a:tc>
                <a:tc>
                  <a:txBody>
                    <a:bodyPr/>
                    <a:lstStyle/>
                    <a:p>
                      <a:r>
                        <a:rPr lang="en-US" dirty="0"/>
                        <a:t>Author and Year</a:t>
                      </a:r>
                      <a:endParaRPr lang="en-IN" dirty="0"/>
                    </a:p>
                  </a:txBody>
                  <a:tcPr/>
                </a:tc>
                <a:tc>
                  <a:txBody>
                    <a:bodyPr/>
                    <a:lstStyle/>
                    <a:p>
                      <a:r>
                        <a:rPr lang="en-US" dirty="0"/>
                        <a:t>Objective</a:t>
                      </a:r>
                      <a:endParaRPr lang="en-IN" dirty="0"/>
                    </a:p>
                  </a:txBody>
                  <a:tcPr/>
                </a:tc>
                <a:tc>
                  <a:txBody>
                    <a:bodyPr/>
                    <a:lstStyle/>
                    <a:p>
                      <a:r>
                        <a:rPr lang="en-US" dirty="0"/>
                        <a:t>Algorithm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15340592"/>
                  </a:ext>
                </a:extLst>
              </a:tr>
              <a:tr h="2008166">
                <a:tc>
                  <a:txBody>
                    <a:bodyPr/>
                    <a:lstStyle/>
                    <a:p>
                      <a:r>
                        <a:rPr lang="en-US" sz="1100" dirty="0">
                          <a:latin typeface="Times New Roman" panose="02020603050405020304" pitchFamily="18" charset="0"/>
                          <a:cs typeface="Times New Roman" panose="02020603050405020304" pitchFamily="18" charset="0"/>
                        </a:rPr>
                        <a:t>7</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Sanjay Chakraborty, Hrithik Paul, </a:t>
                      </a:r>
                      <a:r>
                        <a:rPr lang="en-IN" sz="1100" dirty="0" err="1">
                          <a:latin typeface="Times New Roman" panose="02020603050405020304" pitchFamily="18" charset="0"/>
                          <a:cs typeface="Times New Roman" panose="02020603050405020304" pitchFamily="18" charset="0"/>
                        </a:rPr>
                        <a:t>Sayani</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Ghatak</a:t>
                      </a:r>
                      <a:r>
                        <a:rPr lang="en-IN" sz="1100" dirty="0">
                          <a:latin typeface="Times New Roman" panose="02020603050405020304" pitchFamily="18" charset="0"/>
                          <a:cs typeface="Times New Roman" panose="02020603050405020304" pitchFamily="18" charset="0"/>
                        </a:rPr>
                        <a:t>, Saroj Kumar Pandey, Ankit Kumar, </a:t>
                      </a:r>
                      <a:r>
                        <a:rPr lang="en-IN" sz="1100" dirty="0" err="1">
                          <a:latin typeface="Times New Roman" panose="02020603050405020304" pitchFamily="18" charset="0"/>
                          <a:cs typeface="Times New Roman" panose="02020603050405020304" pitchFamily="18" charset="0"/>
                        </a:rPr>
                        <a:t>Kamred</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Udham</a:t>
                      </a:r>
                      <a:r>
                        <a:rPr lang="en-IN" sz="1100" dirty="0">
                          <a:latin typeface="Times New Roman" panose="02020603050405020304" pitchFamily="18" charset="0"/>
                          <a:cs typeface="Times New Roman" panose="02020603050405020304" pitchFamily="18" charset="0"/>
                        </a:rPr>
                        <a:t> Singh, and Mohd Asif Shah</a:t>
                      </a:r>
                    </a:p>
                  </a:txBody>
                  <a:tcPr/>
                </a:tc>
                <a:tc>
                  <a:txBody>
                    <a:bodyPr/>
                    <a:lstStyle/>
                    <a:p>
                      <a:pPr algn="just"/>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An AI-Based Medical Chatbot Model for Infectious Disease Prediction used to bring awareness and to educate about the preventions of infectious diseases , this chatbot was developed to predict infectious disease specifically COVID-19 symptoms , the user gives voice or text based inputs which is converted to text and these text data is used to predict disease related to COVID -19 only and respond him via text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LSTM (LONG SHORT TERM MEMEORY) model and RNN (RECURRENT NEURAL NEWTORK) and NLP (NATURAL LANGUAGE PROCESSING) based on RAD</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This AI model showed 94.32% accuracy and a low loss of 0.1232 thus, effectively predicting and providing information about COVID-19 and RNN models also show 90% precent accuracy. NLP model effectively interprets user text data, to be used for the LSTM model itself to predict the outcomes more accurately.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This chatbot is applicable for COVID-19 disease only with no extensive voice-based automation for the Chatbot to reply to the queries of the user (less interactive).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184751"/>
                  </a:ext>
                </a:extLst>
              </a:tr>
              <a:tr h="1415151">
                <a:tc>
                  <a:txBody>
                    <a:bodyPr/>
                    <a:lstStyle/>
                    <a:p>
                      <a:r>
                        <a:rPr lang="en-US" sz="1100" dirty="0">
                          <a:latin typeface="Times New Roman" panose="02020603050405020304" pitchFamily="18" charset="0"/>
                          <a:cs typeface="Times New Roman" panose="02020603050405020304" pitchFamily="18" charset="0"/>
                        </a:rPr>
                        <a:t>8</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Sumit Pandey, Srishti Sharma </a:t>
                      </a:r>
                    </a:p>
                  </a:txBody>
                  <a:tcPr/>
                </a:tc>
                <a:tc>
                  <a:txBody>
                    <a:bodyPr/>
                    <a:lstStyle/>
                    <a:p>
                      <a:pPr algn="just"/>
                      <a:r>
                        <a:rPr lang="en-US" sz="1100" dirty="0">
                          <a:latin typeface="Times New Roman" panose="02020603050405020304" pitchFamily="18" charset="0"/>
                          <a:cs typeface="Times New Roman" panose="02020603050405020304" pitchFamily="18" charset="0"/>
                        </a:rPr>
                        <a:t>A comparative study of retrieval-based and generative-based chatbots using Deep Learning and Machine Learning . This project aims at analyzing both retrieval-based and generative AI chatbots using deep learning techniques to address medical issues among college students.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The study evaluates six different AI models, including RNN, LSTM, BI-LSTM, and GRU for retrieval-based systems, and CNN for generative-based models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Overall CNN shows more accuracy and generates responses effectively compared to other models tested by them.</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This chatbot is limited over small sample size or observations and needs a large sample dataset which are accurate which will help the model to predict outcomes effectively and also predicts outcomes for multiple psychological symptoms.</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258534"/>
                  </a:ext>
                </a:extLst>
              </a:tr>
              <a:tr h="2008166">
                <a:tc>
                  <a:txBody>
                    <a:bodyPr/>
                    <a:lstStyle/>
                    <a:p>
                      <a:r>
                        <a:rPr lang="en-US" sz="1100" dirty="0">
                          <a:latin typeface="Times New Roman" panose="02020603050405020304" pitchFamily="18" charset="0"/>
                          <a:cs typeface="Times New Roman" panose="02020603050405020304" pitchFamily="18" charset="0"/>
                        </a:rPr>
                        <a:t>9</a:t>
                      </a:r>
                      <a:endParaRPr lang="en-IN" sz="1100" dirty="0">
                        <a:latin typeface="Times New Roman" panose="02020603050405020304" pitchFamily="18" charset="0"/>
                        <a:cs typeface="Times New Roman" panose="02020603050405020304" pitchFamily="18" charset="0"/>
                      </a:endParaRPr>
                    </a:p>
                  </a:txBody>
                  <a:tcPr/>
                </a:tc>
                <a:tc>
                  <a:txBody>
                    <a:bodyPr/>
                    <a:lstStyle/>
                    <a:p>
                      <a:r>
                        <a:rPr lang="sv-SE" sz="1100" dirty="0">
                          <a:latin typeface="Times New Roman" panose="02020603050405020304" pitchFamily="18" charset="0"/>
                          <a:cs typeface="Times New Roman" panose="02020603050405020304" pitchFamily="18" charset="0"/>
                        </a:rPr>
                        <a:t>Arun Babu, Sekhar Babu Boddu </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100" dirty="0">
                          <a:latin typeface="Times New Roman" panose="02020603050405020304" pitchFamily="18" charset="0"/>
                          <a:cs typeface="Times New Roman" panose="02020603050405020304" pitchFamily="18" charset="0"/>
                        </a:rPr>
                        <a:t>BERT-Based Medical Chatbot: Enhancing Healthcare. This project’s goal is to developed a BERT-based medical chatbot designed to improve healthcare communication and accessibility through advanced natural language understanding.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BERT (Bidirectional Encoder Representations from Transformers) and NLP </a:t>
                      </a:r>
                    </a:p>
                  </a:txBody>
                  <a:tcPr/>
                </a:tc>
                <a:tc>
                  <a:txBody>
                    <a:bodyPr/>
                    <a:lstStyle/>
                    <a:p>
                      <a:r>
                        <a:rPr lang="en-US" sz="1100" dirty="0">
                          <a:latin typeface="Times New Roman" panose="02020603050405020304" pitchFamily="18" charset="0"/>
                          <a:cs typeface="Times New Roman" panose="02020603050405020304" pitchFamily="18" charset="0"/>
                        </a:rPr>
                        <a:t>BERT - based medical chatbot produced 95% accuracy over disease predictions for some specific disease.</a:t>
                      </a:r>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IN"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Model effectiveness is unpredictable for uncommon medical conditions and lacks continuous learning over health care scenarios </a:t>
                      </a:r>
                    </a:p>
                  </a:txBody>
                  <a:tcPr/>
                </a:tc>
                <a:extLst>
                  <a:ext uri="{0D108BD9-81ED-4DB2-BD59-A6C34878D82A}">
                    <a16:rowId xmlns:a16="http://schemas.microsoft.com/office/drawing/2014/main" val="1046041172"/>
                  </a:ext>
                </a:extLst>
              </a:tr>
            </a:tbl>
          </a:graphicData>
        </a:graphic>
      </p:graphicFrame>
    </p:spTree>
    <p:extLst>
      <p:ext uri="{BB962C8B-B14F-4D97-AF65-F5344CB8AC3E}">
        <p14:creationId xmlns:p14="http://schemas.microsoft.com/office/powerpoint/2010/main" val="42378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A0ABF12-727A-F9C7-EDF6-15FB76C3C7A6}"/>
              </a:ext>
            </a:extLst>
          </p:cNvPr>
          <p:cNvGraphicFramePr>
            <a:graphicFrameLocks noGrp="1"/>
          </p:cNvGraphicFramePr>
          <p:nvPr>
            <p:extLst>
              <p:ext uri="{D42A27DB-BD31-4B8C-83A1-F6EECF244321}">
                <p14:modId xmlns:p14="http://schemas.microsoft.com/office/powerpoint/2010/main" val="39053816"/>
              </p:ext>
            </p:extLst>
          </p:nvPr>
        </p:nvGraphicFramePr>
        <p:xfrm>
          <a:off x="0" y="719667"/>
          <a:ext cx="12192000" cy="61264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931774389"/>
                    </a:ext>
                  </a:extLst>
                </a:gridCol>
                <a:gridCol w="3334871">
                  <a:extLst>
                    <a:ext uri="{9D8B030D-6E8A-4147-A177-3AD203B41FA5}">
                      <a16:colId xmlns:a16="http://schemas.microsoft.com/office/drawing/2014/main" val="104834978"/>
                    </a:ext>
                  </a:extLst>
                </a:gridCol>
                <a:gridCol w="2151529">
                  <a:extLst>
                    <a:ext uri="{9D8B030D-6E8A-4147-A177-3AD203B41FA5}">
                      <a16:colId xmlns:a16="http://schemas.microsoft.com/office/drawing/2014/main" val="4290404019"/>
                    </a:ext>
                  </a:extLst>
                </a:gridCol>
                <a:gridCol w="1837765">
                  <a:extLst>
                    <a:ext uri="{9D8B030D-6E8A-4147-A177-3AD203B41FA5}">
                      <a16:colId xmlns:a16="http://schemas.microsoft.com/office/drawing/2014/main" val="1092989611"/>
                    </a:ext>
                  </a:extLst>
                </a:gridCol>
                <a:gridCol w="2088776">
                  <a:extLst>
                    <a:ext uri="{9D8B030D-6E8A-4147-A177-3AD203B41FA5}">
                      <a16:colId xmlns:a16="http://schemas.microsoft.com/office/drawing/2014/main" val="4112589785"/>
                    </a:ext>
                  </a:extLst>
                </a:gridCol>
                <a:gridCol w="2169459">
                  <a:extLst>
                    <a:ext uri="{9D8B030D-6E8A-4147-A177-3AD203B41FA5}">
                      <a16:colId xmlns:a16="http://schemas.microsoft.com/office/drawing/2014/main" val="2721017467"/>
                    </a:ext>
                  </a:extLst>
                </a:gridCol>
              </a:tblGrid>
              <a:tr h="215976">
                <a:tc>
                  <a:txBody>
                    <a:bodyPr/>
                    <a:lstStyle/>
                    <a:p>
                      <a:r>
                        <a:rPr lang="en-US" dirty="0" err="1"/>
                        <a:t>S.No</a:t>
                      </a:r>
                      <a:endParaRPr lang="en-IN" dirty="0"/>
                    </a:p>
                  </a:txBody>
                  <a:tcPr/>
                </a:tc>
                <a:tc>
                  <a:txBody>
                    <a:bodyPr/>
                    <a:lstStyle/>
                    <a:p>
                      <a:r>
                        <a:rPr lang="en-US" dirty="0"/>
                        <a:t>Author and Year</a:t>
                      </a:r>
                      <a:endParaRPr lang="en-IN" dirty="0"/>
                    </a:p>
                  </a:txBody>
                  <a:tcPr/>
                </a:tc>
                <a:tc>
                  <a:txBody>
                    <a:bodyPr/>
                    <a:lstStyle/>
                    <a:p>
                      <a:r>
                        <a:rPr lang="en-US" dirty="0"/>
                        <a:t>Objective</a:t>
                      </a:r>
                      <a:endParaRPr lang="en-IN" dirty="0"/>
                    </a:p>
                  </a:txBody>
                  <a:tcPr/>
                </a:tc>
                <a:tc>
                  <a:txBody>
                    <a:bodyPr/>
                    <a:lstStyle/>
                    <a:p>
                      <a:r>
                        <a:rPr lang="en-US" dirty="0"/>
                        <a:t>Algorithm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15340592"/>
                  </a:ext>
                </a:extLst>
              </a:tr>
              <a:tr h="1997781">
                <a:tc>
                  <a:txBody>
                    <a:bodyPr/>
                    <a:lstStyle/>
                    <a:p>
                      <a:r>
                        <a:rPr lang="en-US" sz="1100" dirty="0">
                          <a:latin typeface="Times New Roman" panose="02020603050405020304" pitchFamily="18" charset="0"/>
                          <a:cs typeface="Times New Roman" panose="02020603050405020304" pitchFamily="18" charset="0"/>
                        </a:rPr>
                        <a:t>10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Srinivasa Rao </a:t>
                      </a:r>
                      <a:r>
                        <a:rPr lang="en-IN" sz="1100" dirty="0" err="1">
                          <a:latin typeface="Times New Roman" panose="02020603050405020304" pitchFamily="18" charset="0"/>
                          <a:cs typeface="Times New Roman" panose="02020603050405020304" pitchFamily="18" charset="0"/>
                        </a:rPr>
                        <a:t>Burri</a:t>
                      </a:r>
                      <a:r>
                        <a:rPr lang="en-IN" sz="1100" dirty="0">
                          <a:latin typeface="Times New Roman" panose="02020603050405020304" pitchFamily="18" charset="0"/>
                          <a:cs typeface="Times New Roman" panose="02020603050405020304" pitchFamily="18" charset="0"/>
                        </a:rPr>
                        <a:t>, Vasundhara Vijay </a:t>
                      </a:r>
                      <a:r>
                        <a:rPr lang="en-IN" sz="1100" dirty="0" err="1">
                          <a:latin typeface="Times New Roman" panose="02020603050405020304" pitchFamily="18" charset="0"/>
                          <a:cs typeface="Times New Roman" panose="02020603050405020304" pitchFamily="18" charset="0"/>
                        </a:rPr>
                        <a:t>Ghorpade</a:t>
                      </a:r>
                      <a:r>
                        <a:rPr lang="en-IN" sz="1100" dirty="0">
                          <a:latin typeface="Times New Roman" panose="02020603050405020304" pitchFamily="18" charset="0"/>
                          <a:cs typeface="Times New Roman" panose="02020603050405020304" pitchFamily="18" charset="0"/>
                        </a:rPr>
                        <a:t>, Vishal Dutt, and Kumari </a:t>
                      </a:r>
                      <a:r>
                        <a:rPr lang="en-IN" sz="1100" dirty="0" err="1">
                          <a:latin typeface="Times New Roman" panose="02020603050405020304" pitchFamily="18" charset="0"/>
                          <a:cs typeface="Times New Roman" panose="02020603050405020304" pitchFamily="18" charset="0"/>
                        </a:rPr>
                        <a:t>Lipi</a:t>
                      </a:r>
                      <a:r>
                        <a:rPr lang="en-IN" sz="1100" dirty="0">
                          <a:latin typeface="Times New Roman" panose="02020603050405020304" pitchFamily="18" charset="0"/>
                          <a:cs typeface="Times New Roman" panose="02020603050405020304" pitchFamily="18" charset="0"/>
                        </a:rPr>
                        <a:t> </a:t>
                      </a:r>
                    </a:p>
                  </a:txBody>
                  <a:tcPr/>
                </a:tc>
                <a:tc>
                  <a:txBody>
                    <a:bodyPr/>
                    <a:lstStyle/>
                    <a:p>
                      <a:pPr algn="just"/>
                      <a:r>
                        <a:rPr lang="en-US" sz="1100" dirty="0">
                          <a:latin typeface="Times New Roman" panose="02020603050405020304" pitchFamily="18" charset="0"/>
                          <a:cs typeface="Times New Roman" panose="02020603050405020304" pitchFamily="18" charset="0"/>
                        </a:rPr>
                        <a:t>The Rise of Virtual Health Assistants: Chatbot Based Healthcare Support and Counseling Using Recurrent Neural Networks (RNNs) . This study depicts the use of AI based assistant chatbot to provide health care information and predicts illness using text-based inputs form user this chatbot is developed using RNN i.e. LSTM in specific and using MIMIC-III dataset which contains over 40,000 health-oriented information of patients admitted to a prestigious academic medical canter’s critical care unit (ICU).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RNN (RECURRENT NEURAL NETWORK), LSTM (LONG SHORT-TERM MEMORY)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LSTM based chatbot show 90% accuracy and 89% in F1 score which is higher compared to Random Forest, Support Vector Machine, and Decision Tree</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RNN model finds it hard to store large sequence of information in the past to predicts outcomes effectively affecting its accuracy.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184751"/>
                  </a:ext>
                </a:extLst>
              </a:tr>
              <a:tr h="1673817">
                <a:tc>
                  <a:txBody>
                    <a:bodyPr/>
                    <a:lstStyle/>
                    <a:p>
                      <a:r>
                        <a:rPr lang="en-US" sz="1100" dirty="0">
                          <a:latin typeface="Times New Roman" panose="02020603050405020304" pitchFamily="18" charset="0"/>
                          <a:cs typeface="Times New Roman" panose="02020603050405020304" pitchFamily="18" charset="0"/>
                        </a:rPr>
                        <a:t>11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Siva Sai, </a:t>
                      </a:r>
                      <a:r>
                        <a:rPr lang="en-IN" sz="1100" dirty="0" err="1">
                          <a:latin typeface="Times New Roman" panose="02020603050405020304" pitchFamily="18" charset="0"/>
                          <a:cs typeface="Times New Roman" panose="02020603050405020304" pitchFamily="18" charset="0"/>
                        </a:rPr>
                        <a:t>Aanchal</a:t>
                      </a:r>
                      <a:r>
                        <a:rPr lang="en-IN" sz="1100" dirty="0">
                          <a:latin typeface="Times New Roman" panose="02020603050405020304" pitchFamily="18" charset="0"/>
                          <a:cs typeface="Times New Roman" panose="02020603050405020304" pitchFamily="18" charset="0"/>
                        </a:rPr>
                        <a:t> Gaur, </a:t>
                      </a:r>
                      <a:r>
                        <a:rPr lang="en-IN" sz="1100" dirty="0" err="1">
                          <a:latin typeface="Times New Roman" panose="02020603050405020304" pitchFamily="18" charset="0"/>
                          <a:cs typeface="Times New Roman" panose="02020603050405020304" pitchFamily="18" charset="0"/>
                        </a:rPr>
                        <a:t>Revant</a:t>
                      </a:r>
                      <a:r>
                        <a:rPr lang="en-IN" sz="1100" dirty="0">
                          <a:latin typeface="Times New Roman" panose="02020603050405020304" pitchFamily="18" charset="0"/>
                          <a:cs typeface="Times New Roman" panose="02020603050405020304" pitchFamily="18" charset="0"/>
                        </a:rPr>
                        <a:t> Sai, Vinay </a:t>
                      </a:r>
                      <a:r>
                        <a:rPr lang="en-IN" sz="1100" dirty="0" err="1">
                          <a:latin typeface="Times New Roman" panose="02020603050405020304" pitchFamily="18" charset="0"/>
                          <a:cs typeface="Times New Roman" panose="02020603050405020304" pitchFamily="18" charset="0"/>
                        </a:rPr>
                        <a:t>Chamola</a:t>
                      </a:r>
                      <a:r>
                        <a:rPr lang="en-IN" sz="1100" dirty="0">
                          <a:latin typeface="Times New Roman" panose="02020603050405020304" pitchFamily="18" charset="0"/>
                          <a:cs typeface="Times New Roman" panose="02020603050405020304" pitchFamily="18" charset="0"/>
                        </a:rPr>
                        <a:t>, Mohsen </a:t>
                      </a:r>
                      <a:r>
                        <a:rPr lang="en-IN" sz="1100" dirty="0" err="1">
                          <a:latin typeface="Times New Roman" panose="02020603050405020304" pitchFamily="18" charset="0"/>
                          <a:cs typeface="Times New Roman" panose="02020603050405020304" pitchFamily="18" charset="0"/>
                        </a:rPr>
                        <a:t>Guizani</a:t>
                      </a:r>
                      <a:r>
                        <a:rPr lang="en-IN" sz="1100" dirty="0">
                          <a:latin typeface="Times New Roman" panose="02020603050405020304" pitchFamily="18" charset="0"/>
                          <a:cs typeface="Times New Roman" panose="02020603050405020304" pitchFamily="18" charset="0"/>
                        </a:rPr>
                        <a:t>, and Joel J. P. C. Rodrigues</a:t>
                      </a:r>
                    </a:p>
                  </a:txBody>
                  <a:tcPr/>
                </a:tc>
                <a:tc>
                  <a:txBody>
                    <a:bodyPr/>
                    <a:lstStyle/>
                    <a:p>
                      <a:pPr algn="just"/>
                      <a:r>
                        <a:rPr lang="en-US" sz="1100" dirty="0">
                          <a:latin typeface="Times New Roman" panose="02020603050405020304" pitchFamily="18" charset="0"/>
                          <a:cs typeface="Times New Roman" panose="02020603050405020304" pitchFamily="18" charset="0"/>
                        </a:rPr>
                        <a:t>A framework for implementing machine learning in healthcare based on the concepts of preconditions and postconditions . This project depicts the use preconditions and postconditions approach to  gather user data and </a:t>
                      </a:r>
                      <a:r>
                        <a:rPr lang="en-US" sz="1100" dirty="0" err="1">
                          <a:latin typeface="Times New Roman" panose="02020603050405020304" pitchFamily="18" charset="0"/>
                          <a:cs typeface="Times New Roman" panose="02020603050405020304" pitchFamily="18" charset="0"/>
                        </a:rPr>
                        <a:t>analyse</a:t>
                      </a:r>
                      <a:r>
                        <a:rPr lang="en-US" sz="1100" dirty="0">
                          <a:latin typeface="Times New Roman" panose="02020603050405020304" pitchFamily="18" charset="0"/>
                          <a:cs typeface="Times New Roman" panose="02020603050405020304" pitchFamily="18" charset="0"/>
                        </a:rPr>
                        <a:t> them before being training to the ML model itself. This paper says the barriers of implementing AI in medical health care, overcome these issues by collaborating with clinical experts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Not mentioned </a:t>
                      </a:r>
                    </a:p>
                  </a:txBody>
                  <a:tcPr/>
                </a:tc>
                <a:tc>
                  <a:txBody>
                    <a:bodyPr/>
                    <a:lstStyle/>
                    <a:p>
                      <a:r>
                        <a:rPr lang="en-US" sz="1100" dirty="0">
                          <a:latin typeface="Times New Roman" panose="02020603050405020304" pitchFamily="18" charset="0"/>
                          <a:cs typeface="Times New Roman" panose="02020603050405020304" pitchFamily="18" charset="0"/>
                        </a:rPr>
                        <a:t>This implementation of preconditions and postconditions can help produce system with less biased output and more technical approach over effect data collections in healthcare usages and its implementation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Safety and model poor evaluations in health care perspective and data updating can cause a problem in the implementations of AI in healthcare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258534"/>
                  </a:ext>
                </a:extLst>
              </a:tr>
              <a:tr h="161982">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05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lang="en-IN" sz="12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endParaRPr lang="en-IN" sz="1050" dirty="0">
                        <a:latin typeface="Times New Roman" panose="02020603050405020304" pitchFamily="18" charset="0"/>
                        <a:cs typeface="Times New Roman" panose="02020603050405020304" pitchFamily="18" charset="0"/>
                      </a:endParaRPr>
                    </a:p>
                  </a:txBody>
                  <a:tcPr/>
                </a:tc>
                <a:tc>
                  <a:txBody>
                    <a:bodyPr/>
                    <a:lstStyle/>
                    <a:p>
                      <a:endParaRPr lang="en-IN" sz="1050" dirty="0">
                        <a:latin typeface="Times New Roman" panose="02020603050405020304" pitchFamily="18" charset="0"/>
                        <a:cs typeface="Times New Roman" panose="02020603050405020304" pitchFamily="18" charset="0"/>
                      </a:endParaRPr>
                    </a:p>
                  </a:txBody>
                  <a:tcPr/>
                </a:tc>
                <a:tc>
                  <a:txBody>
                    <a:bodyPr/>
                    <a:lstStyle/>
                    <a:p>
                      <a:endParaRPr lang="en-IN" sz="105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6041172"/>
                  </a:ext>
                </a:extLst>
              </a:tr>
            </a:tbl>
          </a:graphicData>
        </a:graphic>
      </p:graphicFrame>
    </p:spTree>
    <p:extLst>
      <p:ext uri="{BB962C8B-B14F-4D97-AF65-F5344CB8AC3E}">
        <p14:creationId xmlns:p14="http://schemas.microsoft.com/office/powerpoint/2010/main" val="786005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0332796-F41F-032E-6BB1-235B97279FCA}"/>
              </a:ext>
            </a:extLst>
          </p:cNvPr>
          <p:cNvGraphicFramePr>
            <a:graphicFrameLocks noGrp="1"/>
          </p:cNvGraphicFramePr>
          <p:nvPr>
            <p:extLst>
              <p:ext uri="{D42A27DB-BD31-4B8C-83A1-F6EECF244321}">
                <p14:modId xmlns:p14="http://schemas.microsoft.com/office/powerpoint/2010/main" val="3547159295"/>
              </p:ext>
            </p:extLst>
          </p:nvPr>
        </p:nvGraphicFramePr>
        <p:xfrm>
          <a:off x="0" y="719667"/>
          <a:ext cx="12192000" cy="6071563"/>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931774389"/>
                    </a:ext>
                  </a:extLst>
                </a:gridCol>
                <a:gridCol w="3334871">
                  <a:extLst>
                    <a:ext uri="{9D8B030D-6E8A-4147-A177-3AD203B41FA5}">
                      <a16:colId xmlns:a16="http://schemas.microsoft.com/office/drawing/2014/main" val="104834978"/>
                    </a:ext>
                  </a:extLst>
                </a:gridCol>
                <a:gridCol w="2151529">
                  <a:extLst>
                    <a:ext uri="{9D8B030D-6E8A-4147-A177-3AD203B41FA5}">
                      <a16:colId xmlns:a16="http://schemas.microsoft.com/office/drawing/2014/main" val="4290404019"/>
                    </a:ext>
                  </a:extLst>
                </a:gridCol>
                <a:gridCol w="1837765">
                  <a:extLst>
                    <a:ext uri="{9D8B030D-6E8A-4147-A177-3AD203B41FA5}">
                      <a16:colId xmlns:a16="http://schemas.microsoft.com/office/drawing/2014/main" val="1092989611"/>
                    </a:ext>
                  </a:extLst>
                </a:gridCol>
                <a:gridCol w="2088776">
                  <a:extLst>
                    <a:ext uri="{9D8B030D-6E8A-4147-A177-3AD203B41FA5}">
                      <a16:colId xmlns:a16="http://schemas.microsoft.com/office/drawing/2014/main" val="4112589785"/>
                    </a:ext>
                  </a:extLst>
                </a:gridCol>
                <a:gridCol w="2169459">
                  <a:extLst>
                    <a:ext uri="{9D8B030D-6E8A-4147-A177-3AD203B41FA5}">
                      <a16:colId xmlns:a16="http://schemas.microsoft.com/office/drawing/2014/main" val="2721017467"/>
                    </a:ext>
                  </a:extLst>
                </a:gridCol>
              </a:tblGrid>
              <a:tr h="635133">
                <a:tc>
                  <a:txBody>
                    <a:bodyPr/>
                    <a:lstStyle/>
                    <a:p>
                      <a:r>
                        <a:rPr lang="en-US" dirty="0" err="1"/>
                        <a:t>S.No</a:t>
                      </a:r>
                      <a:endParaRPr lang="en-IN" dirty="0"/>
                    </a:p>
                  </a:txBody>
                  <a:tcPr/>
                </a:tc>
                <a:tc>
                  <a:txBody>
                    <a:bodyPr/>
                    <a:lstStyle/>
                    <a:p>
                      <a:r>
                        <a:rPr lang="en-US" dirty="0"/>
                        <a:t>Author and Year</a:t>
                      </a:r>
                      <a:endParaRPr lang="en-IN" dirty="0"/>
                    </a:p>
                  </a:txBody>
                  <a:tcPr/>
                </a:tc>
                <a:tc>
                  <a:txBody>
                    <a:bodyPr/>
                    <a:lstStyle/>
                    <a:p>
                      <a:r>
                        <a:rPr lang="en-US" dirty="0"/>
                        <a:t>Objective</a:t>
                      </a:r>
                      <a:endParaRPr lang="en-IN" dirty="0"/>
                    </a:p>
                  </a:txBody>
                  <a:tcPr/>
                </a:tc>
                <a:tc>
                  <a:txBody>
                    <a:bodyPr/>
                    <a:lstStyle/>
                    <a:p>
                      <a:r>
                        <a:rPr lang="en-US" dirty="0"/>
                        <a:t>Algorithm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15340592"/>
                  </a:ext>
                </a:extLst>
              </a:tr>
              <a:tr h="2008166">
                <a:tc>
                  <a:txBody>
                    <a:bodyPr/>
                    <a:lstStyle/>
                    <a:p>
                      <a:r>
                        <a:rPr lang="en-US" sz="1100" dirty="0">
                          <a:latin typeface="Times New Roman" panose="02020603050405020304" pitchFamily="18" charset="0"/>
                          <a:cs typeface="Times New Roman" panose="02020603050405020304" pitchFamily="18" charset="0"/>
                        </a:rPr>
                        <a:t>12</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err="1">
                          <a:latin typeface="Times New Roman" panose="02020603050405020304" pitchFamily="18" charset="0"/>
                          <a:cs typeface="Times New Roman" panose="02020603050405020304" pitchFamily="18" charset="0"/>
                        </a:rPr>
                        <a:t>Soumiki</a:t>
                      </a:r>
                      <a:r>
                        <a:rPr lang="en-IN" sz="1100" dirty="0">
                          <a:latin typeface="Times New Roman" panose="02020603050405020304" pitchFamily="18" charset="0"/>
                          <a:cs typeface="Times New Roman" panose="02020603050405020304" pitchFamily="18" charset="0"/>
                        </a:rPr>
                        <a:t> Chattopadhyay and </a:t>
                      </a:r>
                      <a:r>
                        <a:rPr lang="en-IN" sz="1100" dirty="0" err="1">
                          <a:latin typeface="Times New Roman" panose="02020603050405020304" pitchFamily="18" charset="0"/>
                          <a:cs typeface="Times New Roman" panose="02020603050405020304" pitchFamily="18" charset="0"/>
                        </a:rPr>
                        <a:t>Souti</a:t>
                      </a:r>
                      <a:r>
                        <a:rPr lang="en-IN" sz="1100" dirty="0">
                          <a:latin typeface="Times New Roman" panose="02020603050405020304" pitchFamily="18" charset="0"/>
                          <a:cs typeface="Times New Roman" panose="02020603050405020304" pitchFamily="18" charset="0"/>
                        </a:rPr>
                        <a:t> Chattopadhyay </a:t>
                      </a:r>
                    </a:p>
                  </a:txBody>
                  <a:tcPr/>
                </a:tc>
                <a:tc>
                  <a:txBody>
                    <a:bodyPr/>
                    <a:lstStyle/>
                    <a:p>
                      <a:r>
                        <a:rPr lang="en-US" sz="1100" dirty="0">
                          <a:latin typeface="Times New Roman" panose="02020603050405020304" pitchFamily="18" charset="0"/>
                          <a:cs typeface="Times New Roman" panose="02020603050405020304" pitchFamily="18" charset="0"/>
                        </a:rPr>
                        <a:t>Generative AI for Transformative Healthcare: A Comprehensive Study of Emerging Models, Applications, Case Studies, and Limitations .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Generative AI (GAI) models like ChatGPT, DALL-E, and Bard.  GAI algorithms for medical image analysis and disease detection.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Generative AI can be trained and used effectively to address various health care issues  with proper dataset and training feedbacks and if the model is evaluated and analyzed with medical experts it has a dynamic effect on health care sector </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Data bias and quality issues leading to inaccurate results and Patient privacy and data security concerns. High costs associated with implementing GAI in healthcare </a:t>
                      </a:r>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184751"/>
                  </a:ext>
                </a:extLst>
              </a:tr>
              <a:tr h="1415151">
                <a:tc>
                  <a:txBody>
                    <a:bodyPr/>
                    <a:lstStyle/>
                    <a:p>
                      <a:r>
                        <a:rPr lang="en-US" sz="1100" dirty="0">
                          <a:latin typeface="Times New Roman" panose="02020603050405020304" pitchFamily="18" charset="0"/>
                          <a:cs typeface="Times New Roman" panose="02020603050405020304" pitchFamily="18" charset="0"/>
                        </a:rPr>
                        <a:t>13</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a:t>
                      </a:r>
                      <a:r>
                        <a:rPr lang="sv-SE" sz="1100" dirty="0">
                          <a:latin typeface="Times New Roman" panose="02020603050405020304" pitchFamily="18" charset="0"/>
                          <a:cs typeface="Times New Roman" panose="02020603050405020304" pitchFamily="18" charset="0"/>
                        </a:rPr>
                        <a:t>Durga Chavali1</a:t>
                      </a:r>
                    </a:p>
                    <a:p>
                      <a:r>
                        <a:rPr lang="sv-SE" sz="1100" dirty="0">
                          <a:latin typeface="Times New Roman" panose="02020603050405020304" pitchFamily="18" charset="0"/>
                          <a:cs typeface="Times New Roman" panose="02020603050405020304" pitchFamily="18" charset="0"/>
                        </a:rPr>
                        <a:t>, Vinod Kumar Dhiman</a:t>
                      </a:r>
                    </a:p>
                    <a:p>
                      <a:r>
                        <a:rPr lang="sv-SE" sz="1100" dirty="0">
                          <a:latin typeface="Times New Roman" panose="02020603050405020304" pitchFamily="18" charset="0"/>
                          <a:cs typeface="Times New Roman" panose="02020603050405020304" pitchFamily="18" charset="0"/>
                        </a:rPr>
                        <a:t>, Siri Chandana Katari</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AI-Powered Chatbot for Medical Diagnostics and Personalized Treatment Recommendations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Deep Learning, Natural Language Processing (NLP), and Reinforcement Learning</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Provides personalized treatment recommendations.</a:t>
                      </a:r>
                    </a:p>
                    <a:p>
                      <a:r>
                        <a:rPr lang="en-US" sz="1100" dirty="0">
                          <a:latin typeface="Times New Roman" panose="02020603050405020304" pitchFamily="18" charset="0"/>
                          <a:cs typeface="Times New Roman" panose="02020603050405020304" pitchFamily="18" charset="0"/>
                        </a:rPr>
                        <a:t>• Enhances diagnostic accuracy.</a:t>
                      </a:r>
                    </a:p>
                    <a:p>
                      <a:r>
                        <a:rPr lang="en-US" sz="1100" dirty="0">
                          <a:latin typeface="Times New Roman" panose="02020603050405020304" pitchFamily="18" charset="0"/>
                          <a:cs typeface="Times New Roman" panose="02020603050405020304" pitchFamily="18" charset="0"/>
                        </a:rPr>
                        <a:t>• Reduces waiting times for patients</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Limited to specific medical conditions.</a:t>
                      </a:r>
                    </a:p>
                    <a:p>
                      <a:r>
                        <a:rPr lang="en-US" sz="1100" dirty="0">
                          <a:latin typeface="Times New Roman" panose="02020603050405020304" pitchFamily="18" charset="0"/>
                          <a:cs typeface="Times New Roman" panose="02020603050405020304" pitchFamily="18" charset="0"/>
                        </a:rPr>
                        <a:t>• May struggle with ambiguous or rare symptoms.</a:t>
                      </a:r>
                    </a:p>
                    <a:p>
                      <a:r>
                        <a:rPr lang="en-US" sz="1100" dirty="0">
                          <a:latin typeface="Times New Roman" panose="02020603050405020304" pitchFamily="18" charset="0"/>
                          <a:cs typeface="Times New Roman" panose="02020603050405020304" pitchFamily="18" charset="0"/>
                        </a:rPr>
                        <a:t>• Requires large datasets for training.</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258534"/>
                  </a:ext>
                </a:extLst>
              </a:tr>
              <a:tr h="2008166">
                <a:tc>
                  <a:txBody>
                    <a:bodyPr/>
                    <a:lstStyle/>
                    <a:p>
                      <a:r>
                        <a:rPr lang="en-US" sz="1100" dirty="0">
                          <a:latin typeface="Times New Roman" panose="02020603050405020304" pitchFamily="18" charset="0"/>
                          <a:cs typeface="Times New Roman" panose="02020603050405020304" pitchFamily="18" charset="0"/>
                        </a:rPr>
                        <a:t>14</a:t>
                      </a:r>
                      <a:endParaRPr lang="en-IN" sz="1100" dirty="0">
                        <a:latin typeface="Times New Roman" panose="02020603050405020304" pitchFamily="18" charset="0"/>
                        <a:cs typeface="Times New Roman" panose="02020603050405020304" pitchFamily="18" charset="0"/>
                      </a:endParaRPr>
                    </a:p>
                  </a:txBody>
                  <a:tcPr/>
                </a:tc>
                <a:tc>
                  <a:txBody>
                    <a:bodyPr/>
                    <a:lstStyle/>
                    <a:p>
                      <a:r>
                        <a:rPr lang="sv-SE" sz="1100" dirty="0">
                          <a:latin typeface="Times New Roman" panose="02020603050405020304" pitchFamily="18" charset="0"/>
                          <a:cs typeface="Times New Roman" panose="02020603050405020304" pitchFamily="18" charset="0"/>
                        </a:rPr>
                        <a:t>Prakash Nathaniel Kumar Sarella, Vinny Therissa Mangam</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Cloud-Based Healthcare Chatbot Integration for Enhanced Patient Interaction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Cloud-based deep learning models, NLP algorithms.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Real-time interaction and accessibility.</a:t>
                      </a:r>
                    </a:p>
                    <a:p>
                      <a:r>
                        <a:rPr lang="en-US" sz="1100" dirty="0">
                          <a:latin typeface="Times New Roman" panose="02020603050405020304" pitchFamily="18" charset="0"/>
                          <a:cs typeface="Times New Roman" panose="02020603050405020304" pitchFamily="18" charset="0"/>
                        </a:rPr>
                        <a:t>• Scalable cloud-based infrastructure.</a:t>
                      </a:r>
                    </a:p>
                    <a:p>
                      <a:r>
                        <a:rPr lang="en-US" sz="1100" dirty="0">
                          <a:latin typeface="Times New Roman" panose="02020603050405020304" pitchFamily="18" charset="0"/>
                          <a:cs typeface="Times New Roman" panose="02020603050405020304" pitchFamily="18" charset="0"/>
                        </a:rPr>
                        <a:t>• Reduces in-person visits.</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 Dependent on stable internet connectivity.</a:t>
                      </a:r>
                    </a:p>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 Higher chances of data breaches and privacy issues.</a:t>
                      </a:r>
                    </a:p>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 Latency in response time.</a:t>
                      </a:r>
                    </a:p>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lang="en-IN" sz="11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46041172"/>
                  </a:ext>
                </a:extLst>
              </a:tr>
            </a:tbl>
          </a:graphicData>
        </a:graphic>
      </p:graphicFrame>
    </p:spTree>
    <p:extLst>
      <p:ext uri="{BB962C8B-B14F-4D97-AF65-F5344CB8AC3E}">
        <p14:creationId xmlns:p14="http://schemas.microsoft.com/office/powerpoint/2010/main" val="230579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5DF8F4D-E672-7D07-878F-6A40E50A7F9B}"/>
              </a:ext>
            </a:extLst>
          </p:cNvPr>
          <p:cNvGraphicFramePr>
            <a:graphicFrameLocks noGrp="1"/>
          </p:cNvGraphicFramePr>
          <p:nvPr>
            <p:extLst>
              <p:ext uri="{D42A27DB-BD31-4B8C-83A1-F6EECF244321}">
                <p14:modId xmlns:p14="http://schemas.microsoft.com/office/powerpoint/2010/main" val="2269395799"/>
              </p:ext>
            </p:extLst>
          </p:nvPr>
        </p:nvGraphicFramePr>
        <p:xfrm>
          <a:off x="0" y="719667"/>
          <a:ext cx="12192000" cy="6071563"/>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931774389"/>
                    </a:ext>
                  </a:extLst>
                </a:gridCol>
                <a:gridCol w="3334871">
                  <a:extLst>
                    <a:ext uri="{9D8B030D-6E8A-4147-A177-3AD203B41FA5}">
                      <a16:colId xmlns:a16="http://schemas.microsoft.com/office/drawing/2014/main" val="104834978"/>
                    </a:ext>
                  </a:extLst>
                </a:gridCol>
                <a:gridCol w="2151529">
                  <a:extLst>
                    <a:ext uri="{9D8B030D-6E8A-4147-A177-3AD203B41FA5}">
                      <a16:colId xmlns:a16="http://schemas.microsoft.com/office/drawing/2014/main" val="4290404019"/>
                    </a:ext>
                  </a:extLst>
                </a:gridCol>
                <a:gridCol w="1837765">
                  <a:extLst>
                    <a:ext uri="{9D8B030D-6E8A-4147-A177-3AD203B41FA5}">
                      <a16:colId xmlns:a16="http://schemas.microsoft.com/office/drawing/2014/main" val="1092989611"/>
                    </a:ext>
                  </a:extLst>
                </a:gridCol>
                <a:gridCol w="2088776">
                  <a:extLst>
                    <a:ext uri="{9D8B030D-6E8A-4147-A177-3AD203B41FA5}">
                      <a16:colId xmlns:a16="http://schemas.microsoft.com/office/drawing/2014/main" val="4112589785"/>
                    </a:ext>
                  </a:extLst>
                </a:gridCol>
                <a:gridCol w="2169459">
                  <a:extLst>
                    <a:ext uri="{9D8B030D-6E8A-4147-A177-3AD203B41FA5}">
                      <a16:colId xmlns:a16="http://schemas.microsoft.com/office/drawing/2014/main" val="2721017467"/>
                    </a:ext>
                  </a:extLst>
                </a:gridCol>
              </a:tblGrid>
              <a:tr h="635133">
                <a:tc>
                  <a:txBody>
                    <a:bodyPr/>
                    <a:lstStyle/>
                    <a:p>
                      <a:r>
                        <a:rPr lang="en-US" dirty="0" err="1"/>
                        <a:t>S.No</a:t>
                      </a:r>
                      <a:endParaRPr lang="en-IN" dirty="0"/>
                    </a:p>
                  </a:txBody>
                  <a:tcPr/>
                </a:tc>
                <a:tc>
                  <a:txBody>
                    <a:bodyPr/>
                    <a:lstStyle/>
                    <a:p>
                      <a:r>
                        <a:rPr lang="en-US" dirty="0"/>
                        <a:t>Author and Year</a:t>
                      </a:r>
                      <a:endParaRPr lang="en-IN" dirty="0"/>
                    </a:p>
                  </a:txBody>
                  <a:tcPr/>
                </a:tc>
                <a:tc>
                  <a:txBody>
                    <a:bodyPr/>
                    <a:lstStyle/>
                    <a:p>
                      <a:r>
                        <a:rPr lang="en-US" dirty="0"/>
                        <a:t>Objective</a:t>
                      </a:r>
                      <a:endParaRPr lang="en-IN" dirty="0"/>
                    </a:p>
                  </a:txBody>
                  <a:tcPr/>
                </a:tc>
                <a:tc>
                  <a:txBody>
                    <a:bodyPr/>
                    <a:lstStyle/>
                    <a:p>
                      <a:r>
                        <a:rPr lang="en-US" dirty="0"/>
                        <a:t>Algorithm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15340592"/>
                  </a:ext>
                </a:extLst>
              </a:tr>
              <a:tr h="2008166">
                <a:tc>
                  <a:txBody>
                    <a:bodyPr/>
                    <a:lstStyle/>
                    <a:p>
                      <a:r>
                        <a:rPr lang="en-US" sz="1100" dirty="0">
                          <a:latin typeface="Times New Roman" panose="02020603050405020304" pitchFamily="18" charset="0"/>
                          <a:cs typeface="Times New Roman" panose="02020603050405020304" pitchFamily="18" charset="0"/>
                        </a:rPr>
                        <a:t>15</a:t>
                      </a:r>
                      <a:endParaRPr lang="en-IN" sz="1100" dirty="0">
                        <a:latin typeface="Times New Roman" panose="02020603050405020304" pitchFamily="18" charset="0"/>
                        <a:cs typeface="Times New Roman" panose="02020603050405020304" pitchFamily="18" charset="0"/>
                      </a:endParaRPr>
                    </a:p>
                  </a:txBody>
                  <a:tcPr/>
                </a:tc>
                <a:tc>
                  <a:txBody>
                    <a:bodyPr/>
                    <a:lstStyle/>
                    <a:p>
                      <a:r>
                        <a:rPr lang="it-IT" sz="1100" dirty="0">
                          <a:latin typeface="Times New Roman" panose="02020603050405020304" pitchFamily="18" charset="0"/>
                          <a:cs typeface="Times New Roman" panose="02020603050405020304" pitchFamily="18" charset="0"/>
                        </a:rPr>
                        <a:t>Yu‑Hao Li, Yu‑Lin Li, </a:t>
                      </a:r>
                    </a:p>
                    <a:p>
                      <a:r>
                        <a:rPr lang="it-IT" sz="1100" dirty="0">
                          <a:latin typeface="Times New Roman" panose="02020603050405020304" pitchFamily="18" charset="0"/>
                          <a:cs typeface="Times New Roman" panose="02020603050405020304" pitchFamily="18" charset="0"/>
                        </a:rPr>
                        <a:t>Mu‑Yang Wei1 &amp; Guang‑Yu Li</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Machine Learning in Health Chatbots for Early Disease Detection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Supervised machine learning models for disease detection.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Timely detection of diseases.</a:t>
                      </a:r>
                    </a:p>
                    <a:p>
                      <a:r>
                        <a:rPr lang="en-US" sz="1100" dirty="0">
                          <a:latin typeface="Times New Roman" panose="02020603050405020304" pitchFamily="18" charset="0"/>
                          <a:cs typeface="Times New Roman" panose="02020603050405020304" pitchFamily="18" charset="0"/>
                        </a:rPr>
                        <a:t>• Reduces the need for frequent doctor visits.</a:t>
                      </a:r>
                    </a:p>
                    <a:p>
                      <a:r>
                        <a:rPr lang="en-US" sz="1100" dirty="0">
                          <a:latin typeface="Times New Roman" panose="02020603050405020304" pitchFamily="18" charset="0"/>
                          <a:cs typeface="Times New Roman" panose="02020603050405020304" pitchFamily="18" charset="0"/>
                        </a:rPr>
                        <a:t>• High diagnostic accuracy.</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 Accuracy is highly dependent on input data quality.</a:t>
                      </a:r>
                    </a:p>
                    <a:p>
                      <a:r>
                        <a:rPr lang="en-US" sz="1100" dirty="0">
                          <a:latin typeface="Times New Roman" panose="02020603050405020304" pitchFamily="18" charset="0"/>
                          <a:cs typeface="Times New Roman" panose="02020603050405020304" pitchFamily="18" charset="0"/>
                        </a:rPr>
                        <a:t>• Limited in handling multi-symptom diseases.</a:t>
                      </a:r>
                    </a:p>
                    <a:p>
                      <a:r>
                        <a:rPr lang="en-US" sz="1100" dirty="0">
                          <a:latin typeface="Times New Roman" panose="02020603050405020304" pitchFamily="18" charset="0"/>
                          <a:cs typeface="Times New Roman" panose="02020603050405020304" pitchFamily="18" charset="0"/>
                        </a:rPr>
                        <a:t>• Requires regular model updates for new diseases.</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184751"/>
                  </a:ext>
                </a:extLst>
              </a:tr>
              <a:tr h="1415151">
                <a:tc>
                  <a:txBody>
                    <a:bodyPr/>
                    <a:lstStyle/>
                    <a:p>
                      <a:r>
                        <a:rPr lang="en-US" sz="1100" dirty="0">
                          <a:latin typeface="Times New Roman" panose="02020603050405020304" pitchFamily="18" charset="0"/>
                          <a:cs typeface="Times New Roman" panose="02020603050405020304" pitchFamily="18" charset="0"/>
                        </a:rPr>
                        <a:t>16</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err="1">
                          <a:latin typeface="Times New Roman" panose="02020603050405020304" pitchFamily="18" charset="0"/>
                          <a:cs typeface="Times New Roman" panose="02020603050405020304" pitchFamily="18" charset="0"/>
                        </a:rPr>
                        <a:t>Alrashdan,QusaAl</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Maatouk</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Maen</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AlrshdanTeo</a:t>
                      </a:r>
                      <a:r>
                        <a:rPr lang="en-IN" sz="1100" dirty="0">
                          <a:latin typeface="Times New Roman" panose="02020603050405020304" pitchFamily="18" charset="0"/>
                          <a:cs typeface="Times New Roman" panose="02020603050405020304" pitchFamily="18" charset="0"/>
                        </a:rPr>
                        <a:t> Min  Xuan</a:t>
                      </a:r>
                    </a:p>
                  </a:txBody>
                  <a:tcPr/>
                </a:tc>
                <a:tc>
                  <a:txBody>
                    <a:bodyPr/>
                    <a:lstStyle/>
                    <a:p>
                      <a:r>
                        <a:rPr lang="en-US" sz="1100" dirty="0">
                          <a:latin typeface="Times New Roman" panose="02020603050405020304" pitchFamily="18" charset="0"/>
                          <a:cs typeface="Times New Roman" panose="02020603050405020304" pitchFamily="18" charset="0"/>
                        </a:rPr>
                        <a:t>A Smart Healthcare System using AI Chatbots for Symptom Assessment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AI-based symptom analysis using machine learning and NLP.</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Immediate assessment and advice.</a:t>
                      </a:r>
                    </a:p>
                    <a:p>
                      <a:r>
                        <a:rPr lang="en-US" sz="1100" dirty="0">
                          <a:latin typeface="Times New Roman" panose="02020603050405020304" pitchFamily="18" charset="0"/>
                          <a:cs typeface="Times New Roman" panose="02020603050405020304" pitchFamily="18" charset="0"/>
                        </a:rPr>
                        <a:t>• Enhances healthcare accessibility.</a:t>
                      </a:r>
                    </a:p>
                    <a:p>
                      <a:r>
                        <a:rPr lang="en-US" sz="1100" dirty="0">
                          <a:latin typeface="Times New Roman" panose="02020603050405020304" pitchFamily="18" charset="0"/>
                          <a:cs typeface="Times New Roman" panose="02020603050405020304" pitchFamily="18" charset="0"/>
                        </a:rPr>
                        <a:t>• Reduces wait times in healthcare facilities.</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Prone to misdiagnosis in complex cases.</a:t>
                      </a:r>
                    </a:p>
                    <a:p>
                      <a:r>
                        <a:rPr lang="en-US" sz="1100" dirty="0">
                          <a:latin typeface="Times New Roman" panose="02020603050405020304" pitchFamily="18" charset="0"/>
                          <a:cs typeface="Times New Roman" panose="02020603050405020304" pitchFamily="18" charset="0"/>
                        </a:rPr>
                        <a:t>• Data privacy concerns.</a:t>
                      </a:r>
                    </a:p>
                    <a:p>
                      <a:r>
                        <a:rPr lang="en-US" sz="1100" dirty="0">
                          <a:latin typeface="Times New Roman" panose="02020603050405020304" pitchFamily="18" charset="0"/>
                          <a:cs typeface="Times New Roman" panose="02020603050405020304" pitchFamily="18" charset="0"/>
                        </a:rPr>
                        <a:t>• Difficult to address non-verbal symptoms.</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258534"/>
                  </a:ext>
                </a:extLst>
              </a:tr>
              <a:tr h="2008166">
                <a:tc>
                  <a:txBody>
                    <a:bodyPr/>
                    <a:lstStyle/>
                    <a:p>
                      <a:r>
                        <a:rPr lang="en-US" sz="1100" dirty="0">
                          <a:latin typeface="Times New Roman" panose="02020603050405020304" pitchFamily="18" charset="0"/>
                          <a:cs typeface="Times New Roman" panose="02020603050405020304" pitchFamily="18" charset="0"/>
                        </a:rPr>
                        <a:t>17</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err="1">
                          <a:latin typeface="Times New Roman" panose="02020603050405020304" pitchFamily="18" charset="0"/>
                          <a:cs typeface="Times New Roman" panose="02020603050405020304" pitchFamily="18" charset="0"/>
                        </a:rPr>
                        <a:t>Bertl</a:t>
                      </a:r>
                      <a:r>
                        <a:rPr lang="en-IN" sz="1100" dirty="0">
                          <a:latin typeface="Times New Roman" panose="02020603050405020304" pitchFamily="18" charset="0"/>
                          <a:cs typeface="Times New Roman" panose="02020603050405020304" pitchFamily="18" charset="0"/>
                        </a:rPr>
                        <a:t>, Markus &amp; </a:t>
                      </a:r>
                      <a:r>
                        <a:rPr lang="en-IN" sz="1100" dirty="0" err="1">
                          <a:latin typeface="Times New Roman" panose="02020603050405020304" pitchFamily="18" charset="0"/>
                          <a:cs typeface="Times New Roman" panose="02020603050405020304" pitchFamily="18" charset="0"/>
                        </a:rPr>
                        <a:t>Piho</a:t>
                      </a:r>
                      <a:r>
                        <a:rPr lang="en-IN" sz="1100" dirty="0">
                          <a:latin typeface="Times New Roman" panose="02020603050405020304" pitchFamily="18" charset="0"/>
                          <a:cs typeface="Times New Roman" panose="02020603050405020304" pitchFamily="18" charset="0"/>
                        </a:rPr>
                        <a:t>, Gunnar &amp; </a:t>
                      </a:r>
                      <a:r>
                        <a:rPr lang="en-IN" sz="1100" dirty="0" err="1">
                          <a:latin typeface="Times New Roman" panose="02020603050405020304" pitchFamily="18" charset="0"/>
                          <a:cs typeface="Times New Roman" panose="02020603050405020304" pitchFamily="18" charset="0"/>
                        </a:rPr>
                        <a:t>Draheim</a:t>
                      </a:r>
                      <a:r>
                        <a:rPr lang="en-IN" sz="1100" dirty="0">
                          <a:latin typeface="Times New Roman" panose="02020603050405020304" pitchFamily="18" charset="0"/>
                          <a:cs typeface="Times New Roman" panose="02020603050405020304" pitchFamily="18" charset="0"/>
                        </a:rPr>
                        <a:t>,</a:t>
                      </a:r>
                    </a:p>
                  </a:txBody>
                  <a:tcPr/>
                </a:tc>
                <a:tc>
                  <a:txBody>
                    <a:bodyPr/>
                    <a:lstStyle/>
                    <a:p>
                      <a:r>
                        <a:rPr lang="en-US" sz="1100" dirty="0">
                          <a:latin typeface="Times New Roman" panose="02020603050405020304" pitchFamily="18" charset="0"/>
                          <a:cs typeface="Times New Roman" panose="02020603050405020304" pitchFamily="18" charset="0"/>
                        </a:rPr>
                        <a:t>AI Chatbots for Personalized Healthcare: Trends and Challenges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NLP and machine learning models tailored to personalized healthcare delivery.</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Tailored healthcare solutions.</a:t>
                      </a:r>
                    </a:p>
                    <a:p>
                      <a:r>
                        <a:rPr lang="en-US" sz="1100" dirty="0">
                          <a:latin typeface="Times New Roman" panose="02020603050405020304" pitchFamily="18" charset="0"/>
                          <a:cs typeface="Times New Roman" panose="02020603050405020304" pitchFamily="18" charset="0"/>
                        </a:rPr>
                        <a:t>• Increased patient satisfaction.</a:t>
                      </a:r>
                    </a:p>
                    <a:p>
                      <a:r>
                        <a:rPr lang="en-US" sz="1100" dirty="0">
                          <a:latin typeface="Times New Roman" panose="02020603050405020304" pitchFamily="18" charset="0"/>
                          <a:cs typeface="Times New Roman" panose="02020603050405020304" pitchFamily="18" charset="0"/>
                        </a:rPr>
                        <a:t>• Reduces healthcare costs.</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 Ethical concerns in personalized care recommendations.</a:t>
                      </a:r>
                    </a:p>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 Regulatory and compliance challenges.</a:t>
                      </a:r>
                    </a:p>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 Privacy risks with patient data.</a:t>
                      </a:r>
                    </a:p>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lang="en-IN" sz="11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46041172"/>
                  </a:ext>
                </a:extLst>
              </a:tr>
            </a:tbl>
          </a:graphicData>
        </a:graphic>
      </p:graphicFrame>
    </p:spTree>
    <p:extLst>
      <p:ext uri="{BB962C8B-B14F-4D97-AF65-F5344CB8AC3E}">
        <p14:creationId xmlns:p14="http://schemas.microsoft.com/office/powerpoint/2010/main" val="363415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63F80A7-9F9B-611E-FBF8-DB038DC446CC}"/>
              </a:ext>
            </a:extLst>
          </p:cNvPr>
          <p:cNvGraphicFramePr>
            <a:graphicFrameLocks noGrp="1"/>
          </p:cNvGraphicFramePr>
          <p:nvPr>
            <p:extLst>
              <p:ext uri="{D42A27DB-BD31-4B8C-83A1-F6EECF244321}">
                <p14:modId xmlns:p14="http://schemas.microsoft.com/office/powerpoint/2010/main" val="2132233549"/>
              </p:ext>
            </p:extLst>
          </p:nvPr>
        </p:nvGraphicFramePr>
        <p:xfrm>
          <a:off x="0" y="719667"/>
          <a:ext cx="12192000" cy="6071563"/>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931774389"/>
                    </a:ext>
                  </a:extLst>
                </a:gridCol>
                <a:gridCol w="3334871">
                  <a:extLst>
                    <a:ext uri="{9D8B030D-6E8A-4147-A177-3AD203B41FA5}">
                      <a16:colId xmlns:a16="http://schemas.microsoft.com/office/drawing/2014/main" val="104834978"/>
                    </a:ext>
                  </a:extLst>
                </a:gridCol>
                <a:gridCol w="2151529">
                  <a:extLst>
                    <a:ext uri="{9D8B030D-6E8A-4147-A177-3AD203B41FA5}">
                      <a16:colId xmlns:a16="http://schemas.microsoft.com/office/drawing/2014/main" val="4290404019"/>
                    </a:ext>
                  </a:extLst>
                </a:gridCol>
                <a:gridCol w="1837765">
                  <a:extLst>
                    <a:ext uri="{9D8B030D-6E8A-4147-A177-3AD203B41FA5}">
                      <a16:colId xmlns:a16="http://schemas.microsoft.com/office/drawing/2014/main" val="1092989611"/>
                    </a:ext>
                  </a:extLst>
                </a:gridCol>
                <a:gridCol w="2088776">
                  <a:extLst>
                    <a:ext uri="{9D8B030D-6E8A-4147-A177-3AD203B41FA5}">
                      <a16:colId xmlns:a16="http://schemas.microsoft.com/office/drawing/2014/main" val="4112589785"/>
                    </a:ext>
                  </a:extLst>
                </a:gridCol>
                <a:gridCol w="2169459">
                  <a:extLst>
                    <a:ext uri="{9D8B030D-6E8A-4147-A177-3AD203B41FA5}">
                      <a16:colId xmlns:a16="http://schemas.microsoft.com/office/drawing/2014/main" val="2721017467"/>
                    </a:ext>
                  </a:extLst>
                </a:gridCol>
              </a:tblGrid>
              <a:tr h="635133">
                <a:tc>
                  <a:txBody>
                    <a:bodyPr/>
                    <a:lstStyle/>
                    <a:p>
                      <a:r>
                        <a:rPr lang="en-US" dirty="0" err="1"/>
                        <a:t>S.No</a:t>
                      </a:r>
                      <a:endParaRPr lang="en-IN" dirty="0"/>
                    </a:p>
                  </a:txBody>
                  <a:tcPr/>
                </a:tc>
                <a:tc>
                  <a:txBody>
                    <a:bodyPr/>
                    <a:lstStyle/>
                    <a:p>
                      <a:r>
                        <a:rPr lang="en-US" dirty="0"/>
                        <a:t>Author and Year</a:t>
                      </a:r>
                      <a:endParaRPr lang="en-IN" dirty="0"/>
                    </a:p>
                  </a:txBody>
                  <a:tcPr/>
                </a:tc>
                <a:tc>
                  <a:txBody>
                    <a:bodyPr/>
                    <a:lstStyle/>
                    <a:p>
                      <a:r>
                        <a:rPr lang="en-US" dirty="0"/>
                        <a:t>Objective</a:t>
                      </a:r>
                      <a:endParaRPr lang="en-IN" dirty="0"/>
                    </a:p>
                  </a:txBody>
                  <a:tcPr/>
                </a:tc>
                <a:tc>
                  <a:txBody>
                    <a:bodyPr/>
                    <a:lstStyle/>
                    <a:p>
                      <a:r>
                        <a:rPr lang="en-US" dirty="0"/>
                        <a:t>Algorithm used</a:t>
                      </a:r>
                      <a:endParaRPr lang="en-IN" dirty="0"/>
                    </a:p>
                  </a:txBody>
                  <a:tcPr/>
                </a:tc>
                <a:tc>
                  <a:txBody>
                    <a:bodyPr/>
                    <a:lstStyle/>
                    <a:p>
                      <a:r>
                        <a:rPr lang="en-US" dirty="0"/>
                        <a:t>Advantages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815340592"/>
                  </a:ext>
                </a:extLst>
              </a:tr>
              <a:tr h="2008166">
                <a:tc>
                  <a:txBody>
                    <a:bodyPr/>
                    <a:lstStyle/>
                    <a:p>
                      <a:r>
                        <a:rPr lang="en-US" sz="1100" dirty="0">
                          <a:latin typeface="Times New Roman" panose="02020603050405020304" pitchFamily="18" charset="0"/>
                          <a:cs typeface="Times New Roman" panose="02020603050405020304" pitchFamily="18" charset="0"/>
                        </a:rPr>
                        <a:t>18</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err="1">
                          <a:latin typeface="Times New Roman" panose="02020603050405020304" pitchFamily="18" charset="0"/>
                          <a:cs typeface="Times New Roman" panose="02020603050405020304" pitchFamily="18" charset="0"/>
                        </a:rPr>
                        <a:t>Akangbe</a:t>
                      </a:r>
                      <a:r>
                        <a:rPr lang="en-IN" sz="1100" dirty="0">
                          <a:latin typeface="Times New Roman" panose="02020603050405020304" pitchFamily="18" charset="0"/>
                          <a:cs typeface="Times New Roman" panose="02020603050405020304" pitchFamily="18" charset="0"/>
                        </a:rPr>
                        <a:t>, Raphael &amp; Charles-</a:t>
                      </a:r>
                      <a:r>
                        <a:rPr lang="en-IN" sz="1100" dirty="0" err="1">
                          <a:latin typeface="Times New Roman" panose="02020603050405020304" pitchFamily="18" charset="0"/>
                          <a:cs typeface="Times New Roman" panose="02020603050405020304" pitchFamily="18" charset="0"/>
                        </a:rPr>
                        <a:t>Chinkata</a:t>
                      </a:r>
                      <a:r>
                        <a:rPr lang="en-IN" sz="1100" dirty="0">
                          <a:latin typeface="Times New Roman" panose="02020603050405020304" pitchFamily="18" charset="0"/>
                          <a:cs typeface="Times New Roman" panose="02020603050405020304" pitchFamily="18" charset="0"/>
                        </a:rPr>
                        <a:t>, </a:t>
                      </a:r>
                      <a:r>
                        <a:rPr lang="en-IN" sz="1100" dirty="0" err="1">
                          <a:latin typeface="Times New Roman" panose="02020603050405020304" pitchFamily="18" charset="0"/>
                          <a:cs typeface="Times New Roman" panose="02020603050405020304" pitchFamily="18" charset="0"/>
                        </a:rPr>
                        <a:t>Tyna</a:t>
                      </a:r>
                      <a:r>
                        <a:rPr lang="en-IN" sz="1100" dirty="0">
                          <a:latin typeface="Times New Roman" panose="02020603050405020304" pitchFamily="18" charset="0"/>
                          <a:cs typeface="Times New Roman" panose="02020603050405020304" pitchFamily="18" charset="0"/>
                        </a:rPr>
                        <a:t>.</a:t>
                      </a:r>
                    </a:p>
                  </a:txBody>
                  <a:tcPr/>
                </a:tc>
                <a:tc>
                  <a:txBody>
                    <a:bodyPr/>
                    <a:lstStyle/>
                    <a:p>
                      <a:r>
                        <a:rPr lang="en-US" sz="1100" dirty="0">
                          <a:latin typeface="Times New Roman" panose="02020603050405020304" pitchFamily="18" charset="0"/>
                          <a:cs typeface="Times New Roman" panose="02020603050405020304" pitchFamily="18" charset="0"/>
                        </a:rPr>
                        <a:t>Exploring the Potential of NLP-Driven Healthcare Chatbots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NLP algorithms like BERT and GPT for conversational enhancement.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Enhanced patient interaction.</a:t>
                      </a:r>
                    </a:p>
                    <a:p>
                      <a:r>
                        <a:rPr lang="en-US" sz="1100" dirty="0">
                          <a:latin typeface="Times New Roman" panose="02020603050405020304" pitchFamily="18" charset="0"/>
                          <a:cs typeface="Times New Roman" panose="02020603050405020304" pitchFamily="18" charset="0"/>
                        </a:rPr>
                        <a:t>• Provides more human-like communication.</a:t>
                      </a:r>
                    </a:p>
                    <a:p>
                      <a:r>
                        <a:rPr lang="en-US" sz="1100" dirty="0">
                          <a:latin typeface="Times New Roman" panose="02020603050405020304" pitchFamily="18" charset="0"/>
                          <a:cs typeface="Times New Roman" panose="02020603050405020304" pitchFamily="18" charset="0"/>
                        </a:rPr>
                        <a:t>• Can handle more complex queries.</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Misunderstanding of patient input.</a:t>
                      </a:r>
                    </a:p>
                    <a:p>
                      <a:r>
                        <a:rPr lang="en-US" sz="1100" dirty="0">
                          <a:latin typeface="Times New Roman" panose="02020603050405020304" pitchFamily="18" charset="0"/>
                          <a:cs typeface="Times New Roman" panose="02020603050405020304" pitchFamily="18" charset="0"/>
                        </a:rPr>
                        <a:t>• High computational costs for processing.</a:t>
                      </a:r>
                    </a:p>
                    <a:p>
                      <a:r>
                        <a:rPr lang="en-US" sz="1100" dirty="0">
                          <a:latin typeface="Times New Roman" panose="02020603050405020304" pitchFamily="18" charset="0"/>
                          <a:cs typeface="Times New Roman" panose="02020603050405020304" pitchFamily="18" charset="0"/>
                        </a:rPr>
                        <a:t>• Language limitations in multilingual settings.</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23184751"/>
                  </a:ext>
                </a:extLst>
              </a:tr>
              <a:tr h="1415151">
                <a:tc>
                  <a:txBody>
                    <a:bodyPr/>
                    <a:lstStyle/>
                    <a:p>
                      <a:r>
                        <a:rPr lang="en-US" sz="1100" dirty="0">
                          <a:latin typeface="Times New Roman" panose="02020603050405020304" pitchFamily="18" charset="0"/>
                          <a:cs typeface="Times New Roman" panose="02020603050405020304" pitchFamily="18" charset="0"/>
                        </a:rPr>
                        <a:t>19</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J.C. Chow, L. Sanders, K. Li</a:t>
                      </a:r>
                      <a:endParaRPr lang="en-IN" sz="1100" dirty="0">
                        <a:latin typeface="Times New Roman" panose="02020603050405020304" pitchFamily="18" charset="0"/>
                        <a:cs typeface="Times New Roman" panose="02020603050405020304" pitchFamily="18" charset="0"/>
                      </a:endParaRPr>
                    </a:p>
                  </a:txBody>
                  <a:tcPr/>
                </a:tc>
                <a:tc>
                  <a:txBody>
                    <a:bodyPr/>
                    <a:lstStyle/>
                    <a:p>
                      <a:pPr algn="just"/>
                      <a:r>
                        <a:rPr lang="en-US" sz="1100" dirty="0">
                          <a:latin typeface="Times New Roman" panose="02020603050405020304" pitchFamily="18" charset="0"/>
                          <a:cs typeface="Times New Roman" panose="02020603050405020304" pitchFamily="18" charset="0"/>
                        </a:rPr>
                        <a:t>Data-Driven Approaches for Medical Chatbot Systems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Data-driven machine learning models with big data analytics.</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Improves diagnostic accuracy with large datasets.</a:t>
                      </a:r>
                    </a:p>
                    <a:p>
                      <a:r>
                        <a:rPr lang="en-US" sz="1100" dirty="0">
                          <a:latin typeface="Times New Roman" panose="02020603050405020304" pitchFamily="18" charset="0"/>
                          <a:cs typeface="Times New Roman" panose="02020603050405020304" pitchFamily="18" charset="0"/>
                        </a:rPr>
                        <a:t>• Provides data-backed medical insights.</a:t>
                      </a:r>
                    </a:p>
                    <a:p>
                      <a:r>
                        <a:rPr lang="en-US" sz="1100" dirty="0">
                          <a:latin typeface="Times New Roman" panose="02020603050405020304" pitchFamily="18" charset="0"/>
                          <a:cs typeface="Times New Roman" panose="02020603050405020304" pitchFamily="18" charset="0"/>
                        </a:rPr>
                        <a:t>• Enhances model training and prediction accuracy.</a:t>
                      </a:r>
                    </a:p>
                    <a:p>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 Requires extensive data collection.</a:t>
                      </a:r>
                    </a:p>
                    <a:p>
                      <a:r>
                        <a:rPr lang="en-US" sz="1100" dirty="0">
                          <a:latin typeface="Times New Roman" panose="02020603050405020304" pitchFamily="18" charset="0"/>
                          <a:cs typeface="Times New Roman" panose="02020603050405020304" pitchFamily="18" charset="0"/>
                        </a:rPr>
                        <a:t>• Potential for data privacy violations.</a:t>
                      </a:r>
                    </a:p>
                    <a:p>
                      <a:r>
                        <a:rPr lang="en-US" sz="1100" dirty="0">
                          <a:latin typeface="Times New Roman" panose="02020603050405020304" pitchFamily="18" charset="0"/>
                          <a:cs typeface="Times New Roman" panose="02020603050405020304" pitchFamily="18" charset="0"/>
                        </a:rPr>
                        <a:t>• High cost of data storage and processing.</a:t>
                      </a:r>
                    </a:p>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3258534"/>
                  </a:ext>
                </a:extLst>
              </a:tr>
              <a:tr h="2008166">
                <a:tc>
                  <a:txBody>
                    <a:bodyPr/>
                    <a:lstStyle/>
                    <a:p>
                      <a:r>
                        <a:rPr lang="en-US" sz="1100" dirty="0">
                          <a:latin typeface="Times New Roman" panose="02020603050405020304" pitchFamily="18" charset="0"/>
                          <a:cs typeface="Times New Roman" panose="02020603050405020304" pitchFamily="18" charset="0"/>
                        </a:rPr>
                        <a:t>20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L. Ni, C. Lu, N. Liu, J. Liu, Mandy</a:t>
                      </a:r>
                    </a:p>
                  </a:txBody>
                  <a:tcPr/>
                </a:tc>
                <a:tc>
                  <a:txBody>
                    <a:bodyPr/>
                    <a:lstStyle/>
                    <a:p>
                      <a:pPr algn="just"/>
                      <a:r>
                        <a:rPr lang="en-US" sz="1100" dirty="0">
                          <a:latin typeface="Times New Roman" panose="02020603050405020304" pitchFamily="18" charset="0"/>
                          <a:cs typeface="Times New Roman" panose="02020603050405020304" pitchFamily="18" charset="0"/>
                        </a:rPr>
                        <a:t>Integrating Chatbots in Telemedicine: The Future of Patient Engagement</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Machine learning and rule-based systems for patient interaction.</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dirty="0">
                          <a:latin typeface="Times New Roman" panose="02020603050405020304" pitchFamily="18" charset="0"/>
                          <a:cs typeface="Times New Roman" panose="02020603050405020304" pitchFamily="18" charset="0"/>
                        </a:rPr>
                        <a:t>•Facilitates remote patient care.</a:t>
                      </a:r>
                    </a:p>
                    <a:p>
                      <a:r>
                        <a:rPr lang="en-US" sz="1100" dirty="0">
                          <a:latin typeface="Times New Roman" panose="02020603050405020304" pitchFamily="18" charset="0"/>
                          <a:cs typeface="Times New Roman" panose="02020603050405020304" pitchFamily="18" charset="0"/>
                        </a:rPr>
                        <a:t>•Increases engagement through interactive sessions.</a:t>
                      </a:r>
                    </a:p>
                    <a:p>
                      <a:r>
                        <a:rPr lang="en-US" sz="1100" dirty="0">
                          <a:latin typeface="Times New Roman" panose="02020603050405020304" pitchFamily="18" charset="0"/>
                          <a:cs typeface="Times New Roman" panose="02020603050405020304" pitchFamily="18" charset="0"/>
                        </a:rPr>
                        <a:t>•Reduces doctor workload.</a:t>
                      </a:r>
                    </a:p>
                    <a:p>
                      <a:endParaRPr lang="en-IN" sz="1100" dirty="0">
                        <a:latin typeface="Times New Roman" panose="02020603050405020304" pitchFamily="18" charset="0"/>
                        <a:cs typeface="Times New Roman" panose="02020603050405020304" pitchFamily="18" charset="0"/>
                      </a:endParaRPr>
                    </a:p>
                  </a:txBody>
                  <a:tcPr/>
                </a:tc>
                <a:tc>
                  <a:txBody>
                    <a:bodyPr/>
                    <a:lstStyle/>
                    <a:p>
                      <a:pPr marL="171450" lvl="0" indent="-171450">
                        <a:buFont typeface="Arial" panose="020B0604020202020204" pitchFamily="34" charset="0"/>
                        <a:buChar cha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Relies on a stable internet connection.</a:t>
                      </a:r>
                      <a:endParaRPr lang="en-IN" sz="11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171450" lvl="0" indent="-171450">
                        <a:buFont typeface="Arial" panose="020B0604020202020204" pitchFamily="34" charset="0"/>
                        <a:buChar cha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Limited diagnostic capacity for complex cases.</a:t>
                      </a:r>
                      <a:endParaRPr lang="en-IN" sz="11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p>
                      <a:pPr marL="171450" lvl="0" indent="-171450">
                        <a:buFont typeface="Arial" panose="020B0604020202020204" pitchFamily="34" charset="0"/>
                        <a:buChar char="•"/>
                      </a:pPr>
                      <a:r>
                        <a:rPr lang="en-US" sz="1100" b="0" i="0" u="none" kern="1200" baseline="0" dirty="0">
                          <a:solidFill>
                            <a:schemeClr val="dk1"/>
                          </a:solidFill>
                          <a:effectLst/>
                          <a:latin typeface="Times New Roman" panose="02020603050405020304" pitchFamily="18" charset="0"/>
                          <a:ea typeface="+mn-ea"/>
                          <a:cs typeface="Times New Roman" panose="02020603050405020304" pitchFamily="18" charset="0"/>
                        </a:rPr>
                        <a:t>Can’t replace human empathy in patient care.</a:t>
                      </a:r>
                      <a:endParaRPr lang="en-IN" sz="1100" b="0" i="0" u="none" kern="1200" baseline="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46041172"/>
                  </a:ext>
                </a:extLst>
              </a:tr>
            </a:tbl>
          </a:graphicData>
        </a:graphic>
      </p:graphicFrame>
    </p:spTree>
    <p:extLst>
      <p:ext uri="{BB962C8B-B14F-4D97-AF65-F5344CB8AC3E}">
        <p14:creationId xmlns:p14="http://schemas.microsoft.com/office/powerpoint/2010/main" val="3956523674"/>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4188</Words>
  <Application>Microsoft Office PowerPoint</Application>
  <PresentationFormat>Widescreen</PresentationFormat>
  <Paragraphs>333</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Times New Roman</vt:lpstr>
      <vt:lpstr>Default Design</vt:lpstr>
      <vt:lpstr>Introduction</vt:lpstr>
      <vt:lpstr>Motivation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Proposed Method</vt:lpstr>
      <vt:lpstr>Architecture diagram</vt:lpstr>
      <vt:lpstr>Project Design</vt:lpstr>
      <vt:lpstr>Project Design</vt:lpstr>
      <vt:lpstr>Modules Identified</vt:lpstr>
      <vt:lpstr>Evaluation Method</vt:lpstr>
      <vt:lpstr>PowerPoint Presentation</vt:lpstr>
      <vt:lpstr>System Requirement</vt:lpstr>
      <vt:lpstr>Time plan for project execution</vt:lpstr>
      <vt:lpstr>25% of project work</vt:lpstr>
      <vt:lpstr>PowerPoint Presentation</vt:lpstr>
      <vt:lpstr>PowerPoint Presentation</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dc:title>
  <dc:creator>INDIANBANK</dc:creator>
  <cp:lastModifiedBy>Dell</cp:lastModifiedBy>
  <cp:revision>10</cp:revision>
  <dcterms:created xsi:type="dcterms:W3CDTF">2024-08-28T09:58:22Z</dcterms:created>
  <dcterms:modified xsi:type="dcterms:W3CDTF">2025-08-30T09:49:46Z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823B6486AA084558BB6025C1D9435B8C_11</vt:lpwstr>
  </property>
  <property fmtid="{D5CDD505-2E9C-101B-9397-08002B2CF9AE}" pid="3" name="KSOProductBuildVer">
    <vt:lpwstr>1033-12.2.0.17545</vt:lpwstr>
  </property>
</Properties>
</file>