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66" r:id="rId7"/>
    <p:sldId id="259" r:id="rId8"/>
    <p:sldId id="268" r:id="rId9"/>
    <p:sldId id="269" r:id="rId10"/>
    <p:sldId id="272" r:id="rId11"/>
    <p:sldId id="271" r:id="rId12"/>
    <p:sldId id="270" r:id="rId13"/>
    <p:sldId id="263" r:id="rId14"/>
  </p:sldIdLst>
  <p:sldSz cx="12192000" cy="6858000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srPsArgVhkidfF/oXMk4XHQkF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0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3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7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8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9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462643" y="1739246"/>
            <a:ext cx="1152252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B2C5A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3B2C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Liver Disease Detection using Deep Learning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3429000" y="1143000"/>
            <a:ext cx="247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78278" y="2653646"/>
            <a:ext cx="11435444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Students: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 Rahman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Ansari Farzan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Hassan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Isar Ahmed</a:t>
            </a:r>
            <a:endParaRPr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Shauqi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Mauz</a:t>
            </a:r>
            <a:endParaRPr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Engineering, AY 2024-2025</a:t>
            </a:r>
            <a:r>
              <a:rPr lang="en-US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103" name="Google Shape;103;p1" descr="Savitribai-Phule-Pune-University - Noticebard"/>
          <p:cNvPicPr preferRelativeResize="0"/>
          <p:nvPr/>
        </p:nvPicPr>
        <p:blipFill rotWithShape="1">
          <a:blip r:embed="rId3">
            <a:alphaModFix/>
          </a:blip>
          <a:srcRect l="12141" r="18663"/>
          <a:stretch/>
        </p:blipFill>
        <p:spPr>
          <a:xfrm>
            <a:off x="172972" y="330516"/>
            <a:ext cx="1951348" cy="147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2906" y="146345"/>
            <a:ext cx="1639094" cy="18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1687398" y="5514965"/>
            <a:ext cx="93042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Guide:  Asst. Prof. Master Simmi            |             Co-guide (Optional): Dr. Salman Baig</a:t>
            </a:r>
            <a:endParaRPr sz="200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6436F-7E3C-9A9B-6CD2-CBE6657289DD}"/>
              </a:ext>
            </a:extLst>
          </p:cNvPr>
          <p:cNvSpPr txBox="1"/>
          <p:nvPr/>
        </p:nvSpPr>
        <p:spPr>
          <a:xfrm>
            <a:off x="2166502" y="480767"/>
            <a:ext cx="8425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MAULANA MUKHTAR AHMAD NADVI TECHNICAL CAMPUS</a:t>
            </a:r>
          </a:p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Savitribai Phule Pune University (SPPU)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6BC3-7FE4-6257-C141-AE9D3127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74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Results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E6D30-ADB1-4ACA-1266-D922D3BA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09" y="1975538"/>
            <a:ext cx="4867475" cy="3784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B8F78-F5D4-178C-4088-52862402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123" y="1975538"/>
            <a:ext cx="466636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3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B544-4579-289A-7B01-936247B0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FF5A4-7A14-0951-FD3D-97F6600C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69" y="2007909"/>
            <a:ext cx="6228683" cy="37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999B-5A1B-A6E1-B1D7-6DEFD63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&amp; Future Work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BC4C-276C-BDF9-6217-23254B99F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Deep learning models (ANN and CNN) are effective for liver disease detection.</a:t>
            </a:r>
          </a:p>
          <a:p>
            <a:pPr lvl="1"/>
            <a:r>
              <a:rPr lang="en-US" dirty="0"/>
              <a:t>Achieved up to </a:t>
            </a:r>
            <a:r>
              <a:rPr lang="en-US" b="1" dirty="0"/>
              <a:t>92% accuracy and 0.98 AUC</a:t>
            </a:r>
            <a:r>
              <a:rPr lang="en-US" dirty="0"/>
              <a:t>, proving feasibility for clinical use.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Expand to </a:t>
            </a:r>
            <a:r>
              <a:rPr lang="en-US" b="1" dirty="0"/>
              <a:t>multi-class classification</a:t>
            </a:r>
            <a:r>
              <a:rPr lang="en-US" dirty="0"/>
              <a:t> (detect specific liver conditions).</a:t>
            </a:r>
          </a:p>
          <a:p>
            <a:pPr lvl="1"/>
            <a:r>
              <a:rPr lang="en-US" dirty="0"/>
              <a:t>Integrate real-time data via IoT for </a:t>
            </a:r>
            <a:r>
              <a:rPr lang="en-US" b="1" dirty="0"/>
              <a:t>continuous monitoring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Deploy models in </a:t>
            </a:r>
            <a:r>
              <a:rPr lang="en-US" b="1" dirty="0"/>
              <a:t>clinical environments</a:t>
            </a:r>
            <a:r>
              <a:rPr lang="en-US" dirty="0"/>
              <a:t> for validation.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larger, more diverse datasets</a:t>
            </a:r>
            <a:r>
              <a:rPr lang="en-US" dirty="0"/>
              <a:t> for improved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25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3686556" y="1782461"/>
            <a:ext cx="48188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 sz="7200" b="1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Introduction and Aim</a:t>
            </a:r>
            <a:endParaRPr sz="72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Literature Survey</a:t>
            </a:r>
            <a:endParaRPr sz="72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Problem Statement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Project Requirements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Methodology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Model Architecture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7200" dirty="0"/>
              <a:t>Results</a:t>
            </a:r>
          </a:p>
          <a:p>
            <a:pPr marL="228600" lvl="0" indent="-228600">
              <a:buSzPts val="2000"/>
            </a:pPr>
            <a:r>
              <a:rPr lang="en-US" sz="7200" dirty="0"/>
              <a:t>Conclusion &amp; Future Work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D1D-7975-D5B8-8DDD-3626BCBA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 and 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6BB1-03AB-0B72-C2FB-0727D04C2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Liver disease is a major global health issue, often detected late due to the invasiveness and cost of traditional diagnosis.</a:t>
            </a:r>
          </a:p>
          <a:p>
            <a:pPr algn="just"/>
            <a:r>
              <a:rPr lang="en-US" dirty="0"/>
              <a:t>This project aims to create a </a:t>
            </a:r>
            <a:r>
              <a:rPr lang="en-US" b="1" dirty="0"/>
              <a:t>deep learning-based model</a:t>
            </a:r>
            <a:r>
              <a:rPr lang="en-US" dirty="0"/>
              <a:t> to detect liver diseases using Artificial Neural Networks (ANN) and Convolutional Neural Networks (CNN).</a:t>
            </a:r>
          </a:p>
          <a:p>
            <a:pPr algn="just"/>
            <a:r>
              <a:rPr lang="en-US" dirty="0"/>
              <a:t>The primary objective: to achieve high classification accuracy and improve early detection.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2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849C-5CCA-3124-2CEC-B27B2CDA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Motivation and Objectives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981A-315A-0B49-C492-D5A488B86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is high mortality linked to late-stage liver disease.</a:t>
            </a:r>
          </a:p>
          <a:p>
            <a:pPr lvl="1"/>
            <a:r>
              <a:rPr lang="en-US" dirty="0"/>
              <a:t>There is a strong need for cost-effective, scalable, and accurate diagnostic tools.</a:t>
            </a:r>
          </a:p>
          <a:p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Develop a deep learning model to classify liver disease.</a:t>
            </a:r>
          </a:p>
          <a:p>
            <a:pPr lvl="1"/>
            <a:r>
              <a:rPr lang="en-US" dirty="0"/>
              <a:t>Leverage both structured medical data and AI-generated samples.</a:t>
            </a:r>
          </a:p>
          <a:p>
            <a:pPr lvl="1"/>
            <a:r>
              <a:rPr lang="en-US" dirty="0"/>
              <a:t>Compare model performance (ANN vs. CNN).</a:t>
            </a:r>
          </a:p>
          <a:p>
            <a:pPr lvl="1"/>
            <a:r>
              <a:rPr lang="en-US" dirty="0"/>
              <a:t>Ensure generalizability with high testing accuracy and AUC.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49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E486-703E-76A6-94A4-899D988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DD15E-0966-FEF4-9D52-5A03068A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970289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Early detection of liver disease remains a significant challenge due to limitations in traditional diagnostic methods, which are often invasive, costly, and time-consuming.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Core Problem:</a:t>
            </a:r>
          </a:p>
          <a:p>
            <a:pPr marL="811213">
              <a:buFont typeface="Wingdings" panose="05000000000000000000" pitchFamily="2" charset="2"/>
              <a:buChar char="Ø"/>
            </a:pPr>
            <a:r>
              <a:rPr lang="en-US" sz="1600" dirty="0"/>
              <a:t>Can we develop a </a:t>
            </a:r>
            <a:r>
              <a:rPr lang="en-US" sz="1600" b="1" dirty="0"/>
              <a:t>non-invasive deep learning-based model </a:t>
            </a:r>
            <a:r>
              <a:rPr lang="en-US" sz="1600" dirty="0"/>
              <a:t>that accurately detects liver disease using patient data?</a:t>
            </a:r>
          </a:p>
          <a:p>
            <a:pPr algn="just"/>
            <a:r>
              <a:rPr lang="en-US" sz="1600" b="1" dirty="0"/>
              <a:t>Key Challenges to Address:</a:t>
            </a:r>
            <a:endParaRPr lang="en-US" sz="1600" dirty="0"/>
          </a:p>
          <a:p>
            <a:pPr algn="just"/>
            <a:r>
              <a:rPr lang="en-US" sz="1600" b="1" dirty="0"/>
              <a:t>Imbalanced Datasets:</a:t>
            </a:r>
            <a:r>
              <a:rPr lang="en-US" sz="1600" dirty="0"/>
              <a:t> Unequal distribution of disease vs. non-disease cases affects model accuracy.</a:t>
            </a:r>
          </a:p>
          <a:p>
            <a:pPr algn="just"/>
            <a:r>
              <a:rPr lang="en-US" sz="1600" b="1" dirty="0"/>
              <a:t>Limited and Heterogeneous Data:</a:t>
            </a:r>
            <a:r>
              <a:rPr lang="en-US" sz="1600" dirty="0"/>
              <a:t> Small sample sizes collected from varied sources reduce consistency.</a:t>
            </a:r>
          </a:p>
          <a:p>
            <a:pPr algn="just"/>
            <a:r>
              <a:rPr lang="en-US" sz="1600" b="1" dirty="0"/>
              <a:t>Model Generalization:</a:t>
            </a:r>
            <a:r>
              <a:rPr lang="en-US" sz="1600" dirty="0"/>
              <a:t> Ensuring reliable performance on unseen, real-world data for clinical deployment.</a:t>
            </a:r>
          </a:p>
        </p:txBody>
      </p:sp>
    </p:spTree>
    <p:extLst>
      <p:ext uri="{BB962C8B-B14F-4D97-AF65-F5344CB8AC3E}">
        <p14:creationId xmlns:p14="http://schemas.microsoft.com/office/powerpoint/2010/main" val="279965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383-33E2-051B-D0B3-55D0EF53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Requirements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9D601-9EBD-8C15-2572-9AA5E9678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Requirements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Patient records (n=2,391) from Kaggle, Maharashtra labs, and synthetic sources.</a:t>
            </a:r>
          </a:p>
          <a:p>
            <a:r>
              <a:rPr lang="en-IN" b="1" dirty="0"/>
              <a:t>Technical Requirements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Python (TensorFlow, </a:t>
            </a:r>
            <a:r>
              <a:rPr lang="en-IN" dirty="0" err="1"/>
              <a:t>Keras</a:t>
            </a:r>
            <a:r>
              <a:rPr lang="en-IN" dirty="0"/>
              <a:t>, Scikit-learn).</a:t>
            </a:r>
          </a:p>
          <a:p>
            <a:pPr lvl="1"/>
            <a:r>
              <a:rPr lang="en-IN" dirty="0"/>
              <a:t>GPU/CPU for deep learning model training.</a:t>
            </a:r>
          </a:p>
          <a:p>
            <a:r>
              <a:rPr lang="en-IN" b="1" dirty="0"/>
              <a:t>Evaluation Metrics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Accuracy, Precision, Recall, F1-score, ROC-AUC.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72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METHODOLOGY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BAD2D-07FA-43F5-D396-4CECD96D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79" y="1853754"/>
            <a:ext cx="6539508" cy="4283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6A2-784C-E188-04BC-B91185E8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2877-B079-6AA8-1648-B8C6CF44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4037749"/>
          </a:xfrm>
        </p:spPr>
        <p:txBody>
          <a:bodyPr>
            <a:noAutofit/>
          </a:bodyPr>
          <a:lstStyle/>
          <a:p>
            <a:r>
              <a:rPr lang="en-IN" sz="1800" b="1" dirty="0"/>
              <a:t>Artificial Neural Network (ANN) Overview</a:t>
            </a:r>
          </a:p>
          <a:p>
            <a:r>
              <a:rPr lang="en-IN" sz="1800" b="1" dirty="0"/>
              <a:t>Model Architecture</a:t>
            </a:r>
          </a:p>
          <a:p>
            <a:r>
              <a:rPr lang="en-IN" sz="1800" b="1" dirty="0"/>
              <a:t>Input Layer</a:t>
            </a:r>
            <a:r>
              <a:rPr lang="en-IN" sz="1800" dirty="0"/>
              <a:t>:</a:t>
            </a:r>
          </a:p>
          <a:p>
            <a:pPr lvl="1"/>
            <a:r>
              <a:rPr lang="en-IN" dirty="0"/>
              <a:t>Takes </a:t>
            </a:r>
            <a:r>
              <a:rPr lang="en-IN" b="1" dirty="0"/>
              <a:t>10 features</a:t>
            </a:r>
            <a:r>
              <a:rPr lang="en-IN" dirty="0"/>
              <a:t> (patient demographics + clinical biomarkers).</a:t>
            </a:r>
          </a:p>
          <a:p>
            <a:r>
              <a:rPr lang="en-IN" sz="1800" b="1" dirty="0"/>
              <a:t>Hidden Layers</a:t>
            </a:r>
            <a:r>
              <a:rPr lang="en-IN" sz="1800" dirty="0"/>
              <a:t>:</a:t>
            </a:r>
          </a:p>
          <a:p>
            <a:pPr lvl="1"/>
            <a:r>
              <a:rPr lang="en-IN" b="1" dirty="0"/>
              <a:t>First Hidden Layer</a:t>
            </a:r>
            <a:r>
              <a:rPr lang="en-IN" dirty="0"/>
              <a:t>: 64 neurons, </a:t>
            </a:r>
            <a:r>
              <a:rPr lang="en-IN" b="1" dirty="0"/>
              <a:t>ReLU</a:t>
            </a:r>
            <a:r>
              <a:rPr lang="en-IN" dirty="0"/>
              <a:t> activation.</a:t>
            </a:r>
          </a:p>
          <a:p>
            <a:pPr lvl="1"/>
            <a:r>
              <a:rPr lang="en-IN" b="1" dirty="0"/>
              <a:t>Second Hidden Layer</a:t>
            </a:r>
            <a:r>
              <a:rPr lang="en-IN" dirty="0"/>
              <a:t>: 32 neurons, </a:t>
            </a:r>
            <a:r>
              <a:rPr lang="en-IN" b="1" dirty="0"/>
              <a:t>ReLU</a:t>
            </a:r>
            <a:r>
              <a:rPr lang="en-IN" dirty="0"/>
              <a:t> activation.</a:t>
            </a:r>
          </a:p>
          <a:p>
            <a:r>
              <a:rPr lang="en-IN" sz="1800" b="1" dirty="0"/>
              <a:t>Output Layer</a:t>
            </a:r>
            <a:r>
              <a:rPr lang="en-IN" sz="1800" dirty="0"/>
              <a:t>:</a:t>
            </a:r>
          </a:p>
          <a:p>
            <a:pPr lvl="1"/>
            <a:r>
              <a:rPr lang="en-IN" dirty="0"/>
              <a:t>1 neuron, </a:t>
            </a:r>
            <a:r>
              <a:rPr lang="en-US" b="1" dirty="0"/>
              <a:t>Sigmoid activation </a:t>
            </a:r>
            <a:r>
              <a:rPr lang="en-US" dirty="0"/>
              <a:t>→ </a:t>
            </a:r>
            <a:r>
              <a:rPr lang="en-US" b="1" dirty="0"/>
              <a:t>binary</a:t>
            </a:r>
            <a:r>
              <a:rPr lang="en-US" dirty="0"/>
              <a:t> classification (liver disease: yes/no)</a:t>
            </a:r>
            <a:endParaRPr lang="en-IN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002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C541-6379-09EB-F1AD-50FD8AAA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76C0B-2103-4D7E-12BB-0DED3C931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 Summary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ANN (Dropout): 92% testing accuracy, 0.98 AUC.</a:t>
            </a:r>
          </a:p>
          <a:p>
            <a:pPr lvl="1"/>
            <a:r>
              <a:rPr lang="en-US" dirty="0"/>
              <a:t>CNN (3 layers): 91% testing accuracy, 0.98 AUC.</a:t>
            </a:r>
          </a:p>
          <a:p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precision (up to 96%), recall (up to 95%), and F1-scores.</a:t>
            </a:r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Models are generalizable and stable across epochs.</a:t>
            </a:r>
          </a:p>
          <a:p>
            <a:pPr lvl="1"/>
            <a:r>
              <a:rPr lang="en-US" dirty="0"/>
              <a:t>While the CNN slightly outperforms in AUC, it is more computationally intensive.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19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597</Words>
  <Application>Microsoft Office PowerPoint</Application>
  <PresentationFormat>Widescreen</PresentationFormat>
  <Paragraphs>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Gill Sans</vt:lpstr>
      <vt:lpstr>Wingdings</vt:lpstr>
      <vt:lpstr>Gallery</vt:lpstr>
      <vt:lpstr>PowerPoint Presentation</vt:lpstr>
      <vt:lpstr>AGENDA</vt:lpstr>
      <vt:lpstr>Introduction and Aims</vt:lpstr>
      <vt:lpstr>Motivation and Objectives </vt:lpstr>
      <vt:lpstr>Problem Statement </vt:lpstr>
      <vt:lpstr>Project Requirements </vt:lpstr>
      <vt:lpstr>METHODOLOGY</vt:lpstr>
      <vt:lpstr>Model Architecture</vt:lpstr>
      <vt:lpstr>Results </vt:lpstr>
      <vt:lpstr>Results </vt:lpstr>
      <vt:lpstr>Results </vt:lpstr>
      <vt:lpstr>Conclusion &amp; 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MMANTC-NC-51</dc:creator>
  <cp:lastModifiedBy>Farzan ‎</cp:lastModifiedBy>
  <cp:revision>62</cp:revision>
  <dcterms:created xsi:type="dcterms:W3CDTF">2024-08-08T01:40:04Z</dcterms:created>
  <dcterms:modified xsi:type="dcterms:W3CDTF">2025-06-15T07:32:10Z</dcterms:modified>
</cp:coreProperties>
</file>