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0"/>
  </p:notesMasterIdLst>
  <p:sldIdLst>
    <p:sldId id="256" r:id="rId2"/>
    <p:sldId id="269" r:id="rId3"/>
    <p:sldId id="257" r:id="rId4"/>
    <p:sldId id="258" r:id="rId5"/>
    <p:sldId id="259" r:id="rId6"/>
    <p:sldId id="260" r:id="rId7"/>
    <p:sldId id="261" r:id="rId8"/>
    <p:sldId id="262" r:id="rId9"/>
    <p:sldId id="263" r:id="rId10"/>
    <p:sldId id="264" r:id="rId11"/>
    <p:sldId id="279" r:id="rId12"/>
    <p:sldId id="266" r:id="rId13"/>
    <p:sldId id="267" r:id="rId14"/>
    <p:sldId id="282" r:id="rId15"/>
    <p:sldId id="283" r:id="rId16"/>
    <p:sldId id="284" r:id="rId17"/>
    <p:sldId id="268" r:id="rId18"/>
    <p:sldId id="270" r:id="rId19"/>
    <p:sldId id="271" r:id="rId20"/>
    <p:sldId id="272" r:id="rId21"/>
    <p:sldId id="273" r:id="rId22"/>
    <p:sldId id="274" r:id="rId23"/>
    <p:sldId id="275" r:id="rId24"/>
    <p:sldId id="276" r:id="rId25"/>
    <p:sldId id="277" r:id="rId26"/>
    <p:sldId id="280" r:id="rId27"/>
    <p:sldId id="281" r:id="rId28"/>
    <p:sldId id="278"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8889" autoAdjust="0"/>
  </p:normalViewPr>
  <p:slideViewPr>
    <p:cSldViewPr snapToGrid="0">
      <p:cViewPr varScale="1">
        <p:scale>
          <a:sx n="77" d="100"/>
          <a:sy n="77" d="100"/>
        </p:scale>
        <p:origin x="912"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r">
              <a:defRPr sz="1200"/>
            </a:lvl1pPr>
          </a:lstStyle>
          <a:p>
            <a:endParaRPr lang="ar-E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l">
              <a:defRPr sz="1200"/>
            </a:lvl1pPr>
          </a:lstStyle>
          <a:p>
            <a:fld id="{6FE265D3-0667-4B19-A69D-AF95413AD860}" type="datetimeFigureOut">
              <a:rPr lang="ar-EG" smtClean="0"/>
              <a:t>28/08/1445</a:t>
            </a:fld>
            <a:endParaRPr lang="ar-E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ar-E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E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r">
              <a:defRPr sz="1200"/>
            </a:lvl1pPr>
          </a:lstStyle>
          <a:p>
            <a:endParaRPr lang="ar-E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l">
              <a:defRPr sz="1200"/>
            </a:lvl1pPr>
          </a:lstStyle>
          <a:p>
            <a:fld id="{8091EDAC-0410-43BF-B1F7-E2C509A4A5C1}" type="slidenum">
              <a:rPr lang="ar-EG" smtClean="0"/>
              <a:t>‹#›</a:t>
            </a:fld>
            <a:endParaRPr lang="ar-EG"/>
          </a:p>
        </p:txBody>
      </p:sp>
    </p:spTree>
    <p:extLst>
      <p:ext uri="{BB962C8B-B14F-4D97-AF65-F5344CB8AC3E}">
        <p14:creationId xmlns:p14="http://schemas.microsoft.com/office/powerpoint/2010/main" val="19005510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212529"/>
                </a:solidFill>
                <a:effectLst/>
                <a:latin typeface="Wotfard"/>
              </a:rPr>
              <a:t>Notice that SQL Server will remove </a:t>
            </a:r>
            <a:r>
              <a:rPr lang="en-US" b="1" i="0" dirty="0" err="1">
                <a:solidFill>
                  <a:srgbClr val="212529"/>
                </a:solidFill>
                <a:effectLst/>
                <a:latin typeface="Wotfard"/>
              </a:rPr>
              <a:t>ntext</a:t>
            </a:r>
            <a:r>
              <a:rPr lang="en-US" b="0" i="0" dirty="0">
                <a:solidFill>
                  <a:srgbClr val="212529"/>
                </a:solidFill>
                <a:effectLst/>
                <a:latin typeface="Wotfard"/>
              </a:rPr>
              <a:t>, </a:t>
            </a:r>
            <a:r>
              <a:rPr lang="en-US" b="1" i="0" dirty="0">
                <a:solidFill>
                  <a:srgbClr val="212529"/>
                </a:solidFill>
                <a:effectLst/>
                <a:latin typeface="Wotfard"/>
              </a:rPr>
              <a:t>text</a:t>
            </a:r>
            <a:r>
              <a:rPr lang="en-US" b="0" i="0" dirty="0">
                <a:solidFill>
                  <a:srgbClr val="212529"/>
                </a:solidFill>
                <a:effectLst/>
                <a:latin typeface="Wotfard"/>
              </a:rPr>
              <a:t>, and </a:t>
            </a:r>
            <a:r>
              <a:rPr lang="en-US" b="1" i="0" dirty="0">
                <a:solidFill>
                  <a:srgbClr val="212529"/>
                </a:solidFill>
                <a:effectLst/>
                <a:latin typeface="Wotfard"/>
              </a:rPr>
              <a:t>image</a:t>
            </a:r>
            <a:r>
              <a:rPr lang="en-US" b="0" i="0" dirty="0">
                <a:solidFill>
                  <a:srgbClr val="212529"/>
                </a:solidFill>
                <a:effectLst/>
                <a:latin typeface="Wotfard"/>
              </a:rPr>
              <a:t> data types in its future version. Therefore, you should avoid using these data types and use </a:t>
            </a:r>
            <a:r>
              <a:rPr lang="en-US" b="1" i="0" dirty="0" err="1">
                <a:solidFill>
                  <a:srgbClr val="212529"/>
                </a:solidFill>
                <a:effectLst/>
                <a:latin typeface="Wotfard"/>
              </a:rPr>
              <a:t>nvarchar</a:t>
            </a:r>
            <a:r>
              <a:rPr lang="en-US" b="1" i="0" dirty="0">
                <a:solidFill>
                  <a:srgbClr val="212529"/>
                </a:solidFill>
                <a:effectLst/>
                <a:latin typeface="Wotfard"/>
              </a:rPr>
              <a:t>(max)</a:t>
            </a:r>
            <a:r>
              <a:rPr lang="en-US" b="0" i="0" dirty="0">
                <a:solidFill>
                  <a:srgbClr val="212529"/>
                </a:solidFill>
                <a:effectLst/>
                <a:latin typeface="Wotfard"/>
              </a:rPr>
              <a:t>, </a:t>
            </a:r>
            <a:r>
              <a:rPr lang="en-US" b="1" i="0" dirty="0">
                <a:solidFill>
                  <a:srgbClr val="212529"/>
                </a:solidFill>
                <a:effectLst/>
                <a:latin typeface="Wotfard"/>
              </a:rPr>
              <a:t>varchar(max)</a:t>
            </a:r>
            <a:r>
              <a:rPr lang="en-US" b="0" i="0" dirty="0">
                <a:solidFill>
                  <a:srgbClr val="212529"/>
                </a:solidFill>
                <a:effectLst/>
                <a:latin typeface="Wotfard"/>
              </a:rPr>
              <a:t>, and </a:t>
            </a:r>
            <a:r>
              <a:rPr lang="en-US" b="1" i="0" dirty="0" err="1">
                <a:solidFill>
                  <a:srgbClr val="212529"/>
                </a:solidFill>
                <a:effectLst/>
                <a:latin typeface="Wotfard"/>
              </a:rPr>
              <a:t>varbinary</a:t>
            </a:r>
            <a:r>
              <a:rPr lang="en-US" b="1" i="0" dirty="0">
                <a:solidFill>
                  <a:srgbClr val="212529"/>
                </a:solidFill>
                <a:effectLst/>
                <a:latin typeface="Wotfard"/>
              </a:rPr>
              <a:t>(max)</a:t>
            </a:r>
            <a:r>
              <a:rPr lang="en-US" b="0" i="0" dirty="0">
                <a:solidFill>
                  <a:srgbClr val="212529"/>
                </a:solidFill>
                <a:effectLst/>
                <a:latin typeface="Wotfard"/>
              </a:rPr>
              <a:t> data types instead.</a:t>
            </a:r>
          </a:p>
          <a:p>
            <a:br>
              <a:rPr lang="en-US" dirty="0"/>
            </a:br>
            <a:endParaRPr lang="ar-EG" dirty="0"/>
          </a:p>
        </p:txBody>
      </p:sp>
      <p:sp>
        <p:nvSpPr>
          <p:cNvPr id="4" name="Slide Number Placeholder 3"/>
          <p:cNvSpPr>
            <a:spLocks noGrp="1"/>
          </p:cNvSpPr>
          <p:nvPr>
            <p:ph type="sldNum" sz="quarter" idx="5"/>
          </p:nvPr>
        </p:nvSpPr>
        <p:spPr/>
        <p:txBody>
          <a:bodyPr/>
          <a:lstStyle/>
          <a:p>
            <a:fld id="{8091EDAC-0410-43BF-B1F7-E2C509A4A5C1}" type="slidenum">
              <a:rPr lang="ar-EG" smtClean="0"/>
              <a:t>4</a:t>
            </a:fld>
            <a:endParaRPr lang="ar-EG"/>
          </a:p>
        </p:txBody>
      </p:sp>
    </p:spTree>
    <p:extLst>
      <p:ext uri="{BB962C8B-B14F-4D97-AF65-F5344CB8AC3E}">
        <p14:creationId xmlns:p14="http://schemas.microsoft.com/office/powerpoint/2010/main" val="432846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7D575D89-BFAD-4DDD-A3E8-93F93A8CCB13}" type="datetimeFigureOut">
              <a:rPr lang="ar-EG" smtClean="0"/>
              <a:t>28/08/1445</a:t>
            </a:fld>
            <a:endParaRPr lang="ar-EG"/>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ar-EG"/>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7D131346-57EA-4B4C-AD10-A02758AAB624}" type="slidenum">
              <a:rPr lang="ar-EG" smtClean="0"/>
              <a:t>‹#›</a:t>
            </a:fld>
            <a:endParaRPr lang="ar-EG"/>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47728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D575D89-BFAD-4DDD-A3E8-93F93A8CCB13}" type="datetimeFigureOut">
              <a:rPr lang="ar-EG" smtClean="0"/>
              <a:t>28/08/1445</a:t>
            </a:fld>
            <a:endParaRPr lang="ar-EG"/>
          </a:p>
        </p:txBody>
      </p:sp>
      <p:sp>
        <p:nvSpPr>
          <p:cNvPr id="5" name="Footer Placeholder 4"/>
          <p:cNvSpPr>
            <a:spLocks noGrp="1"/>
          </p:cNvSpPr>
          <p:nvPr>
            <p:ph type="ftr" sz="quarter" idx="11"/>
          </p:nvPr>
        </p:nvSpPr>
        <p:spPr/>
        <p:txBody>
          <a:bodyPr/>
          <a:lstStyle/>
          <a:p>
            <a:endParaRPr lang="ar-EG"/>
          </a:p>
        </p:txBody>
      </p:sp>
      <p:sp>
        <p:nvSpPr>
          <p:cNvPr id="6" name="Slide Number Placeholder 5"/>
          <p:cNvSpPr>
            <a:spLocks noGrp="1"/>
          </p:cNvSpPr>
          <p:nvPr>
            <p:ph type="sldNum" sz="quarter" idx="12"/>
          </p:nvPr>
        </p:nvSpPr>
        <p:spPr/>
        <p:txBody>
          <a:bodyPr/>
          <a:lstStyle/>
          <a:p>
            <a:fld id="{7D131346-57EA-4B4C-AD10-A02758AAB624}" type="slidenum">
              <a:rPr lang="ar-EG" smtClean="0"/>
              <a:t>‹#›</a:t>
            </a:fld>
            <a:endParaRPr lang="ar-EG"/>
          </a:p>
        </p:txBody>
      </p:sp>
    </p:spTree>
    <p:extLst>
      <p:ext uri="{BB962C8B-B14F-4D97-AF65-F5344CB8AC3E}">
        <p14:creationId xmlns:p14="http://schemas.microsoft.com/office/powerpoint/2010/main" val="9278135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D575D89-BFAD-4DDD-A3E8-93F93A8CCB13}" type="datetimeFigureOut">
              <a:rPr lang="ar-EG" smtClean="0"/>
              <a:t>28/08/1445</a:t>
            </a:fld>
            <a:endParaRPr lang="ar-EG"/>
          </a:p>
        </p:txBody>
      </p:sp>
      <p:sp>
        <p:nvSpPr>
          <p:cNvPr id="5" name="Footer Placeholder 4"/>
          <p:cNvSpPr>
            <a:spLocks noGrp="1"/>
          </p:cNvSpPr>
          <p:nvPr>
            <p:ph type="ftr" sz="quarter" idx="11"/>
          </p:nvPr>
        </p:nvSpPr>
        <p:spPr/>
        <p:txBody>
          <a:bodyPr/>
          <a:lstStyle/>
          <a:p>
            <a:endParaRPr lang="ar-EG"/>
          </a:p>
        </p:txBody>
      </p:sp>
      <p:sp>
        <p:nvSpPr>
          <p:cNvPr id="6" name="Slide Number Placeholder 5"/>
          <p:cNvSpPr>
            <a:spLocks noGrp="1"/>
          </p:cNvSpPr>
          <p:nvPr>
            <p:ph type="sldNum" sz="quarter" idx="12"/>
          </p:nvPr>
        </p:nvSpPr>
        <p:spPr/>
        <p:txBody>
          <a:bodyPr/>
          <a:lstStyle/>
          <a:p>
            <a:fld id="{7D131346-57EA-4B4C-AD10-A02758AAB624}" type="slidenum">
              <a:rPr lang="ar-EG" smtClean="0"/>
              <a:t>‹#›</a:t>
            </a:fld>
            <a:endParaRPr lang="ar-EG"/>
          </a:p>
        </p:txBody>
      </p:sp>
    </p:spTree>
    <p:extLst>
      <p:ext uri="{BB962C8B-B14F-4D97-AF65-F5344CB8AC3E}">
        <p14:creationId xmlns:p14="http://schemas.microsoft.com/office/powerpoint/2010/main" val="27066680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D575D89-BFAD-4DDD-A3E8-93F93A8CCB13}" type="datetimeFigureOut">
              <a:rPr lang="ar-EG" smtClean="0"/>
              <a:t>28/08/1445</a:t>
            </a:fld>
            <a:endParaRPr lang="ar-EG"/>
          </a:p>
        </p:txBody>
      </p:sp>
      <p:sp>
        <p:nvSpPr>
          <p:cNvPr id="5" name="Footer Placeholder 4"/>
          <p:cNvSpPr>
            <a:spLocks noGrp="1"/>
          </p:cNvSpPr>
          <p:nvPr>
            <p:ph type="ftr" sz="quarter" idx="11"/>
          </p:nvPr>
        </p:nvSpPr>
        <p:spPr/>
        <p:txBody>
          <a:bodyPr/>
          <a:lstStyle/>
          <a:p>
            <a:endParaRPr lang="ar-EG"/>
          </a:p>
        </p:txBody>
      </p:sp>
      <p:sp>
        <p:nvSpPr>
          <p:cNvPr id="6" name="Slide Number Placeholder 5"/>
          <p:cNvSpPr>
            <a:spLocks noGrp="1"/>
          </p:cNvSpPr>
          <p:nvPr>
            <p:ph type="sldNum" sz="quarter" idx="12"/>
          </p:nvPr>
        </p:nvSpPr>
        <p:spPr/>
        <p:txBody>
          <a:bodyPr/>
          <a:lstStyle/>
          <a:p>
            <a:fld id="{7D131346-57EA-4B4C-AD10-A02758AAB624}" type="slidenum">
              <a:rPr lang="ar-EG" smtClean="0"/>
              <a:t>‹#›</a:t>
            </a:fld>
            <a:endParaRPr lang="ar-EG"/>
          </a:p>
        </p:txBody>
      </p:sp>
    </p:spTree>
    <p:extLst>
      <p:ext uri="{BB962C8B-B14F-4D97-AF65-F5344CB8AC3E}">
        <p14:creationId xmlns:p14="http://schemas.microsoft.com/office/powerpoint/2010/main" val="24205614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D575D89-BFAD-4DDD-A3E8-93F93A8CCB13}" type="datetimeFigureOut">
              <a:rPr lang="ar-EG" smtClean="0"/>
              <a:t>28/08/1445</a:t>
            </a:fld>
            <a:endParaRPr lang="ar-EG"/>
          </a:p>
        </p:txBody>
      </p:sp>
      <p:sp>
        <p:nvSpPr>
          <p:cNvPr id="5" name="Footer Placeholder 4"/>
          <p:cNvSpPr>
            <a:spLocks noGrp="1"/>
          </p:cNvSpPr>
          <p:nvPr>
            <p:ph type="ftr" sz="quarter" idx="11"/>
          </p:nvPr>
        </p:nvSpPr>
        <p:spPr/>
        <p:txBody>
          <a:bodyPr/>
          <a:lstStyle/>
          <a:p>
            <a:endParaRPr lang="ar-EG"/>
          </a:p>
        </p:txBody>
      </p:sp>
      <p:sp>
        <p:nvSpPr>
          <p:cNvPr id="6" name="Slide Number Placeholder 5"/>
          <p:cNvSpPr>
            <a:spLocks noGrp="1"/>
          </p:cNvSpPr>
          <p:nvPr>
            <p:ph type="sldNum" sz="quarter" idx="12"/>
          </p:nvPr>
        </p:nvSpPr>
        <p:spPr/>
        <p:txBody>
          <a:bodyPr/>
          <a:lstStyle/>
          <a:p>
            <a:fld id="{7D131346-57EA-4B4C-AD10-A02758AAB624}" type="slidenum">
              <a:rPr lang="ar-EG" smtClean="0"/>
              <a:t>‹#›</a:t>
            </a:fld>
            <a:endParaRPr lang="ar-EG"/>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24695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D575D89-BFAD-4DDD-A3E8-93F93A8CCB13}" type="datetimeFigureOut">
              <a:rPr lang="ar-EG" smtClean="0"/>
              <a:t>28/08/1445</a:t>
            </a:fld>
            <a:endParaRPr lang="ar-EG"/>
          </a:p>
        </p:txBody>
      </p:sp>
      <p:sp>
        <p:nvSpPr>
          <p:cNvPr id="6" name="Footer Placeholder 5"/>
          <p:cNvSpPr>
            <a:spLocks noGrp="1"/>
          </p:cNvSpPr>
          <p:nvPr>
            <p:ph type="ftr" sz="quarter" idx="11"/>
          </p:nvPr>
        </p:nvSpPr>
        <p:spPr/>
        <p:txBody>
          <a:bodyPr/>
          <a:lstStyle/>
          <a:p>
            <a:endParaRPr lang="ar-EG"/>
          </a:p>
        </p:txBody>
      </p:sp>
      <p:sp>
        <p:nvSpPr>
          <p:cNvPr id="7" name="Slide Number Placeholder 6"/>
          <p:cNvSpPr>
            <a:spLocks noGrp="1"/>
          </p:cNvSpPr>
          <p:nvPr>
            <p:ph type="sldNum" sz="quarter" idx="12"/>
          </p:nvPr>
        </p:nvSpPr>
        <p:spPr/>
        <p:txBody>
          <a:bodyPr/>
          <a:lstStyle/>
          <a:p>
            <a:fld id="{7D131346-57EA-4B4C-AD10-A02758AAB624}" type="slidenum">
              <a:rPr lang="ar-EG" smtClean="0"/>
              <a:t>‹#›</a:t>
            </a:fld>
            <a:endParaRPr lang="ar-EG"/>
          </a:p>
        </p:txBody>
      </p:sp>
    </p:spTree>
    <p:extLst>
      <p:ext uri="{BB962C8B-B14F-4D97-AF65-F5344CB8AC3E}">
        <p14:creationId xmlns:p14="http://schemas.microsoft.com/office/powerpoint/2010/main" val="30860144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D575D89-BFAD-4DDD-A3E8-93F93A8CCB13}" type="datetimeFigureOut">
              <a:rPr lang="ar-EG" smtClean="0"/>
              <a:t>28/08/1445</a:t>
            </a:fld>
            <a:endParaRPr lang="ar-EG"/>
          </a:p>
        </p:txBody>
      </p:sp>
      <p:sp>
        <p:nvSpPr>
          <p:cNvPr id="8" name="Footer Placeholder 7"/>
          <p:cNvSpPr>
            <a:spLocks noGrp="1"/>
          </p:cNvSpPr>
          <p:nvPr>
            <p:ph type="ftr" sz="quarter" idx="11"/>
          </p:nvPr>
        </p:nvSpPr>
        <p:spPr/>
        <p:txBody>
          <a:bodyPr/>
          <a:lstStyle/>
          <a:p>
            <a:endParaRPr lang="ar-EG"/>
          </a:p>
        </p:txBody>
      </p:sp>
      <p:sp>
        <p:nvSpPr>
          <p:cNvPr id="9" name="Slide Number Placeholder 8"/>
          <p:cNvSpPr>
            <a:spLocks noGrp="1"/>
          </p:cNvSpPr>
          <p:nvPr>
            <p:ph type="sldNum" sz="quarter" idx="12"/>
          </p:nvPr>
        </p:nvSpPr>
        <p:spPr/>
        <p:txBody>
          <a:bodyPr/>
          <a:lstStyle/>
          <a:p>
            <a:fld id="{7D131346-57EA-4B4C-AD10-A02758AAB624}" type="slidenum">
              <a:rPr lang="ar-EG" smtClean="0"/>
              <a:t>‹#›</a:t>
            </a:fld>
            <a:endParaRPr lang="ar-EG"/>
          </a:p>
        </p:txBody>
      </p:sp>
    </p:spTree>
    <p:extLst>
      <p:ext uri="{BB962C8B-B14F-4D97-AF65-F5344CB8AC3E}">
        <p14:creationId xmlns:p14="http://schemas.microsoft.com/office/powerpoint/2010/main" val="35359841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D575D89-BFAD-4DDD-A3E8-93F93A8CCB13}" type="datetimeFigureOut">
              <a:rPr lang="ar-EG" smtClean="0"/>
              <a:t>28/08/1445</a:t>
            </a:fld>
            <a:endParaRPr lang="ar-EG"/>
          </a:p>
        </p:txBody>
      </p:sp>
      <p:sp>
        <p:nvSpPr>
          <p:cNvPr id="4" name="Footer Placeholder 3"/>
          <p:cNvSpPr>
            <a:spLocks noGrp="1"/>
          </p:cNvSpPr>
          <p:nvPr>
            <p:ph type="ftr" sz="quarter" idx="11"/>
          </p:nvPr>
        </p:nvSpPr>
        <p:spPr/>
        <p:txBody>
          <a:bodyPr/>
          <a:lstStyle/>
          <a:p>
            <a:endParaRPr lang="ar-EG"/>
          </a:p>
        </p:txBody>
      </p:sp>
      <p:sp>
        <p:nvSpPr>
          <p:cNvPr id="5" name="Slide Number Placeholder 4"/>
          <p:cNvSpPr>
            <a:spLocks noGrp="1"/>
          </p:cNvSpPr>
          <p:nvPr>
            <p:ph type="sldNum" sz="quarter" idx="12"/>
          </p:nvPr>
        </p:nvSpPr>
        <p:spPr/>
        <p:txBody>
          <a:bodyPr/>
          <a:lstStyle/>
          <a:p>
            <a:fld id="{7D131346-57EA-4B4C-AD10-A02758AAB624}" type="slidenum">
              <a:rPr lang="ar-EG" smtClean="0"/>
              <a:t>‹#›</a:t>
            </a:fld>
            <a:endParaRPr lang="ar-EG"/>
          </a:p>
        </p:txBody>
      </p:sp>
    </p:spTree>
    <p:extLst>
      <p:ext uri="{BB962C8B-B14F-4D97-AF65-F5344CB8AC3E}">
        <p14:creationId xmlns:p14="http://schemas.microsoft.com/office/powerpoint/2010/main" val="41497977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D575D89-BFAD-4DDD-A3E8-93F93A8CCB13}" type="datetimeFigureOut">
              <a:rPr lang="ar-EG" smtClean="0"/>
              <a:t>28/08/1445</a:t>
            </a:fld>
            <a:endParaRPr lang="ar-EG"/>
          </a:p>
        </p:txBody>
      </p:sp>
      <p:sp>
        <p:nvSpPr>
          <p:cNvPr id="3" name="Footer Placeholder 2"/>
          <p:cNvSpPr>
            <a:spLocks noGrp="1"/>
          </p:cNvSpPr>
          <p:nvPr>
            <p:ph type="ftr" sz="quarter" idx="11"/>
          </p:nvPr>
        </p:nvSpPr>
        <p:spPr/>
        <p:txBody>
          <a:bodyPr/>
          <a:lstStyle/>
          <a:p>
            <a:endParaRPr lang="ar-EG"/>
          </a:p>
        </p:txBody>
      </p:sp>
      <p:sp>
        <p:nvSpPr>
          <p:cNvPr id="4" name="Slide Number Placeholder 3"/>
          <p:cNvSpPr>
            <a:spLocks noGrp="1"/>
          </p:cNvSpPr>
          <p:nvPr>
            <p:ph type="sldNum" sz="quarter" idx="12"/>
          </p:nvPr>
        </p:nvSpPr>
        <p:spPr/>
        <p:txBody>
          <a:bodyPr/>
          <a:lstStyle/>
          <a:p>
            <a:fld id="{7D131346-57EA-4B4C-AD10-A02758AAB624}" type="slidenum">
              <a:rPr lang="ar-EG" smtClean="0"/>
              <a:t>‹#›</a:t>
            </a:fld>
            <a:endParaRPr lang="ar-EG"/>
          </a:p>
        </p:txBody>
      </p:sp>
    </p:spTree>
    <p:extLst>
      <p:ext uri="{BB962C8B-B14F-4D97-AF65-F5344CB8AC3E}">
        <p14:creationId xmlns:p14="http://schemas.microsoft.com/office/powerpoint/2010/main" val="8570873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D575D89-BFAD-4DDD-A3E8-93F93A8CCB13}" type="datetimeFigureOut">
              <a:rPr lang="ar-EG" smtClean="0"/>
              <a:t>28/08/1445</a:t>
            </a:fld>
            <a:endParaRPr lang="ar-EG"/>
          </a:p>
        </p:txBody>
      </p:sp>
      <p:sp>
        <p:nvSpPr>
          <p:cNvPr id="6" name="Footer Placeholder 5"/>
          <p:cNvSpPr>
            <a:spLocks noGrp="1"/>
          </p:cNvSpPr>
          <p:nvPr>
            <p:ph type="ftr" sz="quarter" idx="11"/>
          </p:nvPr>
        </p:nvSpPr>
        <p:spPr/>
        <p:txBody>
          <a:bodyPr/>
          <a:lstStyle/>
          <a:p>
            <a:endParaRPr lang="ar-EG"/>
          </a:p>
        </p:txBody>
      </p:sp>
      <p:sp>
        <p:nvSpPr>
          <p:cNvPr id="7" name="Slide Number Placeholder 6"/>
          <p:cNvSpPr>
            <a:spLocks noGrp="1"/>
          </p:cNvSpPr>
          <p:nvPr>
            <p:ph type="sldNum" sz="quarter" idx="12"/>
          </p:nvPr>
        </p:nvSpPr>
        <p:spPr/>
        <p:txBody>
          <a:bodyPr/>
          <a:lstStyle/>
          <a:p>
            <a:fld id="{7D131346-57EA-4B4C-AD10-A02758AAB624}" type="slidenum">
              <a:rPr lang="ar-EG" smtClean="0"/>
              <a:t>‹#›</a:t>
            </a:fld>
            <a:endParaRPr lang="ar-EG"/>
          </a:p>
        </p:txBody>
      </p:sp>
    </p:spTree>
    <p:extLst>
      <p:ext uri="{BB962C8B-B14F-4D97-AF65-F5344CB8AC3E}">
        <p14:creationId xmlns:p14="http://schemas.microsoft.com/office/powerpoint/2010/main" val="36998742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D575D89-BFAD-4DDD-A3E8-93F93A8CCB13}" type="datetimeFigureOut">
              <a:rPr lang="ar-EG" smtClean="0"/>
              <a:t>28/08/1445</a:t>
            </a:fld>
            <a:endParaRPr lang="ar-EG"/>
          </a:p>
        </p:txBody>
      </p:sp>
      <p:sp>
        <p:nvSpPr>
          <p:cNvPr id="6" name="Footer Placeholder 5"/>
          <p:cNvSpPr>
            <a:spLocks noGrp="1"/>
          </p:cNvSpPr>
          <p:nvPr>
            <p:ph type="ftr" sz="quarter" idx="11"/>
          </p:nvPr>
        </p:nvSpPr>
        <p:spPr/>
        <p:txBody>
          <a:bodyPr/>
          <a:lstStyle/>
          <a:p>
            <a:endParaRPr lang="ar-EG"/>
          </a:p>
        </p:txBody>
      </p:sp>
      <p:sp>
        <p:nvSpPr>
          <p:cNvPr id="7" name="Slide Number Placeholder 6"/>
          <p:cNvSpPr>
            <a:spLocks noGrp="1"/>
          </p:cNvSpPr>
          <p:nvPr>
            <p:ph type="sldNum" sz="quarter" idx="12"/>
          </p:nvPr>
        </p:nvSpPr>
        <p:spPr/>
        <p:txBody>
          <a:bodyPr/>
          <a:lstStyle/>
          <a:p>
            <a:fld id="{7D131346-57EA-4B4C-AD10-A02758AAB624}" type="slidenum">
              <a:rPr lang="ar-EG" smtClean="0"/>
              <a:t>‹#›</a:t>
            </a:fld>
            <a:endParaRPr lang="ar-EG"/>
          </a:p>
        </p:txBody>
      </p:sp>
    </p:spTree>
    <p:extLst>
      <p:ext uri="{BB962C8B-B14F-4D97-AF65-F5344CB8AC3E}">
        <p14:creationId xmlns:p14="http://schemas.microsoft.com/office/powerpoint/2010/main" val="18209382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7D575D89-BFAD-4DDD-A3E8-93F93A8CCB13}" type="datetimeFigureOut">
              <a:rPr lang="ar-EG" smtClean="0"/>
              <a:t>28/08/1445</a:t>
            </a:fld>
            <a:endParaRPr lang="ar-EG"/>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ar-EG"/>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7D131346-57EA-4B4C-AD10-A02758AAB624}" type="slidenum">
              <a:rPr lang="ar-EG" smtClean="0"/>
              <a:t>‹#›</a:t>
            </a:fld>
            <a:endParaRPr lang="ar-EG"/>
          </a:p>
        </p:txBody>
      </p:sp>
    </p:spTree>
    <p:extLst>
      <p:ext uri="{BB962C8B-B14F-4D97-AF65-F5344CB8AC3E}">
        <p14:creationId xmlns:p14="http://schemas.microsoft.com/office/powerpoint/2010/main" val="74006183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1"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r" defTabSz="914400" rtl="1"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r" defTabSz="914400" rtl="1"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r" defTabSz="914400" rtl="1"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r" defTabSz="914400" rtl="1"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r" defTabSz="914400" rtl="1"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r" defTabSz="914400" rtl="1"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r" defTabSz="914400" rtl="1"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r" defTabSz="914400" rtl="1"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r" defTabSz="914400" rtl="1"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2683C6-F96E-5324-4C46-48063FDDBAAF}"/>
              </a:ext>
            </a:extLst>
          </p:cNvPr>
          <p:cNvSpPr>
            <a:spLocks noGrp="1"/>
          </p:cNvSpPr>
          <p:nvPr>
            <p:ph type="ctrTitle"/>
          </p:nvPr>
        </p:nvSpPr>
        <p:spPr/>
        <p:txBody>
          <a:bodyPr/>
          <a:lstStyle/>
          <a:p>
            <a:r>
              <a:rPr lang="en-US" dirty="0"/>
              <a:t>Database Objects</a:t>
            </a:r>
            <a:endParaRPr lang="ar-EG" dirty="0"/>
          </a:p>
        </p:txBody>
      </p:sp>
      <p:sp>
        <p:nvSpPr>
          <p:cNvPr id="3" name="Subtitle 2">
            <a:extLst>
              <a:ext uri="{FF2B5EF4-FFF2-40B4-BE49-F238E27FC236}">
                <a16:creationId xmlns:a16="http://schemas.microsoft.com/office/drawing/2014/main" id="{AC4222E9-D30E-1CA7-8EAC-1D19DDD0CAE1}"/>
              </a:ext>
            </a:extLst>
          </p:cNvPr>
          <p:cNvSpPr>
            <a:spLocks noGrp="1"/>
          </p:cNvSpPr>
          <p:nvPr>
            <p:ph type="subTitle" idx="1"/>
          </p:nvPr>
        </p:nvSpPr>
        <p:spPr/>
        <p:txBody>
          <a:bodyPr/>
          <a:lstStyle/>
          <a:p>
            <a:endParaRPr lang="ar-EG"/>
          </a:p>
        </p:txBody>
      </p:sp>
    </p:spTree>
    <p:extLst>
      <p:ext uri="{BB962C8B-B14F-4D97-AF65-F5344CB8AC3E}">
        <p14:creationId xmlns:p14="http://schemas.microsoft.com/office/powerpoint/2010/main" val="40166694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F1994-9CE4-FC04-83A3-0EE27A3A751A}"/>
              </a:ext>
            </a:extLst>
          </p:cNvPr>
          <p:cNvSpPr>
            <a:spLocks noGrp="1"/>
          </p:cNvSpPr>
          <p:nvPr>
            <p:ph type="title"/>
          </p:nvPr>
        </p:nvSpPr>
        <p:spPr/>
        <p:txBody>
          <a:bodyPr>
            <a:normAutofit/>
          </a:bodyPr>
          <a:lstStyle/>
          <a:p>
            <a:r>
              <a:rPr lang="en-US" b="1" i="0" dirty="0">
                <a:effectLst/>
                <a:latin typeface="Wotfard"/>
              </a:rPr>
              <a:t>Binary string data types</a:t>
            </a:r>
            <a:endParaRPr lang="ar-EG" b="1" dirty="0"/>
          </a:p>
        </p:txBody>
      </p:sp>
      <p:sp>
        <p:nvSpPr>
          <p:cNvPr id="3" name="Content Placeholder 2">
            <a:extLst>
              <a:ext uri="{FF2B5EF4-FFF2-40B4-BE49-F238E27FC236}">
                <a16:creationId xmlns:a16="http://schemas.microsoft.com/office/drawing/2014/main" id="{8DA9936B-D321-13EC-4038-F677FA5C6754}"/>
              </a:ext>
            </a:extLst>
          </p:cNvPr>
          <p:cNvSpPr>
            <a:spLocks noGrp="1"/>
          </p:cNvSpPr>
          <p:nvPr>
            <p:ph idx="1"/>
          </p:nvPr>
        </p:nvSpPr>
        <p:spPr/>
        <p:txBody>
          <a:bodyPr/>
          <a:lstStyle/>
          <a:p>
            <a:endParaRPr lang="ar-EG"/>
          </a:p>
        </p:txBody>
      </p:sp>
      <p:pic>
        <p:nvPicPr>
          <p:cNvPr id="5" name="Picture 4">
            <a:extLst>
              <a:ext uri="{FF2B5EF4-FFF2-40B4-BE49-F238E27FC236}">
                <a16:creationId xmlns:a16="http://schemas.microsoft.com/office/drawing/2014/main" id="{187F853E-25FA-A0B6-1B4F-855C19F126F1}"/>
              </a:ext>
            </a:extLst>
          </p:cNvPr>
          <p:cNvPicPr>
            <a:picLocks noChangeAspect="1"/>
          </p:cNvPicPr>
          <p:nvPr/>
        </p:nvPicPr>
        <p:blipFill>
          <a:blip r:embed="rId2"/>
          <a:stretch>
            <a:fillRect/>
          </a:stretch>
        </p:blipFill>
        <p:spPr>
          <a:xfrm>
            <a:off x="1195596" y="2097157"/>
            <a:ext cx="9820275" cy="1762125"/>
          </a:xfrm>
          <a:prstGeom prst="rect">
            <a:avLst/>
          </a:prstGeom>
          <a:ln>
            <a:solidFill>
              <a:schemeClr val="accent1"/>
            </a:solidFill>
          </a:ln>
        </p:spPr>
      </p:pic>
    </p:spTree>
    <p:extLst>
      <p:ext uri="{BB962C8B-B14F-4D97-AF65-F5344CB8AC3E}">
        <p14:creationId xmlns:p14="http://schemas.microsoft.com/office/powerpoint/2010/main" val="28125465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4AE1D8-1FA1-CDD1-D116-5ED29C47C49C}"/>
              </a:ext>
            </a:extLst>
          </p:cNvPr>
          <p:cNvSpPr>
            <a:spLocks noGrp="1"/>
          </p:cNvSpPr>
          <p:nvPr>
            <p:ph type="title"/>
          </p:nvPr>
        </p:nvSpPr>
        <p:spPr/>
        <p:txBody>
          <a:bodyPr/>
          <a:lstStyle/>
          <a:p>
            <a:r>
              <a:rPr lang="en-US" b="1" dirty="0"/>
              <a:t>Practical Example </a:t>
            </a:r>
            <a:endParaRPr lang="ar-EG" b="1" dirty="0"/>
          </a:p>
        </p:txBody>
      </p:sp>
      <p:sp>
        <p:nvSpPr>
          <p:cNvPr id="3" name="Content Placeholder 2">
            <a:extLst>
              <a:ext uri="{FF2B5EF4-FFF2-40B4-BE49-F238E27FC236}">
                <a16:creationId xmlns:a16="http://schemas.microsoft.com/office/drawing/2014/main" id="{8149F294-92BC-029E-D9F8-C6C1FCCC1218}"/>
              </a:ext>
            </a:extLst>
          </p:cNvPr>
          <p:cNvSpPr>
            <a:spLocks noGrp="1"/>
          </p:cNvSpPr>
          <p:nvPr>
            <p:ph idx="1"/>
          </p:nvPr>
        </p:nvSpPr>
        <p:spPr/>
        <p:txBody>
          <a:bodyPr>
            <a:normAutofit lnSpcReduction="10000"/>
          </a:bodyPr>
          <a:lstStyle/>
          <a:p>
            <a:pPr algn="l" rtl="0"/>
            <a:r>
              <a:rPr lang="en-US" dirty="0">
                <a:solidFill>
                  <a:schemeClr val="tx1"/>
                </a:solidFill>
              </a:rPr>
              <a:t>On </a:t>
            </a:r>
            <a:r>
              <a:rPr lang="en-US" dirty="0" err="1">
                <a:solidFill>
                  <a:schemeClr val="tx1"/>
                </a:solidFill>
              </a:rPr>
              <a:t>Bikestore</a:t>
            </a:r>
            <a:r>
              <a:rPr lang="en-US" dirty="0">
                <a:solidFill>
                  <a:schemeClr val="tx1"/>
                </a:solidFill>
              </a:rPr>
              <a:t> DB Create new  </a:t>
            </a:r>
            <a:r>
              <a:rPr lang="en-US" b="1" dirty="0">
                <a:solidFill>
                  <a:schemeClr val="tx1"/>
                </a:solidFill>
              </a:rPr>
              <a:t>Supplier</a:t>
            </a:r>
            <a:r>
              <a:rPr lang="en-US" dirty="0">
                <a:solidFill>
                  <a:schemeClr val="tx1"/>
                </a:solidFill>
              </a:rPr>
              <a:t> Table , which include the following columns</a:t>
            </a:r>
          </a:p>
          <a:p>
            <a:pPr lvl="1" algn="l" rtl="0"/>
            <a:r>
              <a:rPr lang="en-US" dirty="0" err="1">
                <a:solidFill>
                  <a:schemeClr val="tx1"/>
                </a:solidFill>
              </a:rPr>
              <a:t>Suplier_First</a:t>
            </a:r>
            <a:r>
              <a:rPr lang="en-US" dirty="0">
                <a:solidFill>
                  <a:schemeClr val="tx1"/>
                </a:solidFill>
              </a:rPr>
              <a:t> name</a:t>
            </a:r>
          </a:p>
          <a:p>
            <a:pPr lvl="1" algn="l" rtl="0"/>
            <a:r>
              <a:rPr lang="en-US" dirty="0" err="1">
                <a:solidFill>
                  <a:schemeClr val="tx1"/>
                </a:solidFill>
              </a:rPr>
              <a:t>Suplier_last_name</a:t>
            </a:r>
            <a:r>
              <a:rPr lang="en-US" dirty="0">
                <a:solidFill>
                  <a:schemeClr val="tx1"/>
                </a:solidFill>
              </a:rPr>
              <a:t> </a:t>
            </a:r>
          </a:p>
          <a:p>
            <a:pPr lvl="1" algn="l" rtl="0"/>
            <a:r>
              <a:rPr lang="en-US" dirty="0">
                <a:solidFill>
                  <a:schemeClr val="tx1"/>
                </a:solidFill>
              </a:rPr>
              <a:t>Phone </a:t>
            </a:r>
          </a:p>
          <a:p>
            <a:pPr lvl="1" algn="l" rtl="0"/>
            <a:r>
              <a:rPr lang="en-US" dirty="0">
                <a:solidFill>
                  <a:schemeClr val="tx1"/>
                </a:solidFill>
              </a:rPr>
              <a:t>Address</a:t>
            </a:r>
          </a:p>
          <a:p>
            <a:pPr lvl="1" algn="l" rtl="0"/>
            <a:r>
              <a:rPr lang="en-US" dirty="0">
                <a:solidFill>
                  <a:schemeClr val="tx1"/>
                </a:solidFill>
              </a:rPr>
              <a:t>Company name</a:t>
            </a:r>
          </a:p>
          <a:p>
            <a:pPr algn="l" rtl="0"/>
            <a:r>
              <a:rPr lang="en-US" dirty="0">
                <a:solidFill>
                  <a:schemeClr val="tx1"/>
                </a:solidFill>
              </a:rPr>
              <a:t>  </a:t>
            </a:r>
            <a:r>
              <a:rPr lang="en-US" sz="2400" b="1" dirty="0">
                <a:solidFill>
                  <a:schemeClr val="tx1"/>
                </a:solidFill>
              </a:rPr>
              <a:t>note</a:t>
            </a:r>
            <a:r>
              <a:rPr lang="en-US" b="1" dirty="0">
                <a:solidFill>
                  <a:schemeClr val="tx1"/>
                </a:solidFill>
              </a:rPr>
              <a:t>:</a:t>
            </a:r>
            <a:r>
              <a:rPr lang="en-US" dirty="0">
                <a:solidFill>
                  <a:schemeClr val="tx1"/>
                </a:solidFill>
              </a:rPr>
              <a:t> many company may have an Arabic company name</a:t>
            </a:r>
          </a:p>
          <a:p>
            <a:pPr algn="l" rtl="0"/>
            <a:endParaRPr lang="en-US" dirty="0">
              <a:solidFill>
                <a:schemeClr val="tx1"/>
              </a:solidFill>
            </a:endParaRPr>
          </a:p>
          <a:p>
            <a:pPr algn="l" rtl="0"/>
            <a:endParaRPr lang="en-US" dirty="0">
              <a:solidFill>
                <a:schemeClr val="tx1"/>
              </a:solidFill>
            </a:endParaRPr>
          </a:p>
          <a:p>
            <a:pPr marL="45720" indent="0" algn="l" rtl="0">
              <a:buNone/>
            </a:pPr>
            <a:r>
              <a:rPr lang="en-US" dirty="0">
                <a:solidFill>
                  <a:schemeClr val="tx1"/>
                </a:solidFill>
              </a:rPr>
              <a:t> </a:t>
            </a:r>
            <a:endParaRPr lang="ar-EG" dirty="0">
              <a:solidFill>
                <a:schemeClr val="tx1"/>
              </a:solidFill>
            </a:endParaRPr>
          </a:p>
        </p:txBody>
      </p:sp>
    </p:spTree>
    <p:extLst>
      <p:ext uri="{BB962C8B-B14F-4D97-AF65-F5344CB8AC3E}">
        <p14:creationId xmlns:p14="http://schemas.microsoft.com/office/powerpoint/2010/main" val="18531350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06315-4900-7416-1801-C87C70C419CB}"/>
              </a:ext>
            </a:extLst>
          </p:cNvPr>
          <p:cNvSpPr>
            <a:spLocks noGrp="1"/>
          </p:cNvSpPr>
          <p:nvPr>
            <p:ph type="title"/>
          </p:nvPr>
        </p:nvSpPr>
        <p:spPr/>
        <p:txBody>
          <a:bodyPr/>
          <a:lstStyle/>
          <a:p>
            <a:r>
              <a:rPr lang="en-US" b="1" dirty="0"/>
              <a:t>SQL Server database types</a:t>
            </a:r>
            <a:endParaRPr lang="ar-EG" b="1" dirty="0"/>
          </a:p>
        </p:txBody>
      </p:sp>
      <p:sp>
        <p:nvSpPr>
          <p:cNvPr id="3" name="Content Placeholder 2">
            <a:extLst>
              <a:ext uri="{FF2B5EF4-FFF2-40B4-BE49-F238E27FC236}">
                <a16:creationId xmlns:a16="http://schemas.microsoft.com/office/drawing/2014/main" id="{3665E800-F19A-05CB-C8F5-C9CB1E992A15}"/>
              </a:ext>
            </a:extLst>
          </p:cNvPr>
          <p:cNvSpPr>
            <a:spLocks noGrp="1"/>
          </p:cNvSpPr>
          <p:nvPr>
            <p:ph idx="1"/>
          </p:nvPr>
        </p:nvSpPr>
        <p:spPr/>
        <p:txBody>
          <a:bodyPr/>
          <a:lstStyle/>
          <a:p>
            <a:pPr marL="502920" indent="-457200" algn="l" rtl="0">
              <a:buFont typeface="+mj-lt"/>
              <a:buAutoNum type="arabicPeriod"/>
            </a:pPr>
            <a:r>
              <a:rPr lang="en-US" b="1" dirty="0">
                <a:solidFill>
                  <a:schemeClr val="tx1"/>
                </a:solidFill>
              </a:rPr>
              <a:t>System databases</a:t>
            </a:r>
          </a:p>
          <a:p>
            <a:pPr marL="502920" indent="-457200" algn="l" rtl="0">
              <a:buFont typeface="+mj-lt"/>
              <a:buAutoNum type="arabicPeriod"/>
            </a:pPr>
            <a:r>
              <a:rPr lang="en-US" b="1" dirty="0">
                <a:solidFill>
                  <a:schemeClr val="tx1"/>
                </a:solidFill>
              </a:rPr>
              <a:t>Snapshots database</a:t>
            </a:r>
          </a:p>
          <a:p>
            <a:pPr marL="502920" indent="-457200" algn="l" rtl="0">
              <a:buFont typeface="+mj-lt"/>
              <a:buAutoNum type="arabicPeriod"/>
            </a:pPr>
            <a:r>
              <a:rPr lang="en-US" b="1" dirty="0">
                <a:solidFill>
                  <a:schemeClr val="tx1"/>
                </a:solidFill>
              </a:rPr>
              <a:t>Reporting database</a:t>
            </a:r>
          </a:p>
          <a:p>
            <a:pPr marL="502920" indent="-457200" algn="l" rtl="0">
              <a:buFont typeface="+mj-lt"/>
              <a:buAutoNum type="arabicPeriod"/>
            </a:pPr>
            <a:r>
              <a:rPr lang="en-US" b="1" dirty="0">
                <a:solidFill>
                  <a:schemeClr val="tx1"/>
                </a:solidFill>
              </a:rPr>
              <a:t>Sample database</a:t>
            </a:r>
          </a:p>
          <a:p>
            <a:pPr marL="502920" indent="-457200" algn="l" rtl="0">
              <a:buFont typeface="+mj-lt"/>
              <a:buAutoNum type="arabicPeriod"/>
            </a:pPr>
            <a:r>
              <a:rPr lang="en-US" b="1" dirty="0">
                <a:solidFill>
                  <a:schemeClr val="tx1"/>
                </a:solidFill>
              </a:rPr>
              <a:t>User defined database </a:t>
            </a:r>
            <a:endParaRPr lang="ar-EG" b="1" dirty="0">
              <a:solidFill>
                <a:schemeClr val="tx1"/>
              </a:solidFill>
            </a:endParaRPr>
          </a:p>
        </p:txBody>
      </p:sp>
      <p:pic>
        <p:nvPicPr>
          <p:cNvPr id="3074" name="Picture 2" descr="sql server - How can I get a list of all of the user databases via t-sql? -  Stack Overflow">
            <a:extLst>
              <a:ext uri="{FF2B5EF4-FFF2-40B4-BE49-F238E27FC236}">
                <a16:creationId xmlns:a16="http://schemas.microsoft.com/office/drawing/2014/main" id="{113A171E-14E2-5341-0699-B218E1D09C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54415" y="2057400"/>
            <a:ext cx="2889590" cy="4038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55456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8F9DBA-91CE-EF44-D0BE-1FCC8A53DD90}"/>
              </a:ext>
            </a:extLst>
          </p:cNvPr>
          <p:cNvSpPr>
            <a:spLocks noGrp="1"/>
          </p:cNvSpPr>
          <p:nvPr>
            <p:ph type="title"/>
          </p:nvPr>
        </p:nvSpPr>
        <p:spPr/>
        <p:txBody>
          <a:bodyPr/>
          <a:lstStyle/>
          <a:p>
            <a:r>
              <a:rPr lang="en-US" b="1" dirty="0"/>
              <a:t>SQL Server database / System DB</a:t>
            </a:r>
            <a:endParaRPr lang="ar-EG" dirty="0"/>
          </a:p>
        </p:txBody>
      </p:sp>
      <p:sp>
        <p:nvSpPr>
          <p:cNvPr id="3" name="Content Placeholder 2">
            <a:extLst>
              <a:ext uri="{FF2B5EF4-FFF2-40B4-BE49-F238E27FC236}">
                <a16:creationId xmlns:a16="http://schemas.microsoft.com/office/drawing/2014/main" id="{5A110DA6-1728-DE04-D37A-41C7C10FD53B}"/>
              </a:ext>
            </a:extLst>
          </p:cNvPr>
          <p:cNvSpPr>
            <a:spLocks noGrp="1"/>
          </p:cNvSpPr>
          <p:nvPr>
            <p:ph idx="1"/>
          </p:nvPr>
        </p:nvSpPr>
        <p:spPr/>
        <p:txBody>
          <a:bodyPr/>
          <a:lstStyle/>
          <a:p>
            <a:pPr algn="justLow" rtl="0"/>
            <a:r>
              <a:rPr lang="en-US" sz="2000" dirty="0">
                <a:solidFill>
                  <a:srgbClr val="212529"/>
                </a:solidFill>
                <a:latin typeface="Wotfard"/>
              </a:rPr>
              <a:t>The </a:t>
            </a:r>
            <a:r>
              <a:rPr lang="en-US" sz="2000" b="1" dirty="0">
                <a:solidFill>
                  <a:srgbClr val="212529"/>
                </a:solidFill>
                <a:latin typeface="Tw Cen MT" panose="020B0602020104020603" pitchFamily="34" charset="0"/>
              </a:rPr>
              <a:t>master</a:t>
            </a:r>
            <a:r>
              <a:rPr lang="en-US" sz="2000" dirty="0">
                <a:solidFill>
                  <a:srgbClr val="212529"/>
                </a:solidFill>
                <a:latin typeface="Wotfard"/>
              </a:rPr>
              <a:t> system database stores system-level information of the SQL server instance.</a:t>
            </a:r>
          </a:p>
          <a:p>
            <a:pPr algn="justLow" rtl="0"/>
            <a:r>
              <a:rPr lang="en-US" sz="2000" dirty="0">
                <a:solidFill>
                  <a:srgbClr val="212529"/>
                </a:solidFill>
                <a:latin typeface="Wotfard"/>
              </a:rPr>
              <a:t>The </a:t>
            </a:r>
            <a:r>
              <a:rPr lang="en-US" sz="2000" b="1" dirty="0" err="1">
                <a:solidFill>
                  <a:srgbClr val="212529"/>
                </a:solidFill>
                <a:latin typeface="Tw Cen MT" panose="020B0602020104020603" pitchFamily="34" charset="0"/>
              </a:rPr>
              <a:t>msdb</a:t>
            </a:r>
            <a:r>
              <a:rPr lang="en-US" sz="2000" dirty="0">
                <a:solidFill>
                  <a:srgbClr val="212529"/>
                </a:solidFill>
                <a:latin typeface="Wotfard"/>
              </a:rPr>
              <a:t> database is used by SQL Server Agent for jobs &amp; alerts.</a:t>
            </a:r>
          </a:p>
          <a:p>
            <a:pPr algn="justLow" rtl="0"/>
            <a:r>
              <a:rPr lang="en-US" sz="2000" dirty="0">
                <a:solidFill>
                  <a:srgbClr val="212529"/>
                </a:solidFill>
                <a:latin typeface="Wotfard"/>
              </a:rPr>
              <a:t>The </a:t>
            </a:r>
            <a:r>
              <a:rPr lang="en-US" sz="2000" b="1" dirty="0">
                <a:solidFill>
                  <a:srgbClr val="212529"/>
                </a:solidFill>
                <a:latin typeface="Tw Cen MT" panose="020B0602020104020603" pitchFamily="34" charset="0"/>
              </a:rPr>
              <a:t>model</a:t>
            </a:r>
            <a:r>
              <a:rPr lang="en-US" sz="2000" dirty="0">
                <a:solidFill>
                  <a:srgbClr val="212529"/>
                </a:solidFill>
                <a:latin typeface="Wotfard"/>
              </a:rPr>
              <a:t> database is served as a template for creating other databases.</a:t>
            </a:r>
          </a:p>
          <a:p>
            <a:pPr algn="justLow" rtl="0"/>
            <a:r>
              <a:rPr lang="en-US" sz="2000" dirty="0">
                <a:solidFill>
                  <a:srgbClr val="212529"/>
                </a:solidFill>
                <a:latin typeface="Wotfard"/>
              </a:rPr>
              <a:t>The </a:t>
            </a:r>
            <a:r>
              <a:rPr lang="en-US" sz="2000" b="1" dirty="0" err="1">
                <a:solidFill>
                  <a:srgbClr val="212529"/>
                </a:solidFill>
                <a:latin typeface="Tw Cen MT" panose="020B0602020104020603" pitchFamily="34" charset="0"/>
              </a:rPr>
              <a:t>tempdb</a:t>
            </a:r>
            <a:r>
              <a:rPr lang="en-US" sz="2000" dirty="0">
                <a:solidFill>
                  <a:srgbClr val="212529"/>
                </a:solidFill>
                <a:latin typeface="Wotfard"/>
              </a:rPr>
              <a:t> system database stores the temporary objects and is recreated every time the SQL Server starts.</a:t>
            </a:r>
            <a:endParaRPr lang="ar-EG" sz="2000" dirty="0">
              <a:solidFill>
                <a:srgbClr val="212529"/>
              </a:solidFill>
              <a:latin typeface="Wotfard"/>
            </a:endParaRPr>
          </a:p>
        </p:txBody>
      </p:sp>
    </p:spTree>
    <p:extLst>
      <p:ext uri="{BB962C8B-B14F-4D97-AF65-F5344CB8AC3E}">
        <p14:creationId xmlns:p14="http://schemas.microsoft.com/office/powerpoint/2010/main" val="6863504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07519F-E293-5927-D7D4-60B47E48492A}"/>
              </a:ext>
            </a:extLst>
          </p:cNvPr>
          <p:cNvSpPr>
            <a:spLocks noGrp="1"/>
          </p:cNvSpPr>
          <p:nvPr>
            <p:ph type="title"/>
          </p:nvPr>
        </p:nvSpPr>
        <p:spPr/>
        <p:txBody>
          <a:bodyPr/>
          <a:lstStyle/>
          <a:p>
            <a:r>
              <a:rPr lang="en-US" b="1" dirty="0"/>
              <a:t>SQL Server database/Snapshot </a:t>
            </a:r>
            <a:endParaRPr lang="ar-EG" dirty="0"/>
          </a:p>
        </p:txBody>
      </p:sp>
      <p:sp>
        <p:nvSpPr>
          <p:cNvPr id="3" name="Content Placeholder 2">
            <a:extLst>
              <a:ext uri="{FF2B5EF4-FFF2-40B4-BE49-F238E27FC236}">
                <a16:creationId xmlns:a16="http://schemas.microsoft.com/office/drawing/2014/main" id="{EF676B42-2716-B6BC-CBC3-51F9D73B8F98}"/>
              </a:ext>
            </a:extLst>
          </p:cNvPr>
          <p:cNvSpPr>
            <a:spLocks noGrp="1"/>
          </p:cNvSpPr>
          <p:nvPr>
            <p:ph idx="1"/>
          </p:nvPr>
        </p:nvSpPr>
        <p:spPr>
          <a:xfrm>
            <a:off x="1143000" y="2057400"/>
            <a:ext cx="6663216" cy="4038600"/>
          </a:xfrm>
        </p:spPr>
        <p:txBody>
          <a:bodyPr/>
          <a:lstStyle/>
          <a:p>
            <a:pPr algn="just" rtl="0"/>
            <a:r>
              <a:rPr lang="en-US" b="0" i="0" dirty="0">
                <a:solidFill>
                  <a:srgbClr val="212529"/>
                </a:solidFill>
                <a:effectLst/>
                <a:latin typeface="Wotfard"/>
              </a:rPr>
              <a:t>A database snapshot is a read-only, static view of a database in an SQL Server instance.</a:t>
            </a:r>
          </a:p>
          <a:p>
            <a:pPr algn="just" rtl="0"/>
            <a:r>
              <a:rPr lang="en-US" b="0" i="0" dirty="0">
                <a:solidFill>
                  <a:srgbClr val="212529"/>
                </a:solidFill>
                <a:effectLst/>
                <a:latin typeface="Wotfard"/>
              </a:rPr>
              <a:t>However, when you modify the source database, SQL Server copies the changes to the snapshot. In other words, the size of the snapshot grows as you make changes to the source database:</a:t>
            </a:r>
            <a:endParaRPr lang="ar-EG" dirty="0"/>
          </a:p>
          <a:p>
            <a:pPr algn="l" rtl="0"/>
            <a:r>
              <a:rPr lang="en-US" b="0" i="0" dirty="0">
                <a:solidFill>
                  <a:srgbClr val="212529"/>
                </a:solidFill>
                <a:effectLst/>
                <a:latin typeface="Wotfard"/>
              </a:rPr>
              <a:t>A database can have multiple snapshots that persist until you explicitly drop them.</a:t>
            </a:r>
            <a:br>
              <a:rPr lang="en-US" dirty="0"/>
            </a:br>
            <a:endParaRPr lang="en-US" b="0" i="0" dirty="0">
              <a:solidFill>
                <a:srgbClr val="212529"/>
              </a:solidFill>
              <a:effectLst/>
              <a:latin typeface="Wotfard"/>
            </a:endParaRPr>
          </a:p>
        </p:txBody>
      </p:sp>
      <p:pic>
        <p:nvPicPr>
          <p:cNvPr id="1028" name="Picture 4">
            <a:extLst>
              <a:ext uri="{FF2B5EF4-FFF2-40B4-BE49-F238E27FC236}">
                <a16:creationId xmlns:a16="http://schemas.microsoft.com/office/drawing/2014/main" id="{7A2D377A-26AB-B23A-C7D9-05DEAAF9D4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05606" y="2633869"/>
            <a:ext cx="3994594" cy="23655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48998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BC7A6-DE3B-C268-662B-E3A67294A6DB}"/>
              </a:ext>
            </a:extLst>
          </p:cNvPr>
          <p:cNvSpPr>
            <a:spLocks noGrp="1"/>
          </p:cNvSpPr>
          <p:nvPr>
            <p:ph type="title"/>
          </p:nvPr>
        </p:nvSpPr>
        <p:spPr/>
        <p:txBody>
          <a:bodyPr/>
          <a:lstStyle/>
          <a:p>
            <a:r>
              <a:rPr lang="en-US" b="1" dirty="0"/>
              <a:t>SQL Server database/Snapshot </a:t>
            </a:r>
            <a:endParaRPr lang="ar-EG" dirty="0"/>
          </a:p>
        </p:txBody>
      </p:sp>
      <p:sp>
        <p:nvSpPr>
          <p:cNvPr id="3" name="Content Placeholder 2">
            <a:extLst>
              <a:ext uri="{FF2B5EF4-FFF2-40B4-BE49-F238E27FC236}">
                <a16:creationId xmlns:a16="http://schemas.microsoft.com/office/drawing/2014/main" id="{71556BEF-D8FC-A19C-23FD-41D159A69D07}"/>
              </a:ext>
            </a:extLst>
          </p:cNvPr>
          <p:cNvSpPr>
            <a:spLocks noGrp="1"/>
          </p:cNvSpPr>
          <p:nvPr>
            <p:ph idx="1"/>
          </p:nvPr>
        </p:nvSpPr>
        <p:spPr>
          <a:xfrm>
            <a:off x="1143000" y="2057399"/>
            <a:ext cx="9872871" cy="4651513"/>
          </a:xfrm>
        </p:spPr>
        <p:txBody>
          <a:bodyPr>
            <a:normAutofit/>
          </a:bodyPr>
          <a:lstStyle/>
          <a:p>
            <a:pPr algn="l" rtl="0"/>
            <a:r>
              <a:rPr lang="en-US" dirty="0">
                <a:solidFill>
                  <a:schemeClr val="tx1"/>
                </a:solidFill>
              </a:rPr>
              <a:t> </a:t>
            </a:r>
            <a:r>
              <a:rPr lang="en-US" dirty="0">
                <a:solidFill>
                  <a:srgbClr val="FF0000"/>
                </a:solidFill>
              </a:rPr>
              <a:t>CREATE DATABASE </a:t>
            </a:r>
            <a:r>
              <a:rPr lang="en-US" dirty="0">
                <a:solidFill>
                  <a:schemeClr val="tx1"/>
                </a:solidFill>
              </a:rPr>
              <a:t>... AS SNAPSHOT to create a snapshot of the </a:t>
            </a:r>
            <a:r>
              <a:rPr lang="en-US" dirty="0">
                <a:solidFill>
                  <a:srgbClr val="FF0000"/>
                </a:solidFill>
              </a:rPr>
              <a:t>HR</a:t>
            </a:r>
            <a:r>
              <a:rPr lang="en-US" dirty="0">
                <a:solidFill>
                  <a:schemeClr val="tx1"/>
                </a:solidFill>
              </a:rPr>
              <a:t> database:</a:t>
            </a:r>
          </a:p>
          <a:p>
            <a:pPr algn="l" rtl="0"/>
            <a:endParaRPr lang="en-US" dirty="0">
              <a:solidFill>
                <a:schemeClr val="tx1"/>
              </a:solidFill>
            </a:endParaRPr>
          </a:p>
          <a:p>
            <a:pPr algn="l" rtl="0"/>
            <a:endParaRPr lang="en-US" dirty="0">
              <a:solidFill>
                <a:schemeClr val="tx1"/>
              </a:solidFill>
            </a:endParaRPr>
          </a:p>
          <a:p>
            <a:pPr algn="l" rtl="0"/>
            <a:endParaRPr lang="en-US" dirty="0">
              <a:solidFill>
                <a:schemeClr val="tx1"/>
              </a:solidFill>
            </a:endParaRPr>
          </a:p>
          <a:p>
            <a:pPr algn="l" rtl="0"/>
            <a:endParaRPr lang="en-US" dirty="0">
              <a:solidFill>
                <a:schemeClr val="tx1"/>
              </a:solidFill>
            </a:endParaRPr>
          </a:p>
          <a:p>
            <a:pPr algn="l" rtl="0"/>
            <a:endParaRPr lang="en-US" dirty="0">
              <a:solidFill>
                <a:schemeClr val="tx1"/>
              </a:solidFill>
            </a:endParaRPr>
          </a:p>
          <a:p>
            <a:pPr algn="l" rtl="0"/>
            <a:endParaRPr lang="en-US" dirty="0">
              <a:solidFill>
                <a:schemeClr val="tx1"/>
              </a:solidFill>
            </a:endParaRPr>
          </a:p>
          <a:p>
            <a:pPr algn="l" rtl="0"/>
            <a:endParaRPr lang="en-US" dirty="0">
              <a:solidFill>
                <a:schemeClr val="tx1"/>
              </a:solidFill>
            </a:endParaRPr>
          </a:p>
          <a:p>
            <a:pPr algn="l" rtl="0"/>
            <a:r>
              <a:rPr lang="en-US" dirty="0">
                <a:solidFill>
                  <a:schemeClr val="tx1"/>
                </a:solidFill>
              </a:rPr>
              <a:t>Note that the D:\snapshots folder must exist so that the above command can execute successfully.</a:t>
            </a:r>
            <a:endParaRPr lang="ar-EG" dirty="0">
              <a:solidFill>
                <a:schemeClr val="tx1"/>
              </a:solidFill>
            </a:endParaRPr>
          </a:p>
        </p:txBody>
      </p:sp>
      <p:pic>
        <p:nvPicPr>
          <p:cNvPr id="5" name="Picture 4">
            <a:extLst>
              <a:ext uri="{FF2B5EF4-FFF2-40B4-BE49-F238E27FC236}">
                <a16:creationId xmlns:a16="http://schemas.microsoft.com/office/drawing/2014/main" id="{2157E0FB-7412-C226-4D65-2B1BEB1A7522}"/>
              </a:ext>
            </a:extLst>
          </p:cNvPr>
          <p:cNvPicPr>
            <a:picLocks noChangeAspect="1"/>
          </p:cNvPicPr>
          <p:nvPr/>
        </p:nvPicPr>
        <p:blipFill>
          <a:blip r:embed="rId2"/>
          <a:stretch>
            <a:fillRect/>
          </a:stretch>
        </p:blipFill>
        <p:spPr>
          <a:xfrm>
            <a:off x="2104196" y="4606992"/>
            <a:ext cx="5962650" cy="1171575"/>
          </a:xfrm>
          <a:prstGeom prst="rect">
            <a:avLst/>
          </a:prstGeom>
          <a:ln>
            <a:solidFill>
              <a:schemeClr val="accent1"/>
            </a:solidFill>
          </a:ln>
        </p:spPr>
      </p:pic>
      <p:pic>
        <p:nvPicPr>
          <p:cNvPr id="2052" name="Picture 4">
            <a:extLst>
              <a:ext uri="{FF2B5EF4-FFF2-40B4-BE49-F238E27FC236}">
                <a16:creationId xmlns:a16="http://schemas.microsoft.com/office/drawing/2014/main" id="{4C85E342-CFAE-B3A1-0A02-0EC946F534E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66846" y="2943225"/>
            <a:ext cx="3790950" cy="113347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A58D44D8-CDB2-8E74-2D25-2DB120274C24}"/>
              </a:ext>
            </a:extLst>
          </p:cNvPr>
          <p:cNvPicPr>
            <a:picLocks noChangeAspect="1"/>
          </p:cNvPicPr>
          <p:nvPr/>
        </p:nvPicPr>
        <p:blipFill>
          <a:blip r:embed="rId4"/>
          <a:stretch>
            <a:fillRect/>
          </a:stretch>
        </p:blipFill>
        <p:spPr>
          <a:xfrm>
            <a:off x="2104196" y="2557462"/>
            <a:ext cx="4105275" cy="1905000"/>
          </a:xfrm>
          <a:prstGeom prst="rect">
            <a:avLst/>
          </a:prstGeom>
          <a:ln>
            <a:solidFill>
              <a:schemeClr val="accent1"/>
            </a:solidFill>
          </a:ln>
        </p:spPr>
      </p:pic>
    </p:spTree>
    <p:extLst>
      <p:ext uri="{BB962C8B-B14F-4D97-AF65-F5344CB8AC3E}">
        <p14:creationId xmlns:p14="http://schemas.microsoft.com/office/powerpoint/2010/main" val="22586460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E468F1-5F3E-96CC-C76D-4F701F0C2975}"/>
              </a:ext>
            </a:extLst>
          </p:cNvPr>
          <p:cNvSpPr>
            <a:spLocks noGrp="1"/>
          </p:cNvSpPr>
          <p:nvPr>
            <p:ph type="title"/>
          </p:nvPr>
        </p:nvSpPr>
        <p:spPr/>
        <p:txBody>
          <a:bodyPr/>
          <a:lstStyle/>
          <a:p>
            <a:r>
              <a:rPr lang="en-US" b="1" dirty="0"/>
              <a:t>SQL Server database/Snapshot </a:t>
            </a:r>
            <a:endParaRPr lang="ar-EG" dirty="0"/>
          </a:p>
        </p:txBody>
      </p:sp>
      <p:sp>
        <p:nvSpPr>
          <p:cNvPr id="3" name="Content Placeholder 2">
            <a:extLst>
              <a:ext uri="{FF2B5EF4-FFF2-40B4-BE49-F238E27FC236}">
                <a16:creationId xmlns:a16="http://schemas.microsoft.com/office/drawing/2014/main" id="{5604194C-22A9-FBC6-28EB-65CA57C43A05}"/>
              </a:ext>
            </a:extLst>
          </p:cNvPr>
          <p:cNvSpPr>
            <a:spLocks noGrp="1"/>
          </p:cNvSpPr>
          <p:nvPr>
            <p:ph idx="1"/>
          </p:nvPr>
        </p:nvSpPr>
        <p:spPr/>
        <p:txBody>
          <a:bodyPr/>
          <a:lstStyle/>
          <a:p>
            <a:pPr algn="l" rtl="0"/>
            <a:r>
              <a:rPr lang="en-US" dirty="0">
                <a:solidFill>
                  <a:schemeClr val="tx1"/>
                </a:solidFill>
              </a:rPr>
              <a:t> restore the HR database from the </a:t>
            </a:r>
            <a:r>
              <a:rPr lang="en-US" dirty="0" err="1">
                <a:solidFill>
                  <a:schemeClr val="tx1"/>
                </a:solidFill>
              </a:rPr>
              <a:t>HR_Snapshots</a:t>
            </a:r>
            <a:r>
              <a:rPr lang="en-US" dirty="0">
                <a:solidFill>
                  <a:schemeClr val="tx1"/>
                </a:solidFill>
              </a:rPr>
              <a:t> database:</a:t>
            </a:r>
            <a:endParaRPr lang="ar-EG" dirty="0">
              <a:solidFill>
                <a:schemeClr val="tx1"/>
              </a:solidFill>
            </a:endParaRPr>
          </a:p>
        </p:txBody>
      </p:sp>
      <p:pic>
        <p:nvPicPr>
          <p:cNvPr id="5" name="Picture 4">
            <a:extLst>
              <a:ext uri="{FF2B5EF4-FFF2-40B4-BE49-F238E27FC236}">
                <a16:creationId xmlns:a16="http://schemas.microsoft.com/office/drawing/2014/main" id="{D00310CE-B06F-FD34-0965-1144639CB69F}"/>
              </a:ext>
            </a:extLst>
          </p:cNvPr>
          <p:cNvPicPr>
            <a:picLocks noChangeAspect="1"/>
          </p:cNvPicPr>
          <p:nvPr/>
        </p:nvPicPr>
        <p:blipFill>
          <a:blip r:embed="rId2"/>
          <a:stretch>
            <a:fillRect/>
          </a:stretch>
        </p:blipFill>
        <p:spPr>
          <a:xfrm>
            <a:off x="1543464" y="2643395"/>
            <a:ext cx="6874979" cy="1571210"/>
          </a:xfrm>
          <a:prstGeom prst="rect">
            <a:avLst/>
          </a:prstGeom>
          <a:ln>
            <a:solidFill>
              <a:schemeClr val="accent1"/>
            </a:solidFill>
          </a:ln>
        </p:spPr>
      </p:pic>
    </p:spTree>
    <p:extLst>
      <p:ext uri="{BB962C8B-B14F-4D97-AF65-F5344CB8AC3E}">
        <p14:creationId xmlns:p14="http://schemas.microsoft.com/office/powerpoint/2010/main" val="39891086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EFAC9-7F87-775E-00EE-BF1D0CB78552}"/>
              </a:ext>
            </a:extLst>
          </p:cNvPr>
          <p:cNvSpPr>
            <a:spLocks noGrp="1"/>
          </p:cNvSpPr>
          <p:nvPr>
            <p:ph type="title"/>
          </p:nvPr>
        </p:nvSpPr>
        <p:spPr/>
        <p:txBody>
          <a:bodyPr>
            <a:normAutofit/>
          </a:bodyPr>
          <a:lstStyle/>
          <a:p>
            <a:r>
              <a:rPr lang="en-US" b="1" dirty="0">
                <a:effectLst/>
              </a:rPr>
              <a:t>SQL Server RANK Function</a:t>
            </a:r>
            <a:endParaRPr lang="ar-EG" b="1" dirty="0"/>
          </a:p>
        </p:txBody>
      </p:sp>
      <p:sp>
        <p:nvSpPr>
          <p:cNvPr id="3" name="Content Placeholder 2">
            <a:extLst>
              <a:ext uri="{FF2B5EF4-FFF2-40B4-BE49-F238E27FC236}">
                <a16:creationId xmlns:a16="http://schemas.microsoft.com/office/drawing/2014/main" id="{6DC6A379-E28E-6BD1-C0B4-BE23CF185FFB}"/>
              </a:ext>
            </a:extLst>
          </p:cNvPr>
          <p:cNvSpPr>
            <a:spLocks noGrp="1"/>
          </p:cNvSpPr>
          <p:nvPr>
            <p:ph idx="1"/>
          </p:nvPr>
        </p:nvSpPr>
        <p:spPr>
          <a:xfrm>
            <a:off x="1143000" y="2057400"/>
            <a:ext cx="9872871" cy="4482548"/>
          </a:xfrm>
        </p:spPr>
        <p:txBody>
          <a:bodyPr>
            <a:normAutofit lnSpcReduction="10000"/>
          </a:bodyPr>
          <a:lstStyle/>
          <a:p>
            <a:pPr marL="388620" indent="-342900" algn="just" rtl="0">
              <a:buFont typeface="+mj-lt"/>
              <a:buAutoNum type="arabicPeriod"/>
            </a:pPr>
            <a:r>
              <a:rPr lang="en-US" sz="2000" b="1" dirty="0">
                <a:solidFill>
                  <a:srgbClr val="C00000"/>
                </a:solidFill>
                <a:latin typeface="Tw Cen MT" panose="020B0602020104020603" pitchFamily="34" charset="0"/>
              </a:rPr>
              <a:t>ROW_NUMBER()</a:t>
            </a:r>
          </a:p>
          <a:p>
            <a:pPr algn="just" rtl="0"/>
            <a:endParaRPr lang="en-US" sz="1800" b="1" dirty="0">
              <a:solidFill>
                <a:srgbClr val="212529"/>
              </a:solidFill>
              <a:latin typeface="Tw Cen MT" panose="020B0602020104020603" pitchFamily="34" charset="0"/>
            </a:endParaRPr>
          </a:p>
          <a:p>
            <a:pPr marL="45720" indent="0" algn="just" rtl="0">
              <a:buNone/>
            </a:pPr>
            <a:endParaRPr lang="en-US" sz="1800" dirty="0">
              <a:solidFill>
                <a:srgbClr val="212529"/>
              </a:solidFill>
              <a:latin typeface="Tw Cen MT" panose="020B0602020104020603" pitchFamily="34" charset="0"/>
            </a:endParaRPr>
          </a:p>
          <a:p>
            <a:pPr marL="45720" indent="0" algn="just" rtl="0">
              <a:buNone/>
            </a:pPr>
            <a:endParaRPr lang="en-US" sz="1800" dirty="0">
              <a:solidFill>
                <a:srgbClr val="212529"/>
              </a:solidFill>
              <a:latin typeface="Times New Roman" panose="02020603050405020304" pitchFamily="18" charset="0"/>
              <a:cs typeface="Times New Roman" panose="02020603050405020304" pitchFamily="18" charset="0"/>
            </a:endParaRPr>
          </a:p>
          <a:p>
            <a:pPr marL="45720" indent="0" algn="just" rtl="0">
              <a:buNone/>
            </a:pPr>
            <a:endParaRPr lang="en-US" sz="1800" dirty="0">
              <a:solidFill>
                <a:srgbClr val="212529"/>
              </a:solidFill>
              <a:latin typeface="Times New Roman" panose="02020603050405020304" pitchFamily="18" charset="0"/>
              <a:cs typeface="Times New Roman" panose="02020603050405020304" pitchFamily="18" charset="0"/>
            </a:endParaRPr>
          </a:p>
          <a:p>
            <a:pPr algn="just" rtl="0"/>
            <a:r>
              <a:rPr lang="en-US" sz="1800" dirty="0">
                <a:solidFill>
                  <a:srgbClr val="212529"/>
                </a:solidFill>
                <a:latin typeface="Arial" panose="020B0604020202020204" pitchFamily="34" charset="0"/>
                <a:cs typeface="Arial" panose="020B0604020202020204" pitchFamily="34" charset="0"/>
              </a:rPr>
              <a:t>The </a:t>
            </a:r>
            <a:r>
              <a:rPr lang="en-US" sz="1800" b="1" dirty="0">
                <a:solidFill>
                  <a:srgbClr val="212529"/>
                </a:solidFill>
                <a:latin typeface="Arial" panose="020B0604020202020204" pitchFamily="34" charset="0"/>
                <a:cs typeface="Arial" panose="020B0604020202020204" pitchFamily="34" charset="0"/>
              </a:rPr>
              <a:t>PARTITION BY </a:t>
            </a:r>
            <a:r>
              <a:rPr lang="en-US" sz="1800" dirty="0">
                <a:solidFill>
                  <a:srgbClr val="212529"/>
                </a:solidFill>
                <a:latin typeface="Arial" panose="020B0604020202020204" pitchFamily="34" charset="0"/>
                <a:cs typeface="Arial" panose="020B0604020202020204" pitchFamily="34" charset="0"/>
              </a:rPr>
              <a:t>clause divides the result set into partitions. </a:t>
            </a:r>
          </a:p>
          <a:p>
            <a:pPr algn="just" rtl="0"/>
            <a:r>
              <a:rPr lang="en-US" sz="1800" dirty="0">
                <a:solidFill>
                  <a:srgbClr val="212529"/>
                </a:solidFill>
                <a:latin typeface="Arial" panose="020B0604020202020204" pitchFamily="34" charset="0"/>
                <a:cs typeface="Arial" panose="020B0604020202020204" pitchFamily="34" charset="0"/>
              </a:rPr>
              <a:t>The </a:t>
            </a:r>
            <a:r>
              <a:rPr lang="en-US" sz="1800" b="1" dirty="0">
                <a:solidFill>
                  <a:srgbClr val="212529"/>
                </a:solidFill>
                <a:latin typeface="Arial" panose="020B0604020202020204" pitchFamily="34" charset="0"/>
                <a:cs typeface="Arial" panose="020B0604020202020204" pitchFamily="34" charset="0"/>
              </a:rPr>
              <a:t>ROW_NUMBER() </a:t>
            </a:r>
            <a:r>
              <a:rPr lang="en-US" sz="1800" dirty="0">
                <a:solidFill>
                  <a:srgbClr val="212529"/>
                </a:solidFill>
                <a:latin typeface="Arial" panose="020B0604020202020204" pitchFamily="34" charset="0"/>
                <a:cs typeface="Arial" panose="020B0604020202020204" pitchFamily="34" charset="0"/>
              </a:rPr>
              <a:t>function is applied to each partition separately and reinitialized the row number for each partition.</a:t>
            </a:r>
          </a:p>
          <a:p>
            <a:pPr algn="just" rtl="0"/>
            <a:r>
              <a:rPr lang="en-US" sz="1800" dirty="0">
                <a:solidFill>
                  <a:srgbClr val="212529"/>
                </a:solidFill>
                <a:latin typeface="Arial" panose="020B0604020202020204" pitchFamily="34" charset="0"/>
                <a:cs typeface="Arial" panose="020B0604020202020204" pitchFamily="34" charset="0"/>
              </a:rPr>
              <a:t>The </a:t>
            </a:r>
            <a:r>
              <a:rPr lang="en-US" sz="1800" b="1" dirty="0">
                <a:solidFill>
                  <a:srgbClr val="212529"/>
                </a:solidFill>
                <a:latin typeface="Arial" panose="020B0604020202020204" pitchFamily="34" charset="0"/>
                <a:cs typeface="Arial" panose="020B0604020202020204" pitchFamily="34" charset="0"/>
              </a:rPr>
              <a:t>PARTITION BY </a:t>
            </a:r>
            <a:r>
              <a:rPr lang="en-US" sz="1800" dirty="0">
                <a:solidFill>
                  <a:srgbClr val="212529"/>
                </a:solidFill>
                <a:latin typeface="Arial" panose="020B0604020202020204" pitchFamily="34" charset="0"/>
                <a:cs typeface="Arial" panose="020B0604020202020204" pitchFamily="34" charset="0"/>
              </a:rPr>
              <a:t>clause is optional. </a:t>
            </a:r>
          </a:p>
          <a:p>
            <a:pPr algn="just" rtl="0"/>
            <a:r>
              <a:rPr lang="en-US" sz="1800" dirty="0">
                <a:solidFill>
                  <a:srgbClr val="212529"/>
                </a:solidFill>
                <a:latin typeface="Arial" panose="020B0604020202020204" pitchFamily="34" charset="0"/>
                <a:cs typeface="Arial" panose="020B0604020202020204" pitchFamily="34" charset="0"/>
              </a:rPr>
              <a:t>The </a:t>
            </a:r>
            <a:r>
              <a:rPr lang="en-US" sz="1800" b="1" dirty="0">
                <a:solidFill>
                  <a:srgbClr val="212529"/>
                </a:solidFill>
                <a:latin typeface="Arial" panose="020B0604020202020204" pitchFamily="34" charset="0"/>
                <a:cs typeface="Arial" panose="020B0604020202020204" pitchFamily="34" charset="0"/>
              </a:rPr>
              <a:t>ORDER BY </a:t>
            </a:r>
            <a:r>
              <a:rPr lang="en-US" sz="1800" dirty="0">
                <a:solidFill>
                  <a:srgbClr val="212529"/>
                </a:solidFill>
                <a:latin typeface="Arial" panose="020B0604020202020204" pitchFamily="34" charset="0"/>
                <a:cs typeface="Arial" panose="020B0604020202020204" pitchFamily="34" charset="0"/>
              </a:rPr>
              <a:t>clause defines the logical order of the rows within each partition of the result set. The ORDER BY clause is mandatory because the ROW_NUMBER() function is order sensitive.</a:t>
            </a:r>
          </a:p>
          <a:p>
            <a:pPr algn="just" rtl="0"/>
            <a:endParaRPr lang="ar-EG" sz="1800" dirty="0">
              <a:solidFill>
                <a:srgbClr val="212529"/>
              </a:solidFill>
              <a:latin typeface="Arial" panose="020B0604020202020204" pitchFamily="34" charset="0"/>
              <a:cs typeface="Arial" panose="020B0604020202020204" pitchFamily="34" charset="0"/>
            </a:endParaRPr>
          </a:p>
        </p:txBody>
      </p:sp>
      <p:pic>
        <p:nvPicPr>
          <p:cNvPr id="8" name="Picture 7">
            <a:extLst>
              <a:ext uri="{FF2B5EF4-FFF2-40B4-BE49-F238E27FC236}">
                <a16:creationId xmlns:a16="http://schemas.microsoft.com/office/drawing/2014/main" id="{3E0A0BE7-E4E6-D881-F223-A5B08012AF63}"/>
              </a:ext>
            </a:extLst>
          </p:cNvPr>
          <p:cNvPicPr>
            <a:picLocks noChangeAspect="1"/>
          </p:cNvPicPr>
          <p:nvPr/>
        </p:nvPicPr>
        <p:blipFill>
          <a:blip r:embed="rId2"/>
          <a:stretch>
            <a:fillRect/>
          </a:stretch>
        </p:blipFill>
        <p:spPr>
          <a:xfrm>
            <a:off x="3618049" y="2057400"/>
            <a:ext cx="6187205" cy="1808922"/>
          </a:xfrm>
          <a:prstGeom prst="rect">
            <a:avLst/>
          </a:prstGeom>
          <a:ln>
            <a:solidFill>
              <a:schemeClr val="accent1"/>
            </a:solidFill>
          </a:ln>
        </p:spPr>
      </p:pic>
    </p:spTree>
    <p:extLst>
      <p:ext uri="{BB962C8B-B14F-4D97-AF65-F5344CB8AC3E}">
        <p14:creationId xmlns:p14="http://schemas.microsoft.com/office/powerpoint/2010/main" val="39467145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6B55F2-1B9A-F6E6-33E3-3FC45259A02E}"/>
              </a:ext>
            </a:extLst>
          </p:cNvPr>
          <p:cNvSpPr>
            <a:spLocks noGrp="1"/>
          </p:cNvSpPr>
          <p:nvPr>
            <p:ph type="title"/>
          </p:nvPr>
        </p:nvSpPr>
        <p:spPr/>
        <p:txBody>
          <a:bodyPr/>
          <a:lstStyle/>
          <a:p>
            <a:r>
              <a:rPr lang="en-US" b="1" dirty="0">
                <a:effectLst/>
              </a:rPr>
              <a:t>SQL RANK Function / </a:t>
            </a:r>
            <a:r>
              <a:rPr lang="en-US" b="1" dirty="0" err="1">
                <a:effectLst/>
              </a:rPr>
              <a:t>row_number</a:t>
            </a:r>
            <a:r>
              <a:rPr lang="en-US" b="1" dirty="0">
                <a:effectLst/>
              </a:rPr>
              <a:t> ()</a:t>
            </a:r>
            <a:endParaRPr lang="ar-EG" dirty="0"/>
          </a:p>
        </p:txBody>
      </p:sp>
      <p:sp>
        <p:nvSpPr>
          <p:cNvPr id="3" name="Content Placeholder 2">
            <a:extLst>
              <a:ext uri="{FF2B5EF4-FFF2-40B4-BE49-F238E27FC236}">
                <a16:creationId xmlns:a16="http://schemas.microsoft.com/office/drawing/2014/main" id="{1BE0FD98-8F4C-AA9A-3BC2-3DA8FB1ADC12}"/>
              </a:ext>
            </a:extLst>
          </p:cNvPr>
          <p:cNvSpPr>
            <a:spLocks noGrp="1"/>
          </p:cNvSpPr>
          <p:nvPr>
            <p:ph idx="1"/>
          </p:nvPr>
        </p:nvSpPr>
        <p:spPr>
          <a:xfrm>
            <a:off x="1143000" y="2057399"/>
            <a:ext cx="9872871" cy="4492487"/>
          </a:xfrm>
        </p:spPr>
        <p:txBody>
          <a:bodyPr>
            <a:normAutofit lnSpcReduction="10000"/>
          </a:bodyPr>
          <a:lstStyle/>
          <a:p>
            <a:pPr algn="l" rtl="0"/>
            <a:endParaRPr lang="en-US" dirty="0"/>
          </a:p>
          <a:p>
            <a:pPr algn="l" rtl="0"/>
            <a:endParaRPr lang="en-US" dirty="0"/>
          </a:p>
          <a:p>
            <a:pPr algn="l" rtl="0"/>
            <a:endParaRPr lang="en-US" dirty="0"/>
          </a:p>
          <a:p>
            <a:pPr algn="l" rtl="0"/>
            <a:endParaRPr lang="en-US" dirty="0"/>
          </a:p>
          <a:p>
            <a:pPr algn="l" rtl="0"/>
            <a:endParaRPr lang="en-US" dirty="0"/>
          </a:p>
          <a:p>
            <a:pPr algn="l" rtl="0"/>
            <a:endParaRPr lang="en-US" dirty="0"/>
          </a:p>
          <a:p>
            <a:pPr algn="l" rtl="0"/>
            <a:endParaRPr lang="en-US" dirty="0"/>
          </a:p>
          <a:p>
            <a:pPr algn="l" rtl="0"/>
            <a:endParaRPr lang="en-US" dirty="0"/>
          </a:p>
          <a:p>
            <a:pPr algn="just" rtl="0"/>
            <a:r>
              <a:rPr lang="en-US" dirty="0">
                <a:solidFill>
                  <a:schemeClr val="tx1"/>
                </a:solidFill>
              </a:rPr>
              <a:t>In this example, we skipped the </a:t>
            </a:r>
            <a:r>
              <a:rPr lang="en-US" b="1" dirty="0">
                <a:solidFill>
                  <a:schemeClr val="tx1"/>
                </a:solidFill>
              </a:rPr>
              <a:t>PARTITION BY </a:t>
            </a:r>
            <a:r>
              <a:rPr lang="en-US" dirty="0">
                <a:solidFill>
                  <a:schemeClr val="tx1"/>
                </a:solidFill>
              </a:rPr>
              <a:t>clause, therefore, the </a:t>
            </a:r>
            <a:r>
              <a:rPr lang="en-US" b="1" dirty="0">
                <a:solidFill>
                  <a:schemeClr val="tx1"/>
                </a:solidFill>
              </a:rPr>
              <a:t>ROW_NUMBER() </a:t>
            </a:r>
            <a:r>
              <a:rPr lang="en-US" dirty="0">
                <a:solidFill>
                  <a:schemeClr val="tx1"/>
                </a:solidFill>
              </a:rPr>
              <a:t>treated the whole result set as a single partition.</a:t>
            </a:r>
            <a:endParaRPr lang="ar-EG" dirty="0">
              <a:solidFill>
                <a:schemeClr val="tx1"/>
              </a:solidFill>
            </a:endParaRPr>
          </a:p>
        </p:txBody>
      </p:sp>
      <p:pic>
        <p:nvPicPr>
          <p:cNvPr id="6146" name="Picture 2" descr="customers">
            <a:extLst>
              <a:ext uri="{FF2B5EF4-FFF2-40B4-BE49-F238E27FC236}">
                <a16:creationId xmlns:a16="http://schemas.microsoft.com/office/drawing/2014/main" id="{0A37C399-EFF7-DEB9-DE56-EEEDB122A69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44258" y="2217979"/>
            <a:ext cx="1897790" cy="242204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F8B0E1CF-6C70-3B16-FDE2-4CBD60BB80AE}"/>
              </a:ext>
            </a:extLst>
          </p:cNvPr>
          <p:cNvPicPr>
            <a:picLocks noChangeAspect="1"/>
          </p:cNvPicPr>
          <p:nvPr/>
        </p:nvPicPr>
        <p:blipFill>
          <a:blip r:embed="rId3"/>
          <a:stretch>
            <a:fillRect/>
          </a:stretch>
        </p:blipFill>
        <p:spPr>
          <a:xfrm>
            <a:off x="1176129" y="2057400"/>
            <a:ext cx="3177210" cy="3190461"/>
          </a:xfrm>
          <a:prstGeom prst="rect">
            <a:avLst/>
          </a:prstGeom>
          <a:ln>
            <a:solidFill>
              <a:schemeClr val="accent1"/>
            </a:solidFill>
          </a:ln>
        </p:spPr>
      </p:pic>
      <p:pic>
        <p:nvPicPr>
          <p:cNvPr id="6148" name="Picture 4" descr="SQL Server ROW_NUMBER Function over whole result set example">
            <a:extLst>
              <a:ext uri="{FF2B5EF4-FFF2-40B4-BE49-F238E27FC236}">
                <a16:creationId xmlns:a16="http://schemas.microsoft.com/office/drawing/2014/main" id="{5A2D6C41-68B1-D654-E059-D3801234B43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27764" y="2033588"/>
            <a:ext cx="3009900" cy="3190462"/>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2749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1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D6F20-A9B9-0ED0-8F5F-B1036B1A10B5}"/>
              </a:ext>
            </a:extLst>
          </p:cNvPr>
          <p:cNvSpPr>
            <a:spLocks noGrp="1"/>
          </p:cNvSpPr>
          <p:nvPr>
            <p:ph type="title"/>
          </p:nvPr>
        </p:nvSpPr>
        <p:spPr/>
        <p:txBody>
          <a:bodyPr/>
          <a:lstStyle/>
          <a:p>
            <a:r>
              <a:rPr lang="en-US" b="1" dirty="0">
                <a:effectLst/>
              </a:rPr>
              <a:t>SQL RANK Function / </a:t>
            </a:r>
            <a:r>
              <a:rPr lang="en-US" b="1" dirty="0" err="1">
                <a:effectLst/>
              </a:rPr>
              <a:t>row_number</a:t>
            </a:r>
            <a:r>
              <a:rPr lang="en-US" b="1" dirty="0">
                <a:effectLst/>
              </a:rPr>
              <a:t> ()</a:t>
            </a:r>
            <a:endParaRPr lang="ar-EG" dirty="0"/>
          </a:p>
        </p:txBody>
      </p:sp>
      <p:sp>
        <p:nvSpPr>
          <p:cNvPr id="3" name="Content Placeholder 2">
            <a:extLst>
              <a:ext uri="{FF2B5EF4-FFF2-40B4-BE49-F238E27FC236}">
                <a16:creationId xmlns:a16="http://schemas.microsoft.com/office/drawing/2014/main" id="{4E2F0045-052D-E6A9-920E-72AACF72DBCE}"/>
              </a:ext>
            </a:extLst>
          </p:cNvPr>
          <p:cNvSpPr>
            <a:spLocks noGrp="1"/>
          </p:cNvSpPr>
          <p:nvPr>
            <p:ph idx="1"/>
          </p:nvPr>
        </p:nvSpPr>
        <p:spPr>
          <a:xfrm>
            <a:off x="1143000" y="5405232"/>
            <a:ext cx="8401876" cy="1045926"/>
          </a:xfrm>
        </p:spPr>
        <p:txBody>
          <a:bodyPr>
            <a:normAutofit/>
          </a:bodyPr>
          <a:lstStyle/>
          <a:p>
            <a:pPr algn="justLow" rtl="0"/>
            <a:r>
              <a:rPr lang="en-US" dirty="0">
                <a:solidFill>
                  <a:schemeClr val="tx1"/>
                </a:solidFill>
              </a:rPr>
              <a:t>In this example, we used the </a:t>
            </a:r>
            <a:r>
              <a:rPr lang="en-US" b="1" dirty="0">
                <a:solidFill>
                  <a:schemeClr val="tx1"/>
                </a:solidFill>
              </a:rPr>
              <a:t>PARTITION BY </a:t>
            </a:r>
            <a:r>
              <a:rPr lang="en-US" dirty="0">
                <a:solidFill>
                  <a:schemeClr val="tx1"/>
                </a:solidFill>
              </a:rPr>
              <a:t>clause to divide the customers into partitions by city. The row number was reinitialized when the city changed.</a:t>
            </a:r>
            <a:endParaRPr lang="ar-EG" dirty="0">
              <a:solidFill>
                <a:schemeClr val="tx1"/>
              </a:solidFill>
            </a:endParaRPr>
          </a:p>
        </p:txBody>
      </p:sp>
      <p:pic>
        <p:nvPicPr>
          <p:cNvPr id="5" name="Picture 4">
            <a:extLst>
              <a:ext uri="{FF2B5EF4-FFF2-40B4-BE49-F238E27FC236}">
                <a16:creationId xmlns:a16="http://schemas.microsoft.com/office/drawing/2014/main" id="{989A99C8-69FC-09DC-3E60-2FC65163D52D}"/>
              </a:ext>
            </a:extLst>
          </p:cNvPr>
          <p:cNvPicPr>
            <a:picLocks noChangeAspect="1"/>
          </p:cNvPicPr>
          <p:nvPr/>
        </p:nvPicPr>
        <p:blipFill>
          <a:blip r:embed="rId2"/>
          <a:stretch>
            <a:fillRect/>
          </a:stretch>
        </p:blipFill>
        <p:spPr>
          <a:xfrm>
            <a:off x="1954106" y="1763201"/>
            <a:ext cx="2925414" cy="3534356"/>
          </a:xfrm>
          <a:prstGeom prst="rect">
            <a:avLst/>
          </a:prstGeom>
          <a:ln>
            <a:solidFill>
              <a:schemeClr val="accent1"/>
            </a:solidFill>
          </a:ln>
        </p:spPr>
      </p:pic>
      <p:pic>
        <p:nvPicPr>
          <p:cNvPr id="7170" name="Picture 2" descr="SQL Server ROW_NUMBER Function over partition example">
            <a:extLst>
              <a:ext uri="{FF2B5EF4-FFF2-40B4-BE49-F238E27FC236}">
                <a16:creationId xmlns:a16="http://schemas.microsoft.com/office/drawing/2014/main" id="{DD235AD0-5079-A6E4-480F-D72187CADF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90625" y="1820391"/>
            <a:ext cx="2724050" cy="34199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17119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17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277B7-1EC7-5CD1-FA06-EB7BAA10F64A}"/>
              </a:ext>
            </a:extLst>
          </p:cNvPr>
          <p:cNvSpPr>
            <a:spLocks noGrp="1"/>
          </p:cNvSpPr>
          <p:nvPr>
            <p:ph type="title"/>
          </p:nvPr>
        </p:nvSpPr>
        <p:spPr/>
        <p:txBody>
          <a:bodyPr/>
          <a:lstStyle/>
          <a:p>
            <a:r>
              <a:rPr lang="en-US" b="1" dirty="0"/>
              <a:t>Agenda </a:t>
            </a:r>
            <a:endParaRPr lang="ar-EG" b="1" dirty="0"/>
          </a:p>
        </p:txBody>
      </p:sp>
      <p:sp>
        <p:nvSpPr>
          <p:cNvPr id="3" name="Content Placeholder 2">
            <a:extLst>
              <a:ext uri="{FF2B5EF4-FFF2-40B4-BE49-F238E27FC236}">
                <a16:creationId xmlns:a16="http://schemas.microsoft.com/office/drawing/2014/main" id="{8202160A-A648-7601-B17C-A2F29D176353}"/>
              </a:ext>
            </a:extLst>
          </p:cNvPr>
          <p:cNvSpPr>
            <a:spLocks noGrp="1"/>
          </p:cNvSpPr>
          <p:nvPr>
            <p:ph idx="1"/>
          </p:nvPr>
        </p:nvSpPr>
        <p:spPr/>
        <p:txBody>
          <a:bodyPr/>
          <a:lstStyle/>
          <a:p>
            <a:pPr algn="l" rtl="0"/>
            <a:r>
              <a:rPr lang="en-US" b="1" dirty="0">
                <a:solidFill>
                  <a:schemeClr val="tx1"/>
                </a:solidFill>
              </a:rPr>
              <a:t>SQL server Data types</a:t>
            </a:r>
          </a:p>
          <a:p>
            <a:pPr algn="l" rtl="0"/>
            <a:r>
              <a:rPr lang="en-US" b="1" dirty="0">
                <a:solidFill>
                  <a:schemeClr val="tx1"/>
                </a:solidFill>
              </a:rPr>
              <a:t>SQL Server Database Types </a:t>
            </a:r>
          </a:p>
          <a:p>
            <a:pPr algn="l" rtl="0"/>
            <a:r>
              <a:rPr lang="en-US" b="1" dirty="0">
                <a:solidFill>
                  <a:schemeClr val="tx1"/>
                </a:solidFill>
              </a:rPr>
              <a:t>SQL Ranked Functions</a:t>
            </a:r>
          </a:p>
        </p:txBody>
      </p:sp>
    </p:spTree>
    <p:extLst>
      <p:ext uri="{BB962C8B-B14F-4D97-AF65-F5344CB8AC3E}">
        <p14:creationId xmlns:p14="http://schemas.microsoft.com/office/powerpoint/2010/main" val="24085144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A960EB-CF93-EC7E-373B-FE4AA6007D0E}"/>
              </a:ext>
            </a:extLst>
          </p:cNvPr>
          <p:cNvSpPr>
            <a:spLocks noGrp="1"/>
          </p:cNvSpPr>
          <p:nvPr>
            <p:ph type="title"/>
          </p:nvPr>
        </p:nvSpPr>
        <p:spPr/>
        <p:txBody>
          <a:bodyPr/>
          <a:lstStyle/>
          <a:p>
            <a:r>
              <a:rPr lang="en-US" b="1" dirty="0">
                <a:effectLst/>
              </a:rPr>
              <a:t>SQL RANK Function/ RANK()</a:t>
            </a:r>
            <a:endParaRPr lang="ar-EG" dirty="0"/>
          </a:p>
        </p:txBody>
      </p:sp>
      <p:sp>
        <p:nvSpPr>
          <p:cNvPr id="3" name="Content Placeholder 2">
            <a:extLst>
              <a:ext uri="{FF2B5EF4-FFF2-40B4-BE49-F238E27FC236}">
                <a16:creationId xmlns:a16="http://schemas.microsoft.com/office/drawing/2014/main" id="{542DCBA4-A3E9-5B01-E103-2802BFA906E2}"/>
              </a:ext>
            </a:extLst>
          </p:cNvPr>
          <p:cNvSpPr>
            <a:spLocks noGrp="1"/>
          </p:cNvSpPr>
          <p:nvPr>
            <p:ph idx="1"/>
          </p:nvPr>
        </p:nvSpPr>
        <p:spPr/>
        <p:txBody>
          <a:bodyPr/>
          <a:lstStyle/>
          <a:p>
            <a:pPr marL="45720" indent="0" algn="just" rtl="0">
              <a:buNone/>
            </a:pPr>
            <a:r>
              <a:rPr lang="en-US" b="1" dirty="0">
                <a:solidFill>
                  <a:srgbClr val="C00000"/>
                </a:solidFill>
                <a:latin typeface="Arial" panose="020B0604020202020204" pitchFamily="34" charset="0"/>
                <a:cs typeface="Arial" panose="020B0604020202020204" pitchFamily="34" charset="0"/>
              </a:rPr>
              <a:t>2. Rank () Function</a:t>
            </a:r>
          </a:p>
          <a:p>
            <a:pPr marL="45720" indent="0" algn="just" rtl="0">
              <a:buNone/>
            </a:pPr>
            <a:endParaRPr lang="en-US" b="1" dirty="0">
              <a:solidFill>
                <a:srgbClr val="C00000"/>
              </a:solidFill>
              <a:latin typeface="Arial" panose="020B0604020202020204" pitchFamily="34" charset="0"/>
              <a:cs typeface="Arial" panose="020B0604020202020204" pitchFamily="34" charset="0"/>
            </a:endParaRPr>
          </a:p>
          <a:p>
            <a:pPr marL="45720" indent="0" algn="just" rtl="0">
              <a:buNone/>
            </a:pPr>
            <a:r>
              <a:rPr lang="en-US" b="1" dirty="0">
                <a:solidFill>
                  <a:srgbClr val="C00000"/>
                </a:solidFill>
                <a:latin typeface="Arial" panose="020B0604020202020204" pitchFamily="34" charset="0"/>
                <a:cs typeface="Arial" panose="020B0604020202020204" pitchFamily="34" charset="0"/>
              </a:rPr>
              <a:t> </a:t>
            </a:r>
          </a:p>
          <a:p>
            <a:pPr marL="45720" indent="0" algn="just" rtl="0">
              <a:buNone/>
            </a:pPr>
            <a:endParaRPr lang="en-US" b="1" dirty="0">
              <a:solidFill>
                <a:srgbClr val="C00000"/>
              </a:solidFill>
              <a:latin typeface="Arial" panose="020B0604020202020204" pitchFamily="34" charset="0"/>
              <a:cs typeface="Arial" panose="020B0604020202020204" pitchFamily="34" charset="0"/>
            </a:endParaRPr>
          </a:p>
          <a:p>
            <a:pPr marL="45720" indent="0" algn="just" rtl="0">
              <a:buNone/>
            </a:pPr>
            <a:endParaRPr lang="en-US" b="1" dirty="0">
              <a:solidFill>
                <a:srgbClr val="C00000"/>
              </a:solidFill>
              <a:latin typeface="Arial" panose="020B0604020202020204" pitchFamily="34" charset="0"/>
              <a:cs typeface="Arial" panose="020B0604020202020204" pitchFamily="34" charset="0"/>
            </a:endParaRPr>
          </a:p>
          <a:p>
            <a:pPr lvl="1" algn="just" rtl="0"/>
            <a:r>
              <a:rPr lang="en-US" dirty="0">
                <a:solidFill>
                  <a:schemeClr val="tx1"/>
                </a:solidFill>
                <a:latin typeface="Arial" panose="020B0604020202020204" pitchFamily="34" charset="0"/>
                <a:cs typeface="Arial" panose="020B0604020202020204" pitchFamily="34" charset="0"/>
              </a:rPr>
              <a:t>The rows within a partition that have the same values will receive the same rank. The rank of the first row within a partition is one. </a:t>
            </a:r>
          </a:p>
          <a:p>
            <a:pPr lvl="1" algn="just" rtl="0"/>
            <a:r>
              <a:rPr lang="en-US" dirty="0">
                <a:solidFill>
                  <a:schemeClr val="tx1"/>
                </a:solidFill>
                <a:latin typeface="Arial" panose="020B0604020202020204" pitchFamily="34" charset="0"/>
                <a:cs typeface="Arial" panose="020B0604020202020204" pitchFamily="34" charset="0"/>
              </a:rPr>
              <a:t>The RANK() function adds the number of tied rows to the tied rank to calculate the rank of the next row, therefore, the ranks may not be consecutive.</a:t>
            </a:r>
          </a:p>
          <a:p>
            <a:pPr lvl="1" algn="just" rtl="0"/>
            <a:r>
              <a:rPr lang="en-US" dirty="0">
                <a:solidFill>
                  <a:schemeClr val="tx1"/>
                </a:solidFill>
                <a:latin typeface="Arial" panose="020B0604020202020204" pitchFamily="34" charset="0"/>
                <a:cs typeface="Arial" panose="020B0604020202020204" pitchFamily="34" charset="0"/>
              </a:rPr>
              <a:t>The RANK() function is useful for top-N and bottom-N reports</a:t>
            </a:r>
          </a:p>
          <a:p>
            <a:pPr marL="45720" indent="0" algn="just" rtl="0">
              <a:buNone/>
            </a:pPr>
            <a:endParaRPr lang="en-US" dirty="0">
              <a:solidFill>
                <a:schemeClr val="tx1"/>
              </a:solidFill>
              <a:latin typeface="Arial" panose="020B0604020202020204" pitchFamily="34" charset="0"/>
              <a:cs typeface="Arial" panose="020B0604020202020204" pitchFamily="34" charset="0"/>
            </a:endParaRPr>
          </a:p>
          <a:p>
            <a:pPr algn="just" rtl="0"/>
            <a:endParaRPr lang="ar-EG" dirty="0">
              <a:solidFill>
                <a:schemeClr val="tx1"/>
              </a:solidFill>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93A1F40C-7915-6928-601F-9DC124F1C1AE}"/>
              </a:ext>
            </a:extLst>
          </p:cNvPr>
          <p:cNvPicPr>
            <a:picLocks noChangeAspect="1"/>
          </p:cNvPicPr>
          <p:nvPr/>
        </p:nvPicPr>
        <p:blipFill>
          <a:blip r:embed="rId2"/>
          <a:stretch>
            <a:fillRect/>
          </a:stretch>
        </p:blipFill>
        <p:spPr>
          <a:xfrm>
            <a:off x="4283971" y="2057400"/>
            <a:ext cx="6187205" cy="1808922"/>
          </a:xfrm>
          <a:prstGeom prst="rect">
            <a:avLst/>
          </a:prstGeom>
          <a:ln>
            <a:solidFill>
              <a:schemeClr val="accent1"/>
            </a:solidFill>
          </a:ln>
        </p:spPr>
      </p:pic>
    </p:spTree>
    <p:extLst>
      <p:ext uri="{BB962C8B-B14F-4D97-AF65-F5344CB8AC3E}">
        <p14:creationId xmlns:p14="http://schemas.microsoft.com/office/powerpoint/2010/main" val="24672246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F71C87-E456-24D1-16FD-26600A8EF56A}"/>
              </a:ext>
            </a:extLst>
          </p:cNvPr>
          <p:cNvSpPr>
            <a:spLocks noGrp="1"/>
          </p:cNvSpPr>
          <p:nvPr>
            <p:ph type="title"/>
          </p:nvPr>
        </p:nvSpPr>
        <p:spPr/>
        <p:txBody>
          <a:bodyPr/>
          <a:lstStyle/>
          <a:p>
            <a:r>
              <a:rPr lang="en-US" b="1" dirty="0">
                <a:effectLst/>
              </a:rPr>
              <a:t>SQL RANK Function/ RANK()</a:t>
            </a:r>
            <a:endParaRPr lang="ar-EG" dirty="0"/>
          </a:p>
        </p:txBody>
      </p:sp>
      <p:sp>
        <p:nvSpPr>
          <p:cNvPr id="3" name="Content Placeholder 2">
            <a:extLst>
              <a:ext uri="{FF2B5EF4-FFF2-40B4-BE49-F238E27FC236}">
                <a16:creationId xmlns:a16="http://schemas.microsoft.com/office/drawing/2014/main" id="{BD4EE949-1011-C884-0EF3-446F255F64A7}"/>
              </a:ext>
            </a:extLst>
          </p:cNvPr>
          <p:cNvSpPr>
            <a:spLocks noGrp="1"/>
          </p:cNvSpPr>
          <p:nvPr>
            <p:ph idx="1"/>
          </p:nvPr>
        </p:nvSpPr>
        <p:spPr/>
        <p:txBody>
          <a:bodyPr/>
          <a:lstStyle/>
          <a:p>
            <a:endParaRPr lang="ar-EG" dirty="0"/>
          </a:p>
        </p:txBody>
      </p:sp>
      <p:pic>
        <p:nvPicPr>
          <p:cNvPr id="9218" name="Picture 2" descr="products">
            <a:extLst>
              <a:ext uri="{FF2B5EF4-FFF2-40B4-BE49-F238E27FC236}">
                <a16:creationId xmlns:a16="http://schemas.microsoft.com/office/drawing/2014/main" id="{765B13BF-01F5-3016-00BA-914EA4E26D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14791" y="2367710"/>
            <a:ext cx="2445441" cy="252433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5A3D0F9A-C881-8FC8-DAC9-59F518976C18}"/>
              </a:ext>
            </a:extLst>
          </p:cNvPr>
          <p:cNvPicPr>
            <a:picLocks noChangeAspect="1"/>
          </p:cNvPicPr>
          <p:nvPr/>
        </p:nvPicPr>
        <p:blipFill>
          <a:blip r:embed="rId3"/>
          <a:stretch>
            <a:fillRect/>
          </a:stretch>
        </p:blipFill>
        <p:spPr>
          <a:xfrm>
            <a:off x="1288774" y="2134678"/>
            <a:ext cx="3650974" cy="2762250"/>
          </a:xfrm>
          <a:prstGeom prst="rect">
            <a:avLst/>
          </a:prstGeom>
          <a:ln>
            <a:solidFill>
              <a:schemeClr val="accent1"/>
            </a:solidFill>
          </a:ln>
        </p:spPr>
      </p:pic>
      <p:pic>
        <p:nvPicPr>
          <p:cNvPr id="9220" name="Picture 4" descr="SQL Server RANK Function Over Result Set Example">
            <a:extLst>
              <a:ext uri="{FF2B5EF4-FFF2-40B4-BE49-F238E27FC236}">
                <a16:creationId xmlns:a16="http://schemas.microsoft.com/office/drawing/2014/main" id="{29A99BA4-5CAE-27B1-6C3C-1F256E67190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22160" y="2810289"/>
            <a:ext cx="3833605" cy="3086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69277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2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CED3B-1C93-CDBB-83C0-70A201054D31}"/>
              </a:ext>
            </a:extLst>
          </p:cNvPr>
          <p:cNvSpPr>
            <a:spLocks noGrp="1"/>
          </p:cNvSpPr>
          <p:nvPr>
            <p:ph type="title"/>
          </p:nvPr>
        </p:nvSpPr>
        <p:spPr/>
        <p:txBody>
          <a:bodyPr/>
          <a:lstStyle/>
          <a:p>
            <a:r>
              <a:rPr lang="en-US" b="1" dirty="0">
                <a:effectLst/>
              </a:rPr>
              <a:t>SQL RANK Function/ RANK()</a:t>
            </a:r>
            <a:endParaRPr lang="ar-EG" dirty="0"/>
          </a:p>
        </p:txBody>
      </p:sp>
      <p:sp>
        <p:nvSpPr>
          <p:cNvPr id="3" name="Content Placeholder 2">
            <a:extLst>
              <a:ext uri="{FF2B5EF4-FFF2-40B4-BE49-F238E27FC236}">
                <a16:creationId xmlns:a16="http://schemas.microsoft.com/office/drawing/2014/main" id="{5BC688D5-1B1D-1710-4C22-46091F99AEFC}"/>
              </a:ext>
            </a:extLst>
          </p:cNvPr>
          <p:cNvSpPr>
            <a:spLocks noGrp="1"/>
          </p:cNvSpPr>
          <p:nvPr>
            <p:ph idx="1"/>
          </p:nvPr>
        </p:nvSpPr>
        <p:spPr/>
        <p:txBody>
          <a:bodyPr/>
          <a:lstStyle/>
          <a:p>
            <a:endParaRPr lang="ar-EG" dirty="0"/>
          </a:p>
        </p:txBody>
      </p:sp>
      <p:pic>
        <p:nvPicPr>
          <p:cNvPr id="5" name="Picture 4">
            <a:extLst>
              <a:ext uri="{FF2B5EF4-FFF2-40B4-BE49-F238E27FC236}">
                <a16:creationId xmlns:a16="http://schemas.microsoft.com/office/drawing/2014/main" id="{4B1EDC42-0CF2-421E-5AF0-5944DD7C3E25}"/>
              </a:ext>
            </a:extLst>
          </p:cNvPr>
          <p:cNvPicPr>
            <a:picLocks noChangeAspect="1"/>
          </p:cNvPicPr>
          <p:nvPr/>
        </p:nvPicPr>
        <p:blipFill>
          <a:blip r:embed="rId2"/>
          <a:stretch>
            <a:fillRect/>
          </a:stretch>
        </p:blipFill>
        <p:spPr>
          <a:xfrm>
            <a:off x="1173480" y="2019300"/>
            <a:ext cx="4203590" cy="4229100"/>
          </a:xfrm>
          <a:prstGeom prst="rect">
            <a:avLst/>
          </a:prstGeom>
          <a:ln>
            <a:solidFill>
              <a:schemeClr val="accent1"/>
            </a:solidFill>
          </a:ln>
        </p:spPr>
      </p:pic>
      <p:pic>
        <p:nvPicPr>
          <p:cNvPr id="10242" name="Picture 2" descr="SQL Server RANK Function Over Partition Example">
            <a:extLst>
              <a:ext uri="{FF2B5EF4-FFF2-40B4-BE49-F238E27FC236}">
                <a16:creationId xmlns:a16="http://schemas.microsoft.com/office/drawing/2014/main" id="{B08DA8C8-DA05-4A51-9BE1-2437EE033FD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11956" y="1600277"/>
            <a:ext cx="4803915" cy="50788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8961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16F41-2506-E45D-897A-CA9921770D99}"/>
              </a:ext>
            </a:extLst>
          </p:cNvPr>
          <p:cNvSpPr>
            <a:spLocks noGrp="1"/>
          </p:cNvSpPr>
          <p:nvPr>
            <p:ph type="title"/>
          </p:nvPr>
        </p:nvSpPr>
        <p:spPr/>
        <p:txBody>
          <a:bodyPr/>
          <a:lstStyle/>
          <a:p>
            <a:r>
              <a:rPr lang="en-US" b="1" dirty="0">
                <a:effectLst/>
              </a:rPr>
              <a:t>SQL RANK Function/ </a:t>
            </a:r>
            <a:r>
              <a:rPr lang="en-US" b="1" dirty="0" err="1">
                <a:effectLst/>
              </a:rPr>
              <a:t>dense_RANK</a:t>
            </a:r>
            <a:r>
              <a:rPr lang="en-US" b="1" dirty="0">
                <a:effectLst/>
              </a:rPr>
              <a:t>()</a:t>
            </a:r>
            <a:endParaRPr lang="ar-EG" dirty="0"/>
          </a:p>
        </p:txBody>
      </p:sp>
      <p:sp>
        <p:nvSpPr>
          <p:cNvPr id="3" name="Content Placeholder 2">
            <a:extLst>
              <a:ext uri="{FF2B5EF4-FFF2-40B4-BE49-F238E27FC236}">
                <a16:creationId xmlns:a16="http://schemas.microsoft.com/office/drawing/2014/main" id="{1D4FCF50-CCCA-E9DF-025D-EACD3136C3B8}"/>
              </a:ext>
            </a:extLst>
          </p:cNvPr>
          <p:cNvSpPr>
            <a:spLocks noGrp="1"/>
          </p:cNvSpPr>
          <p:nvPr>
            <p:ph idx="1"/>
          </p:nvPr>
        </p:nvSpPr>
        <p:spPr/>
        <p:txBody>
          <a:bodyPr/>
          <a:lstStyle/>
          <a:p>
            <a:pPr algn="l" rtl="0"/>
            <a:r>
              <a:rPr lang="en-US" b="1" dirty="0">
                <a:solidFill>
                  <a:srgbClr val="C00000"/>
                </a:solidFill>
                <a:latin typeface="Arial" panose="020B0604020202020204" pitchFamily="34" charset="0"/>
                <a:cs typeface="Arial" panose="020B0604020202020204" pitchFamily="34" charset="0"/>
              </a:rPr>
              <a:t>3. </a:t>
            </a:r>
            <a:r>
              <a:rPr lang="en-US" b="1" dirty="0" err="1">
                <a:solidFill>
                  <a:srgbClr val="C00000"/>
                </a:solidFill>
                <a:latin typeface="Arial" panose="020B0604020202020204" pitchFamily="34" charset="0"/>
                <a:cs typeface="Arial" panose="020B0604020202020204" pitchFamily="34" charset="0"/>
              </a:rPr>
              <a:t>dense_RANK</a:t>
            </a:r>
            <a:r>
              <a:rPr lang="en-US" b="1" dirty="0">
                <a:solidFill>
                  <a:srgbClr val="C00000"/>
                </a:solidFill>
                <a:latin typeface="Arial" panose="020B0604020202020204" pitchFamily="34" charset="0"/>
                <a:cs typeface="Arial" panose="020B0604020202020204" pitchFamily="34" charset="0"/>
              </a:rPr>
              <a:t>() Function</a:t>
            </a:r>
          </a:p>
          <a:p>
            <a:pPr lvl="1" algn="l" rtl="0"/>
            <a:r>
              <a:rPr lang="en-US" dirty="0">
                <a:solidFill>
                  <a:schemeClr val="tx1"/>
                </a:solidFill>
              </a:rPr>
              <a:t>DENSE_RANK() function doesn’t leave a gap;</a:t>
            </a:r>
            <a:endParaRPr lang="ar-EG" dirty="0">
              <a:solidFill>
                <a:schemeClr val="tx1"/>
              </a:solidFill>
            </a:endParaRPr>
          </a:p>
        </p:txBody>
      </p:sp>
    </p:spTree>
    <p:extLst>
      <p:ext uri="{BB962C8B-B14F-4D97-AF65-F5344CB8AC3E}">
        <p14:creationId xmlns:p14="http://schemas.microsoft.com/office/powerpoint/2010/main" val="11597812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DBC13F-624F-73EA-CB80-6DC25F0ED7C1}"/>
              </a:ext>
            </a:extLst>
          </p:cNvPr>
          <p:cNvSpPr>
            <a:spLocks noGrp="1"/>
          </p:cNvSpPr>
          <p:nvPr>
            <p:ph type="title"/>
          </p:nvPr>
        </p:nvSpPr>
        <p:spPr/>
        <p:txBody>
          <a:bodyPr/>
          <a:lstStyle/>
          <a:p>
            <a:r>
              <a:rPr lang="en-US" b="1" dirty="0"/>
              <a:t>Exercise for Ranked Function</a:t>
            </a:r>
            <a:endParaRPr lang="ar-EG" b="1" dirty="0"/>
          </a:p>
        </p:txBody>
      </p:sp>
      <p:sp>
        <p:nvSpPr>
          <p:cNvPr id="3" name="Content Placeholder 2">
            <a:extLst>
              <a:ext uri="{FF2B5EF4-FFF2-40B4-BE49-F238E27FC236}">
                <a16:creationId xmlns:a16="http://schemas.microsoft.com/office/drawing/2014/main" id="{1C1BEF7A-5418-8593-8186-B62E5C1E5220}"/>
              </a:ext>
            </a:extLst>
          </p:cNvPr>
          <p:cNvSpPr>
            <a:spLocks noGrp="1"/>
          </p:cNvSpPr>
          <p:nvPr>
            <p:ph idx="1"/>
          </p:nvPr>
        </p:nvSpPr>
        <p:spPr/>
        <p:txBody>
          <a:bodyPr/>
          <a:lstStyle/>
          <a:p>
            <a:endParaRPr lang="ar-EG" dirty="0"/>
          </a:p>
        </p:txBody>
      </p:sp>
      <p:pic>
        <p:nvPicPr>
          <p:cNvPr id="5" name="Picture 4">
            <a:extLst>
              <a:ext uri="{FF2B5EF4-FFF2-40B4-BE49-F238E27FC236}">
                <a16:creationId xmlns:a16="http://schemas.microsoft.com/office/drawing/2014/main" id="{2C59972D-954F-4D48-3791-F6D936D156A4}"/>
              </a:ext>
            </a:extLst>
          </p:cNvPr>
          <p:cNvPicPr>
            <a:picLocks noChangeAspect="1"/>
          </p:cNvPicPr>
          <p:nvPr/>
        </p:nvPicPr>
        <p:blipFill>
          <a:blip r:embed="rId2"/>
          <a:stretch>
            <a:fillRect/>
          </a:stretch>
        </p:blipFill>
        <p:spPr>
          <a:xfrm>
            <a:off x="5964306" y="1580984"/>
            <a:ext cx="6227693" cy="5277016"/>
          </a:xfrm>
          <a:prstGeom prst="rect">
            <a:avLst/>
          </a:prstGeom>
        </p:spPr>
      </p:pic>
      <p:pic>
        <p:nvPicPr>
          <p:cNvPr id="7" name="Picture 6">
            <a:extLst>
              <a:ext uri="{FF2B5EF4-FFF2-40B4-BE49-F238E27FC236}">
                <a16:creationId xmlns:a16="http://schemas.microsoft.com/office/drawing/2014/main" id="{6E37B14D-51C5-2062-9CD6-AD799EC2BD44}"/>
              </a:ext>
            </a:extLst>
          </p:cNvPr>
          <p:cNvPicPr>
            <a:picLocks noChangeAspect="1"/>
          </p:cNvPicPr>
          <p:nvPr/>
        </p:nvPicPr>
        <p:blipFill rotWithShape="1">
          <a:blip r:embed="rId3"/>
          <a:srcRect r="3951"/>
          <a:stretch/>
        </p:blipFill>
        <p:spPr>
          <a:xfrm>
            <a:off x="387625" y="2666917"/>
            <a:ext cx="5576681" cy="1552575"/>
          </a:xfrm>
          <a:prstGeom prst="rect">
            <a:avLst/>
          </a:prstGeom>
          <a:ln>
            <a:solidFill>
              <a:schemeClr val="accent1"/>
            </a:solidFill>
          </a:ln>
        </p:spPr>
      </p:pic>
    </p:spTree>
    <p:extLst>
      <p:ext uri="{BB962C8B-B14F-4D97-AF65-F5344CB8AC3E}">
        <p14:creationId xmlns:p14="http://schemas.microsoft.com/office/powerpoint/2010/main" val="37004610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34D64-4C0A-A500-A6E6-3F89885847F5}"/>
              </a:ext>
            </a:extLst>
          </p:cNvPr>
          <p:cNvSpPr>
            <a:spLocks noGrp="1"/>
          </p:cNvSpPr>
          <p:nvPr>
            <p:ph type="title"/>
          </p:nvPr>
        </p:nvSpPr>
        <p:spPr/>
        <p:txBody>
          <a:bodyPr/>
          <a:lstStyle/>
          <a:p>
            <a:r>
              <a:rPr lang="en-US" b="1" dirty="0"/>
              <a:t>Solution </a:t>
            </a:r>
            <a:endParaRPr lang="ar-EG" b="1" dirty="0"/>
          </a:p>
        </p:txBody>
      </p:sp>
      <p:sp>
        <p:nvSpPr>
          <p:cNvPr id="3" name="Content Placeholder 2">
            <a:extLst>
              <a:ext uri="{FF2B5EF4-FFF2-40B4-BE49-F238E27FC236}">
                <a16:creationId xmlns:a16="http://schemas.microsoft.com/office/drawing/2014/main" id="{7FC25209-52F7-482F-E780-1FB588E6C980}"/>
              </a:ext>
            </a:extLst>
          </p:cNvPr>
          <p:cNvSpPr>
            <a:spLocks noGrp="1"/>
          </p:cNvSpPr>
          <p:nvPr>
            <p:ph idx="1"/>
          </p:nvPr>
        </p:nvSpPr>
        <p:spPr/>
        <p:txBody>
          <a:bodyPr/>
          <a:lstStyle/>
          <a:p>
            <a:endParaRPr lang="ar-EG"/>
          </a:p>
        </p:txBody>
      </p:sp>
      <p:pic>
        <p:nvPicPr>
          <p:cNvPr id="5" name="Picture 4">
            <a:extLst>
              <a:ext uri="{FF2B5EF4-FFF2-40B4-BE49-F238E27FC236}">
                <a16:creationId xmlns:a16="http://schemas.microsoft.com/office/drawing/2014/main" id="{F794CA3F-71CD-B848-9137-6BF8C28B4CAF}"/>
              </a:ext>
            </a:extLst>
          </p:cNvPr>
          <p:cNvPicPr>
            <a:picLocks noChangeAspect="1"/>
          </p:cNvPicPr>
          <p:nvPr/>
        </p:nvPicPr>
        <p:blipFill rotWithShape="1">
          <a:blip r:embed="rId2"/>
          <a:srcRect t="2619"/>
          <a:stretch/>
        </p:blipFill>
        <p:spPr>
          <a:xfrm>
            <a:off x="207728" y="1739347"/>
            <a:ext cx="11776544" cy="5014623"/>
          </a:xfrm>
          <a:prstGeom prst="rect">
            <a:avLst/>
          </a:prstGeom>
        </p:spPr>
      </p:pic>
    </p:spTree>
    <p:extLst>
      <p:ext uri="{BB962C8B-B14F-4D97-AF65-F5344CB8AC3E}">
        <p14:creationId xmlns:p14="http://schemas.microsoft.com/office/powerpoint/2010/main" val="33873482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1B242-378C-2B82-CB6A-8D10D18542F5}"/>
              </a:ext>
            </a:extLst>
          </p:cNvPr>
          <p:cNvSpPr>
            <a:spLocks noGrp="1"/>
          </p:cNvSpPr>
          <p:nvPr>
            <p:ph type="title"/>
          </p:nvPr>
        </p:nvSpPr>
        <p:spPr/>
        <p:txBody>
          <a:bodyPr/>
          <a:lstStyle/>
          <a:p>
            <a:r>
              <a:rPr lang="en-US" b="1" dirty="0"/>
              <a:t>Practical Example </a:t>
            </a:r>
            <a:endParaRPr lang="ar-EG" dirty="0"/>
          </a:p>
        </p:txBody>
      </p:sp>
      <p:sp>
        <p:nvSpPr>
          <p:cNvPr id="3" name="Content Placeholder 2">
            <a:extLst>
              <a:ext uri="{FF2B5EF4-FFF2-40B4-BE49-F238E27FC236}">
                <a16:creationId xmlns:a16="http://schemas.microsoft.com/office/drawing/2014/main" id="{AC2018C2-554E-A87D-53BA-99DB9F5E7505}"/>
              </a:ext>
            </a:extLst>
          </p:cNvPr>
          <p:cNvSpPr>
            <a:spLocks noGrp="1"/>
          </p:cNvSpPr>
          <p:nvPr>
            <p:ph idx="1"/>
          </p:nvPr>
        </p:nvSpPr>
        <p:spPr/>
        <p:txBody>
          <a:bodyPr>
            <a:normAutofit/>
          </a:bodyPr>
          <a:lstStyle/>
          <a:p>
            <a:pPr algn="l" rtl="0"/>
            <a:r>
              <a:rPr lang="en-US" sz="2000" dirty="0">
                <a:solidFill>
                  <a:schemeClr val="tx1"/>
                </a:solidFill>
                <a:latin typeface="Consolas" panose="020B0609020204030204" pitchFamily="49" charset="0"/>
              </a:rPr>
              <a:t>List all product quantity in the </a:t>
            </a:r>
            <a:r>
              <a:rPr lang="en-US" sz="2000" b="1" dirty="0">
                <a:solidFill>
                  <a:schemeClr val="tx1"/>
                </a:solidFill>
                <a:latin typeface="Consolas" panose="020B0609020204030204" pitchFamily="49" charset="0"/>
              </a:rPr>
              <a:t>Bickstore</a:t>
            </a:r>
            <a:r>
              <a:rPr lang="en-US" sz="2000" dirty="0">
                <a:solidFill>
                  <a:schemeClr val="tx1"/>
                </a:solidFill>
                <a:latin typeface="Consolas" panose="020B0609020204030204" pitchFamily="49" charset="0"/>
              </a:rPr>
              <a:t> stock, sort the result by large quantity</a:t>
            </a:r>
          </a:p>
          <a:p>
            <a:pPr algn="l" rtl="0"/>
            <a:endParaRPr lang="en-US" sz="2000" dirty="0">
              <a:solidFill>
                <a:schemeClr val="tx1"/>
              </a:solidFill>
              <a:latin typeface="Consolas" panose="020B0609020204030204" pitchFamily="49" charset="0"/>
            </a:endParaRPr>
          </a:p>
          <a:p>
            <a:pPr algn="l" rtl="0"/>
            <a:endParaRPr lang="en-US" sz="2000" dirty="0">
              <a:solidFill>
                <a:schemeClr val="tx1"/>
              </a:solidFill>
              <a:latin typeface="Consolas" panose="020B0609020204030204" pitchFamily="49" charset="0"/>
            </a:endParaRPr>
          </a:p>
          <a:p>
            <a:pPr algn="l" rtl="0"/>
            <a:endParaRPr lang="en-US" sz="2000" dirty="0">
              <a:solidFill>
                <a:schemeClr val="tx1"/>
              </a:solidFill>
              <a:latin typeface="Consolas" panose="020B0609020204030204" pitchFamily="49" charset="0"/>
            </a:endParaRPr>
          </a:p>
          <a:p>
            <a:pPr algn="l" rtl="0"/>
            <a:endParaRPr lang="en-US" sz="2000" dirty="0">
              <a:solidFill>
                <a:schemeClr val="tx1"/>
              </a:solidFill>
              <a:latin typeface="Consolas" panose="020B0609020204030204" pitchFamily="49" charset="0"/>
            </a:endParaRPr>
          </a:p>
          <a:p>
            <a:pPr algn="l" rtl="0"/>
            <a:endParaRPr lang="ar-EG" sz="2400" b="1" dirty="0">
              <a:solidFill>
                <a:schemeClr val="tx1"/>
              </a:solidFill>
            </a:endParaRPr>
          </a:p>
        </p:txBody>
      </p:sp>
      <p:pic>
        <p:nvPicPr>
          <p:cNvPr id="5" name="Picture 4">
            <a:extLst>
              <a:ext uri="{FF2B5EF4-FFF2-40B4-BE49-F238E27FC236}">
                <a16:creationId xmlns:a16="http://schemas.microsoft.com/office/drawing/2014/main" id="{568D7207-0669-0B70-6245-228DC3C88A11}"/>
              </a:ext>
            </a:extLst>
          </p:cNvPr>
          <p:cNvPicPr>
            <a:picLocks noChangeAspect="1"/>
          </p:cNvPicPr>
          <p:nvPr/>
        </p:nvPicPr>
        <p:blipFill>
          <a:blip r:embed="rId2"/>
          <a:stretch>
            <a:fillRect/>
          </a:stretch>
        </p:blipFill>
        <p:spPr>
          <a:xfrm>
            <a:off x="1342404" y="3232701"/>
            <a:ext cx="5923101" cy="1302841"/>
          </a:xfrm>
          <a:prstGeom prst="rect">
            <a:avLst/>
          </a:prstGeom>
          <a:ln>
            <a:solidFill>
              <a:schemeClr val="accent1"/>
            </a:solidFill>
          </a:ln>
        </p:spPr>
      </p:pic>
    </p:spTree>
    <p:extLst>
      <p:ext uri="{BB962C8B-B14F-4D97-AF65-F5344CB8AC3E}">
        <p14:creationId xmlns:p14="http://schemas.microsoft.com/office/powerpoint/2010/main" val="3621687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BC696-746D-08B6-042A-D27FBBDBA920}"/>
              </a:ext>
            </a:extLst>
          </p:cNvPr>
          <p:cNvSpPr>
            <a:spLocks noGrp="1"/>
          </p:cNvSpPr>
          <p:nvPr>
            <p:ph type="title"/>
          </p:nvPr>
        </p:nvSpPr>
        <p:spPr/>
        <p:txBody>
          <a:bodyPr/>
          <a:lstStyle/>
          <a:p>
            <a:r>
              <a:rPr lang="en-US" b="1" dirty="0"/>
              <a:t>Practical Example </a:t>
            </a:r>
            <a:endParaRPr lang="ar-EG" dirty="0"/>
          </a:p>
        </p:txBody>
      </p:sp>
      <p:sp>
        <p:nvSpPr>
          <p:cNvPr id="3" name="Content Placeholder 2">
            <a:extLst>
              <a:ext uri="{FF2B5EF4-FFF2-40B4-BE49-F238E27FC236}">
                <a16:creationId xmlns:a16="http://schemas.microsoft.com/office/drawing/2014/main" id="{03D28D57-2FBF-981F-DBA2-9F7E9B47CF56}"/>
              </a:ext>
            </a:extLst>
          </p:cNvPr>
          <p:cNvSpPr>
            <a:spLocks noGrp="1"/>
          </p:cNvSpPr>
          <p:nvPr>
            <p:ph idx="1"/>
          </p:nvPr>
        </p:nvSpPr>
        <p:spPr/>
        <p:txBody>
          <a:bodyPr/>
          <a:lstStyle/>
          <a:p>
            <a:pPr algn="l" rtl="0"/>
            <a:r>
              <a:rPr lang="en-US" sz="2400" dirty="0">
                <a:solidFill>
                  <a:schemeClr val="tx1"/>
                </a:solidFill>
                <a:latin typeface="Consolas" panose="020B0609020204030204" pitchFamily="49" charset="0"/>
              </a:rPr>
              <a:t>Retrieve 2 different product quantity in the </a:t>
            </a:r>
            <a:r>
              <a:rPr lang="en-US" sz="2400" b="1" dirty="0">
                <a:solidFill>
                  <a:schemeClr val="tx1"/>
                </a:solidFill>
                <a:latin typeface="Consolas" panose="020B0609020204030204" pitchFamily="49" charset="0"/>
              </a:rPr>
              <a:t>Bickstore</a:t>
            </a:r>
            <a:r>
              <a:rPr lang="en-US" sz="2400" dirty="0">
                <a:solidFill>
                  <a:schemeClr val="tx1"/>
                </a:solidFill>
                <a:latin typeface="Consolas" panose="020B0609020204030204" pitchFamily="49" charset="0"/>
              </a:rPr>
              <a:t> stock</a:t>
            </a:r>
          </a:p>
          <a:p>
            <a:pPr algn="l" rtl="0"/>
            <a:endParaRPr lang="ar-EG" dirty="0"/>
          </a:p>
        </p:txBody>
      </p:sp>
      <p:pic>
        <p:nvPicPr>
          <p:cNvPr id="7" name="Picture 6">
            <a:extLst>
              <a:ext uri="{FF2B5EF4-FFF2-40B4-BE49-F238E27FC236}">
                <a16:creationId xmlns:a16="http://schemas.microsoft.com/office/drawing/2014/main" id="{A9564F72-9326-5A45-6552-66FD10976595}"/>
              </a:ext>
            </a:extLst>
          </p:cNvPr>
          <p:cNvPicPr>
            <a:picLocks noChangeAspect="1"/>
          </p:cNvPicPr>
          <p:nvPr/>
        </p:nvPicPr>
        <p:blipFill>
          <a:blip r:embed="rId2"/>
          <a:stretch>
            <a:fillRect/>
          </a:stretch>
        </p:blipFill>
        <p:spPr>
          <a:xfrm>
            <a:off x="1424401" y="3826359"/>
            <a:ext cx="9310067" cy="1749494"/>
          </a:xfrm>
          <a:prstGeom prst="rect">
            <a:avLst/>
          </a:prstGeom>
          <a:ln>
            <a:solidFill>
              <a:schemeClr val="accent1"/>
            </a:solidFill>
          </a:ln>
        </p:spPr>
      </p:pic>
    </p:spTree>
    <p:extLst>
      <p:ext uri="{BB962C8B-B14F-4D97-AF65-F5344CB8AC3E}">
        <p14:creationId xmlns:p14="http://schemas.microsoft.com/office/powerpoint/2010/main" val="1988210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37AF1-6E18-48E4-8512-733652E00643}"/>
              </a:ext>
            </a:extLst>
          </p:cNvPr>
          <p:cNvSpPr>
            <a:spLocks noGrp="1"/>
          </p:cNvSpPr>
          <p:nvPr>
            <p:ph type="title"/>
          </p:nvPr>
        </p:nvSpPr>
        <p:spPr/>
        <p:txBody>
          <a:bodyPr/>
          <a:lstStyle/>
          <a:p>
            <a:endParaRPr lang="ar-EG"/>
          </a:p>
        </p:txBody>
      </p:sp>
      <p:sp>
        <p:nvSpPr>
          <p:cNvPr id="3" name="Content Placeholder 2">
            <a:extLst>
              <a:ext uri="{FF2B5EF4-FFF2-40B4-BE49-F238E27FC236}">
                <a16:creationId xmlns:a16="http://schemas.microsoft.com/office/drawing/2014/main" id="{7FABB93A-E329-2B1A-381B-4C0F210D9106}"/>
              </a:ext>
            </a:extLst>
          </p:cNvPr>
          <p:cNvSpPr>
            <a:spLocks noGrp="1"/>
          </p:cNvSpPr>
          <p:nvPr>
            <p:ph idx="1"/>
          </p:nvPr>
        </p:nvSpPr>
        <p:spPr/>
        <p:txBody>
          <a:bodyPr>
            <a:normAutofit/>
          </a:bodyPr>
          <a:lstStyle/>
          <a:p>
            <a:pPr marL="45720" indent="0" algn="ctr" rtl="0">
              <a:buNone/>
            </a:pPr>
            <a:endParaRPr lang="en-US" sz="4800" b="1" dirty="0">
              <a:effectLst>
                <a:outerShdw blurRad="38100" dist="38100" dir="2700000" algn="tl">
                  <a:srgbClr val="000000">
                    <a:alpha val="43137"/>
                  </a:srgbClr>
                </a:outerShdw>
              </a:effectLst>
              <a:latin typeface="Edwardian Script ITC" panose="030303020407070D0804" pitchFamily="66" charset="0"/>
            </a:endParaRPr>
          </a:p>
          <a:p>
            <a:pPr marL="45720" indent="0" algn="ctr" rtl="0">
              <a:buNone/>
            </a:pPr>
            <a:r>
              <a:rPr lang="en-US" sz="4800" b="1" dirty="0">
                <a:effectLst>
                  <a:outerShdw blurRad="38100" dist="38100" dir="2700000" algn="tl">
                    <a:srgbClr val="000000">
                      <a:alpha val="43137"/>
                    </a:srgbClr>
                  </a:outerShdw>
                </a:effectLst>
                <a:latin typeface="Edwardian Script ITC" panose="030303020407070D0804" pitchFamily="66" charset="0"/>
              </a:rPr>
              <a:t>Thanks </a:t>
            </a:r>
          </a:p>
          <a:p>
            <a:pPr marL="45720" indent="0" algn="ctr">
              <a:buNone/>
            </a:pPr>
            <a:r>
              <a:rPr lang="en-US" sz="4800" b="1" dirty="0">
                <a:effectLst>
                  <a:outerShdw blurRad="38100" dist="38100" dir="2700000" algn="tl">
                    <a:srgbClr val="000000">
                      <a:alpha val="43137"/>
                    </a:srgbClr>
                  </a:outerShdw>
                </a:effectLst>
                <a:latin typeface="Edwardian Script ITC" panose="030303020407070D0804" pitchFamily="66" charset="0"/>
                <a:sym typeface="Wingdings" panose="05000000000000000000" pitchFamily="2" charset="2"/>
              </a:rPr>
              <a:t></a:t>
            </a:r>
            <a:endParaRPr lang="ar-EG" sz="4800" b="1" dirty="0">
              <a:effectLst>
                <a:outerShdw blurRad="38100" dist="38100" dir="2700000" algn="tl">
                  <a:srgbClr val="000000">
                    <a:alpha val="43137"/>
                  </a:srgbClr>
                </a:outerShdw>
              </a:effectLst>
              <a:latin typeface="Edwardian Script ITC" panose="030303020407070D0804" pitchFamily="66" charset="0"/>
            </a:endParaRPr>
          </a:p>
        </p:txBody>
      </p:sp>
    </p:spTree>
    <p:extLst>
      <p:ext uri="{BB962C8B-B14F-4D97-AF65-F5344CB8AC3E}">
        <p14:creationId xmlns:p14="http://schemas.microsoft.com/office/powerpoint/2010/main" val="21204201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6792A39-69D9-45CD-8ECB-1104AE4EC098}"/>
              </a:ext>
            </a:extLst>
          </p:cNvPr>
          <p:cNvSpPr>
            <a:spLocks noGrp="1"/>
          </p:cNvSpPr>
          <p:nvPr>
            <p:ph idx="1"/>
          </p:nvPr>
        </p:nvSpPr>
        <p:spPr/>
        <p:txBody>
          <a:bodyPr/>
          <a:lstStyle/>
          <a:p>
            <a:endParaRPr lang="ar-EG" dirty="0"/>
          </a:p>
        </p:txBody>
      </p:sp>
      <p:pic>
        <p:nvPicPr>
          <p:cNvPr id="1028" name="Picture 4" descr="SQL Server Data Types">
            <a:extLst>
              <a:ext uri="{FF2B5EF4-FFF2-40B4-BE49-F238E27FC236}">
                <a16:creationId xmlns:a16="http://schemas.microsoft.com/office/drawing/2014/main" id="{350F3363-DCEB-05B2-5782-38B0FCD24A3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35263" y="0"/>
            <a:ext cx="6719887"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82421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8F917-1235-8F7C-293C-8868CB709413}"/>
              </a:ext>
            </a:extLst>
          </p:cNvPr>
          <p:cNvSpPr>
            <a:spLocks noGrp="1"/>
          </p:cNvSpPr>
          <p:nvPr>
            <p:ph type="title"/>
          </p:nvPr>
        </p:nvSpPr>
        <p:spPr/>
        <p:txBody>
          <a:bodyPr/>
          <a:lstStyle/>
          <a:p>
            <a:r>
              <a:rPr lang="en-US" b="1" dirty="0"/>
              <a:t>Exact numeric data types</a:t>
            </a:r>
            <a:endParaRPr lang="ar-EG" b="1" dirty="0"/>
          </a:p>
        </p:txBody>
      </p:sp>
      <p:sp>
        <p:nvSpPr>
          <p:cNvPr id="6" name="Content Placeholder 5">
            <a:extLst>
              <a:ext uri="{FF2B5EF4-FFF2-40B4-BE49-F238E27FC236}">
                <a16:creationId xmlns:a16="http://schemas.microsoft.com/office/drawing/2014/main" id="{D42C8160-1DAB-E218-D450-6DAC93329F73}"/>
              </a:ext>
            </a:extLst>
          </p:cNvPr>
          <p:cNvSpPr>
            <a:spLocks noGrp="1"/>
          </p:cNvSpPr>
          <p:nvPr>
            <p:ph idx="1"/>
          </p:nvPr>
        </p:nvSpPr>
        <p:spPr/>
        <p:txBody>
          <a:bodyPr/>
          <a:lstStyle/>
          <a:p>
            <a:endParaRPr lang="ar-EG"/>
          </a:p>
        </p:txBody>
      </p:sp>
      <p:pic>
        <p:nvPicPr>
          <p:cNvPr id="10" name="Picture 9">
            <a:extLst>
              <a:ext uri="{FF2B5EF4-FFF2-40B4-BE49-F238E27FC236}">
                <a16:creationId xmlns:a16="http://schemas.microsoft.com/office/drawing/2014/main" id="{FC30F019-C3BD-BDF4-6B80-E8F882D42650}"/>
              </a:ext>
            </a:extLst>
          </p:cNvPr>
          <p:cNvPicPr>
            <a:picLocks noChangeAspect="1"/>
          </p:cNvPicPr>
          <p:nvPr/>
        </p:nvPicPr>
        <p:blipFill>
          <a:blip r:embed="rId3"/>
          <a:stretch>
            <a:fillRect/>
          </a:stretch>
        </p:blipFill>
        <p:spPr>
          <a:xfrm>
            <a:off x="1173480" y="1813058"/>
            <a:ext cx="9872871" cy="4786525"/>
          </a:xfrm>
          <a:prstGeom prst="rect">
            <a:avLst/>
          </a:prstGeom>
          <a:ln>
            <a:solidFill>
              <a:schemeClr val="accent1"/>
            </a:solidFill>
          </a:ln>
        </p:spPr>
      </p:pic>
    </p:spTree>
    <p:extLst>
      <p:ext uri="{BB962C8B-B14F-4D97-AF65-F5344CB8AC3E}">
        <p14:creationId xmlns:p14="http://schemas.microsoft.com/office/powerpoint/2010/main" val="28137166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FB9D53-54B3-F3B4-5F5E-0329E83F2790}"/>
              </a:ext>
            </a:extLst>
          </p:cNvPr>
          <p:cNvSpPr>
            <a:spLocks noGrp="1"/>
          </p:cNvSpPr>
          <p:nvPr>
            <p:ph type="title"/>
          </p:nvPr>
        </p:nvSpPr>
        <p:spPr/>
        <p:txBody>
          <a:bodyPr/>
          <a:lstStyle/>
          <a:p>
            <a:r>
              <a:rPr lang="en-US" b="1" dirty="0"/>
              <a:t>Approximate numeric data types</a:t>
            </a:r>
            <a:endParaRPr lang="ar-EG" b="1" dirty="0"/>
          </a:p>
        </p:txBody>
      </p:sp>
      <p:sp>
        <p:nvSpPr>
          <p:cNvPr id="3" name="Content Placeholder 2">
            <a:extLst>
              <a:ext uri="{FF2B5EF4-FFF2-40B4-BE49-F238E27FC236}">
                <a16:creationId xmlns:a16="http://schemas.microsoft.com/office/drawing/2014/main" id="{43DA7A8C-4738-4809-97FD-6F3924946D32}"/>
              </a:ext>
            </a:extLst>
          </p:cNvPr>
          <p:cNvSpPr>
            <a:spLocks noGrp="1"/>
          </p:cNvSpPr>
          <p:nvPr>
            <p:ph idx="1"/>
          </p:nvPr>
        </p:nvSpPr>
        <p:spPr/>
        <p:txBody>
          <a:bodyPr/>
          <a:lstStyle/>
          <a:p>
            <a:pPr algn="l" rtl="0"/>
            <a:r>
              <a:rPr lang="en-US" b="1" dirty="0">
                <a:solidFill>
                  <a:schemeClr val="tx1"/>
                </a:solidFill>
              </a:rPr>
              <a:t>Real (4 byte )  max floating point 7  </a:t>
            </a:r>
          </a:p>
          <a:p>
            <a:pPr algn="l" rtl="0"/>
            <a:r>
              <a:rPr lang="en-US" b="1" dirty="0">
                <a:solidFill>
                  <a:schemeClr val="tx1"/>
                </a:solidFill>
              </a:rPr>
              <a:t>Float  (8 bytes) </a:t>
            </a:r>
            <a:endParaRPr lang="ar-EG" b="1" dirty="0">
              <a:solidFill>
                <a:schemeClr val="tx1"/>
              </a:solidFill>
            </a:endParaRPr>
          </a:p>
        </p:txBody>
      </p:sp>
    </p:spTree>
    <p:extLst>
      <p:ext uri="{BB962C8B-B14F-4D97-AF65-F5344CB8AC3E}">
        <p14:creationId xmlns:p14="http://schemas.microsoft.com/office/powerpoint/2010/main" val="23294230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46012A-2753-91DE-DF49-492A1B91BD50}"/>
              </a:ext>
            </a:extLst>
          </p:cNvPr>
          <p:cNvSpPr>
            <a:spLocks noGrp="1"/>
          </p:cNvSpPr>
          <p:nvPr>
            <p:ph type="title"/>
          </p:nvPr>
        </p:nvSpPr>
        <p:spPr/>
        <p:txBody>
          <a:bodyPr>
            <a:normAutofit/>
          </a:bodyPr>
          <a:lstStyle/>
          <a:p>
            <a:r>
              <a:rPr lang="en-US" b="1" i="0" dirty="0">
                <a:effectLst/>
                <a:latin typeface="Wotfard"/>
              </a:rPr>
              <a:t>Date &amp; Time data types</a:t>
            </a:r>
            <a:endParaRPr lang="ar-EG" b="1" dirty="0"/>
          </a:p>
        </p:txBody>
      </p:sp>
      <p:sp>
        <p:nvSpPr>
          <p:cNvPr id="3" name="Content Placeholder 2">
            <a:extLst>
              <a:ext uri="{FF2B5EF4-FFF2-40B4-BE49-F238E27FC236}">
                <a16:creationId xmlns:a16="http://schemas.microsoft.com/office/drawing/2014/main" id="{88F60256-D2AA-DEBA-BDAD-D19AFAEDBB0D}"/>
              </a:ext>
            </a:extLst>
          </p:cNvPr>
          <p:cNvSpPr>
            <a:spLocks noGrp="1"/>
          </p:cNvSpPr>
          <p:nvPr>
            <p:ph idx="1"/>
          </p:nvPr>
        </p:nvSpPr>
        <p:spPr>
          <a:xfrm>
            <a:off x="1528969" y="5059017"/>
            <a:ext cx="9134061" cy="1506110"/>
          </a:xfrm>
        </p:spPr>
        <p:txBody>
          <a:bodyPr>
            <a:normAutofit fontScale="92500" lnSpcReduction="10000"/>
          </a:bodyPr>
          <a:lstStyle/>
          <a:p>
            <a:pPr algn="just" rtl="0"/>
            <a:r>
              <a:rPr lang="en-US" b="0" i="0" dirty="0">
                <a:solidFill>
                  <a:srgbClr val="212529"/>
                </a:solidFill>
                <a:effectLst/>
                <a:latin typeface="Wotfard"/>
              </a:rPr>
              <a:t>If you develop a new application, you should use the </a:t>
            </a:r>
            <a:r>
              <a:rPr lang="en-US" b="1" i="0" dirty="0">
                <a:solidFill>
                  <a:srgbClr val="212529"/>
                </a:solidFill>
                <a:effectLst/>
                <a:latin typeface="Wotfard"/>
              </a:rPr>
              <a:t>time</a:t>
            </a:r>
            <a:r>
              <a:rPr lang="en-US" b="0" i="0" dirty="0">
                <a:solidFill>
                  <a:srgbClr val="212529"/>
                </a:solidFill>
                <a:effectLst/>
                <a:latin typeface="Wotfard"/>
              </a:rPr>
              <a:t>, </a:t>
            </a:r>
            <a:r>
              <a:rPr lang="en-US" b="1" i="0" dirty="0">
                <a:solidFill>
                  <a:srgbClr val="212529"/>
                </a:solidFill>
                <a:effectLst/>
                <a:latin typeface="Wotfard"/>
              </a:rPr>
              <a:t>date </a:t>
            </a:r>
            <a:r>
              <a:rPr lang="en-US" b="0" i="0" dirty="0">
                <a:solidFill>
                  <a:srgbClr val="212529"/>
                </a:solidFill>
                <a:effectLst/>
                <a:latin typeface="Wotfard"/>
              </a:rPr>
              <a:t>, </a:t>
            </a:r>
            <a:r>
              <a:rPr lang="en-US" b="1" i="0" dirty="0">
                <a:solidFill>
                  <a:srgbClr val="212529"/>
                </a:solidFill>
                <a:effectLst/>
                <a:latin typeface="Wotfard"/>
              </a:rPr>
              <a:t>datetime2</a:t>
            </a:r>
            <a:r>
              <a:rPr lang="en-US" b="0" i="0" dirty="0">
                <a:solidFill>
                  <a:srgbClr val="212529"/>
                </a:solidFill>
                <a:effectLst/>
                <a:latin typeface="Wotfard"/>
              </a:rPr>
              <a:t>  and </a:t>
            </a:r>
            <a:r>
              <a:rPr lang="en-US" b="1" i="0" dirty="0" err="1">
                <a:solidFill>
                  <a:srgbClr val="212529"/>
                </a:solidFill>
                <a:effectLst/>
                <a:latin typeface="Wotfard"/>
              </a:rPr>
              <a:t>datetimeoffset</a:t>
            </a:r>
            <a:r>
              <a:rPr lang="en-US" b="0" i="0" dirty="0">
                <a:solidFill>
                  <a:srgbClr val="212529"/>
                </a:solidFill>
                <a:effectLst/>
                <a:latin typeface="Wotfard"/>
              </a:rPr>
              <a:t> data types. Because these types align with the SQL Standard and more portable. </a:t>
            </a:r>
          </a:p>
          <a:p>
            <a:pPr algn="just" rtl="0"/>
            <a:r>
              <a:rPr lang="en-US" b="0" i="0" dirty="0">
                <a:solidFill>
                  <a:srgbClr val="212529"/>
                </a:solidFill>
                <a:effectLst/>
                <a:latin typeface="Wotfard"/>
              </a:rPr>
              <a:t>In addition, the</a:t>
            </a:r>
            <a:r>
              <a:rPr lang="en-US" b="1" i="0" dirty="0">
                <a:solidFill>
                  <a:srgbClr val="212529"/>
                </a:solidFill>
                <a:effectLst/>
                <a:latin typeface="Wotfard"/>
              </a:rPr>
              <a:t> time</a:t>
            </a:r>
            <a:r>
              <a:rPr lang="en-US" b="0" i="0" dirty="0">
                <a:solidFill>
                  <a:srgbClr val="212529"/>
                </a:solidFill>
                <a:effectLst/>
                <a:latin typeface="Wotfard"/>
              </a:rPr>
              <a:t>, </a:t>
            </a:r>
            <a:r>
              <a:rPr lang="en-US" b="1" i="0" dirty="0">
                <a:solidFill>
                  <a:srgbClr val="212529"/>
                </a:solidFill>
                <a:effectLst/>
                <a:latin typeface="Wotfard"/>
              </a:rPr>
              <a:t>datetime2</a:t>
            </a:r>
            <a:r>
              <a:rPr lang="en-US" b="0" i="0" dirty="0">
                <a:solidFill>
                  <a:srgbClr val="212529"/>
                </a:solidFill>
                <a:effectLst/>
                <a:latin typeface="Wotfard"/>
              </a:rPr>
              <a:t> and </a:t>
            </a:r>
            <a:r>
              <a:rPr lang="en-US" b="1" i="0" dirty="0" err="1">
                <a:solidFill>
                  <a:srgbClr val="212529"/>
                </a:solidFill>
                <a:effectLst/>
                <a:latin typeface="Wotfard"/>
              </a:rPr>
              <a:t>datetimeoffset</a:t>
            </a:r>
            <a:r>
              <a:rPr lang="en-US" b="0" i="0" dirty="0">
                <a:solidFill>
                  <a:srgbClr val="212529"/>
                </a:solidFill>
                <a:effectLst/>
                <a:latin typeface="Wotfard"/>
              </a:rPr>
              <a:t> have more seconds precision and </a:t>
            </a:r>
            <a:r>
              <a:rPr lang="en-US" b="1" i="0" dirty="0" err="1">
                <a:solidFill>
                  <a:srgbClr val="212529"/>
                </a:solidFill>
                <a:effectLst/>
                <a:latin typeface="Wotfard"/>
              </a:rPr>
              <a:t>datetimeoffset</a:t>
            </a:r>
            <a:r>
              <a:rPr lang="en-US" b="0" i="0" dirty="0">
                <a:solidFill>
                  <a:srgbClr val="212529"/>
                </a:solidFill>
                <a:effectLst/>
                <a:latin typeface="Wotfard"/>
              </a:rPr>
              <a:t> supports time zone.</a:t>
            </a:r>
            <a:endParaRPr lang="ar-EG" dirty="0"/>
          </a:p>
        </p:txBody>
      </p:sp>
      <p:pic>
        <p:nvPicPr>
          <p:cNvPr id="7" name="Picture 6">
            <a:extLst>
              <a:ext uri="{FF2B5EF4-FFF2-40B4-BE49-F238E27FC236}">
                <a16:creationId xmlns:a16="http://schemas.microsoft.com/office/drawing/2014/main" id="{3C545959-0D36-B172-3506-8B5B268ED59C}"/>
              </a:ext>
            </a:extLst>
          </p:cNvPr>
          <p:cNvPicPr>
            <a:picLocks noChangeAspect="1"/>
          </p:cNvPicPr>
          <p:nvPr/>
        </p:nvPicPr>
        <p:blipFill>
          <a:blip r:embed="rId2"/>
          <a:stretch>
            <a:fillRect/>
          </a:stretch>
        </p:blipFill>
        <p:spPr>
          <a:xfrm>
            <a:off x="1528970" y="1950719"/>
            <a:ext cx="9134060" cy="2956561"/>
          </a:xfrm>
          <a:prstGeom prst="rect">
            <a:avLst/>
          </a:prstGeom>
          <a:ln>
            <a:solidFill>
              <a:schemeClr val="accent1"/>
            </a:solidFill>
          </a:ln>
        </p:spPr>
      </p:pic>
    </p:spTree>
    <p:extLst>
      <p:ext uri="{BB962C8B-B14F-4D97-AF65-F5344CB8AC3E}">
        <p14:creationId xmlns:p14="http://schemas.microsoft.com/office/powerpoint/2010/main" val="37947457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1F12D-2336-FDA0-918F-CBADE1DEDE13}"/>
              </a:ext>
            </a:extLst>
          </p:cNvPr>
          <p:cNvSpPr>
            <a:spLocks noGrp="1"/>
          </p:cNvSpPr>
          <p:nvPr>
            <p:ph type="title"/>
          </p:nvPr>
        </p:nvSpPr>
        <p:spPr/>
        <p:txBody>
          <a:bodyPr>
            <a:normAutofit/>
          </a:bodyPr>
          <a:lstStyle/>
          <a:p>
            <a:r>
              <a:rPr lang="en-US" b="1" i="0" dirty="0">
                <a:effectLst/>
                <a:latin typeface="Wotfard"/>
              </a:rPr>
              <a:t>Character strings data types</a:t>
            </a:r>
            <a:endParaRPr lang="ar-EG" b="1" dirty="0"/>
          </a:p>
        </p:txBody>
      </p:sp>
      <p:sp>
        <p:nvSpPr>
          <p:cNvPr id="3" name="Content Placeholder 2">
            <a:extLst>
              <a:ext uri="{FF2B5EF4-FFF2-40B4-BE49-F238E27FC236}">
                <a16:creationId xmlns:a16="http://schemas.microsoft.com/office/drawing/2014/main" id="{5DFBC322-98DC-2FA7-EB23-593F5A83A5A1}"/>
              </a:ext>
            </a:extLst>
          </p:cNvPr>
          <p:cNvSpPr>
            <a:spLocks noGrp="1"/>
          </p:cNvSpPr>
          <p:nvPr>
            <p:ph idx="1"/>
          </p:nvPr>
        </p:nvSpPr>
        <p:spPr/>
        <p:txBody>
          <a:bodyPr/>
          <a:lstStyle/>
          <a:p>
            <a:pPr algn="just" rtl="0"/>
            <a:r>
              <a:rPr lang="en-US" b="0" i="0" dirty="0">
                <a:solidFill>
                  <a:srgbClr val="212529"/>
                </a:solidFill>
                <a:effectLst/>
                <a:latin typeface="Wotfard"/>
              </a:rPr>
              <a:t>Character strings data types allow you to store either fixed-length (</a:t>
            </a:r>
            <a:r>
              <a:rPr lang="en-US" b="0" i="0" dirty="0">
                <a:effectLst/>
                <a:latin typeface="Wotfard"/>
              </a:rPr>
              <a:t>char</a:t>
            </a:r>
            <a:r>
              <a:rPr lang="en-US" b="0" i="0" dirty="0">
                <a:solidFill>
                  <a:srgbClr val="212529"/>
                </a:solidFill>
                <a:effectLst/>
                <a:latin typeface="Wotfard"/>
              </a:rPr>
              <a:t>) or variable-length data (varchar). The text data type can store non-Unicode data in the code page of the server.</a:t>
            </a:r>
            <a:endParaRPr lang="ar-EG" dirty="0"/>
          </a:p>
        </p:txBody>
      </p:sp>
      <p:pic>
        <p:nvPicPr>
          <p:cNvPr id="5" name="Picture 4">
            <a:extLst>
              <a:ext uri="{FF2B5EF4-FFF2-40B4-BE49-F238E27FC236}">
                <a16:creationId xmlns:a16="http://schemas.microsoft.com/office/drawing/2014/main" id="{1BD2BF92-7699-90D8-DA62-41ABBDF29755}"/>
              </a:ext>
            </a:extLst>
          </p:cNvPr>
          <p:cNvPicPr>
            <a:picLocks noChangeAspect="1"/>
          </p:cNvPicPr>
          <p:nvPr/>
        </p:nvPicPr>
        <p:blipFill>
          <a:blip r:embed="rId2"/>
          <a:stretch>
            <a:fillRect/>
          </a:stretch>
        </p:blipFill>
        <p:spPr>
          <a:xfrm>
            <a:off x="1233116" y="3171825"/>
            <a:ext cx="9875520" cy="2924175"/>
          </a:xfrm>
          <a:prstGeom prst="rect">
            <a:avLst/>
          </a:prstGeom>
          <a:ln>
            <a:solidFill>
              <a:schemeClr val="accent1"/>
            </a:solidFill>
          </a:ln>
        </p:spPr>
      </p:pic>
    </p:spTree>
    <p:extLst>
      <p:ext uri="{BB962C8B-B14F-4D97-AF65-F5344CB8AC3E}">
        <p14:creationId xmlns:p14="http://schemas.microsoft.com/office/powerpoint/2010/main" val="1151686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3564A4-C4B2-455A-3400-5EE5CA3A0166}"/>
              </a:ext>
            </a:extLst>
          </p:cNvPr>
          <p:cNvSpPr>
            <a:spLocks noGrp="1"/>
          </p:cNvSpPr>
          <p:nvPr>
            <p:ph type="title"/>
          </p:nvPr>
        </p:nvSpPr>
        <p:spPr/>
        <p:txBody>
          <a:bodyPr>
            <a:normAutofit/>
          </a:bodyPr>
          <a:lstStyle/>
          <a:p>
            <a:r>
              <a:rPr lang="en-US" b="1" i="0" dirty="0">
                <a:effectLst/>
                <a:latin typeface="Wotfard"/>
              </a:rPr>
              <a:t>Unicode character string data types</a:t>
            </a:r>
            <a:endParaRPr lang="ar-EG" b="1" dirty="0"/>
          </a:p>
        </p:txBody>
      </p:sp>
      <p:sp>
        <p:nvSpPr>
          <p:cNvPr id="3" name="Content Placeholder 2">
            <a:extLst>
              <a:ext uri="{FF2B5EF4-FFF2-40B4-BE49-F238E27FC236}">
                <a16:creationId xmlns:a16="http://schemas.microsoft.com/office/drawing/2014/main" id="{FA490BF5-8F06-F86D-E05F-F8E9313E0DED}"/>
              </a:ext>
            </a:extLst>
          </p:cNvPr>
          <p:cNvSpPr>
            <a:spLocks noGrp="1"/>
          </p:cNvSpPr>
          <p:nvPr>
            <p:ph idx="1"/>
          </p:nvPr>
        </p:nvSpPr>
        <p:spPr/>
        <p:txBody>
          <a:bodyPr/>
          <a:lstStyle/>
          <a:p>
            <a:pPr algn="l" rtl="0"/>
            <a:r>
              <a:rPr lang="en-US" b="0" i="0" dirty="0">
                <a:solidFill>
                  <a:srgbClr val="212529"/>
                </a:solidFill>
                <a:effectLst/>
                <a:latin typeface="Wotfard"/>
              </a:rPr>
              <a:t>Unicode character string data types store either fixed-length (</a:t>
            </a:r>
            <a:r>
              <a:rPr lang="en-US" b="0" i="0" dirty="0" err="1">
                <a:solidFill>
                  <a:srgbClr val="212529"/>
                </a:solidFill>
                <a:effectLst/>
                <a:latin typeface="Wotfard"/>
              </a:rPr>
              <a:t>nchar</a:t>
            </a:r>
            <a:r>
              <a:rPr lang="en-US" b="0" i="0" dirty="0">
                <a:solidFill>
                  <a:srgbClr val="212529"/>
                </a:solidFill>
                <a:effectLst/>
                <a:latin typeface="Wotfard"/>
              </a:rPr>
              <a:t>) or variable-length (</a:t>
            </a:r>
            <a:r>
              <a:rPr lang="en-US" b="0" i="0" dirty="0" err="1">
                <a:solidFill>
                  <a:srgbClr val="212529"/>
                </a:solidFill>
                <a:effectLst/>
                <a:latin typeface="Wotfard"/>
              </a:rPr>
              <a:t>nvarchar</a:t>
            </a:r>
            <a:r>
              <a:rPr lang="en-US" b="0" i="0" dirty="0">
                <a:solidFill>
                  <a:srgbClr val="212529"/>
                </a:solidFill>
                <a:effectLst/>
                <a:latin typeface="Wotfard"/>
              </a:rPr>
              <a:t>) Unicode character data.</a:t>
            </a:r>
            <a:br>
              <a:rPr lang="en-US" dirty="0"/>
            </a:br>
            <a:endParaRPr lang="ar-EG" dirty="0"/>
          </a:p>
        </p:txBody>
      </p:sp>
      <p:pic>
        <p:nvPicPr>
          <p:cNvPr id="5" name="Picture 4">
            <a:extLst>
              <a:ext uri="{FF2B5EF4-FFF2-40B4-BE49-F238E27FC236}">
                <a16:creationId xmlns:a16="http://schemas.microsoft.com/office/drawing/2014/main" id="{A0C1BCDC-6D97-9693-39E2-9A068386081E}"/>
              </a:ext>
            </a:extLst>
          </p:cNvPr>
          <p:cNvPicPr>
            <a:picLocks noChangeAspect="1"/>
          </p:cNvPicPr>
          <p:nvPr/>
        </p:nvPicPr>
        <p:blipFill>
          <a:blip r:embed="rId2"/>
          <a:stretch>
            <a:fillRect/>
          </a:stretch>
        </p:blipFill>
        <p:spPr>
          <a:xfrm>
            <a:off x="1272208" y="3091484"/>
            <a:ext cx="9743663" cy="2305050"/>
          </a:xfrm>
          <a:prstGeom prst="rect">
            <a:avLst/>
          </a:prstGeom>
          <a:ln>
            <a:solidFill>
              <a:schemeClr val="accent1"/>
            </a:solidFill>
          </a:ln>
        </p:spPr>
      </p:pic>
    </p:spTree>
    <p:extLst>
      <p:ext uri="{BB962C8B-B14F-4D97-AF65-F5344CB8AC3E}">
        <p14:creationId xmlns:p14="http://schemas.microsoft.com/office/powerpoint/2010/main" val="16051041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ADE227-E2A7-541B-3B96-230F8811AFFF}"/>
              </a:ext>
            </a:extLst>
          </p:cNvPr>
          <p:cNvSpPr>
            <a:spLocks noGrp="1"/>
          </p:cNvSpPr>
          <p:nvPr>
            <p:ph type="title"/>
          </p:nvPr>
        </p:nvSpPr>
        <p:spPr/>
        <p:txBody>
          <a:bodyPr>
            <a:normAutofit/>
          </a:bodyPr>
          <a:lstStyle/>
          <a:p>
            <a:r>
              <a:rPr lang="en-US" b="1" i="0" dirty="0">
                <a:effectLst/>
                <a:latin typeface="Wotfard"/>
              </a:rPr>
              <a:t>CHAR vs. NCHAR</a:t>
            </a:r>
            <a:endParaRPr lang="ar-EG" b="1" dirty="0"/>
          </a:p>
        </p:txBody>
      </p:sp>
      <p:sp>
        <p:nvSpPr>
          <p:cNvPr id="3" name="Content Placeholder 2">
            <a:extLst>
              <a:ext uri="{FF2B5EF4-FFF2-40B4-BE49-F238E27FC236}">
                <a16:creationId xmlns:a16="http://schemas.microsoft.com/office/drawing/2014/main" id="{5F158FA8-6291-3229-420F-55B65793D6CF}"/>
              </a:ext>
            </a:extLst>
          </p:cNvPr>
          <p:cNvSpPr>
            <a:spLocks noGrp="1"/>
          </p:cNvSpPr>
          <p:nvPr>
            <p:ph idx="1"/>
          </p:nvPr>
        </p:nvSpPr>
        <p:spPr/>
        <p:txBody>
          <a:bodyPr/>
          <a:lstStyle/>
          <a:p>
            <a:endParaRPr lang="ar-EG"/>
          </a:p>
        </p:txBody>
      </p:sp>
      <p:pic>
        <p:nvPicPr>
          <p:cNvPr id="7" name="Picture 6">
            <a:extLst>
              <a:ext uri="{FF2B5EF4-FFF2-40B4-BE49-F238E27FC236}">
                <a16:creationId xmlns:a16="http://schemas.microsoft.com/office/drawing/2014/main" id="{C0878108-CDC9-CB14-D8D0-87B7CDFE0402}"/>
              </a:ext>
            </a:extLst>
          </p:cNvPr>
          <p:cNvPicPr>
            <a:picLocks noChangeAspect="1"/>
          </p:cNvPicPr>
          <p:nvPr/>
        </p:nvPicPr>
        <p:blipFill>
          <a:blip r:embed="rId2"/>
          <a:stretch>
            <a:fillRect/>
          </a:stretch>
        </p:blipFill>
        <p:spPr>
          <a:xfrm>
            <a:off x="1327288" y="2276475"/>
            <a:ext cx="9504293" cy="3600450"/>
          </a:xfrm>
          <a:prstGeom prst="rect">
            <a:avLst/>
          </a:prstGeom>
          <a:ln>
            <a:solidFill>
              <a:schemeClr val="accent1"/>
            </a:solidFill>
          </a:ln>
        </p:spPr>
      </p:pic>
    </p:spTree>
    <p:extLst>
      <p:ext uri="{BB962C8B-B14F-4D97-AF65-F5344CB8AC3E}">
        <p14:creationId xmlns:p14="http://schemas.microsoft.com/office/powerpoint/2010/main" val="667237856"/>
      </p:ext>
    </p:extLst>
  </p:cSld>
  <p:clrMapOvr>
    <a:masterClrMapping/>
  </p:clrMapOvr>
</p:sld>
</file>

<file path=ppt/theme/theme1.xml><?xml version="1.0" encoding="utf-8"?>
<a:theme xmlns:a="http://schemas.openxmlformats.org/drawingml/2006/main" name="Basis">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90E45F77-AEFC-46EF-A7C1-5B338C297B0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Basis</Template>
  <TotalTime>1689</TotalTime>
  <Words>775</Words>
  <Application>Microsoft Office PowerPoint</Application>
  <PresentationFormat>Widescreen</PresentationFormat>
  <Paragraphs>107</Paragraphs>
  <Slides>28</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28</vt:i4>
      </vt:variant>
    </vt:vector>
  </HeadingPairs>
  <TitlesOfParts>
    <vt:vector size="37" baseType="lpstr">
      <vt:lpstr>Arial</vt:lpstr>
      <vt:lpstr>Calibri</vt:lpstr>
      <vt:lpstr>Consolas</vt:lpstr>
      <vt:lpstr>Corbel</vt:lpstr>
      <vt:lpstr>Edwardian Script ITC</vt:lpstr>
      <vt:lpstr>Times New Roman</vt:lpstr>
      <vt:lpstr>Tw Cen MT</vt:lpstr>
      <vt:lpstr>Wotfard</vt:lpstr>
      <vt:lpstr>Basis</vt:lpstr>
      <vt:lpstr>Database Objects</vt:lpstr>
      <vt:lpstr>Agenda </vt:lpstr>
      <vt:lpstr>PowerPoint Presentation</vt:lpstr>
      <vt:lpstr>Exact numeric data types</vt:lpstr>
      <vt:lpstr>Approximate numeric data types</vt:lpstr>
      <vt:lpstr>Date &amp; Time data types</vt:lpstr>
      <vt:lpstr>Character strings data types</vt:lpstr>
      <vt:lpstr>Unicode character string data types</vt:lpstr>
      <vt:lpstr>CHAR vs. NCHAR</vt:lpstr>
      <vt:lpstr>Binary string data types</vt:lpstr>
      <vt:lpstr>Practical Example </vt:lpstr>
      <vt:lpstr>SQL Server database types</vt:lpstr>
      <vt:lpstr>SQL Server database / System DB</vt:lpstr>
      <vt:lpstr>SQL Server database/Snapshot </vt:lpstr>
      <vt:lpstr>SQL Server database/Snapshot </vt:lpstr>
      <vt:lpstr>SQL Server database/Snapshot </vt:lpstr>
      <vt:lpstr>SQL Server RANK Function</vt:lpstr>
      <vt:lpstr>SQL RANK Function / row_number ()</vt:lpstr>
      <vt:lpstr>SQL RANK Function / row_number ()</vt:lpstr>
      <vt:lpstr>SQL RANK Function/ RANK()</vt:lpstr>
      <vt:lpstr>SQL RANK Function/ RANK()</vt:lpstr>
      <vt:lpstr>SQL RANK Function/ RANK()</vt:lpstr>
      <vt:lpstr>SQL RANK Function/ dense_RANK()</vt:lpstr>
      <vt:lpstr>Exercise for Ranked Function</vt:lpstr>
      <vt:lpstr>Solution </vt:lpstr>
      <vt:lpstr>Practical Example </vt:lpstr>
      <vt:lpstr>Practical Example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Hanaa GH</dc:creator>
  <cp:lastModifiedBy>Hanaa GH</cp:lastModifiedBy>
  <cp:revision>12</cp:revision>
  <dcterms:created xsi:type="dcterms:W3CDTF">2024-03-06T19:51:07Z</dcterms:created>
  <dcterms:modified xsi:type="dcterms:W3CDTF">2024-03-08T18:32:05Z</dcterms:modified>
</cp:coreProperties>
</file>