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308" r:id="rId2"/>
    <p:sldId id="354" r:id="rId3"/>
    <p:sldId id="265" r:id="rId4"/>
    <p:sldId id="355" r:id="rId5"/>
    <p:sldId id="432" r:id="rId6"/>
    <p:sldId id="312" r:id="rId7"/>
    <p:sldId id="356" r:id="rId8"/>
    <p:sldId id="433" r:id="rId9"/>
    <p:sldId id="361" r:id="rId10"/>
    <p:sldId id="363" r:id="rId11"/>
    <p:sldId id="364" r:id="rId12"/>
    <p:sldId id="437" r:id="rId13"/>
    <p:sldId id="370" r:id="rId14"/>
    <p:sldId id="372" r:id="rId15"/>
    <p:sldId id="374" r:id="rId16"/>
    <p:sldId id="376" r:id="rId17"/>
    <p:sldId id="378" r:id="rId18"/>
    <p:sldId id="435" r:id="rId19"/>
    <p:sldId id="436" r:id="rId20"/>
    <p:sldId id="391" r:id="rId21"/>
    <p:sldId id="392" r:id="rId22"/>
    <p:sldId id="393" r:id="rId23"/>
    <p:sldId id="394" r:id="rId24"/>
    <p:sldId id="404" r:id="rId25"/>
    <p:sldId id="405" r:id="rId26"/>
    <p:sldId id="406" r:id="rId27"/>
    <p:sldId id="407" r:id="rId28"/>
    <p:sldId id="438" r:id="rId29"/>
    <p:sldId id="268" r:id="rId30"/>
    <p:sldId id="440" r:id="rId31"/>
    <p:sldId id="441" r:id="rId32"/>
    <p:sldId id="442" r:id="rId33"/>
    <p:sldId id="443" r:id="rId34"/>
    <p:sldId id="444" r:id="rId35"/>
    <p:sldId id="409" r:id="rId36"/>
    <p:sldId id="41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33" autoAdjust="0"/>
  </p:normalViewPr>
  <p:slideViewPr>
    <p:cSldViewPr>
      <p:cViewPr varScale="1">
        <p:scale>
          <a:sx n="63" d="100"/>
          <a:sy n="63" d="100"/>
        </p:scale>
        <p:origin x="202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A177E-F2EE-46E8-B7EF-B8A4FF98CB97}" type="datetimeFigureOut">
              <a:rPr lang="en-US" smtClean="0"/>
              <a:pPr/>
              <a:t>3/16/2024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1FDDE-E513-430C-A9CD-B77C082FF598}" type="slidenum">
              <a:rPr lang="en-US" smtClean="0"/>
              <a:pPr/>
              <a:t>‹#›</a:t>
            </a:fld>
            <a:endParaRPr lang="en-US"/>
          </a:p>
        </p:txBody>
      </p:sp>
    </p:spTree>
    <p:extLst>
      <p:ext uri="{BB962C8B-B14F-4D97-AF65-F5344CB8AC3E}">
        <p14:creationId xmlns:p14="http://schemas.microsoft.com/office/powerpoint/2010/main" val="152483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xfrm>
            <a:off x="307492" y="2012742"/>
            <a:ext cx="6149837" cy="6789295"/>
          </a:xfrm>
          <a:noFill/>
          <a:ln/>
        </p:spPr>
        <p:txBody>
          <a:bodyPr/>
          <a:lstStyle/>
          <a:p>
            <a:r>
              <a:rPr lang="en-US" dirty="0">
                <a:latin typeface="Arial" pitchFamily="34" charset="0"/>
              </a:rPr>
              <a:t>This module introduces indexes, and describes how to implement data integrity in Microsoft</a:t>
            </a:r>
            <a:r>
              <a:rPr lang="en-US" baseline="30000" dirty="0">
                <a:latin typeface="Arial" pitchFamily="34" charset="0"/>
              </a:rPr>
              <a:t>®</a:t>
            </a:r>
            <a:r>
              <a:rPr lang="en-US" dirty="0">
                <a:latin typeface="Arial" pitchFamily="34" charset="0"/>
              </a:rPr>
              <a:t>  SQL Server</a:t>
            </a:r>
            <a:r>
              <a:rPr lang="en-US" baseline="30000" dirty="0">
                <a:latin typeface="Arial" pitchFamily="34" charset="0"/>
              </a:rPr>
              <a:t>®</a:t>
            </a:r>
            <a:r>
              <a:rPr lang="en-US" dirty="0">
                <a:latin typeface="Arial" pitchFamily="34" charset="0"/>
              </a:rPr>
              <a:t>  2008 by using constraints and triggers.</a:t>
            </a:r>
          </a:p>
          <a:p>
            <a:endParaRPr lang="en-US" dirty="0">
              <a:latin typeface="Arial" pitchFamily="34" charset="0"/>
            </a:endParaRPr>
          </a:p>
          <a:p>
            <a:r>
              <a:rPr lang="en-US" dirty="0">
                <a:latin typeface="Arial" pitchFamily="34" charset="0"/>
              </a:rPr>
              <a:t>After completing this module, students will be able to:</a:t>
            </a:r>
          </a:p>
          <a:p>
            <a:r>
              <a:rPr lang="en-US" dirty="0">
                <a:latin typeface="Arial" pitchFamily="34" charset="0"/>
              </a:rPr>
              <a:t>  Describe the options for enforcing data integrity in SQL Server 2008.</a:t>
            </a:r>
          </a:p>
          <a:p>
            <a:r>
              <a:rPr lang="en-US" dirty="0">
                <a:latin typeface="Arial" pitchFamily="34" charset="0"/>
              </a:rPr>
              <a:t>  Implement data integrity by using constraints.</a:t>
            </a:r>
          </a:p>
          <a:p>
            <a:r>
              <a:rPr lang="en-US" dirty="0">
                <a:latin typeface="Arial" pitchFamily="34" charset="0"/>
              </a:rPr>
              <a:t>  Implement data integrity by using triggers.</a:t>
            </a:r>
          </a:p>
          <a:p>
            <a:endParaRPr lang="en-US" dirty="0">
              <a:latin typeface="Arial" pitchFamily="34" charset="0"/>
            </a:endParaRPr>
          </a:p>
          <a:p>
            <a:r>
              <a:rPr lang="en-US" b="1" dirty="0">
                <a:latin typeface="Arial" pitchFamily="34" charset="0"/>
              </a:rPr>
              <a:t>Required materials</a:t>
            </a:r>
          </a:p>
          <a:p>
            <a:r>
              <a:rPr lang="en-US" dirty="0">
                <a:latin typeface="Arial" pitchFamily="34" charset="0"/>
              </a:rPr>
              <a:t>To teach this module, you need the Microsoft Office PowerPoint® file 6232A_04.ppt.</a:t>
            </a:r>
          </a:p>
          <a:p>
            <a:endParaRPr lang="en-US" dirty="0">
              <a:latin typeface="Arial" pitchFamily="34" charset="0"/>
            </a:endParaRPr>
          </a:p>
          <a:p>
            <a:r>
              <a:rPr lang="en-US" b="1" dirty="0">
                <a:latin typeface="Arial" pitchFamily="34" charset="0"/>
              </a:rPr>
              <a:t>Important</a:t>
            </a:r>
            <a:r>
              <a:rPr lang="en-US" dirty="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dirty="0">
              <a:latin typeface="Arial" pitchFamily="34" charset="0"/>
            </a:endParaRPr>
          </a:p>
          <a:p>
            <a:endParaRPr lang="en-US" b="1" dirty="0">
              <a:latin typeface="Arial" pitchFamily="34" charset="0"/>
            </a:endParaRPr>
          </a:p>
          <a:p>
            <a:r>
              <a:rPr lang="en-US" b="1" dirty="0">
                <a:latin typeface="Arial" pitchFamily="34" charset="0"/>
              </a:rPr>
              <a:t>Preparation tasks</a:t>
            </a:r>
          </a:p>
          <a:p>
            <a:r>
              <a:rPr lang="en-US" dirty="0">
                <a:latin typeface="Arial" pitchFamily="34" charset="0"/>
              </a:rPr>
              <a:t>To prepare for this module:</a:t>
            </a:r>
          </a:p>
          <a:p>
            <a:r>
              <a:rPr lang="en-US" dirty="0">
                <a:latin typeface="Arial" pitchFamily="34" charset="0"/>
              </a:rPr>
              <a:t>  Read all of the materials for this module.</a:t>
            </a:r>
          </a:p>
          <a:p>
            <a:r>
              <a:rPr lang="en-US" dirty="0">
                <a:latin typeface="Arial" pitchFamily="34" charset="0"/>
              </a:rPr>
              <a:t>  Practice performing the demonstrations and the lab exercises.</a:t>
            </a:r>
          </a:p>
          <a:p>
            <a:r>
              <a:rPr lang="en-US" altLang="ko-KR" dirty="0">
                <a:latin typeface="Arial" pitchFamily="34" charset="0"/>
                <a:ea typeface="굴림" pitchFamily="34" charset="-127"/>
              </a:rPr>
              <a:t>  Work through the Module Review and Takeaways section and determine how you will use this   </a:t>
            </a:r>
          </a:p>
          <a:p>
            <a:r>
              <a:rPr lang="en-US" altLang="ko-KR" dirty="0">
                <a:latin typeface="Arial" pitchFamily="34" charset="0"/>
                <a:ea typeface="굴림" pitchFamily="34" charset="-127"/>
              </a:rPr>
              <a:t>   section to reinforce student learning and promote knowledge transfer to on-the-job performance. </a:t>
            </a:r>
          </a:p>
          <a:p>
            <a:endParaRPr lang="en-GB" altLang="zh-CN" dirty="0">
              <a:latin typeface="Arial" pitchFamily="34" charset="0"/>
            </a:endParaRPr>
          </a:p>
          <a:p>
            <a:r>
              <a:rPr lang="en-GB" altLang="zh-CN" dirty="0">
                <a:latin typeface="Arial" pitchFamily="34" charset="0"/>
              </a:rPr>
              <a:t>Make sure that students are aware that there are additional information and resources for the module on the Course Companion CD.</a:t>
            </a:r>
          </a:p>
          <a:p>
            <a:pPr eaLnBrk="1" hangingPunct="1"/>
            <a:endParaRPr lang="en-US" dirty="0">
              <a:latin typeface="Arial" pitchFamily="34" charset="0"/>
            </a:endParaRPr>
          </a:p>
          <a:p>
            <a:pPr eaLnBrk="1" hangingPunct="1"/>
            <a:endParaRPr lang="en-US" dirty="0">
              <a:latin typeface="Arial" pitchFamily="34" charset="0"/>
            </a:endParaRPr>
          </a:p>
        </p:txBody>
      </p:sp>
      <p:sp>
        <p:nvSpPr>
          <p:cNvPr id="29700" name="Slide Number Placeholder 5"/>
          <p:cNvSpPr>
            <a:spLocks noGrp="1"/>
          </p:cNvSpPr>
          <p:nvPr>
            <p:ph type="sldNum" sz="quarter" idx="5"/>
          </p:nvPr>
        </p:nvSpPr>
        <p:spPr>
          <a:noFill/>
        </p:spPr>
        <p:txBody>
          <a:bodyPr/>
          <a:lstStyle/>
          <a:p>
            <a:fld id="{9813131D-F1DD-471E-95D3-A726AAFA0974}" type="slidenum">
              <a:rPr lang="en-US" smtClean="0">
                <a:latin typeface="Arial" pitchFamily="34" charset="0"/>
              </a:rPr>
              <a:pPr/>
              <a:t>1</a:t>
            </a:fld>
            <a:endParaRPr lang="en-US">
              <a:latin typeface="Arial" pitchFamily="34" charset="0"/>
            </a:endParaRPr>
          </a:p>
        </p:txBody>
      </p:sp>
      <p:sp>
        <p:nvSpPr>
          <p:cNvPr id="2970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2970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lnSpcReduction="10000"/>
          </a:bodyPr>
          <a:lstStyle/>
          <a:p>
            <a:r>
              <a:rPr lang="en-US" i="1" dirty="0">
                <a:latin typeface="Arial" pitchFamily="34" charset="0"/>
              </a:rPr>
              <a:t>Use this slide to explain what a key constraint is and discuss the relationship between a primary key and a foreign key.</a:t>
            </a:r>
          </a:p>
          <a:p>
            <a:endParaRPr lang="en-US" dirty="0">
              <a:latin typeface="Arial" pitchFamily="34" charset="0"/>
            </a:endParaRPr>
          </a:p>
          <a:p>
            <a:r>
              <a:rPr lang="en-US" dirty="0">
                <a:latin typeface="Arial" pitchFamily="34" charset="0"/>
              </a:rPr>
              <a:t>A PRIMARY KEY constraint defines one or more columns in a table that constitute a primary key. The primary key uniquely identifies a row in a table and enforces entity integrity of the table. Mention also that a multi-column key, is also known as a composite primary key.</a:t>
            </a:r>
          </a:p>
          <a:p>
            <a:endParaRPr lang="en-US" dirty="0">
              <a:latin typeface="Arial" pitchFamily="34" charset="0"/>
            </a:endParaRPr>
          </a:p>
          <a:p>
            <a:r>
              <a:rPr lang="en-US" dirty="0">
                <a:latin typeface="Arial" pitchFamily="34" charset="0"/>
              </a:rPr>
              <a:t>A FOREIGN KEY is a column or combination of columns that is used to establish and enforce a link between the data in two tables. Emphasize the point that indexes are not automatically created on foreign keys, and that this may be a performance issue that needs addressing.</a:t>
            </a:r>
          </a:p>
          <a:p>
            <a:endParaRPr lang="en-US" dirty="0">
              <a:latin typeface="Arial" pitchFamily="34" charset="0"/>
            </a:endParaRPr>
          </a:p>
          <a:p>
            <a:r>
              <a:rPr lang="en-US" dirty="0">
                <a:latin typeface="Arial" pitchFamily="34" charset="0"/>
              </a:rPr>
              <a:t>You may find it helpful to show students an example of a primary key constraint in a database diagram in SQL Server Management Studio. The primary/foreign key relationship is best understood with the help of an example. For example, you might look at the </a:t>
            </a:r>
            <a:r>
              <a:rPr lang="en-US" dirty="0" err="1">
                <a:latin typeface="Arial" pitchFamily="34" charset="0"/>
              </a:rPr>
              <a:t>Person.BusinessEntity</a:t>
            </a:r>
            <a:r>
              <a:rPr lang="en-US" dirty="0">
                <a:latin typeface="Arial" pitchFamily="34" charset="0"/>
              </a:rPr>
              <a:t> table in the AdventureWorks2008 database.</a:t>
            </a:r>
          </a:p>
          <a:p>
            <a:endParaRPr lang="en-US" dirty="0">
              <a:latin typeface="Arial" pitchFamily="34" charset="0"/>
            </a:endParaRPr>
          </a:p>
          <a:p>
            <a:r>
              <a:rPr lang="en-US" b="1" dirty="0">
                <a:latin typeface="Arial" pitchFamily="34" charset="0"/>
              </a:rPr>
              <a:t>Question: </a:t>
            </a:r>
            <a:r>
              <a:rPr lang="en-US" dirty="0">
                <a:latin typeface="Arial" pitchFamily="34" charset="0"/>
              </a:rPr>
              <a:t>Is a foreign key always unique? Why or why not? </a:t>
            </a:r>
          </a:p>
          <a:p>
            <a:r>
              <a:rPr lang="en-US" b="1" dirty="0">
                <a:latin typeface="Arial" pitchFamily="34" charset="0"/>
              </a:rPr>
              <a:t>Answer: </a:t>
            </a:r>
            <a:r>
              <a:rPr lang="en-US" dirty="0">
                <a:latin typeface="Arial" pitchFamily="34" charset="0"/>
              </a:rPr>
              <a:t>No, a foreign key is not always unique. For example, a table may contain a primary key such as a </a:t>
            </a:r>
            <a:r>
              <a:rPr lang="en-US" dirty="0" err="1">
                <a:latin typeface="Arial" pitchFamily="34" charset="0"/>
              </a:rPr>
              <a:t>SalesPerson</a:t>
            </a:r>
            <a:r>
              <a:rPr lang="en-US" dirty="0">
                <a:latin typeface="Arial" pitchFamily="34" charset="0"/>
              </a:rPr>
              <a:t> ID. The foreign key may be the </a:t>
            </a:r>
            <a:r>
              <a:rPr lang="en-US" dirty="0" err="1">
                <a:latin typeface="Arial" pitchFamily="34" charset="0"/>
              </a:rPr>
              <a:t>SalesPerson</a:t>
            </a:r>
            <a:r>
              <a:rPr lang="en-US" dirty="0">
                <a:latin typeface="Arial" pitchFamily="34" charset="0"/>
              </a:rPr>
              <a:t> ID in another table which lists the sales made. There may be multiple sales records for each </a:t>
            </a:r>
            <a:r>
              <a:rPr lang="en-US" dirty="0" err="1">
                <a:latin typeface="Arial" pitchFamily="34" charset="0"/>
              </a:rPr>
              <a:t>SalesPerson</a:t>
            </a:r>
            <a:r>
              <a:rPr lang="en-US" dirty="0">
                <a:latin typeface="Arial" pitchFamily="34" charset="0"/>
              </a:rPr>
              <a:t> ID.</a:t>
            </a:r>
            <a:endParaRPr lang="en-US" b="1" dirty="0">
              <a:latin typeface="Arial" pitchFamily="34" charset="0"/>
            </a:endParaRPr>
          </a:p>
          <a:p>
            <a:pPr eaLnBrk="1" hangingPunct="1"/>
            <a:endParaRPr lang="en-US" dirty="0">
              <a:latin typeface="Arial" pitchFamily="34" charset="0"/>
            </a:endParaRPr>
          </a:p>
          <a:p>
            <a:pPr eaLnBrk="1" hangingPunct="1"/>
            <a:endParaRPr lang="en-US" dirty="0">
              <a:latin typeface="Arial" pitchFamily="34" charset="0"/>
            </a:endParaRPr>
          </a:p>
        </p:txBody>
      </p:sp>
      <p:sp>
        <p:nvSpPr>
          <p:cNvPr id="36868" name="Slide Number Placeholder 5"/>
          <p:cNvSpPr>
            <a:spLocks noGrp="1"/>
          </p:cNvSpPr>
          <p:nvPr>
            <p:ph type="sldNum" sz="quarter" idx="5"/>
          </p:nvPr>
        </p:nvSpPr>
        <p:spPr>
          <a:noFill/>
        </p:spPr>
        <p:txBody>
          <a:bodyPr/>
          <a:lstStyle/>
          <a:p>
            <a:fld id="{DA15608C-F950-40FD-98D4-CA21D3404854}" type="slidenum">
              <a:rPr lang="en-US" smtClean="0">
                <a:latin typeface="Arial" pitchFamily="34" charset="0"/>
              </a:rPr>
              <a:pPr/>
              <a:t>18</a:t>
            </a:fld>
            <a:endParaRPr lang="en-US">
              <a:latin typeface="Arial" pitchFamily="34" charset="0"/>
            </a:endParaRPr>
          </a:p>
        </p:txBody>
      </p:sp>
      <p:sp>
        <p:nvSpPr>
          <p:cNvPr id="3686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687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normAutofit lnSpcReduction="10000"/>
          </a:bodyPr>
          <a:lstStyle/>
          <a:p>
            <a:r>
              <a:rPr lang="en-US" i="1" dirty="0">
                <a:latin typeface="Arial" pitchFamily="34" charset="0"/>
              </a:rPr>
              <a:t>This slide discusses the other constraint types and gives examples of using each.</a:t>
            </a:r>
          </a:p>
          <a:p>
            <a:endParaRPr lang="en-US" dirty="0">
              <a:latin typeface="Arial" pitchFamily="34" charset="0"/>
            </a:endParaRPr>
          </a:p>
          <a:p>
            <a:r>
              <a:rPr lang="en-US" dirty="0">
                <a:latin typeface="Arial" pitchFamily="34" charset="0"/>
              </a:rPr>
              <a:t>A DEFAULT constraint enters a value in a column when one is not specified in an INSERT statement. DEFAULT constraints enforce domain integrity.</a:t>
            </a:r>
          </a:p>
          <a:p>
            <a:endParaRPr lang="en-US" dirty="0">
              <a:latin typeface="Arial" pitchFamily="34" charset="0"/>
            </a:endParaRPr>
          </a:p>
          <a:p>
            <a:r>
              <a:rPr lang="en-US" dirty="0">
                <a:latin typeface="Arial" pitchFamily="34" charset="0"/>
              </a:rPr>
              <a:t>A CHECK constraint restricts the data values that users can enter into a particular column during INSERT and UPDATE statements.</a:t>
            </a:r>
          </a:p>
          <a:p>
            <a:endParaRPr lang="en-US" dirty="0">
              <a:latin typeface="Arial" pitchFamily="34" charset="0"/>
            </a:endParaRPr>
          </a:p>
          <a:p>
            <a:r>
              <a:rPr lang="en-US" dirty="0">
                <a:latin typeface="Arial" pitchFamily="34" charset="0"/>
              </a:rPr>
              <a:t>A UNIQUE constraint specifies that two rows in a column cannot have the same value.</a:t>
            </a:r>
          </a:p>
          <a:p>
            <a:endParaRPr lang="en-US" dirty="0">
              <a:latin typeface="Arial" pitchFamily="34" charset="0"/>
            </a:endParaRPr>
          </a:p>
          <a:p>
            <a:r>
              <a:rPr lang="en-US" b="1" dirty="0">
                <a:latin typeface="Arial" pitchFamily="34" charset="0"/>
              </a:rPr>
              <a:t>Discussion:</a:t>
            </a:r>
            <a:r>
              <a:rPr lang="en-US" dirty="0">
                <a:latin typeface="Arial" pitchFamily="34" charset="0"/>
              </a:rPr>
              <a:t> Ask students for examples of integrity requirements that could be implemented using CHECK constraints.</a:t>
            </a:r>
          </a:p>
          <a:p>
            <a:r>
              <a:rPr lang="en-US" dirty="0">
                <a:latin typeface="Arial" pitchFamily="34" charset="0"/>
              </a:rPr>
              <a:t>Highlight the difference between PRIMARY KEY constraints and UNIQUE constraints. Ask students for examples of when to use UNIQUE constraints.</a:t>
            </a:r>
          </a:p>
          <a:p>
            <a:pPr eaLnBrk="1" hangingPunct="1"/>
            <a:r>
              <a:rPr lang="en-US" b="1" dirty="0">
                <a:latin typeface="Arial" pitchFamily="34" charset="0"/>
              </a:rPr>
              <a:t>Question</a:t>
            </a:r>
            <a:r>
              <a:rPr lang="en-US" dirty="0">
                <a:latin typeface="Arial" pitchFamily="34" charset="0"/>
              </a:rPr>
              <a:t>: How would you create constraints for different columns to ensure that a person's calculated age is never a negative value? </a:t>
            </a:r>
          </a:p>
          <a:p>
            <a:pPr eaLnBrk="1" hangingPunct="1"/>
            <a:r>
              <a:rPr lang="en-US" b="1" dirty="0">
                <a:latin typeface="Arial" pitchFamily="34" charset="0"/>
              </a:rPr>
              <a:t>Answer: </a:t>
            </a:r>
            <a:r>
              <a:rPr lang="en-US" dirty="0">
                <a:latin typeface="Arial" pitchFamily="34" charset="0"/>
              </a:rPr>
              <a:t>You could make sure that the CHECK constraint is enabled for the date of birth column and that it is never allowed to be null or after today’s date. You could also default any transactional dates (such as issue date, hire date, or other) to today’s date in case no value is specified and use a check constraint to ensure that they never precede the date of birth.</a:t>
            </a:r>
            <a:endParaRPr lang="en-US" b="1" dirty="0">
              <a:latin typeface="Arial" pitchFamily="34" charset="0"/>
            </a:endParaRPr>
          </a:p>
          <a:p>
            <a:pPr eaLnBrk="1" hangingPunct="1"/>
            <a:endParaRPr lang="en-US" u="sng" dirty="0">
              <a:latin typeface="Arial" pitchFamily="34" charset="0"/>
            </a:endParaRPr>
          </a:p>
        </p:txBody>
      </p:sp>
      <p:sp>
        <p:nvSpPr>
          <p:cNvPr id="37892" name="Slide Number Placeholder 5"/>
          <p:cNvSpPr>
            <a:spLocks noGrp="1"/>
          </p:cNvSpPr>
          <p:nvPr>
            <p:ph type="sldNum" sz="quarter" idx="5"/>
          </p:nvPr>
        </p:nvSpPr>
        <p:spPr>
          <a:noFill/>
        </p:spPr>
        <p:txBody>
          <a:bodyPr/>
          <a:lstStyle/>
          <a:p>
            <a:fld id="{30861263-A7C9-4F5E-8363-095CECACF436}" type="slidenum">
              <a:rPr lang="en-US" smtClean="0">
                <a:latin typeface="Arial" pitchFamily="34" charset="0"/>
              </a:rPr>
              <a:pPr/>
              <a:t>19</a:t>
            </a:fld>
            <a:endParaRPr lang="en-US">
              <a:latin typeface="Arial" pitchFamily="34" charset="0"/>
            </a:endParaRPr>
          </a:p>
        </p:txBody>
      </p:sp>
      <p:sp>
        <p:nvSpPr>
          <p:cNvPr id="3789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789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roysched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chk_hirange_lorange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check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hirange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lorange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publishers</a:t>
            </a: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pky_pub_id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titles</a:t>
            </a: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ref_pub_id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publishers</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20</a:t>
            </a:fld>
            <a:endParaRPr lang="en-US"/>
          </a:p>
        </p:txBody>
      </p:sp>
    </p:spTree>
    <p:extLst>
      <p:ext uri="{BB962C8B-B14F-4D97-AF65-F5344CB8AC3E}">
        <p14:creationId xmlns:p14="http://schemas.microsoft.com/office/powerpoint/2010/main" val="83560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 typeface="Monotype Sorts" pitchFamily="2" charset="2"/>
              <a:buNone/>
            </a:pPr>
            <a:r>
              <a:rPr lang="en-US" sz="1200" b="1" dirty="0">
                <a:solidFill>
                  <a:srgbClr val="1669BC"/>
                </a:solidFill>
                <a:latin typeface="Courier New" pitchFamily="49" charset="0"/>
              </a:rPr>
              <a:t>	</a:t>
            </a:r>
            <a:r>
              <a:rPr lang="en-US" sz="1200" b="1" dirty="0">
                <a:solidFill>
                  <a:srgbClr val="3333FF"/>
                </a:solidFill>
                <a:latin typeface="Courier New" pitchFamily="49" charset="0"/>
              </a:rPr>
              <a:t>alter table </a:t>
            </a:r>
            <a:r>
              <a:rPr lang="en-US" sz="1200" b="1" dirty="0" err="1">
                <a:solidFill>
                  <a:srgbClr val="3333FF"/>
                </a:solidFill>
                <a:latin typeface="Courier New" pitchFamily="49" charset="0"/>
              </a:rPr>
              <a:t>roysched</a:t>
            </a:r>
            <a:endParaRPr lang="en-US" sz="1200" b="1" dirty="0">
              <a:solidFill>
                <a:srgbClr val="3333FF"/>
              </a:solidFill>
              <a:latin typeface="Courier New" pitchFamily="49" charset="0"/>
            </a:endParaRPr>
          </a:p>
          <a:p>
            <a:pPr>
              <a:spcBef>
                <a:spcPct val="0"/>
              </a:spcBef>
              <a:buFont typeface="Monotype Sorts" pitchFamily="2" charset="2"/>
              <a:buNone/>
            </a:pPr>
            <a:r>
              <a:rPr lang="en-US" sz="1200" b="1" dirty="0">
                <a:solidFill>
                  <a:srgbClr val="3333FF"/>
                </a:solidFill>
                <a:latin typeface="Courier New" pitchFamily="49" charset="0"/>
              </a:rPr>
              <a:t>	drop constraint </a:t>
            </a:r>
            <a:r>
              <a:rPr lang="en-US" sz="1200" b="1" dirty="0" err="1">
                <a:solidFill>
                  <a:srgbClr val="3333FF"/>
                </a:solidFill>
                <a:latin typeface="Courier New" pitchFamily="49" charset="0"/>
              </a:rPr>
              <a:t>chk_hirange_lorange</a:t>
            </a:r>
            <a:endParaRPr lang="en-US" sz="1200" b="1" dirty="0">
              <a:solidFill>
                <a:srgbClr val="3333FF"/>
              </a:solidFill>
              <a:latin typeface="Courier New" pitchFamily="49" charset="0"/>
            </a:endParaRP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200" b="1" dirty="0">
                <a:solidFill>
                  <a:srgbClr val="3333FF"/>
                </a:solidFill>
                <a:latin typeface="Courier New" pitchFamily="49" charset="0"/>
              </a:rPr>
              <a:t>	alter table publishers</a:t>
            </a:r>
          </a:p>
          <a:p>
            <a:pPr>
              <a:spcBef>
                <a:spcPct val="0"/>
              </a:spcBef>
              <a:buFont typeface="Monotype Sorts" pitchFamily="2" charset="2"/>
              <a:buNone/>
            </a:pPr>
            <a:r>
              <a:rPr lang="en-US" sz="1200" b="1" dirty="0">
                <a:solidFill>
                  <a:srgbClr val="3333FF"/>
                </a:solidFill>
                <a:latin typeface="Courier New" pitchFamily="49" charset="0"/>
              </a:rPr>
              <a:t>	drop constraint </a:t>
            </a:r>
            <a:r>
              <a:rPr lang="en-US" sz="1200" b="1" dirty="0" err="1">
                <a:solidFill>
                  <a:srgbClr val="3333FF"/>
                </a:solidFill>
                <a:latin typeface="Courier New" pitchFamily="49" charset="0"/>
              </a:rPr>
              <a:t>pky_pub_id</a:t>
            </a:r>
            <a:endParaRPr lang="en-US" sz="1200" b="1" dirty="0">
              <a:solidFill>
                <a:srgbClr val="3333FF"/>
              </a:solidFill>
              <a:latin typeface="Courier New" pitchFamily="49" charset="0"/>
            </a:endParaRP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200" b="1" dirty="0">
                <a:solidFill>
                  <a:srgbClr val="3333FF"/>
                </a:solidFill>
                <a:latin typeface="Courier New" pitchFamily="49" charset="0"/>
              </a:rPr>
              <a:t>	alter table publishers</a:t>
            </a:r>
          </a:p>
          <a:p>
            <a:pPr>
              <a:spcBef>
                <a:spcPct val="0"/>
              </a:spcBef>
              <a:buFont typeface="Monotype Sorts" pitchFamily="2" charset="2"/>
              <a:buNone/>
            </a:pPr>
            <a:r>
              <a:rPr lang="en-US" sz="1200" b="1" dirty="0">
                <a:solidFill>
                  <a:srgbClr val="3333FF"/>
                </a:solidFill>
                <a:latin typeface="Courier New" pitchFamily="49" charset="0"/>
              </a:rPr>
              <a:t>	drop constraint </a:t>
            </a:r>
            <a:r>
              <a:rPr lang="en-US" sz="1200" b="1" dirty="0" err="1">
                <a:solidFill>
                  <a:srgbClr val="3333FF"/>
                </a:solidFill>
                <a:latin typeface="Courier New" pitchFamily="49" charset="0"/>
              </a:rPr>
              <a:t>unq_pub_name</a:t>
            </a:r>
            <a:endParaRPr lang="en-US" sz="1200" b="1" dirty="0">
              <a:solidFill>
                <a:srgbClr val="3333FF"/>
              </a:solidFill>
              <a:latin typeface="Courier New" pitchFamily="49" charset="0"/>
            </a:endParaRP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200" b="1" dirty="0">
                <a:solidFill>
                  <a:srgbClr val="3333FF"/>
                </a:solidFill>
                <a:latin typeface="Courier New" pitchFamily="49" charset="0"/>
              </a:rPr>
              <a:t>	alter table titles</a:t>
            </a:r>
          </a:p>
          <a:p>
            <a:pPr>
              <a:spcBef>
                <a:spcPct val="0"/>
              </a:spcBef>
              <a:buFont typeface="Monotype Sorts" pitchFamily="2" charset="2"/>
              <a:buNone/>
            </a:pPr>
            <a:r>
              <a:rPr lang="en-US" sz="1200" b="1" dirty="0">
                <a:solidFill>
                  <a:srgbClr val="3333FF"/>
                </a:solidFill>
                <a:latin typeface="Courier New" pitchFamily="49" charset="0"/>
              </a:rPr>
              <a:t>	drop constraint </a:t>
            </a:r>
            <a:r>
              <a:rPr lang="en-US" sz="1200" b="1" dirty="0" err="1">
                <a:solidFill>
                  <a:srgbClr val="3333FF"/>
                </a:solidFill>
                <a:latin typeface="Courier New" pitchFamily="49" charset="0"/>
              </a:rPr>
              <a:t>ref_pub_id</a:t>
            </a:r>
            <a:endParaRPr lang="en-US" sz="1200" b="1" dirty="0">
              <a:solidFill>
                <a:srgbClr val="3333FF"/>
              </a:solidFill>
              <a:latin typeface="Courier New" pitchFamily="49" charset="0"/>
            </a:endParaRPr>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21</a:t>
            </a:fld>
            <a:endParaRPr lang="en-US"/>
          </a:p>
        </p:txBody>
      </p:sp>
    </p:spTree>
    <p:extLst>
      <p:ext uri="{BB962C8B-B14F-4D97-AF65-F5344CB8AC3E}">
        <p14:creationId xmlns:p14="http://schemas.microsoft.com/office/powerpoint/2010/main" val="339827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sql</a:t>
            </a:r>
            <a:r>
              <a:rPr lang="en-US" dirty="0"/>
              <a:t> server 2005 and  it’s recommend using </a:t>
            </a:r>
            <a:r>
              <a:rPr lang="en-US" b="1" dirty="0"/>
              <a:t>check constraint  rather than </a:t>
            </a:r>
            <a:r>
              <a:rPr lang="en-US" b="1"/>
              <a:t>using rules </a:t>
            </a:r>
            <a:endParaRPr lang="en-US" b="1"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34</a:t>
            </a:fld>
            <a:endParaRPr lang="en-US"/>
          </a:p>
        </p:txBody>
      </p:sp>
    </p:spTree>
    <p:extLst>
      <p:ext uri="{BB962C8B-B14F-4D97-AF65-F5344CB8AC3E}">
        <p14:creationId xmlns:p14="http://schemas.microsoft.com/office/powerpoint/2010/main" val="112791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normAutofit fontScale="92500"/>
          </a:bodyPr>
          <a:lstStyle/>
          <a:p>
            <a:r>
              <a:rPr lang="en-US" dirty="0">
                <a:latin typeface="Arial" pitchFamily="34" charset="0"/>
              </a:rPr>
              <a:t>Enforcing data integrity ensures the quality of the data in the database. </a:t>
            </a:r>
          </a:p>
          <a:p>
            <a:endParaRPr lang="en-US" dirty="0">
              <a:latin typeface="Arial" pitchFamily="34" charset="0"/>
            </a:endParaRPr>
          </a:p>
          <a:p>
            <a:r>
              <a:rPr lang="en-US" dirty="0">
                <a:latin typeface="Arial" pitchFamily="34" charset="0"/>
              </a:rPr>
              <a:t>The various types of data integrity developers must plan for are domain integrity, entity integrity, and referential integrity.</a:t>
            </a:r>
          </a:p>
          <a:p>
            <a:r>
              <a:rPr lang="en-US" dirty="0">
                <a:latin typeface="Arial" pitchFamily="34" charset="0"/>
              </a:rPr>
              <a:t>Entity integrity states that every table must have a primary key and that the column or columns chosen to be the primary key should be unique and not null. For example, if an employee table uses the employee identification number as the primary key, then there cannot be a row containing an employee without an employee identification number, nor can there be more than one employee with the same number.</a:t>
            </a:r>
          </a:p>
          <a:p>
            <a:endParaRPr lang="en-US" dirty="0">
              <a:latin typeface="Arial" pitchFamily="34" charset="0"/>
            </a:endParaRPr>
          </a:p>
          <a:p>
            <a:r>
              <a:rPr lang="en-US" dirty="0">
                <a:latin typeface="Arial" pitchFamily="34" charset="0"/>
              </a:rPr>
              <a:t>Referential integrity states that any foreign key value must exist or be null. For example, if you have a table of employee contact details which refers to the employee table via the employee identification number, there cannot be a row in the contact table that uses an employee identification number that does not also exist in the employee table.</a:t>
            </a:r>
          </a:p>
          <a:p>
            <a:endParaRPr lang="en-US" dirty="0">
              <a:latin typeface="Arial" pitchFamily="34" charset="0"/>
            </a:endParaRPr>
          </a:p>
          <a:p>
            <a:r>
              <a:rPr lang="en-US" dirty="0">
                <a:latin typeface="Arial" pitchFamily="34" charset="0"/>
              </a:rPr>
              <a:t>Domain integrity specifies that all columns in relational database must be declared upon a defined domain. For example, you would not have a phone number in the employee identification column, or a negative number in the age column.</a:t>
            </a:r>
          </a:p>
          <a:p>
            <a:endParaRPr lang="en-US" dirty="0">
              <a:latin typeface="Arial" pitchFamily="34" charset="0"/>
            </a:endParaRPr>
          </a:p>
          <a:p>
            <a:endParaRPr lang="en-US" dirty="0">
              <a:latin typeface="Arial" pitchFamily="34" charset="0"/>
            </a:endParaRPr>
          </a:p>
          <a:p>
            <a:endParaRPr lang="en-US" dirty="0">
              <a:latin typeface="Arial" pitchFamily="34" charset="0"/>
            </a:endParaRPr>
          </a:p>
          <a:p>
            <a:r>
              <a:rPr lang="en-US" dirty="0">
                <a:latin typeface="Arial" pitchFamily="34" charset="0"/>
              </a:rPr>
              <a:t>Mention that XML schemas and XML data integrity will be covered in a later module.</a:t>
            </a:r>
          </a:p>
        </p:txBody>
      </p:sp>
      <p:sp>
        <p:nvSpPr>
          <p:cNvPr id="32772" name="Slide Number Placeholder 5"/>
          <p:cNvSpPr>
            <a:spLocks noGrp="1"/>
          </p:cNvSpPr>
          <p:nvPr>
            <p:ph type="sldNum" sz="quarter" idx="5"/>
          </p:nvPr>
        </p:nvSpPr>
        <p:spPr>
          <a:noFill/>
        </p:spPr>
        <p:txBody>
          <a:bodyPr/>
          <a:lstStyle/>
          <a:p>
            <a:fld id="{DF3F95CA-7E04-4AD7-904E-87D33D272927}" type="slidenum">
              <a:rPr lang="en-US" smtClean="0">
                <a:latin typeface="Arial" pitchFamily="34" charset="0"/>
              </a:rPr>
              <a:pPr/>
              <a:t>5</a:t>
            </a:fld>
            <a:endParaRPr lang="en-US">
              <a:latin typeface="Arial" pitchFamily="34" charset="0"/>
            </a:endParaRPr>
          </a:p>
        </p:txBody>
      </p:sp>
      <p:sp>
        <p:nvSpPr>
          <p:cNvPr id="3277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277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a:bodyPr>
          <a:lstStyle/>
          <a:p>
            <a:pPr eaLnBrk="1" hangingPunct="1"/>
            <a:endParaRPr lang="en-US" dirty="0">
              <a:latin typeface="Arial" pitchFamily="34" charset="0"/>
            </a:endParaRPr>
          </a:p>
        </p:txBody>
      </p:sp>
      <p:sp>
        <p:nvSpPr>
          <p:cNvPr id="33796" name="Slide Number Placeholder 5"/>
          <p:cNvSpPr>
            <a:spLocks noGrp="1"/>
          </p:cNvSpPr>
          <p:nvPr>
            <p:ph type="sldNum" sz="quarter" idx="5"/>
          </p:nvPr>
        </p:nvSpPr>
        <p:spPr>
          <a:noFill/>
        </p:spPr>
        <p:txBody>
          <a:bodyPr/>
          <a:lstStyle/>
          <a:p>
            <a:fld id="{90B78AF6-4DBE-4C39-807F-2455ECC5E6E2}" type="slidenum">
              <a:rPr lang="en-US" smtClean="0">
                <a:latin typeface="Arial" pitchFamily="34" charset="0"/>
              </a:rPr>
              <a:pPr/>
              <a:t>6</a:t>
            </a:fld>
            <a:endParaRPr lang="en-US">
              <a:latin typeface="Arial" pitchFamily="34" charset="0"/>
            </a:endParaRPr>
          </a:p>
        </p:txBody>
      </p:sp>
      <p:sp>
        <p:nvSpPr>
          <p:cNvPr id="3379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379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normAutofit/>
          </a:bodyPr>
          <a:lstStyle/>
          <a:p>
            <a:pPr eaLnBrk="1" hangingPunct="1"/>
            <a:endParaRPr lang="en-US" b="1" dirty="0">
              <a:latin typeface="Arial" pitchFamily="34" charset="0"/>
            </a:endParaRPr>
          </a:p>
        </p:txBody>
      </p:sp>
      <p:sp>
        <p:nvSpPr>
          <p:cNvPr id="35844" name="Slide Number Placeholder 5"/>
          <p:cNvSpPr>
            <a:spLocks noGrp="1"/>
          </p:cNvSpPr>
          <p:nvPr>
            <p:ph type="sldNum" sz="quarter" idx="5"/>
          </p:nvPr>
        </p:nvSpPr>
        <p:spPr>
          <a:noFill/>
        </p:spPr>
        <p:txBody>
          <a:bodyPr/>
          <a:lstStyle/>
          <a:p>
            <a:fld id="{6F297C0E-D601-47F7-9C37-0C7145D90EFE}" type="slidenum">
              <a:rPr lang="en-US" smtClean="0">
                <a:latin typeface="Arial" pitchFamily="34" charset="0"/>
              </a:rPr>
              <a:pPr/>
              <a:t>8</a:t>
            </a:fld>
            <a:endParaRPr lang="en-US">
              <a:latin typeface="Arial" pitchFamily="34" charset="0"/>
            </a:endParaRPr>
          </a:p>
        </p:txBody>
      </p:sp>
      <p:sp>
        <p:nvSpPr>
          <p:cNvPr id="3584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584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inventories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warehouse_id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quantity_on_hand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CHECK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quantity_on_hand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warehouse_id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ar-EG" sz="1800" dirty="0">
                <a:solidFill>
                  <a:srgbClr val="000000"/>
                </a:solidFill>
                <a:latin typeface="Consolas" panose="020B0609020204030204" pitchFamily="49" charset="0"/>
              </a:rPr>
              <a:t>  </a:t>
            </a:r>
            <a:r>
              <a:rPr lang="ar-EG" sz="1800" dirty="0">
                <a:solidFill>
                  <a:srgbClr val="808080"/>
                </a:solidFill>
                <a:latin typeface="Consolas" panose="020B0609020204030204" pitchFamily="49" charset="0"/>
              </a:rPr>
              <a:t>);</a:t>
            </a:r>
            <a:endParaRPr lang="ar-EG" sz="1800" dirty="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ct val="0"/>
              </a:spcBef>
              <a:spcAft>
                <a:spcPts val="0"/>
              </a:spcAft>
              <a:buClrTx/>
              <a:buSzTx/>
              <a:buFont typeface="Monotype Sorts" pitchFamily="2" charset="2"/>
              <a:buNone/>
              <a:tabLst/>
              <a:defRPr/>
            </a:pPr>
            <a:br>
              <a:rPr lang="en-US" sz="2600" dirty="0">
                <a:solidFill>
                  <a:schemeClr val="tx1"/>
                </a:solidFill>
              </a:rPr>
            </a:br>
            <a:r>
              <a:rPr lang="en-US" sz="800" b="1" dirty="0"/>
              <a:t>If the user does not supply a name for a column-level constraint, Adaptive Server generates one in the format </a:t>
            </a:r>
            <a:r>
              <a:rPr lang="en-US" sz="800" b="1" i="1" dirty="0" err="1"/>
              <a:t>table</a:t>
            </a:r>
            <a:r>
              <a:rPr lang="en-US" sz="800" b="1" dirty="0" err="1"/>
              <a:t>_</a:t>
            </a:r>
            <a:r>
              <a:rPr lang="en-US" sz="800" b="1" i="1" dirty="0" err="1"/>
              <a:t>column</a:t>
            </a:r>
            <a:r>
              <a:rPr lang="en-US" sz="800" b="1" dirty="0" err="1"/>
              <a:t>_</a:t>
            </a:r>
            <a:r>
              <a:rPr lang="en-US" sz="800" b="1" i="1" dirty="0" err="1"/>
              <a:t>systemID</a:t>
            </a:r>
            <a:r>
              <a:rPr lang="en-US" sz="800" b="1" i="1" dirty="0"/>
              <a:t>: </a:t>
            </a:r>
            <a:r>
              <a:rPr lang="en-US" sz="800" dirty="0">
                <a:solidFill>
                  <a:srgbClr val="000000"/>
                </a:solidFill>
                <a:latin typeface="Consolas" panose="020B0609020204030204" pitchFamily="49" charset="0"/>
              </a:rPr>
              <a:t>inventories_</a:t>
            </a:r>
            <a:r>
              <a:rPr lang="en-US" sz="800" b="1" i="1" dirty="0"/>
              <a:t> </a:t>
            </a:r>
            <a:r>
              <a:rPr lang="en-US" sz="800" dirty="0" err="1">
                <a:solidFill>
                  <a:srgbClr val="000000"/>
                </a:solidFill>
                <a:latin typeface="Consolas" panose="020B0609020204030204" pitchFamily="49" charset="0"/>
              </a:rPr>
              <a:t>quantity_on_hand</a:t>
            </a:r>
            <a:r>
              <a:rPr lang="en-US" sz="800" dirty="0">
                <a:solidFill>
                  <a:srgbClr val="000000"/>
                </a:solidFill>
                <a:latin typeface="Consolas" panose="020B0609020204030204" pitchFamily="49" charset="0"/>
              </a:rPr>
              <a:t> _015468</a:t>
            </a:r>
            <a:endParaRPr lang="en-US" sz="800" b="1" dirty="0">
              <a:solidFill>
                <a:schemeClr val="tx1"/>
              </a:solidFill>
            </a:endParaRPr>
          </a:p>
          <a:p>
            <a:pPr>
              <a:spcBef>
                <a:spcPct val="0"/>
              </a:spcBef>
            </a:pPr>
            <a:r>
              <a:rPr lang="en-US" sz="2600" dirty="0"/>
              <a:t>To simplify constraint management, the user should supply a name for all constraints</a:t>
            </a:r>
          </a:p>
          <a:p>
            <a:pPr lvl="1">
              <a:spcBef>
                <a:spcPct val="0"/>
              </a:spcBef>
            </a:pPr>
            <a:r>
              <a:rPr lang="en-US" sz="2400" b="1" dirty="0">
                <a:solidFill>
                  <a:schemeClr val="tx1"/>
                </a:solidFill>
              </a:rPr>
              <a:t>Constraint names must be unique within a database</a:t>
            </a:r>
          </a:p>
          <a:p>
            <a:pPr lvl="1">
              <a:spcBef>
                <a:spcPct val="0"/>
              </a:spcBef>
            </a:pPr>
            <a:endParaRPr lang="en-US" sz="2400" b="1" dirty="0"/>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9</a:t>
            </a:fld>
            <a:endParaRPr lang="en-US"/>
          </a:p>
        </p:txBody>
      </p:sp>
    </p:spTree>
    <p:extLst>
      <p:ext uri="{BB962C8B-B14F-4D97-AF65-F5344CB8AC3E}">
        <p14:creationId xmlns:p14="http://schemas.microsoft.com/office/powerpoint/2010/main" val="1980296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inventories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warehouse_id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quantity_on_hand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warehouse_id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chk_quantity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CHECK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quantity_on_hand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ar-EG" sz="1800" dirty="0">
                <a:solidFill>
                  <a:srgbClr val="000000"/>
                </a:solidFill>
                <a:latin typeface="Consolas" panose="020B0609020204030204" pitchFamily="49" charset="0"/>
              </a:rPr>
              <a:t>  </a:t>
            </a:r>
            <a:r>
              <a:rPr lang="ar-EG" sz="1800" dirty="0">
                <a:solidFill>
                  <a:srgbClr val="808080"/>
                </a:solidFill>
                <a:latin typeface="Consolas" panose="020B0609020204030204" pitchFamily="49" charset="0"/>
              </a:rPr>
              <a:t>);</a:t>
            </a:r>
            <a:endParaRPr lang="ar-EG" sz="1800" dirty="0">
              <a:solidFill>
                <a:srgbClr val="000000"/>
              </a:solidFill>
              <a:latin typeface="Consolas" panose="020B0609020204030204" pitchFamily="49" charset="0"/>
            </a:endParaRPr>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10</a:t>
            </a:fld>
            <a:endParaRPr lang="en-US"/>
          </a:p>
        </p:txBody>
      </p:sp>
    </p:spTree>
    <p:extLst>
      <p:ext uri="{BB962C8B-B14F-4D97-AF65-F5344CB8AC3E}">
        <p14:creationId xmlns:p14="http://schemas.microsoft.com/office/powerpoint/2010/main" val="3920183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publisher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pub_id</a:t>
            </a:r>
            <a:r>
              <a:rPr lang="en-US" sz="1800" dirty="0" err="1">
                <a:solidFill>
                  <a:srgbClr val="0000FF"/>
                </a:solidFill>
                <a:latin typeface="Consolas" panose="020B0609020204030204" pitchFamily="49" charset="0"/>
              </a:rPr>
              <a:t>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pub_name</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40</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city</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default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'Tulsa'</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pl-PL" sz="1800" dirty="0">
                <a:solidFill>
                  <a:srgbClr val="0000FF"/>
                </a:solidFill>
                <a:latin typeface="Consolas" panose="020B0609020204030204" pitchFamily="49" charset="0"/>
              </a:rPr>
              <a:t>statechar</a:t>
            </a:r>
            <a:r>
              <a:rPr lang="pl-PL" sz="1800" dirty="0">
                <a:solidFill>
                  <a:srgbClr val="808080"/>
                </a:solidFill>
                <a:latin typeface="Consolas" panose="020B0609020204030204" pitchFamily="49" charset="0"/>
              </a:rPr>
              <a:t>(</a:t>
            </a:r>
            <a:r>
              <a:rPr lang="pl-PL" sz="1800" dirty="0">
                <a:solidFill>
                  <a:srgbClr val="000000"/>
                </a:solidFill>
                <a:latin typeface="Consolas" panose="020B0609020204030204" pitchFamily="49" charset="0"/>
              </a:rPr>
              <a:t>2</a:t>
            </a:r>
            <a:r>
              <a:rPr lang="pl-PL" sz="1800" dirty="0">
                <a:solidFill>
                  <a:srgbClr val="808080"/>
                </a:solidFill>
                <a:latin typeface="Consolas" panose="020B0609020204030204" pitchFamily="49" charset="0"/>
              </a:rPr>
              <a:t>)</a:t>
            </a:r>
            <a:r>
              <a:rPr lang="pl-PL" sz="1800" dirty="0">
                <a:solidFill>
                  <a:srgbClr val="0000FF"/>
                </a:solidFill>
                <a:latin typeface="Consolas" panose="020B0609020204030204" pitchFamily="49" charset="0"/>
              </a:rPr>
              <a:t>default</a:t>
            </a:r>
            <a:r>
              <a:rPr lang="pl-PL" sz="1800" dirty="0">
                <a:solidFill>
                  <a:srgbClr val="000000"/>
                </a:solidFill>
                <a:latin typeface="Consolas" panose="020B0609020204030204" pitchFamily="49" charset="0"/>
              </a:rPr>
              <a:t> </a:t>
            </a:r>
            <a:r>
              <a:rPr lang="pl-PL" sz="1800" dirty="0">
                <a:solidFill>
                  <a:srgbClr val="FF0000"/>
                </a:solidFill>
                <a:latin typeface="Consolas" panose="020B0609020204030204" pitchFamily="49" charset="0"/>
              </a:rPr>
              <a:t>'OK'</a:t>
            </a:r>
            <a:r>
              <a:rPr lang="pl-PL" sz="1800" dirty="0">
                <a:solidFill>
                  <a:srgbClr val="000000"/>
                </a:solidFill>
                <a:latin typeface="Consolas" panose="020B0609020204030204" pitchFamily="49" charset="0"/>
              </a:rPr>
              <a:t> </a:t>
            </a:r>
            <a:r>
              <a:rPr lang="pl-PL" sz="1800" dirty="0">
                <a:solidFill>
                  <a:srgbClr val="808080"/>
                </a:solidFill>
                <a:latin typeface="Consolas" panose="020B0609020204030204" pitchFamily="49" charset="0"/>
              </a:rPr>
              <a:t>NULL,</a:t>
            </a:r>
            <a:endParaRPr lang="pl-PL"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chk_state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check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state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'CA'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'WA'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'NV'</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ar-EG" sz="1800" dirty="0">
                <a:solidFill>
                  <a:srgbClr val="808080"/>
                </a:solidFill>
                <a:latin typeface="Consolas" panose="020B0609020204030204" pitchFamily="49" charset="0"/>
              </a:rPr>
              <a:t>)</a:t>
            </a:r>
            <a:endParaRPr lang="ar-EG"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publisher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pub_name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'9909'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'Failed Imprints'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11</a:t>
            </a:fld>
            <a:endParaRPr lang="en-US"/>
          </a:p>
        </p:txBody>
      </p:sp>
    </p:spTree>
    <p:extLst>
      <p:ext uri="{BB962C8B-B14F-4D97-AF65-F5344CB8AC3E}">
        <p14:creationId xmlns:p14="http://schemas.microsoft.com/office/powerpoint/2010/main" val="199353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publishers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pub_id</a:t>
            </a:r>
            <a:r>
              <a:rPr lang="en-US" sz="1800" dirty="0" err="1">
                <a:solidFill>
                  <a:srgbClr val="0000FF"/>
                </a:solidFill>
                <a:latin typeface="Consolas" panose="020B0609020204030204" pitchFamily="49" charset="0"/>
              </a:rPr>
              <a:t>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pky_c_pub_id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pub_name</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40</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city</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statechar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ar-EG" sz="1800" dirty="0">
                <a:solidFill>
                  <a:srgbClr val="808080"/>
                </a:solidFill>
                <a:latin typeface="Consolas" panose="020B0609020204030204" pitchFamily="49" charset="0"/>
              </a:rPr>
              <a:t>)</a:t>
            </a:r>
            <a:endParaRPr lang="ar-EG" sz="1800" dirty="0">
              <a:solidFill>
                <a:srgbClr val="000000"/>
              </a:solidFill>
              <a:latin typeface="Consolas" panose="020B0609020204030204" pitchFamily="49" charset="0"/>
            </a:endParaRPr>
          </a:p>
          <a:p>
            <a:r>
              <a:rPr lang="en-US" b="1" dirty="0"/>
              <a:t>Table level </a:t>
            </a:r>
            <a:endParaRPr lang="ar-EG" b="1"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14</a:t>
            </a:fld>
            <a:endParaRPr lang="en-US"/>
          </a:p>
        </p:txBody>
      </p:sp>
    </p:spTree>
    <p:extLst>
      <p:ext uri="{BB962C8B-B14F-4D97-AF65-F5344CB8AC3E}">
        <p14:creationId xmlns:p14="http://schemas.microsoft.com/office/powerpoint/2010/main" val="603571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publishers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pub_id</a:t>
            </a:r>
            <a:r>
              <a:rPr lang="en-US" sz="1800" dirty="0" err="1">
                <a:solidFill>
                  <a:srgbClr val="0000FF"/>
                </a:solidFill>
                <a:latin typeface="Consolas" panose="020B0609020204030204" pitchFamily="49" charset="0"/>
              </a:rPr>
              <a:t>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pub_name</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40</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city</a:t>
            </a:r>
            <a:r>
              <a:rPr lang="en-US" sz="1800" dirty="0" err="1">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statechar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unq_pub_name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unique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pub_name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ar-EG" sz="1800" dirty="0">
                <a:solidFill>
                  <a:srgbClr val="808080"/>
                </a:solidFill>
                <a:latin typeface="Consolas" panose="020B0609020204030204" pitchFamily="49" charset="0"/>
              </a:rPr>
              <a:t>)</a:t>
            </a:r>
            <a:endParaRPr lang="ar-EG"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endParaRPr lang="ar-EG" sz="1800" dirty="0">
              <a:solidFill>
                <a:srgbClr val="000000"/>
              </a:solidFill>
              <a:latin typeface="Consolas" panose="020B0609020204030204" pitchFamily="49" charset="0"/>
            </a:endParaRPr>
          </a:p>
          <a:p>
            <a:endParaRPr lang="ar-EG" dirty="0"/>
          </a:p>
        </p:txBody>
      </p:sp>
      <p:sp>
        <p:nvSpPr>
          <p:cNvPr id="4" name="Slide Number Placeholder 3"/>
          <p:cNvSpPr>
            <a:spLocks noGrp="1"/>
          </p:cNvSpPr>
          <p:nvPr>
            <p:ph type="sldNum" sz="quarter" idx="5"/>
          </p:nvPr>
        </p:nvSpPr>
        <p:spPr/>
        <p:txBody>
          <a:bodyPr/>
          <a:lstStyle/>
          <a:p>
            <a:fld id="{2CA1FDDE-E513-430C-A9CD-B77C082FF598}" type="slidenum">
              <a:rPr lang="en-US" smtClean="0"/>
              <a:pPr/>
              <a:t>16</a:t>
            </a:fld>
            <a:endParaRPr lang="en-US"/>
          </a:p>
        </p:txBody>
      </p:sp>
    </p:spTree>
    <p:extLst>
      <p:ext uri="{BB962C8B-B14F-4D97-AF65-F5344CB8AC3E}">
        <p14:creationId xmlns:p14="http://schemas.microsoft.com/office/powerpoint/2010/main" val="397694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85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267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533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160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23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701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961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066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65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545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277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3/16/2024</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82000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Microsoft_Word_97_-_2003_Document.doc"/><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371600" y="1905000"/>
            <a:ext cx="6858000" cy="685800"/>
          </a:xfrm>
        </p:spPr>
        <p:txBody>
          <a:bodyPr>
            <a:noAutofit/>
          </a:bodyPr>
          <a:lstStyle/>
          <a:p>
            <a:pPr algn="ctr" eaLnBrk="1" hangingPunct="1">
              <a:buClr>
                <a:schemeClr val="hlink"/>
              </a:buClr>
            </a:pPr>
            <a:r>
              <a:rPr lang="en-US" sz="4400" b="1" dirty="0"/>
              <a:t>Implementing Data Integrity by Using Constraints</a:t>
            </a:r>
          </a:p>
          <a:p>
            <a:pPr algn="ctr" eaLnBrk="1" hangingPunct="1">
              <a:buClr>
                <a:schemeClr val="hlink"/>
              </a:buClr>
            </a:pPr>
            <a:endParaRPr lang="en-US" sz="4400" dirty="0"/>
          </a:p>
          <a:p>
            <a:pPr>
              <a:buClr>
                <a:schemeClr val="hlink"/>
              </a:buClr>
            </a:pPr>
            <a:r>
              <a:rPr lang="en-US" sz="4400" b="1" dirty="0"/>
              <a:t>Lab 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dirty="0"/>
              <a:t>Table-Level Check Constraint</a:t>
            </a:r>
          </a:p>
        </p:txBody>
      </p:sp>
      <p:sp>
        <p:nvSpPr>
          <p:cNvPr id="19459" name="Rectangle 3"/>
          <p:cNvSpPr>
            <a:spLocks noGrp="1" noChangeArrowheads="1"/>
          </p:cNvSpPr>
          <p:nvPr>
            <p:ph idx="1"/>
          </p:nvPr>
        </p:nvSpPr>
        <p:spPr/>
        <p:txBody>
          <a:bodyPr>
            <a:normAutofit/>
          </a:bodyPr>
          <a:lstStyle/>
          <a:p>
            <a:pPr>
              <a:spcBef>
                <a:spcPts val="600"/>
              </a:spcBef>
            </a:pPr>
            <a:endParaRPr lang="en-US" sz="1600" b="1" dirty="0">
              <a:solidFill>
                <a:srgbClr val="3333FF"/>
              </a:solidFill>
              <a:latin typeface="Courier New" pitchFamily="49" charset="0"/>
            </a:endParaRPr>
          </a:p>
        </p:txBody>
      </p:sp>
      <p:pic>
        <p:nvPicPr>
          <p:cNvPr id="3" name="Picture 2">
            <a:extLst>
              <a:ext uri="{FF2B5EF4-FFF2-40B4-BE49-F238E27FC236}">
                <a16:creationId xmlns:a16="http://schemas.microsoft.com/office/drawing/2014/main" id="{704E102E-A9C8-1107-CF8F-6C68AB38ECED}"/>
              </a:ext>
            </a:extLst>
          </p:cNvPr>
          <p:cNvPicPr>
            <a:picLocks noChangeAspect="1"/>
          </p:cNvPicPr>
          <p:nvPr/>
        </p:nvPicPr>
        <p:blipFill>
          <a:blip r:embed="rId3"/>
          <a:stretch>
            <a:fillRect/>
          </a:stretch>
        </p:blipFill>
        <p:spPr>
          <a:xfrm>
            <a:off x="897862" y="2076450"/>
            <a:ext cx="7115175" cy="2000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dirty="0"/>
              <a:t>Check Constraints and Defaults</a:t>
            </a:r>
          </a:p>
        </p:txBody>
      </p:sp>
      <p:sp>
        <p:nvSpPr>
          <p:cNvPr id="20483" name="Rectangle 3"/>
          <p:cNvSpPr>
            <a:spLocks noGrp="1" noChangeArrowheads="1"/>
          </p:cNvSpPr>
          <p:nvPr>
            <p:ph idx="1"/>
          </p:nvPr>
        </p:nvSpPr>
        <p:spPr>
          <a:xfrm>
            <a:off x="857251" y="2057400"/>
            <a:ext cx="8743949" cy="4648200"/>
          </a:xfrm>
        </p:spPr>
        <p:txBody>
          <a:bodyPr>
            <a:normAutofit/>
          </a:bodyPr>
          <a:lstStyle/>
          <a:p>
            <a:pPr>
              <a:spcBef>
                <a:spcPts val="600"/>
              </a:spcBef>
              <a:tabLst>
                <a:tab pos="912813" algn="l"/>
                <a:tab pos="1770063" algn="l"/>
                <a:tab pos="2682875" algn="l"/>
                <a:tab pos="3662363" algn="l"/>
                <a:tab pos="4575175" algn="l"/>
                <a:tab pos="5486400" algn="l"/>
                <a:tab pos="6345238" algn="l"/>
                <a:tab pos="6854825" algn="l"/>
              </a:tabLst>
            </a:pPr>
            <a:r>
              <a:rPr lang="en-US" dirty="0">
                <a:solidFill>
                  <a:schemeClr val="tx1"/>
                </a:solidFill>
              </a:rPr>
              <a:t>Adaptive Server allows a table to have a default and check constraint that contradict one another</a:t>
            </a:r>
          </a:p>
          <a:p>
            <a:pPr>
              <a:spcBef>
                <a:spcPts val="600"/>
              </a:spcBef>
              <a:tabLst>
                <a:tab pos="912813" algn="l"/>
                <a:tab pos="1770063" algn="l"/>
                <a:tab pos="2682875" algn="l"/>
                <a:tab pos="3662363" algn="l"/>
                <a:tab pos="4575175" algn="l"/>
                <a:tab pos="5486400" algn="l"/>
                <a:tab pos="6345238" algn="l"/>
                <a:tab pos="6854825" algn="l"/>
              </a:tabLst>
            </a:pPr>
            <a:r>
              <a:rPr lang="en-US" b="1" dirty="0"/>
              <a:t>Any insert using the default will fail</a:t>
            </a:r>
          </a:p>
        </p:txBody>
      </p:sp>
      <p:pic>
        <p:nvPicPr>
          <p:cNvPr id="3" name="Picture 2">
            <a:extLst>
              <a:ext uri="{FF2B5EF4-FFF2-40B4-BE49-F238E27FC236}">
                <a16:creationId xmlns:a16="http://schemas.microsoft.com/office/drawing/2014/main" id="{7555AEB0-85D5-0441-6976-556721313222}"/>
              </a:ext>
            </a:extLst>
          </p:cNvPr>
          <p:cNvPicPr>
            <a:picLocks noChangeAspect="1"/>
          </p:cNvPicPr>
          <p:nvPr/>
        </p:nvPicPr>
        <p:blipFill>
          <a:blip r:embed="rId3"/>
          <a:stretch>
            <a:fillRect/>
          </a:stretch>
        </p:blipFill>
        <p:spPr>
          <a:xfrm>
            <a:off x="854622" y="3276600"/>
            <a:ext cx="7654290" cy="2619375"/>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a:t>Two Methods of Enforcement</a:t>
            </a:r>
          </a:p>
        </p:txBody>
      </p:sp>
      <p:sp>
        <p:nvSpPr>
          <p:cNvPr id="12291" name="Rectangle 3"/>
          <p:cNvSpPr>
            <a:spLocks noGrp="1" noChangeArrowheads="1"/>
          </p:cNvSpPr>
          <p:nvPr>
            <p:ph idx="1"/>
          </p:nvPr>
        </p:nvSpPr>
        <p:spPr>
          <a:xfrm>
            <a:off x="304800" y="2133600"/>
            <a:ext cx="8153400" cy="4495800"/>
          </a:xfrm>
        </p:spPr>
        <p:txBody>
          <a:bodyPr>
            <a:normAutofit/>
          </a:bodyPr>
          <a:lstStyle/>
          <a:p>
            <a:pPr>
              <a:spcBef>
                <a:spcPts val="600"/>
              </a:spcBef>
              <a:buFont typeface="Monotype Sorts" pitchFamily="2" charset="2"/>
              <a:buNone/>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r>
              <a:rPr lang="en-US" dirty="0"/>
              <a:t>Focus of this module: constraints</a:t>
            </a:r>
          </a:p>
        </p:txBody>
      </p:sp>
      <p:graphicFrame>
        <p:nvGraphicFramePr>
          <p:cNvPr id="12294" name="Object 6"/>
          <p:cNvGraphicFramePr>
            <a:graphicFrameLocks noChangeAspect="1"/>
          </p:cNvGraphicFramePr>
          <p:nvPr/>
        </p:nvGraphicFramePr>
        <p:xfrm>
          <a:off x="304800" y="1603375"/>
          <a:ext cx="9459913" cy="3894138"/>
        </p:xfrm>
        <a:graphic>
          <a:graphicData uri="http://schemas.openxmlformats.org/presentationml/2006/ole">
            <mc:AlternateContent xmlns:mc="http://schemas.openxmlformats.org/markup-compatibility/2006">
              <mc:Choice xmlns:v="urn:schemas-microsoft-com:vml" Requires="v">
                <p:oleObj name="Document" r:id="rId2" imgW="7254600" imgH="2996610" progId="Word.Document.8">
                  <p:embed/>
                </p:oleObj>
              </mc:Choice>
              <mc:Fallback>
                <p:oleObj name="Document" r:id="rId2" imgW="7254600" imgH="2996610" progId="Word.Document.8">
                  <p:embed/>
                  <p:pic>
                    <p:nvPicPr>
                      <p:cNvPr id="12294" name="Object 6"/>
                      <p:cNvPicPr>
                        <a:picLocks noChangeAspect="1" noChangeArrowheads="1"/>
                      </p:cNvPicPr>
                      <p:nvPr/>
                    </p:nvPicPr>
                    <p:blipFill>
                      <a:blip r:embed="rId3"/>
                      <a:srcRect/>
                      <a:stretch>
                        <a:fillRect/>
                      </a:stretch>
                    </p:blipFill>
                    <p:spPr bwMode="auto">
                      <a:xfrm>
                        <a:off x="304800" y="1603375"/>
                        <a:ext cx="9459913" cy="389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266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dirty="0"/>
              <a:t>Primary Key Constraint</a:t>
            </a:r>
          </a:p>
        </p:txBody>
      </p:sp>
      <p:sp>
        <p:nvSpPr>
          <p:cNvPr id="28675" name="Rectangle 3"/>
          <p:cNvSpPr>
            <a:spLocks noGrp="1" noChangeArrowheads="1"/>
          </p:cNvSpPr>
          <p:nvPr>
            <p:ph idx="1"/>
          </p:nvPr>
        </p:nvSpPr>
        <p:spPr/>
        <p:txBody>
          <a:bodyPr/>
          <a:lstStyle/>
          <a:p>
            <a:pPr>
              <a:spcBef>
                <a:spcPts val="600"/>
              </a:spcBef>
            </a:pPr>
            <a:r>
              <a:rPr lang="en-US" dirty="0">
                <a:solidFill>
                  <a:schemeClr val="tx1"/>
                </a:solidFill>
                <a:latin typeface="Times New Roman" panose="02020603050405020304" pitchFamily="18" charset="0"/>
                <a:cs typeface="Times New Roman" panose="02020603050405020304" pitchFamily="18" charset="0"/>
              </a:rPr>
              <a:t>A primary key constraint enforces entity integrity</a:t>
            </a:r>
          </a:p>
          <a:p>
            <a:pPr>
              <a:spcBef>
                <a:spcPts val="600"/>
              </a:spcBef>
            </a:pPr>
            <a:r>
              <a:rPr lang="en-US" dirty="0">
                <a:solidFill>
                  <a:schemeClr val="tx1"/>
                </a:solidFill>
                <a:latin typeface="Times New Roman" panose="02020603050405020304" pitchFamily="18" charset="0"/>
                <a:cs typeface="Times New Roman" panose="02020603050405020304" pitchFamily="18" charset="0"/>
              </a:rPr>
              <a:t>It creates a unique index on the column(s) specified</a:t>
            </a:r>
          </a:p>
          <a:p>
            <a:pPr>
              <a:spcBef>
                <a:spcPts val="600"/>
              </a:spcBef>
            </a:pPr>
            <a:r>
              <a:rPr lang="en-US" dirty="0">
                <a:solidFill>
                  <a:schemeClr val="tx1"/>
                </a:solidFill>
                <a:latin typeface="Times New Roman" panose="02020603050405020304" pitchFamily="18" charset="0"/>
                <a:cs typeface="Times New Roman" panose="02020603050405020304" pitchFamily="18" charset="0"/>
              </a:rPr>
              <a:t>Integrity is enforced during inserts and updates</a:t>
            </a:r>
          </a:p>
          <a:p>
            <a:pPr>
              <a:spcBef>
                <a:spcPts val="600"/>
              </a:spcBef>
            </a:pPr>
            <a:r>
              <a:rPr lang="en-US" dirty="0">
                <a:solidFill>
                  <a:schemeClr val="tx1"/>
                </a:solidFill>
                <a:latin typeface="Times New Roman" panose="02020603050405020304" pitchFamily="18" charset="0"/>
                <a:cs typeface="Times New Roman" panose="02020603050405020304" pitchFamily="18" charset="0"/>
              </a:rPr>
              <a:t>Limit of one primary key constraint per table</a:t>
            </a:r>
          </a:p>
          <a:p>
            <a:pPr>
              <a:spcBef>
                <a:spcPts val="600"/>
              </a:spcBef>
              <a:buFont typeface="Monotype Sorts" pitchFamily="2" charset="2"/>
              <a:buNone/>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b="1" dirty="0"/>
              <a:t>Column/Table Level Primary Key Constraint</a:t>
            </a:r>
          </a:p>
        </p:txBody>
      </p:sp>
      <p:sp>
        <p:nvSpPr>
          <p:cNvPr id="30723" name="Rectangle 3"/>
          <p:cNvSpPr>
            <a:spLocks noGrp="1" noChangeArrowheads="1"/>
          </p:cNvSpPr>
          <p:nvPr>
            <p:ph idx="1"/>
          </p:nvPr>
        </p:nvSpPr>
        <p:spPr/>
        <p:txBody>
          <a:bodyPr>
            <a:normAutofit/>
          </a:bodyPr>
          <a:lstStyle/>
          <a:p>
            <a:pPr>
              <a:spcBef>
                <a:spcPct val="0"/>
              </a:spcBef>
            </a:pPr>
            <a:r>
              <a:rPr lang="en-US" b="1" dirty="0"/>
              <a:t>Column Level:</a:t>
            </a:r>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r>
              <a:rPr lang="en-US" b="1" dirty="0"/>
              <a:t>Table level </a:t>
            </a:r>
          </a:p>
          <a:p>
            <a:pPr marL="34290" indent="0">
              <a:spcBef>
                <a:spcPct val="0"/>
              </a:spcBef>
              <a:buNone/>
            </a:pPr>
            <a:endParaRPr lang="en-US" dirty="0"/>
          </a:p>
        </p:txBody>
      </p:sp>
      <p:pic>
        <p:nvPicPr>
          <p:cNvPr id="3" name="Picture 2">
            <a:extLst>
              <a:ext uri="{FF2B5EF4-FFF2-40B4-BE49-F238E27FC236}">
                <a16:creationId xmlns:a16="http://schemas.microsoft.com/office/drawing/2014/main" id="{F1C151EF-0442-3001-9D50-2D72463613E2}"/>
              </a:ext>
            </a:extLst>
          </p:cNvPr>
          <p:cNvPicPr>
            <a:picLocks noChangeAspect="1"/>
          </p:cNvPicPr>
          <p:nvPr/>
        </p:nvPicPr>
        <p:blipFill>
          <a:blip r:embed="rId3"/>
          <a:stretch>
            <a:fillRect/>
          </a:stretch>
        </p:blipFill>
        <p:spPr>
          <a:xfrm>
            <a:off x="762000" y="2449173"/>
            <a:ext cx="8229600" cy="1713317"/>
          </a:xfrm>
          <a:prstGeom prst="rect">
            <a:avLst/>
          </a:prstGeom>
          <a:ln>
            <a:solidFill>
              <a:schemeClr val="accent1"/>
            </a:solidFill>
          </a:ln>
        </p:spPr>
      </p:pic>
      <p:pic>
        <p:nvPicPr>
          <p:cNvPr id="5" name="Picture 4">
            <a:extLst>
              <a:ext uri="{FF2B5EF4-FFF2-40B4-BE49-F238E27FC236}">
                <a16:creationId xmlns:a16="http://schemas.microsoft.com/office/drawing/2014/main" id="{63B13B9E-1177-CE18-C572-8C6166A15617}"/>
              </a:ext>
            </a:extLst>
          </p:cNvPr>
          <p:cNvPicPr>
            <a:picLocks noChangeAspect="1"/>
          </p:cNvPicPr>
          <p:nvPr/>
        </p:nvPicPr>
        <p:blipFill>
          <a:blip r:embed="rId4"/>
          <a:stretch>
            <a:fillRect/>
          </a:stretch>
        </p:blipFill>
        <p:spPr>
          <a:xfrm>
            <a:off x="857250" y="4671979"/>
            <a:ext cx="6372225" cy="200025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a:t>Unique Constraint</a:t>
            </a:r>
          </a:p>
        </p:txBody>
      </p:sp>
      <p:sp>
        <p:nvSpPr>
          <p:cNvPr id="32771" name="Rectangle 3"/>
          <p:cNvSpPr>
            <a:spLocks noGrp="1" noChangeArrowheads="1"/>
          </p:cNvSpPr>
          <p:nvPr>
            <p:ph idx="1"/>
          </p:nvPr>
        </p:nvSpPr>
        <p:spPr/>
        <p:txBody>
          <a:bodyPr/>
          <a:lstStyle/>
          <a:p>
            <a:pPr>
              <a:spcBef>
                <a:spcPts val="600"/>
              </a:spcBef>
            </a:pPr>
            <a:r>
              <a:rPr lang="en-US" dirty="0">
                <a:solidFill>
                  <a:schemeClr val="tx1"/>
                </a:solidFill>
              </a:rPr>
              <a:t>A unique constraint also enforces entity integrity</a:t>
            </a:r>
          </a:p>
          <a:p>
            <a:pPr>
              <a:spcBef>
                <a:spcPts val="600"/>
              </a:spcBef>
            </a:pPr>
            <a:r>
              <a:rPr lang="en-US" dirty="0">
                <a:solidFill>
                  <a:schemeClr val="tx1"/>
                </a:solidFill>
              </a:rPr>
              <a:t>It creates a unique index on the column(s) specified</a:t>
            </a:r>
          </a:p>
          <a:p>
            <a:pPr>
              <a:spcBef>
                <a:spcPts val="600"/>
              </a:spcBef>
            </a:pPr>
            <a:r>
              <a:rPr lang="en-US" dirty="0">
                <a:solidFill>
                  <a:schemeClr val="tx1"/>
                </a:solidFill>
              </a:rPr>
              <a:t>Integrity is enforced during inserts and updates</a:t>
            </a:r>
          </a:p>
          <a:p>
            <a:pPr>
              <a:spcBef>
                <a:spcPts val="600"/>
              </a:spcBef>
            </a:pPr>
            <a:r>
              <a:rPr lang="en-US" dirty="0">
                <a:solidFill>
                  <a:schemeClr val="tx1"/>
                </a:solidFill>
              </a:rPr>
              <a:t>Tables can have more than one unique constraint</a:t>
            </a:r>
          </a:p>
          <a:p>
            <a:pPr>
              <a:spcBef>
                <a:spcPts val="600"/>
              </a:spcBef>
              <a:buFont typeface="Monotype Sorts" pitchFamily="2" charset="2"/>
              <a:buNone/>
            </a:pP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b="1" dirty="0"/>
              <a:t>Column/Table-Level Unique Constraint</a:t>
            </a:r>
          </a:p>
        </p:txBody>
      </p:sp>
      <p:sp>
        <p:nvSpPr>
          <p:cNvPr id="34819" name="Rectangle 3"/>
          <p:cNvSpPr>
            <a:spLocks noGrp="1" noChangeArrowheads="1"/>
          </p:cNvSpPr>
          <p:nvPr>
            <p:ph idx="1"/>
          </p:nvPr>
        </p:nvSpPr>
        <p:spPr/>
        <p:txBody>
          <a:bodyPr>
            <a:normAutofit/>
          </a:bodyPr>
          <a:lstStyle/>
          <a:p>
            <a:pPr>
              <a:spcBef>
                <a:spcPct val="0"/>
              </a:spcBef>
            </a:pPr>
            <a:r>
              <a:rPr lang="en-US" b="1" dirty="0"/>
              <a:t>Column Level</a:t>
            </a:r>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endParaRPr lang="en-US" dirty="0"/>
          </a:p>
          <a:p>
            <a:pPr>
              <a:spcBef>
                <a:spcPct val="0"/>
              </a:spcBef>
            </a:pPr>
            <a:r>
              <a:rPr lang="en-US" b="1" dirty="0"/>
              <a:t>Table Level</a:t>
            </a:r>
          </a:p>
          <a:p>
            <a:pPr>
              <a:spcBef>
                <a:spcPct val="0"/>
              </a:spcBef>
            </a:pPr>
            <a:endParaRPr lang="en-US" dirty="0"/>
          </a:p>
        </p:txBody>
      </p:sp>
      <p:pic>
        <p:nvPicPr>
          <p:cNvPr id="3" name="Picture 2">
            <a:extLst>
              <a:ext uri="{FF2B5EF4-FFF2-40B4-BE49-F238E27FC236}">
                <a16:creationId xmlns:a16="http://schemas.microsoft.com/office/drawing/2014/main" id="{89C99B9B-F95D-E0CD-A9FB-08589B3BD3D6}"/>
              </a:ext>
            </a:extLst>
          </p:cNvPr>
          <p:cNvPicPr>
            <a:picLocks noChangeAspect="1"/>
          </p:cNvPicPr>
          <p:nvPr/>
        </p:nvPicPr>
        <p:blipFill>
          <a:blip r:embed="rId3"/>
          <a:stretch>
            <a:fillRect/>
          </a:stretch>
        </p:blipFill>
        <p:spPr>
          <a:xfrm>
            <a:off x="762000" y="2438400"/>
            <a:ext cx="8267700" cy="1724025"/>
          </a:xfrm>
          <a:prstGeom prst="rect">
            <a:avLst/>
          </a:prstGeom>
          <a:ln>
            <a:solidFill>
              <a:schemeClr val="accent1"/>
            </a:solidFill>
          </a:ln>
        </p:spPr>
      </p:pic>
      <p:pic>
        <p:nvPicPr>
          <p:cNvPr id="5" name="Picture 4">
            <a:extLst>
              <a:ext uri="{FF2B5EF4-FFF2-40B4-BE49-F238E27FC236}">
                <a16:creationId xmlns:a16="http://schemas.microsoft.com/office/drawing/2014/main" id="{D912EE6F-6A9C-1D82-8FAA-C897BD207A6B}"/>
              </a:ext>
            </a:extLst>
          </p:cNvPr>
          <p:cNvPicPr>
            <a:picLocks noChangeAspect="1"/>
          </p:cNvPicPr>
          <p:nvPr/>
        </p:nvPicPr>
        <p:blipFill>
          <a:blip r:embed="rId4"/>
          <a:stretch>
            <a:fillRect/>
          </a:stretch>
        </p:blipFill>
        <p:spPr>
          <a:xfrm>
            <a:off x="910999" y="4661141"/>
            <a:ext cx="6153150" cy="197167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200" b="1" dirty="0"/>
              <a:t>Primary Key Constraints VS Unique Constraints</a:t>
            </a:r>
            <a:endParaRPr lang="en-US" b="1" dirty="0"/>
          </a:p>
        </p:txBody>
      </p:sp>
      <p:sp>
        <p:nvSpPr>
          <p:cNvPr id="36867" name="Rectangle 3"/>
          <p:cNvSpPr>
            <a:spLocks noGrp="1" noChangeArrowheads="1"/>
          </p:cNvSpPr>
          <p:nvPr>
            <p:ph idx="1"/>
          </p:nvPr>
        </p:nvSpPr>
        <p:spPr/>
        <p:txBody>
          <a:bodyPr/>
          <a:lstStyle/>
          <a:p>
            <a:pPr>
              <a:buFont typeface="Monotype Sorts" pitchFamily="2" charset="2"/>
              <a:buNone/>
            </a:pPr>
            <a:r>
              <a:rPr lang="en-US"/>
              <a:t> </a:t>
            </a:r>
          </a:p>
        </p:txBody>
      </p:sp>
      <p:graphicFrame>
        <p:nvGraphicFramePr>
          <p:cNvPr id="36868" name="Object 4"/>
          <p:cNvGraphicFramePr>
            <a:graphicFrameLocks noChangeAspect="1"/>
          </p:cNvGraphicFramePr>
          <p:nvPr>
            <p:extLst>
              <p:ext uri="{D42A27DB-BD31-4B8C-83A1-F6EECF244321}">
                <p14:modId xmlns:p14="http://schemas.microsoft.com/office/powerpoint/2010/main" val="2973910431"/>
              </p:ext>
            </p:extLst>
          </p:nvPr>
        </p:nvGraphicFramePr>
        <p:xfrm>
          <a:off x="990600" y="1828800"/>
          <a:ext cx="12734925" cy="5248275"/>
        </p:xfrm>
        <a:graphic>
          <a:graphicData uri="http://schemas.openxmlformats.org/presentationml/2006/ole">
            <mc:AlternateContent xmlns:mc="http://schemas.openxmlformats.org/markup-compatibility/2006">
              <mc:Choice xmlns:v="urn:schemas-microsoft-com:vml" Requires="v">
                <p:oleObj name="Document" r:id="rId2" imgW="9891818" imgH="4088974" progId="Word.Document.8">
                  <p:embed/>
                </p:oleObj>
              </mc:Choice>
              <mc:Fallback>
                <p:oleObj name="Document" r:id="rId2" imgW="9891818" imgH="4088974" progId="Word.Document.8">
                  <p:embed/>
                  <p:pic>
                    <p:nvPicPr>
                      <p:cNvPr id="0" name="Picture 2"/>
                      <p:cNvPicPr>
                        <a:picLocks noChangeAspect="1" noChangeArrowheads="1"/>
                      </p:cNvPicPr>
                      <p:nvPr/>
                    </p:nvPicPr>
                    <p:blipFill>
                      <a:blip r:embed="rId3"/>
                      <a:srcRect/>
                      <a:stretch>
                        <a:fillRect/>
                      </a:stretch>
                    </p:blipFill>
                    <p:spPr bwMode="auto">
                      <a:xfrm>
                        <a:off x="990600" y="1828800"/>
                        <a:ext cx="12734925" cy="524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ounded Rectangle 849923"/>
          <p:cNvSpPr>
            <a:spLocks noChangeArrowheads="1"/>
          </p:cNvSpPr>
          <p:nvPr/>
        </p:nvSpPr>
        <p:spPr bwMode="auto">
          <a:xfrm>
            <a:off x="357188" y="4300537"/>
            <a:ext cx="4941887"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Foreign Key Constraints:</a:t>
            </a:r>
            <a:endParaRPr lang="en-US" sz="2000"/>
          </a:p>
        </p:txBody>
      </p:sp>
      <p:sp>
        <p:nvSpPr>
          <p:cNvPr id="10243" name="Rectangle 2"/>
          <p:cNvSpPr>
            <a:spLocks noGrp="1" noChangeArrowheads="1"/>
          </p:cNvSpPr>
          <p:nvPr>
            <p:ph type="title"/>
          </p:nvPr>
        </p:nvSpPr>
        <p:spPr/>
        <p:txBody>
          <a:bodyPr/>
          <a:lstStyle/>
          <a:p>
            <a:pPr eaLnBrk="1" hangingPunct="1"/>
            <a:r>
              <a:rPr lang="en-US" dirty="0"/>
              <a:t>Key Constraints Summary </a:t>
            </a:r>
          </a:p>
        </p:txBody>
      </p:sp>
      <p:sp>
        <p:nvSpPr>
          <p:cNvPr id="10244" name="Rounded Rectangle 849923"/>
          <p:cNvSpPr>
            <a:spLocks noChangeArrowheads="1"/>
          </p:cNvSpPr>
          <p:nvPr/>
        </p:nvSpPr>
        <p:spPr bwMode="auto">
          <a:xfrm>
            <a:off x="307975" y="1611312"/>
            <a:ext cx="4941888"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Primary Key Constraints:</a:t>
            </a:r>
            <a:endParaRPr lang="en-US" sz="2000"/>
          </a:p>
        </p:txBody>
      </p:sp>
      <p:sp>
        <p:nvSpPr>
          <p:cNvPr id="10245" name="Rounded Rectangle 844808"/>
          <p:cNvSpPr>
            <a:spLocks noChangeArrowheads="1"/>
          </p:cNvSpPr>
          <p:nvPr/>
        </p:nvSpPr>
        <p:spPr bwMode="auto">
          <a:xfrm>
            <a:off x="566738" y="2689225"/>
            <a:ext cx="4570412" cy="593725"/>
          </a:xfrm>
          <a:prstGeom prst="roundRect">
            <a:avLst>
              <a:gd name="adj" fmla="val 4167"/>
            </a:avLst>
          </a:prstGeom>
          <a:solidFill>
            <a:srgbClr val="F2E7CE"/>
          </a:solidFill>
          <a:ln w="9525" algn="ctr">
            <a:solidFill>
              <a:srgbClr val="333333"/>
            </a:solidFill>
            <a:round/>
            <a:headEnd/>
            <a:tailEnd/>
          </a:ln>
        </p:spPr>
        <p:txBody>
          <a:bodyPr wrap="none" anchor="ctr"/>
          <a:lstStyle/>
          <a:p>
            <a:pPr marL="231775" indent="-231775" algn="l">
              <a:lnSpc>
                <a:spcPct val="90000"/>
              </a:lnSpc>
              <a:spcBef>
                <a:spcPct val="40000"/>
              </a:spcBef>
              <a:buClr>
                <a:srgbClr val="006699"/>
              </a:buClr>
              <a:buFontTx/>
              <a:buChar char="•"/>
            </a:pPr>
            <a:r>
              <a:rPr lang="en-US"/>
              <a:t>Value must be unique – </a:t>
            </a:r>
            <a:br>
              <a:rPr lang="en-US"/>
            </a:br>
            <a:r>
              <a:rPr lang="en-US"/>
              <a:t>null values not allowed</a:t>
            </a:r>
          </a:p>
        </p:txBody>
      </p:sp>
      <p:sp>
        <p:nvSpPr>
          <p:cNvPr id="10246" name="Rounded Rectangle 844812"/>
          <p:cNvSpPr>
            <a:spLocks noChangeArrowheads="1"/>
          </p:cNvSpPr>
          <p:nvPr/>
        </p:nvSpPr>
        <p:spPr bwMode="auto">
          <a:xfrm>
            <a:off x="552450" y="2024062"/>
            <a:ext cx="4570413" cy="59531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One PRIMARY KEY per table – </a:t>
            </a:r>
            <a:br>
              <a:rPr lang="en-US"/>
            </a:br>
            <a:r>
              <a:rPr lang="en-US"/>
              <a:t>based on one or more columns</a:t>
            </a:r>
          </a:p>
        </p:txBody>
      </p:sp>
      <p:sp>
        <p:nvSpPr>
          <p:cNvPr id="10247" name="Rounded Rectangle 844808"/>
          <p:cNvSpPr>
            <a:spLocks noChangeArrowheads="1"/>
          </p:cNvSpPr>
          <p:nvPr/>
        </p:nvSpPr>
        <p:spPr bwMode="auto">
          <a:xfrm>
            <a:off x="596900" y="4681537"/>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Referential between columns in </a:t>
            </a:r>
            <a:br>
              <a:rPr lang="en-US"/>
            </a:br>
            <a:r>
              <a:rPr lang="en-US"/>
              <a:t>    same or different tables</a:t>
            </a:r>
          </a:p>
        </p:txBody>
      </p:sp>
      <p:sp>
        <p:nvSpPr>
          <p:cNvPr id="10248" name="Rounded Rectangle 844808"/>
          <p:cNvSpPr>
            <a:spLocks noChangeArrowheads="1"/>
          </p:cNvSpPr>
          <p:nvPr/>
        </p:nvSpPr>
        <p:spPr bwMode="auto">
          <a:xfrm>
            <a:off x="606425" y="5370512"/>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Must reference PRIMARY KEY </a:t>
            </a:r>
            <a:br>
              <a:rPr lang="en-US"/>
            </a:br>
            <a:r>
              <a:rPr lang="en-US"/>
              <a:t>    or UNIQUE constraint</a:t>
            </a:r>
          </a:p>
        </p:txBody>
      </p:sp>
      <p:pic>
        <p:nvPicPr>
          <p:cNvPr id="10249"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560570" y="2267744"/>
            <a:ext cx="4537075" cy="1793875"/>
          </a:xfrm>
          <a:prstGeom prst="rect">
            <a:avLst/>
          </a:prstGeom>
          <a:noFill/>
          <a:ln w="9525">
            <a:noFill/>
            <a:miter lim="800000"/>
            <a:headEnd/>
            <a:tailEnd/>
          </a:ln>
        </p:spPr>
      </p:pic>
      <p:sp>
        <p:nvSpPr>
          <p:cNvPr id="10250" name="TextBox 16"/>
          <p:cNvSpPr txBox="1">
            <a:spLocks noChangeArrowheads="1"/>
          </p:cNvSpPr>
          <p:nvPr/>
        </p:nvSpPr>
        <p:spPr bwMode="auto">
          <a:xfrm>
            <a:off x="4796313" y="2389187"/>
            <a:ext cx="4065587" cy="1581150"/>
          </a:xfrm>
          <a:prstGeom prst="rect">
            <a:avLst/>
          </a:prstGeom>
          <a:noFill/>
          <a:ln w="9525">
            <a:noFill/>
            <a:miter lim="800000"/>
            <a:headEnd/>
            <a:tailEnd/>
          </a:ln>
        </p:spPr>
        <p:txBody>
          <a:bodyPr>
            <a:spAutoFit/>
          </a:bodyPr>
          <a:lstStyle/>
          <a:p>
            <a:pPr algn="l"/>
            <a:r>
              <a:rPr lang="en-US" sz="1400" b="0" dirty="0">
                <a:latin typeface="Courier New" pitchFamily="49" charset="0"/>
              </a:rPr>
              <a:t>CREATE TABLE [</a:t>
            </a:r>
            <a:r>
              <a:rPr lang="en-US" sz="1400" b="0" dirty="0" err="1">
                <a:latin typeface="Courier New" pitchFamily="49" charset="0"/>
              </a:rPr>
              <a:t>HumanResources</a:t>
            </a:r>
            <a:r>
              <a:rPr lang="en-US" sz="1400" b="0" dirty="0">
                <a:latin typeface="Courier New" pitchFamily="49" charset="0"/>
              </a:rPr>
              <a:t>].[Department] (…</a:t>
            </a:r>
          </a:p>
          <a:p>
            <a:pPr algn="l"/>
            <a:r>
              <a:rPr lang="en-US" sz="1400" b="0" dirty="0">
                <a:latin typeface="Courier New" pitchFamily="49" charset="0"/>
              </a:rPr>
              <a:t>CONSTRAINT [</a:t>
            </a:r>
            <a:r>
              <a:rPr lang="en-US" sz="1400" b="0" dirty="0" err="1">
                <a:latin typeface="Courier New" pitchFamily="49" charset="0"/>
              </a:rPr>
              <a:t>PK_Department_DepartmentID</a:t>
            </a:r>
            <a:r>
              <a:rPr lang="en-US" sz="1400" b="0" dirty="0">
                <a:latin typeface="Courier New" pitchFamily="49" charset="0"/>
              </a:rPr>
              <a:t>] PRIMARY KEY CLUSTERED ([</a:t>
            </a:r>
            <a:r>
              <a:rPr lang="en-US" sz="1400" b="0" dirty="0" err="1">
                <a:latin typeface="Courier New" pitchFamily="49" charset="0"/>
              </a:rPr>
              <a:t>DepartmentID</a:t>
            </a:r>
            <a:r>
              <a:rPr lang="en-US" sz="1400" b="0" dirty="0">
                <a:latin typeface="Courier New" pitchFamily="49" charset="0"/>
              </a:rPr>
              <a:t>] ASC) WITH (IGNORE_DUP_KEY = OFF) ON [PRIMARY])</a:t>
            </a:r>
          </a:p>
        </p:txBody>
      </p:sp>
      <p:pic>
        <p:nvPicPr>
          <p:cNvPr id="10251"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137025" y="5019675"/>
            <a:ext cx="4930775" cy="1533525"/>
          </a:xfrm>
          <a:prstGeom prst="rect">
            <a:avLst/>
          </a:prstGeom>
          <a:noFill/>
          <a:ln w="9525">
            <a:noFill/>
            <a:miter lim="800000"/>
            <a:headEnd/>
            <a:tailEnd/>
          </a:ln>
        </p:spPr>
      </p:pic>
      <p:sp>
        <p:nvSpPr>
          <p:cNvPr id="10252" name="TextBox 16"/>
          <p:cNvSpPr txBox="1">
            <a:spLocks noChangeArrowheads="1"/>
          </p:cNvSpPr>
          <p:nvPr/>
        </p:nvSpPr>
        <p:spPr bwMode="auto">
          <a:xfrm>
            <a:off x="4413250" y="5141912"/>
            <a:ext cx="4654550" cy="1368425"/>
          </a:xfrm>
          <a:prstGeom prst="rect">
            <a:avLst/>
          </a:prstGeom>
          <a:noFill/>
          <a:ln w="9525">
            <a:noFill/>
            <a:miter lim="800000"/>
            <a:headEnd/>
            <a:tailEnd/>
          </a:ln>
        </p:spPr>
        <p:txBody>
          <a:bodyPr>
            <a:spAutoFit/>
          </a:bodyPr>
          <a:lstStyle/>
          <a:p>
            <a:pPr algn="l"/>
            <a:r>
              <a:rPr lang="en-US" sz="1400" b="0" dirty="0">
                <a:latin typeface="Courier New" pitchFamily="49" charset="0"/>
              </a:rPr>
              <a:t>ALTER TABLE [Sales].[</a:t>
            </a:r>
            <a:r>
              <a:rPr lang="en-US" sz="1400" b="0" dirty="0" err="1">
                <a:latin typeface="Courier New" pitchFamily="49" charset="0"/>
              </a:rPr>
              <a:t>SalesOrderHeader</a:t>
            </a:r>
            <a:r>
              <a:rPr lang="en-US" sz="1400" b="0" dirty="0">
                <a:latin typeface="Courier New" pitchFamily="49" charset="0"/>
              </a:rPr>
              <a:t>] WITH CHECK</a:t>
            </a:r>
          </a:p>
          <a:p>
            <a:pPr algn="l"/>
            <a:r>
              <a:rPr lang="en-US" sz="1400" b="0" dirty="0">
                <a:latin typeface="Courier New" pitchFamily="49" charset="0"/>
              </a:rPr>
              <a:t>ADD CONSTRAINT [</a:t>
            </a:r>
            <a:r>
              <a:rPr lang="en-US" sz="1400" b="0" dirty="0" err="1">
                <a:latin typeface="Courier New" pitchFamily="49" charset="0"/>
              </a:rPr>
              <a:t>FK_SalesOrderHeader_Customer_CustomerID</a:t>
            </a:r>
            <a:r>
              <a:rPr lang="en-US" sz="1400" b="0" dirty="0">
                <a:latin typeface="Courier New" pitchFamily="49" charset="0"/>
              </a:rPr>
              <a:t>] FOREIGN KEY ([</a:t>
            </a:r>
            <a:r>
              <a:rPr lang="en-US" sz="1400" b="0" dirty="0" err="1">
                <a:latin typeface="Courier New" pitchFamily="49" charset="0"/>
              </a:rPr>
              <a:t>CustomerID</a:t>
            </a:r>
            <a:r>
              <a:rPr lang="en-US" sz="1400" b="0" dirty="0">
                <a:latin typeface="Courier New" pitchFamily="49" charset="0"/>
              </a:rPr>
              <a:t>]) REFERENCES [Sales].[Customer] ([</a:t>
            </a:r>
            <a:r>
              <a:rPr lang="en-US" sz="1400" b="0" dirty="0" err="1">
                <a:latin typeface="Courier New" pitchFamily="49" charset="0"/>
              </a:rPr>
              <a:t>CustomerID</a:t>
            </a:r>
            <a:r>
              <a:rPr lang="en-US" sz="1400" b="0" dirty="0">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solidFill>
                  <a:schemeClr val="tx1"/>
                </a:solidFill>
              </a:rPr>
              <a:t>Summary</a:t>
            </a:r>
          </a:p>
        </p:txBody>
      </p:sp>
      <p:graphicFrame>
        <p:nvGraphicFramePr>
          <p:cNvPr id="11284" name="Group 20"/>
          <p:cNvGraphicFramePr>
            <a:graphicFrameLocks noGrp="1"/>
          </p:cNvGraphicFramePr>
          <p:nvPr>
            <p:ph idx="1"/>
            <p:extLst>
              <p:ext uri="{D42A27DB-BD31-4B8C-83A1-F6EECF244321}">
                <p14:modId xmlns:p14="http://schemas.microsoft.com/office/powerpoint/2010/main" val="1903918705"/>
              </p:ext>
            </p:extLst>
          </p:nvPr>
        </p:nvGraphicFramePr>
        <p:xfrm>
          <a:off x="304799" y="1619250"/>
          <a:ext cx="8534401" cy="3845814"/>
        </p:xfrm>
        <a:graphic>
          <a:graphicData uri="http://schemas.openxmlformats.org/drawingml/2006/table">
            <a:tbl>
              <a:tblPr/>
              <a:tblGrid>
                <a:gridCol w="1517601">
                  <a:extLst>
                    <a:ext uri="{9D8B030D-6E8A-4147-A177-3AD203B41FA5}">
                      <a16:colId xmlns:a16="http://schemas.microsoft.com/office/drawing/2014/main" val="20000"/>
                    </a:ext>
                  </a:extLst>
                </a:gridCol>
                <a:gridCol w="7016800">
                  <a:extLst>
                    <a:ext uri="{9D8B030D-6E8A-4147-A177-3AD203B41FA5}">
                      <a16:colId xmlns:a16="http://schemas.microsoft.com/office/drawing/2014/main" val="20001"/>
                    </a:ext>
                  </a:extLst>
                </a:gridCol>
              </a:tblGrid>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a:ln>
                            <a:noFill/>
                          </a:ln>
                          <a:solidFill>
                            <a:schemeClr val="tx1"/>
                          </a:solidFill>
                          <a:effectLst/>
                          <a:latin typeface="Verdana" pitchFamily="34" charset="0"/>
                        </a:rPr>
                        <a:t>DEFAULT</a:t>
                      </a:r>
                      <a:endParaRPr kumimoji="0" lang="en-US" sz="1800" b="1" i="0" u="none" strike="noStrike" cap="none" normalizeH="0" baseline="0" dirty="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a:ln>
                            <a:noFill/>
                          </a:ln>
                          <a:solidFill>
                            <a:schemeClr val="tx1"/>
                          </a:solidFill>
                          <a:effectLst/>
                          <a:latin typeface="Verdana" pitchFamily="34" charset="0"/>
                        </a:rPr>
                        <a:t>Defines the value of a column if a value is not specified</a:t>
                      </a:r>
                      <a:endParaRPr kumimoji="0" lang="en-US" sz="1800" b="1" i="0" u="none" strike="noStrike" cap="none" normalizeH="0" baseline="0">
                        <a:ln>
                          <a:noFill/>
                        </a:ln>
                        <a:solidFill>
                          <a:schemeClr val="tx1"/>
                        </a:solidFill>
                        <a:effectLst/>
                        <a:latin typeface="Verdana" pitchFamily="34" charset="0"/>
                      </a:endParaRP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a:ln>
                            <a:noFill/>
                          </a:ln>
                          <a:solidFill>
                            <a:schemeClr val="tx1"/>
                          </a:solidFill>
                          <a:effectLst/>
                          <a:latin typeface="Verdana" pitchFamily="34" charset="0"/>
                        </a:rPr>
                        <a:t>Only one DEFAULT per column </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a:ln>
                            <a:noFill/>
                          </a:ln>
                          <a:solidFill>
                            <a:schemeClr val="tx1"/>
                          </a:solidFill>
                          <a:effectLst/>
                          <a:latin typeface="Verdana" pitchFamily="34" charset="0"/>
                        </a:rPr>
                        <a:t>Some system functions allowed</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a:ln>
                            <a:noFill/>
                          </a:ln>
                          <a:solidFill>
                            <a:schemeClr val="tx1"/>
                          </a:solidFill>
                          <a:effectLst/>
                          <a:latin typeface="Verdana" pitchFamily="34" charset="0"/>
                        </a:rPr>
                        <a:t>CHECK</a:t>
                      </a:r>
                      <a:endParaRPr kumimoji="0" lang="en-US" sz="1800" b="1" i="0" u="none" strike="noStrike" cap="none" normalizeH="0" baseline="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Restricts the values that can be entered into a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Multiple CHECK constraints allowed per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Can reference columns in same table, no subqueries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Verdana" pitchFamily="34" charset="0"/>
                      </a:endParaRP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ourier New" pitchFamily="49"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6438">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a:ln>
                            <a:noFill/>
                          </a:ln>
                          <a:solidFill>
                            <a:schemeClr val="tx1"/>
                          </a:solidFill>
                          <a:effectLst/>
                          <a:latin typeface="Verdana" pitchFamily="34" charset="0"/>
                        </a:rPr>
                        <a:t>UNIQUE</a:t>
                      </a:r>
                      <a:endParaRPr kumimoji="0" lang="en-US" sz="1800" b="1" i="0" u="none" strike="noStrike" cap="none" normalizeH="0" baseline="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Ensures that every value in a column is unique</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Only one NULL value allowed in a unique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a:ln>
                            <a:noFill/>
                          </a:ln>
                          <a:solidFill>
                            <a:schemeClr val="tx1"/>
                          </a:solidFill>
                          <a:effectLst/>
                          <a:latin typeface="Verdana" pitchFamily="34" charset="0"/>
                        </a:rPr>
                        <a:t>Can include one or more columns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Module Map</a:t>
            </a:r>
          </a:p>
        </p:txBody>
      </p:sp>
      <p:sp>
        <p:nvSpPr>
          <p:cNvPr id="10243" name="Rectangle 3"/>
          <p:cNvSpPr>
            <a:spLocks noGrp="1" noChangeArrowheads="1"/>
          </p:cNvSpPr>
          <p:nvPr>
            <p:ph idx="1"/>
          </p:nvPr>
        </p:nvSpPr>
        <p:spPr/>
        <p:txBody>
          <a:bodyPr>
            <a:normAutofit/>
          </a:bodyPr>
          <a:lstStyle/>
          <a:p>
            <a:pPr>
              <a:spcBef>
                <a:spcPts val="600"/>
              </a:spcBef>
            </a:pPr>
            <a:r>
              <a:rPr lang="en-US" b="1" dirty="0">
                <a:solidFill>
                  <a:schemeClr val="tx1"/>
                </a:solidFill>
              </a:rPr>
              <a:t>Database objects </a:t>
            </a:r>
          </a:p>
          <a:p>
            <a:pPr>
              <a:spcBef>
                <a:spcPts val="600"/>
              </a:spcBef>
            </a:pPr>
            <a:r>
              <a:rPr lang="en-US" b="1" dirty="0">
                <a:solidFill>
                  <a:schemeClr val="tx1"/>
                </a:solidFill>
              </a:rPr>
              <a:t>Overview of Data Integrity</a:t>
            </a:r>
          </a:p>
          <a:p>
            <a:pPr>
              <a:spcBef>
                <a:spcPts val="600"/>
              </a:spcBef>
            </a:pPr>
            <a:r>
              <a:rPr lang="en-US" dirty="0">
                <a:solidFill>
                  <a:schemeClr val="tx1"/>
                </a:solidFill>
              </a:rPr>
              <a:t>Check Constraints</a:t>
            </a:r>
          </a:p>
          <a:p>
            <a:pPr>
              <a:spcBef>
                <a:spcPts val="600"/>
              </a:spcBef>
            </a:pPr>
            <a:r>
              <a:rPr lang="en-US" dirty="0">
                <a:solidFill>
                  <a:schemeClr val="tx1"/>
                </a:solidFill>
              </a:rPr>
              <a:t>Primary Key and Unique Constraints</a:t>
            </a:r>
          </a:p>
          <a:p>
            <a:pPr>
              <a:spcBef>
                <a:spcPts val="600"/>
              </a:spcBef>
            </a:pPr>
            <a:r>
              <a:rPr lang="en-US" dirty="0">
                <a:solidFill>
                  <a:schemeClr val="tx1"/>
                </a:solidFill>
              </a:rPr>
              <a:t>Constraint Management</a:t>
            </a:r>
          </a:p>
          <a:p>
            <a:pPr>
              <a:spcBef>
                <a:spcPts val="600"/>
              </a:spcBef>
            </a:pPr>
            <a:r>
              <a:rPr lang="en-US" dirty="0">
                <a:solidFill>
                  <a:schemeClr val="tx1"/>
                </a:solidFill>
              </a:rPr>
              <a:t>Defaults</a:t>
            </a:r>
          </a:p>
          <a:p>
            <a:pPr>
              <a:spcBef>
                <a:spcPts val="600"/>
              </a:spcBef>
            </a:pPr>
            <a:r>
              <a:rPr lang="en-US" dirty="0">
                <a:solidFill>
                  <a:schemeClr val="tx1"/>
                </a:solidFill>
              </a:rPr>
              <a:t>Rules</a:t>
            </a:r>
          </a:p>
          <a:p>
            <a:pPr>
              <a:spcBef>
                <a:spcPts val="600"/>
              </a:spcBef>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b="1" dirty="0"/>
              <a:t>Adding Constraints</a:t>
            </a:r>
          </a:p>
        </p:txBody>
      </p:sp>
      <p:sp>
        <p:nvSpPr>
          <p:cNvPr id="51203" name="Rectangle 3"/>
          <p:cNvSpPr>
            <a:spLocks noGrp="1" noChangeArrowheads="1"/>
          </p:cNvSpPr>
          <p:nvPr>
            <p:ph idx="1"/>
          </p:nvPr>
        </p:nvSpPr>
        <p:spPr>
          <a:xfrm>
            <a:off x="857251" y="1676400"/>
            <a:ext cx="8134349" cy="5029200"/>
          </a:xfrm>
        </p:spPr>
        <p:txBody>
          <a:bodyPr>
            <a:normAutofit/>
          </a:bodyPr>
          <a:lstStyle/>
          <a:p>
            <a:pPr>
              <a:spcBef>
                <a:spcPct val="0"/>
              </a:spcBef>
            </a:pPr>
            <a:r>
              <a:rPr lang="en-US" dirty="0"/>
              <a:t>Simplified add syntax:</a:t>
            </a:r>
          </a:p>
          <a:p>
            <a:pPr>
              <a:spcBef>
                <a:spcPct val="0"/>
              </a:spcBef>
              <a:buFont typeface="Monotype Sorts" pitchFamily="2" charset="2"/>
              <a:buNone/>
            </a:pPr>
            <a:r>
              <a:rPr lang="en-US" sz="2200" dirty="0">
                <a:solidFill>
                  <a:srgbClr val="3333FF"/>
                </a:solidFill>
              </a:rPr>
              <a:t>	alter table </a:t>
            </a:r>
            <a:r>
              <a:rPr lang="en-US" sz="2200" i="1" dirty="0" err="1">
                <a:solidFill>
                  <a:schemeClr val="tx1"/>
                </a:solidFill>
              </a:rPr>
              <a:t>table_name</a:t>
            </a:r>
            <a:endParaRPr lang="en-US" sz="2200" dirty="0">
              <a:solidFill>
                <a:schemeClr val="tx1"/>
              </a:solidFill>
            </a:endParaRPr>
          </a:p>
          <a:p>
            <a:pPr>
              <a:spcBef>
                <a:spcPct val="0"/>
              </a:spcBef>
              <a:buFont typeface="Monotype Sorts" pitchFamily="2" charset="2"/>
              <a:buNone/>
            </a:pPr>
            <a:r>
              <a:rPr lang="en-US" sz="2200" i="1" dirty="0">
                <a:solidFill>
                  <a:srgbClr val="3333FF"/>
                </a:solidFill>
              </a:rPr>
              <a:t>	</a:t>
            </a:r>
            <a:r>
              <a:rPr lang="en-US" sz="2200" dirty="0">
                <a:solidFill>
                  <a:srgbClr val="3333FF"/>
                </a:solidFill>
              </a:rPr>
              <a:t>add constraint </a:t>
            </a:r>
            <a:r>
              <a:rPr lang="en-US" sz="2200" i="1" dirty="0" err="1">
                <a:solidFill>
                  <a:schemeClr val="tx1"/>
                </a:solidFill>
              </a:rPr>
              <a:t>constraint_name</a:t>
            </a:r>
            <a:endParaRPr lang="en-US" sz="2200" dirty="0">
              <a:solidFill>
                <a:schemeClr val="tx1"/>
              </a:solidFill>
            </a:endParaRPr>
          </a:p>
          <a:p>
            <a:pPr>
              <a:spcBef>
                <a:spcPct val="0"/>
              </a:spcBef>
              <a:buFont typeface="Monotype Sorts" pitchFamily="2" charset="2"/>
              <a:buNone/>
            </a:pPr>
            <a:r>
              <a:rPr lang="en-US" sz="2200" i="1" dirty="0">
                <a:solidFill>
                  <a:srgbClr val="3333FF"/>
                </a:solidFill>
              </a:rPr>
              <a:t>	</a:t>
            </a:r>
            <a:r>
              <a:rPr lang="en-US" sz="2200" dirty="0">
                <a:solidFill>
                  <a:srgbClr val="3333FF"/>
                </a:solidFill>
              </a:rPr>
              <a:t>{ check </a:t>
            </a:r>
            <a:r>
              <a:rPr lang="en-US" sz="2200" i="1" dirty="0">
                <a:solidFill>
                  <a:srgbClr val="3333FF"/>
                </a:solidFill>
              </a:rPr>
              <a:t>(</a:t>
            </a:r>
            <a:r>
              <a:rPr lang="en-US" sz="2200" i="1" dirty="0">
                <a:solidFill>
                  <a:schemeClr val="tx1"/>
                </a:solidFill>
              </a:rPr>
              <a:t>condition</a:t>
            </a:r>
            <a:r>
              <a:rPr lang="en-US" sz="2200" dirty="0">
                <a:solidFill>
                  <a:srgbClr val="3333FF"/>
                </a:solidFill>
              </a:rPr>
              <a:t>) | primary key (</a:t>
            </a:r>
            <a:r>
              <a:rPr lang="en-US" sz="2200" i="1" dirty="0" err="1">
                <a:solidFill>
                  <a:schemeClr val="tx1"/>
                </a:solidFill>
              </a:rPr>
              <a:t>column_list</a:t>
            </a:r>
            <a:r>
              <a:rPr lang="en-US" sz="2200" dirty="0">
                <a:solidFill>
                  <a:srgbClr val="3333FF"/>
                </a:solidFill>
              </a:rPr>
              <a:t>) | unique (</a:t>
            </a:r>
            <a:r>
              <a:rPr lang="en-US" sz="2200" i="1" dirty="0" err="1">
                <a:solidFill>
                  <a:schemeClr val="tx1"/>
                </a:solidFill>
              </a:rPr>
              <a:t>column_list</a:t>
            </a:r>
            <a:r>
              <a:rPr lang="en-US" sz="2200" dirty="0">
                <a:solidFill>
                  <a:srgbClr val="3333FF"/>
                </a:solidFill>
              </a:rPr>
              <a:t>) |</a:t>
            </a:r>
          </a:p>
          <a:p>
            <a:pPr>
              <a:spcBef>
                <a:spcPct val="0"/>
              </a:spcBef>
              <a:buFont typeface="Monotype Sorts" pitchFamily="2" charset="2"/>
              <a:buNone/>
            </a:pPr>
            <a:r>
              <a:rPr lang="en-US" sz="2200" dirty="0">
                <a:solidFill>
                  <a:srgbClr val="3333FF"/>
                </a:solidFill>
              </a:rPr>
              <a:t>	foreign key (</a:t>
            </a:r>
            <a:r>
              <a:rPr lang="en-US" sz="2200" i="1" dirty="0" err="1">
                <a:solidFill>
                  <a:schemeClr val="tx1"/>
                </a:solidFill>
              </a:rPr>
              <a:t>column_list</a:t>
            </a:r>
            <a:r>
              <a:rPr lang="en-US" sz="2200" dirty="0">
                <a:solidFill>
                  <a:srgbClr val="3333FF"/>
                </a:solidFill>
              </a:rPr>
              <a:t>) references </a:t>
            </a:r>
            <a:r>
              <a:rPr lang="en-US" sz="2200" i="1" dirty="0">
                <a:solidFill>
                  <a:srgbClr val="3333FF"/>
                </a:solidFill>
              </a:rPr>
              <a:t>table</a:t>
            </a:r>
            <a:r>
              <a:rPr lang="en-US" sz="2200" dirty="0">
                <a:solidFill>
                  <a:srgbClr val="3333FF"/>
                </a:solidFill>
              </a:rPr>
              <a:t> (</a:t>
            </a:r>
            <a:r>
              <a:rPr lang="en-US" sz="2200" i="1" dirty="0" err="1">
                <a:solidFill>
                  <a:schemeClr val="tx1"/>
                </a:solidFill>
              </a:rPr>
              <a:t>column_list</a:t>
            </a:r>
            <a:r>
              <a:rPr lang="en-US" sz="2200" dirty="0">
                <a:solidFill>
                  <a:srgbClr val="3333FF"/>
                </a:solidFill>
              </a:rPr>
              <a:t>) }</a:t>
            </a:r>
          </a:p>
          <a:p>
            <a:pPr>
              <a:spcBef>
                <a:spcPct val="5000"/>
              </a:spcBef>
            </a:pPr>
            <a:r>
              <a:rPr lang="en-US" dirty="0"/>
              <a:t>Examples:</a:t>
            </a:r>
          </a:p>
        </p:txBody>
      </p:sp>
      <p:pic>
        <p:nvPicPr>
          <p:cNvPr id="3" name="Picture 2">
            <a:extLst>
              <a:ext uri="{FF2B5EF4-FFF2-40B4-BE49-F238E27FC236}">
                <a16:creationId xmlns:a16="http://schemas.microsoft.com/office/drawing/2014/main" id="{CB0A863E-E933-66DF-B45A-37CDAF969AEF}"/>
              </a:ext>
            </a:extLst>
          </p:cNvPr>
          <p:cNvPicPr>
            <a:picLocks noChangeAspect="1"/>
          </p:cNvPicPr>
          <p:nvPr/>
        </p:nvPicPr>
        <p:blipFill>
          <a:blip r:embed="rId3"/>
          <a:stretch>
            <a:fillRect/>
          </a:stretch>
        </p:blipFill>
        <p:spPr>
          <a:xfrm>
            <a:off x="857249" y="3731568"/>
            <a:ext cx="7772400" cy="723900"/>
          </a:xfrm>
          <a:prstGeom prst="rect">
            <a:avLst/>
          </a:prstGeom>
          <a:ln>
            <a:solidFill>
              <a:schemeClr val="accent1"/>
            </a:solidFill>
          </a:ln>
        </p:spPr>
      </p:pic>
      <p:pic>
        <p:nvPicPr>
          <p:cNvPr id="5" name="Picture 4">
            <a:extLst>
              <a:ext uri="{FF2B5EF4-FFF2-40B4-BE49-F238E27FC236}">
                <a16:creationId xmlns:a16="http://schemas.microsoft.com/office/drawing/2014/main" id="{D147A679-2740-8273-E64A-F4F8B39CAA04}"/>
              </a:ext>
            </a:extLst>
          </p:cNvPr>
          <p:cNvPicPr>
            <a:picLocks noChangeAspect="1"/>
          </p:cNvPicPr>
          <p:nvPr/>
        </p:nvPicPr>
        <p:blipFill>
          <a:blip r:embed="rId4"/>
          <a:stretch>
            <a:fillRect/>
          </a:stretch>
        </p:blipFill>
        <p:spPr>
          <a:xfrm>
            <a:off x="857249" y="4769399"/>
            <a:ext cx="5972175" cy="790575"/>
          </a:xfrm>
          <a:prstGeom prst="rect">
            <a:avLst/>
          </a:prstGeom>
          <a:ln>
            <a:solidFill>
              <a:schemeClr val="accent1"/>
            </a:solidFill>
          </a:ln>
        </p:spPr>
      </p:pic>
      <p:pic>
        <p:nvPicPr>
          <p:cNvPr id="7" name="Picture 6">
            <a:extLst>
              <a:ext uri="{FF2B5EF4-FFF2-40B4-BE49-F238E27FC236}">
                <a16:creationId xmlns:a16="http://schemas.microsoft.com/office/drawing/2014/main" id="{B5BA9E77-05CF-48AB-E875-B2670C9E6AB2}"/>
              </a:ext>
            </a:extLst>
          </p:cNvPr>
          <p:cNvPicPr>
            <a:picLocks noChangeAspect="1"/>
          </p:cNvPicPr>
          <p:nvPr/>
        </p:nvPicPr>
        <p:blipFill>
          <a:blip r:embed="rId5"/>
          <a:stretch>
            <a:fillRect/>
          </a:stretch>
        </p:blipFill>
        <p:spPr>
          <a:xfrm>
            <a:off x="857249" y="5831863"/>
            <a:ext cx="8134349" cy="713678"/>
          </a:xfrm>
          <a:prstGeom prst="rect">
            <a:avLst/>
          </a:prstGeom>
          <a:ln>
            <a:solidFill>
              <a:schemeClr val="accent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dirty="0"/>
              <a:t>Dropping Constraints</a:t>
            </a:r>
          </a:p>
        </p:txBody>
      </p:sp>
      <p:sp>
        <p:nvSpPr>
          <p:cNvPr id="52227" name="Rectangle 3"/>
          <p:cNvSpPr>
            <a:spLocks noGrp="1" noChangeArrowheads="1"/>
          </p:cNvSpPr>
          <p:nvPr>
            <p:ph idx="1"/>
          </p:nvPr>
        </p:nvSpPr>
        <p:spPr/>
        <p:txBody>
          <a:bodyPr>
            <a:normAutofit/>
          </a:bodyPr>
          <a:lstStyle/>
          <a:p>
            <a:pPr>
              <a:spcBef>
                <a:spcPts val="600"/>
              </a:spcBef>
            </a:pPr>
            <a:r>
              <a:rPr lang="en-US" dirty="0">
                <a:solidFill>
                  <a:schemeClr val="tx1"/>
                </a:solidFill>
              </a:rPr>
              <a:t>Simplified drop syntax:</a:t>
            </a:r>
          </a:p>
          <a:p>
            <a:pPr>
              <a:spcBef>
                <a:spcPct val="0"/>
              </a:spcBef>
              <a:buFont typeface="Monotype Sorts" pitchFamily="2" charset="2"/>
              <a:buNone/>
            </a:pPr>
            <a:r>
              <a:rPr lang="en-US" sz="2200" dirty="0">
                <a:solidFill>
                  <a:srgbClr val="3333FF"/>
                </a:solidFill>
              </a:rPr>
              <a:t>	alter table </a:t>
            </a:r>
            <a:r>
              <a:rPr lang="en-US" sz="2200" i="1" dirty="0" err="1">
                <a:solidFill>
                  <a:schemeClr val="tx1"/>
                </a:solidFill>
              </a:rPr>
              <a:t>table_name</a:t>
            </a:r>
            <a:endParaRPr lang="en-US" sz="2200" dirty="0">
              <a:solidFill>
                <a:schemeClr val="tx1"/>
              </a:solidFill>
            </a:endParaRPr>
          </a:p>
          <a:p>
            <a:pPr>
              <a:spcBef>
                <a:spcPct val="0"/>
              </a:spcBef>
              <a:buFont typeface="Monotype Sorts" pitchFamily="2" charset="2"/>
              <a:buNone/>
            </a:pPr>
            <a:r>
              <a:rPr lang="en-US" sz="2200" i="1" dirty="0">
                <a:solidFill>
                  <a:srgbClr val="3333FF"/>
                </a:solidFill>
              </a:rPr>
              <a:t>	</a:t>
            </a:r>
            <a:r>
              <a:rPr lang="en-US" sz="2200" dirty="0">
                <a:solidFill>
                  <a:srgbClr val="3333FF"/>
                </a:solidFill>
              </a:rPr>
              <a:t>drop constraint </a:t>
            </a:r>
            <a:r>
              <a:rPr lang="en-US" sz="2200" i="1" dirty="0" err="1">
                <a:solidFill>
                  <a:schemeClr val="tx1"/>
                </a:solidFill>
              </a:rPr>
              <a:t>constraint_name</a:t>
            </a:r>
            <a:endParaRPr lang="en-US" sz="2200" dirty="0">
              <a:solidFill>
                <a:schemeClr val="tx1"/>
              </a:solidFill>
            </a:endParaRPr>
          </a:p>
          <a:p>
            <a:pPr>
              <a:spcBef>
                <a:spcPts val="600"/>
              </a:spcBef>
            </a:pPr>
            <a:r>
              <a:rPr lang="en-US" dirty="0">
                <a:solidFill>
                  <a:schemeClr val="tx1"/>
                </a:solidFill>
              </a:rPr>
              <a:t>Examples:</a:t>
            </a:r>
          </a:p>
          <a:p>
            <a:pPr>
              <a:spcBef>
                <a:spcPts val="600"/>
              </a:spcBef>
            </a:pPr>
            <a:endParaRPr lang="en-US" dirty="0">
              <a:solidFill>
                <a:schemeClr val="tx1"/>
              </a:solidFill>
            </a:endParaRPr>
          </a:p>
        </p:txBody>
      </p:sp>
      <p:pic>
        <p:nvPicPr>
          <p:cNvPr id="5" name="Picture 4">
            <a:extLst>
              <a:ext uri="{FF2B5EF4-FFF2-40B4-BE49-F238E27FC236}">
                <a16:creationId xmlns:a16="http://schemas.microsoft.com/office/drawing/2014/main" id="{B81F3BB1-0F42-5867-D098-EA291269E5A2}"/>
              </a:ext>
            </a:extLst>
          </p:cNvPr>
          <p:cNvPicPr>
            <a:picLocks noChangeAspect="1"/>
          </p:cNvPicPr>
          <p:nvPr/>
        </p:nvPicPr>
        <p:blipFill>
          <a:blip r:embed="rId3"/>
          <a:stretch>
            <a:fillRect/>
          </a:stretch>
        </p:blipFill>
        <p:spPr>
          <a:xfrm>
            <a:off x="1066800" y="3429000"/>
            <a:ext cx="4686300" cy="762000"/>
          </a:xfrm>
          <a:prstGeom prst="rect">
            <a:avLst/>
          </a:prstGeom>
          <a:ln>
            <a:solidFill>
              <a:schemeClr val="accent1"/>
            </a:solidFill>
          </a:ln>
        </p:spPr>
      </p:pic>
      <p:pic>
        <p:nvPicPr>
          <p:cNvPr id="7" name="Picture 6">
            <a:extLst>
              <a:ext uri="{FF2B5EF4-FFF2-40B4-BE49-F238E27FC236}">
                <a16:creationId xmlns:a16="http://schemas.microsoft.com/office/drawing/2014/main" id="{35D183DA-ABE7-4273-F46D-E5F6BD1ED88B}"/>
              </a:ext>
            </a:extLst>
          </p:cNvPr>
          <p:cNvPicPr>
            <a:picLocks noChangeAspect="1"/>
          </p:cNvPicPr>
          <p:nvPr/>
        </p:nvPicPr>
        <p:blipFill>
          <a:blip r:embed="rId4"/>
          <a:stretch>
            <a:fillRect/>
          </a:stretch>
        </p:blipFill>
        <p:spPr>
          <a:xfrm>
            <a:off x="1066800" y="4467224"/>
            <a:ext cx="3752850" cy="676275"/>
          </a:xfrm>
          <a:prstGeom prst="rect">
            <a:avLst/>
          </a:prstGeom>
          <a:ln>
            <a:solidFill>
              <a:schemeClr val="accent1"/>
            </a:solidFill>
          </a:ln>
        </p:spPr>
      </p:pic>
      <p:pic>
        <p:nvPicPr>
          <p:cNvPr id="9" name="Picture 8">
            <a:extLst>
              <a:ext uri="{FF2B5EF4-FFF2-40B4-BE49-F238E27FC236}">
                <a16:creationId xmlns:a16="http://schemas.microsoft.com/office/drawing/2014/main" id="{58F89D03-B00B-08EE-C580-A20F90D7CCEB}"/>
              </a:ext>
            </a:extLst>
          </p:cNvPr>
          <p:cNvPicPr>
            <a:picLocks noChangeAspect="1"/>
          </p:cNvPicPr>
          <p:nvPr/>
        </p:nvPicPr>
        <p:blipFill>
          <a:blip r:embed="rId5"/>
          <a:stretch>
            <a:fillRect/>
          </a:stretch>
        </p:blipFill>
        <p:spPr>
          <a:xfrm>
            <a:off x="1066800" y="5421991"/>
            <a:ext cx="3686175" cy="790575"/>
          </a:xfrm>
          <a:prstGeom prst="rect">
            <a:avLst/>
          </a:prstGeom>
          <a:ln>
            <a:solidFill>
              <a:schemeClr val="accent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b="1" dirty="0"/>
              <a:t>System-Defined Constraint Messages</a:t>
            </a:r>
          </a:p>
        </p:txBody>
      </p:sp>
      <p:sp>
        <p:nvSpPr>
          <p:cNvPr id="53251" name="Rectangle 3"/>
          <p:cNvSpPr>
            <a:spLocks noGrp="1" noChangeArrowheads="1"/>
          </p:cNvSpPr>
          <p:nvPr>
            <p:ph idx="1"/>
          </p:nvPr>
        </p:nvSpPr>
        <p:spPr>
          <a:xfrm>
            <a:off x="857251" y="2057400"/>
            <a:ext cx="7753349" cy="4038600"/>
          </a:xfrm>
        </p:spPr>
        <p:txBody>
          <a:bodyPr/>
          <a:lstStyle/>
          <a:p>
            <a:pPr algn="just">
              <a:spcBef>
                <a:spcPts val="600"/>
              </a:spcBef>
            </a:pPr>
            <a:r>
              <a:rPr lang="en-US" dirty="0">
                <a:solidFill>
                  <a:schemeClr val="tx1"/>
                </a:solidFill>
              </a:rPr>
              <a:t>System-defined constraint messages are displayed when a statement fails due to a constraint violation</a:t>
            </a:r>
          </a:p>
          <a:p>
            <a:pPr algn="just">
              <a:spcBef>
                <a:spcPts val="600"/>
              </a:spcBef>
            </a:pPr>
            <a:r>
              <a:rPr lang="en-US" dirty="0">
                <a:solidFill>
                  <a:schemeClr val="tx1"/>
                </a:solidFill>
              </a:rPr>
              <a:t>Example:</a:t>
            </a:r>
          </a:p>
          <a:p>
            <a:pPr algn="just">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insert into publishers</a:t>
            </a:r>
          </a:p>
          <a:p>
            <a:pPr algn="just">
              <a:spcBef>
                <a:spcPct val="0"/>
              </a:spcBef>
              <a:buFont typeface="Monotype Sorts" pitchFamily="2" charset="2"/>
              <a:buNone/>
            </a:pPr>
            <a:r>
              <a:rPr lang="en-US" sz="1800" b="1" dirty="0">
                <a:solidFill>
                  <a:srgbClr val="3333FF"/>
                </a:solidFill>
                <a:latin typeface="Courier New" pitchFamily="49" charset="0"/>
              </a:rPr>
              <a:t>		values ("9222", "John, Manning &amp; </a:t>
            </a:r>
            <a:r>
              <a:rPr lang="en-US" sz="1800" b="1" dirty="0" err="1">
                <a:solidFill>
                  <a:srgbClr val="3333FF"/>
                </a:solidFill>
                <a:latin typeface="Courier New" pitchFamily="49" charset="0"/>
              </a:rPr>
              <a:t>Sladen</a:t>
            </a:r>
            <a:r>
              <a:rPr lang="en-US" sz="1800" b="1" dirty="0">
                <a:solidFill>
                  <a:srgbClr val="3333FF"/>
                </a:solidFill>
                <a:latin typeface="Courier New" pitchFamily="49" charset="0"/>
              </a:rPr>
              <a:t>",</a:t>
            </a:r>
          </a:p>
          <a:p>
            <a:pPr algn="just">
              <a:spcBef>
                <a:spcPct val="0"/>
              </a:spcBef>
              <a:buFont typeface="Monotype Sorts" pitchFamily="2" charset="2"/>
              <a:buNone/>
            </a:pPr>
            <a:r>
              <a:rPr lang="en-US" sz="1800" b="1" dirty="0">
                <a:solidFill>
                  <a:srgbClr val="3333FF"/>
                </a:solidFill>
                <a:latin typeface="Courier New" pitchFamily="49" charset="0"/>
              </a:rPr>
              <a:t>		"Salem", "OR")</a:t>
            </a:r>
          </a:p>
          <a:p>
            <a:pPr algn="just">
              <a:spcBef>
                <a:spcPct val="0"/>
              </a:spcBef>
              <a:buFont typeface="Monotype Sorts" pitchFamily="2" charset="2"/>
              <a:buNone/>
            </a:pPr>
            <a:endParaRPr lang="en-US" sz="1800" b="1" dirty="0">
              <a:solidFill>
                <a:srgbClr val="3333FF"/>
              </a:solidFill>
              <a:latin typeface="Courier New" pitchFamily="49" charset="0"/>
            </a:endParaRPr>
          </a:p>
          <a:p>
            <a:pPr algn="just">
              <a:spcBef>
                <a:spcPct val="0"/>
              </a:spcBef>
              <a:buFont typeface="Monotype Sorts" pitchFamily="2" charset="2"/>
              <a:buNone/>
            </a:pPr>
            <a:r>
              <a:rPr lang="en-US" sz="1800" b="1" dirty="0">
                <a:solidFill>
                  <a:srgbClr val="3333FF"/>
                </a:solidFill>
                <a:latin typeface="Courier New" pitchFamily="49" charset="0"/>
              </a:rPr>
              <a:t>	Msg  548, Level  16, State 1:</a:t>
            </a:r>
          </a:p>
          <a:p>
            <a:pPr algn="just">
              <a:spcBef>
                <a:spcPct val="0"/>
              </a:spcBef>
              <a:buFont typeface="Monotype Sorts" pitchFamily="2" charset="2"/>
              <a:buNone/>
            </a:pPr>
            <a:r>
              <a:rPr lang="en-US" sz="1800" b="1" dirty="0">
                <a:solidFill>
                  <a:srgbClr val="3333FF"/>
                </a:solidFill>
                <a:latin typeface="Courier New" pitchFamily="49" charset="0"/>
              </a:rPr>
              <a:t>	Line 1:</a:t>
            </a:r>
          </a:p>
          <a:p>
            <a:pPr algn="just">
              <a:spcBef>
                <a:spcPct val="0"/>
              </a:spcBef>
              <a:buFont typeface="Monotype Sorts" pitchFamily="2" charset="2"/>
              <a:buNone/>
            </a:pPr>
            <a:r>
              <a:rPr lang="en-US" sz="1800" b="1" dirty="0">
                <a:solidFill>
                  <a:srgbClr val="3333FF"/>
                </a:solidFill>
                <a:latin typeface="Courier New" pitchFamily="49" charset="0"/>
              </a:rPr>
              <a:t>	Check constraint violation occurred, </a:t>
            </a:r>
            <a:r>
              <a:rPr lang="en-US" sz="1800" b="1" dirty="0" err="1">
                <a:solidFill>
                  <a:srgbClr val="3333FF"/>
                </a:solidFill>
                <a:latin typeface="Courier New" pitchFamily="49" charset="0"/>
              </a:rPr>
              <a:t>dbname</a:t>
            </a:r>
            <a:r>
              <a:rPr lang="en-US" sz="1800" b="1" dirty="0">
                <a:solidFill>
                  <a:srgbClr val="3333FF"/>
                </a:solidFill>
                <a:latin typeface="Courier New" pitchFamily="49" charset="0"/>
              </a:rPr>
              <a:t> = </a:t>
            </a:r>
          </a:p>
          <a:p>
            <a:pPr algn="just">
              <a:spcBef>
                <a:spcPct val="0"/>
              </a:spcBef>
              <a:buFont typeface="Monotype Sorts" pitchFamily="2" charset="2"/>
              <a:buNone/>
            </a:pPr>
            <a:r>
              <a:rPr lang="en-US" sz="1800" b="1" dirty="0">
                <a:solidFill>
                  <a:srgbClr val="3333FF"/>
                </a:solidFill>
                <a:latin typeface="Courier New" pitchFamily="49" charset="0"/>
              </a:rPr>
              <a:t>		'pubs2', table name = 'publishers',</a:t>
            </a:r>
          </a:p>
          <a:p>
            <a:pPr algn="just">
              <a:spcBef>
                <a:spcPct val="0"/>
              </a:spcBef>
              <a:buFont typeface="Monotype Sorts" pitchFamily="2" charset="2"/>
              <a:buNone/>
            </a:pPr>
            <a:r>
              <a:rPr lang="en-US" sz="1800" b="1" dirty="0">
                <a:solidFill>
                  <a:srgbClr val="3333FF"/>
                </a:solidFill>
                <a:latin typeface="Courier New" pitchFamily="49" charset="0"/>
              </a:rPr>
              <a:t>		constraint name = '</a:t>
            </a:r>
            <a:r>
              <a:rPr lang="en-US" sz="1800" b="1" dirty="0" err="1">
                <a:solidFill>
                  <a:srgbClr val="3333FF"/>
                </a:solidFill>
                <a:latin typeface="Courier New" pitchFamily="49" charset="0"/>
              </a:rPr>
              <a:t>chk_pub_id</a:t>
            </a:r>
            <a:r>
              <a:rPr lang="en-US" sz="1800" b="1" dirty="0">
                <a:solidFill>
                  <a:srgbClr val="3333FF"/>
                </a:solidFill>
                <a:latin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b="1" dirty="0"/>
              <a:t>User-Defined Constraint Messages</a:t>
            </a:r>
          </a:p>
        </p:txBody>
      </p:sp>
      <p:sp>
        <p:nvSpPr>
          <p:cNvPr id="54275" name="Rectangle 3"/>
          <p:cNvSpPr>
            <a:spLocks noGrp="1" noChangeArrowheads="1"/>
          </p:cNvSpPr>
          <p:nvPr>
            <p:ph idx="1"/>
          </p:nvPr>
        </p:nvSpPr>
        <p:spPr/>
        <p:txBody>
          <a:bodyPr>
            <a:normAutofit/>
          </a:bodyPr>
          <a:lstStyle/>
          <a:p>
            <a:pPr algn="justLow">
              <a:spcBef>
                <a:spcPts val="600"/>
              </a:spcBef>
            </a:pPr>
            <a:r>
              <a:rPr lang="en-US" dirty="0">
                <a:solidFill>
                  <a:schemeClr val="tx1"/>
                </a:solidFill>
              </a:rPr>
              <a:t>A user-defined constraint message is displayed when a statement fails due to a check or references constraint violation</a:t>
            </a:r>
          </a:p>
          <a:p>
            <a:pPr lvl="1" algn="justLow">
              <a:spcBef>
                <a:spcPts val="200"/>
              </a:spcBef>
            </a:pPr>
            <a:r>
              <a:rPr lang="en-US" dirty="0">
                <a:solidFill>
                  <a:schemeClr val="tx1"/>
                </a:solidFill>
              </a:rPr>
              <a:t>The system-defined constraint message is not displayed</a:t>
            </a:r>
          </a:p>
          <a:p>
            <a:pPr algn="justLow">
              <a:spcBef>
                <a:spcPts val="600"/>
              </a:spcBef>
            </a:pPr>
            <a:r>
              <a:rPr lang="en-US" dirty="0">
                <a:solidFill>
                  <a:schemeClr val="tx1"/>
                </a:solidFill>
              </a:rPr>
              <a:t>Example:</a:t>
            </a:r>
          </a:p>
          <a:p>
            <a:pPr algn="justLow">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insert into publishers</a:t>
            </a:r>
          </a:p>
          <a:p>
            <a:pPr algn="justLow">
              <a:spcBef>
                <a:spcPct val="0"/>
              </a:spcBef>
              <a:buFont typeface="Monotype Sorts" pitchFamily="2" charset="2"/>
              <a:buNone/>
            </a:pPr>
            <a:r>
              <a:rPr lang="en-US" sz="1800" b="1" dirty="0">
                <a:solidFill>
                  <a:srgbClr val="3333FF"/>
                </a:solidFill>
                <a:latin typeface="Courier New" pitchFamily="49" charset="0"/>
              </a:rPr>
              <a:t>		values ("9222", "John, Manning &amp; </a:t>
            </a:r>
            <a:r>
              <a:rPr lang="en-US" sz="1800" b="1" dirty="0" err="1">
                <a:solidFill>
                  <a:srgbClr val="3333FF"/>
                </a:solidFill>
                <a:latin typeface="Courier New" pitchFamily="49" charset="0"/>
              </a:rPr>
              <a:t>Sladen</a:t>
            </a:r>
            <a:r>
              <a:rPr lang="en-US" sz="1800" b="1" dirty="0">
                <a:solidFill>
                  <a:srgbClr val="3333FF"/>
                </a:solidFill>
                <a:latin typeface="Courier New" pitchFamily="49" charset="0"/>
              </a:rPr>
              <a:t>",</a:t>
            </a:r>
          </a:p>
          <a:p>
            <a:pPr algn="justLow">
              <a:spcBef>
                <a:spcPct val="0"/>
              </a:spcBef>
              <a:buFont typeface="Monotype Sorts" pitchFamily="2" charset="2"/>
              <a:buNone/>
            </a:pPr>
            <a:r>
              <a:rPr lang="en-US" sz="1800" b="1" dirty="0">
                <a:solidFill>
                  <a:srgbClr val="3333FF"/>
                </a:solidFill>
                <a:latin typeface="Courier New" pitchFamily="49" charset="0"/>
              </a:rPr>
              <a:t>		"Salem", "OR")</a:t>
            </a:r>
          </a:p>
          <a:p>
            <a:pPr algn="justLow">
              <a:spcBef>
                <a:spcPct val="0"/>
              </a:spcBef>
              <a:buFont typeface="Monotype Sorts" pitchFamily="2" charset="2"/>
              <a:buNone/>
            </a:pPr>
            <a:endParaRPr lang="en-US" sz="1800" b="1" dirty="0">
              <a:solidFill>
                <a:srgbClr val="3333FF"/>
              </a:solidFill>
              <a:latin typeface="Courier New" pitchFamily="49" charset="0"/>
            </a:endParaRPr>
          </a:p>
          <a:p>
            <a:pPr algn="justLow">
              <a:spcBef>
                <a:spcPct val="0"/>
              </a:spcBef>
              <a:buFont typeface="Monotype Sorts" pitchFamily="2" charset="2"/>
              <a:buNone/>
            </a:pPr>
            <a:r>
              <a:rPr lang="en-US" sz="1800" b="1" dirty="0">
                <a:solidFill>
                  <a:srgbClr val="3333FF"/>
                </a:solidFill>
                <a:latin typeface="Courier New" pitchFamily="49" charset="0"/>
              </a:rPr>
              <a:t>	Msg  30001, Level  16, State 1:</a:t>
            </a:r>
          </a:p>
          <a:p>
            <a:pPr algn="justLow">
              <a:spcBef>
                <a:spcPct val="0"/>
              </a:spcBef>
              <a:buFont typeface="Monotype Sorts" pitchFamily="2" charset="2"/>
              <a:buNone/>
            </a:pPr>
            <a:r>
              <a:rPr lang="en-US" sz="1800" b="1" dirty="0">
                <a:solidFill>
                  <a:srgbClr val="3333FF"/>
                </a:solidFill>
                <a:latin typeface="Courier New" pitchFamily="49" charset="0"/>
              </a:rPr>
              <a:t>	Line 1:</a:t>
            </a:r>
          </a:p>
          <a:p>
            <a:pPr algn="justLow">
              <a:spcBef>
                <a:spcPct val="0"/>
              </a:spcBef>
              <a:buFont typeface="Monotype Sorts" pitchFamily="2" charset="2"/>
              <a:buNone/>
            </a:pPr>
            <a:r>
              <a:rPr lang="en-US" sz="1800" b="1" dirty="0">
                <a:solidFill>
                  <a:srgbClr val="3333FF"/>
                </a:solidFill>
                <a:latin typeface="Courier New" pitchFamily="49" charset="0"/>
              </a:rPr>
              <a:t>	The publisher ID must be in the format 99xx.</a:t>
            </a:r>
          </a:p>
          <a:p>
            <a:pPr algn="justLow">
              <a:spcBef>
                <a:spcPct val="0"/>
              </a:spcBef>
              <a:buFont typeface="Monotype Sorts" pitchFamily="2" charset="2"/>
              <a:buNone/>
            </a:pPr>
            <a:r>
              <a:rPr lang="en-US" sz="1800" b="1" dirty="0">
                <a:solidFill>
                  <a:srgbClr val="3333FF"/>
                </a:solidFill>
                <a:latin typeface="Courier New" pitchFamily="49" charset="0"/>
              </a:rPr>
              <a:t>	Each x must be a digit 0 through 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a:t>Default</a:t>
            </a:r>
          </a:p>
        </p:txBody>
      </p:sp>
      <p:sp>
        <p:nvSpPr>
          <p:cNvPr id="11267" name="Rectangle 3"/>
          <p:cNvSpPr>
            <a:spLocks noGrp="1" noChangeArrowheads="1"/>
          </p:cNvSpPr>
          <p:nvPr>
            <p:ph idx="1"/>
          </p:nvPr>
        </p:nvSpPr>
        <p:spPr/>
        <p:txBody>
          <a:bodyPr/>
          <a:lstStyle/>
          <a:p>
            <a:pPr>
              <a:spcBef>
                <a:spcPts val="600"/>
              </a:spcBef>
            </a:pPr>
            <a:r>
              <a:rPr lang="en-US" b="1" dirty="0">
                <a:solidFill>
                  <a:schemeClr val="tx1"/>
                </a:solidFill>
              </a:rPr>
              <a:t>A default is a database object that supplies a value to a column during an insert statement if no value was specified for that column</a:t>
            </a:r>
          </a:p>
          <a:p>
            <a:pPr>
              <a:spcBef>
                <a:spcPts val="600"/>
              </a:spcBef>
            </a:pPr>
            <a:r>
              <a:rPr lang="en-US" b="1" dirty="0">
                <a:solidFill>
                  <a:schemeClr val="tx1"/>
                </a:solidFill>
              </a:rPr>
              <a:t>It can be bound to one or more columns</a:t>
            </a:r>
          </a:p>
          <a:p>
            <a:pPr>
              <a:buFont typeface="Monotype Sorts" pitchFamily="2" charset="2"/>
              <a:buNone/>
            </a:pPr>
            <a:endParaRPr lang="en-US" b="1"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a:t>Creating and Binding Defaults</a:t>
            </a:r>
          </a:p>
        </p:txBody>
      </p:sp>
      <p:sp>
        <p:nvSpPr>
          <p:cNvPr id="12291" name="Rectangle 3"/>
          <p:cNvSpPr>
            <a:spLocks noGrp="1" noChangeArrowheads="1"/>
          </p:cNvSpPr>
          <p:nvPr>
            <p:ph idx="1"/>
          </p:nvPr>
        </p:nvSpPr>
        <p:spPr/>
        <p:txBody>
          <a:bodyPr/>
          <a:lstStyle/>
          <a:p>
            <a:pPr>
              <a:spcBef>
                <a:spcPts val="600"/>
              </a:spcBef>
            </a:pPr>
            <a:r>
              <a:rPr lang="en-US" dirty="0">
                <a:solidFill>
                  <a:schemeClr val="tx1"/>
                </a:solidFill>
              </a:rPr>
              <a:t>Simplified Create Syntax:</a:t>
            </a:r>
          </a:p>
          <a:p>
            <a:pPr>
              <a:spcBef>
                <a:spcPct val="0"/>
              </a:spcBef>
              <a:buFont typeface="Monotype Sorts" pitchFamily="2" charset="2"/>
              <a:buNone/>
            </a:pPr>
            <a:r>
              <a:rPr lang="en-US" sz="1800" dirty="0"/>
              <a:t>	</a:t>
            </a:r>
            <a:r>
              <a:rPr lang="en-US" sz="2200" dirty="0">
                <a:solidFill>
                  <a:srgbClr val="3333FF"/>
                </a:solidFill>
              </a:rPr>
              <a:t>create default </a:t>
            </a:r>
            <a:r>
              <a:rPr lang="en-US" sz="2200" i="1" dirty="0" err="1">
                <a:solidFill>
                  <a:srgbClr val="3333FF"/>
                </a:solidFill>
              </a:rPr>
              <a:t>default_name</a:t>
            </a:r>
            <a:r>
              <a:rPr lang="en-US" sz="2200" dirty="0">
                <a:solidFill>
                  <a:srgbClr val="3333FF"/>
                </a:solidFill>
              </a:rPr>
              <a:t> as</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constant_expression</a:t>
            </a:r>
            <a:endParaRPr lang="en-US" dirty="0">
              <a:solidFill>
                <a:srgbClr val="3333FF"/>
              </a:solidFill>
            </a:endParaRPr>
          </a:p>
          <a:p>
            <a:pPr>
              <a:spcBef>
                <a:spcPts val="600"/>
              </a:spcBef>
            </a:pPr>
            <a:r>
              <a:rPr lang="en-US" dirty="0">
                <a:solidFill>
                  <a:schemeClr val="tx1"/>
                </a:solidFill>
              </a:rPr>
              <a:t>Example:</a:t>
            </a:r>
          </a:p>
          <a:p>
            <a:pPr>
              <a:spcBef>
                <a:spcPct val="0"/>
              </a:spcBef>
              <a:buFont typeface="Monotype Sorts" pitchFamily="2" charset="2"/>
              <a:buNone/>
            </a:pPr>
            <a:r>
              <a:rPr lang="en-US" sz="1800" dirty="0">
                <a:solidFill>
                  <a:schemeClr val="tx1"/>
                </a:solidFill>
              </a:rPr>
              <a:t>	</a:t>
            </a:r>
            <a:r>
              <a:rPr lang="en-US" sz="1800" b="1" dirty="0">
                <a:solidFill>
                  <a:srgbClr val="3333FF"/>
                </a:solidFill>
                <a:latin typeface="Courier New" pitchFamily="49" charset="0"/>
              </a:rPr>
              <a:t>create default </a:t>
            </a:r>
            <a:r>
              <a:rPr lang="en-US" sz="1800" b="1" dirty="0" err="1">
                <a:solidFill>
                  <a:srgbClr val="3333FF"/>
                </a:solidFill>
                <a:latin typeface="Courier New" pitchFamily="49" charset="0"/>
              </a:rPr>
              <a:t>def_state</a:t>
            </a:r>
            <a:r>
              <a:rPr lang="en-US" sz="1800" b="1" dirty="0">
                <a:solidFill>
                  <a:srgbClr val="3333FF"/>
                </a:solidFill>
                <a:latin typeface="Courier New" pitchFamily="49" charset="0"/>
              </a:rPr>
              <a:t> as</a:t>
            </a:r>
            <a:r>
              <a:rPr lang="en-US" sz="1800" dirty="0">
                <a:solidFill>
                  <a:srgbClr val="3333FF"/>
                </a:solidFill>
                <a:latin typeface="Courier New" pitchFamily="49" charset="0"/>
              </a:rPr>
              <a:t> </a:t>
            </a:r>
            <a:r>
              <a:rPr lang="en-US" sz="1800" b="1" dirty="0">
                <a:solidFill>
                  <a:srgbClr val="3333FF"/>
                </a:solidFill>
                <a:latin typeface="Courier New" pitchFamily="49" charset="0"/>
              </a:rPr>
              <a:t>"CA"</a:t>
            </a:r>
            <a:endParaRPr lang="en-US" sz="1800" dirty="0">
              <a:solidFill>
                <a:srgbClr val="3333FF"/>
              </a:solidFill>
              <a:latin typeface="Courier New" pitchFamily="49" charset="0"/>
            </a:endParaRPr>
          </a:p>
          <a:p>
            <a:pPr>
              <a:spcBef>
                <a:spcPct val="0"/>
              </a:spcBef>
            </a:pPr>
            <a:endParaRPr lang="en-US" sz="1200" dirty="0">
              <a:solidFill>
                <a:schemeClr val="tx1"/>
              </a:solidFill>
              <a:latin typeface="Courier New" pitchFamily="49" charset="0"/>
            </a:endParaRPr>
          </a:p>
          <a:p>
            <a:pPr>
              <a:spcBef>
                <a:spcPts val="600"/>
              </a:spcBef>
            </a:pPr>
            <a:r>
              <a:rPr lang="en-US" dirty="0">
                <a:solidFill>
                  <a:schemeClr val="tx1"/>
                </a:solidFill>
              </a:rPr>
              <a:t>Simplified Bind Syntax:</a:t>
            </a:r>
            <a:endParaRPr lang="en-US" b="1" dirty="0">
              <a:solidFill>
                <a:schemeClr val="tx1"/>
              </a:solidFill>
            </a:endParaRPr>
          </a:p>
          <a:p>
            <a:pPr>
              <a:spcBef>
                <a:spcPct val="0"/>
              </a:spcBef>
              <a:buFont typeface="Monotype Sorts" pitchFamily="2" charset="2"/>
              <a:buNone/>
            </a:pPr>
            <a:r>
              <a:rPr lang="en-US" dirty="0">
                <a:solidFill>
                  <a:srgbClr val="3333FF"/>
                </a:solidFill>
              </a:rPr>
              <a:t>	</a:t>
            </a:r>
            <a:r>
              <a:rPr lang="en-US" sz="2200" dirty="0" err="1">
                <a:solidFill>
                  <a:srgbClr val="3333FF"/>
                </a:solidFill>
              </a:rPr>
              <a:t>sp_bindefault</a:t>
            </a:r>
            <a:r>
              <a:rPr lang="en-US" sz="2200" dirty="0">
                <a:solidFill>
                  <a:srgbClr val="3333FF"/>
                </a:solidFill>
              </a:rPr>
              <a:t> </a:t>
            </a:r>
            <a:r>
              <a:rPr lang="en-US" sz="2200" i="1" dirty="0" err="1">
                <a:solidFill>
                  <a:srgbClr val="3333FF"/>
                </a:solidFill>
              </a:rPr>
              <a:t>default_name</a:t>
            </a:r>
            <a:r>
              <a:rPr lang="en-US" sz="2200" dirty="0">
                <a:solidFill>
                  <a:srgbClr val="3333FF"/>
                </a:solidFill>
              </a:rPr>
              <a:t>, </a:t>
            </a:r>
            <a:r>
              <a:rPr lang="en-US" sz="2200" i="1" dirty="0" err="1">
                <a:solidFill>
                  <a:srgbClr val="3333FF"/>
                </a:solidFill>
              </a:rPr>
              <a:t>object_name</a:t>
            </a:r>
            <a:endParaRPr lang="en-US" dirty="0">
              <a:solidFill>
                <a:srgbClr val="3333FF"/>
              </a:solidFill>
            </a:endParaRPr>
          </a:p>
          <a:p>
            <a:pPr>
              <a:spcBef>
                <a:spcPts val="600"/>
              </a:spcBef>
            </a:pPr>
            <a:r>
              <a:rPr lang="en-US" dirty="0">
                <a:solidFill>
                  <a:schemeClr val="tx1"/>
                </a:solidFill>
              </a:rPr>
              <a:t>Example:</a:t>
            </a:r>
          </a:p>
          <a:p>
            <a:pPr>
              <a:spcBef>
                <a:spcPct val="0"/>
              </a:spcBef>
              <a:buFont typeface="Monotype Sorts" pitchFamily="2" charset="2"/>
              <a:buNone/>
            </a:pPr>
            <a:r>
              <a:rPr lang="en-US" sz="1800" dirty="0">
                <a:solidFill>
                  <a:srgbClr val="3333FF"/>
                </a:solidFill>
                <a:latin typeface="Courier New" pitchFamily="49" charset="0"/>
              </a:rPr>
              <a:t>	</a:t>
            </a:r>
            <a:r>
              <a:rPr lang="en-US" sz="1800" b="1" dirty="0" err="1">
                <a:solidFill>
                  <a:srgbClr val="3333FF"/>
                </a:solidFill>
                <a:latin typeface="Courier New" pitchFamily="49" charset="0"/>
              </a:rPr>
              <a:t>sp_bindefault</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def_state</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publishers.state</a:t>
            </a:r>
            <a:r>
              <a:rPr lang="en-US" sz="1800" b="1" dirty="0">
                <a:solidFill>
                  <a:srgbClr val="3333FF"/>
                </a:solidFill>
                <a:latin typeface="Courier New" pitchFamily="49" charset="0"/>
              </a:rPr>
              <a:t>"</a:t>
            </a:r>
            <a:endParaRPr lang="en-US" sz="1800" dirty="0">
              <a:solidFill>
                <a:srgbClr val="3333FF"/>
              </a:solidFill>
              <a:latin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b="1" dirty="0"/>
              <a:t>Rules for Binding Defaults</a:t>
            </a:r>
          </a:p>
        </p:txBody>
      </p:sp>
      <p:sp>
        <p:nvSpPr>
          <p:cNvPr id="13315" name="Rectangle 3"/>
          <p:cNvSpPr>
            <a:spLocks noGrp="1" noChangeArrowheads="1"/>
          </p:cNvSpPr>
          <p:nvPr>
            <p:ph idx="1"/>
          </p:nvPr>
        </p:nvSpPr>
        <p:spPr/>
        <p:txBody>
          <a:bodyPr/>
          <a:lstStyle/>
          <a:p>
            <a:pPr>
              <a:spcBef>
                <a:spcPts val="600"/>
              </a:spcBef>
            </a:pPr>
            <a:r>
              <a:rPr lang="en-US" b="1" dirty="0">
                <a:solidFill>
                  <a:srgbClr val="0070C0"/>
                </a:solidFill>
              </a:rPr>
              <a:t>A column can have only one default bound to it</a:t>
            </a:r>
          </a:p>
          <a:p>
            <a:pPr lvl="1">
              <a:spcBef>
                <a:spcPts val="200"/>
              </a:spcBef>
            </a:pPr>
            <a:r>
              <a:rPr lang="en-US" dirty="0">
                <a:solidFill>
                  <a:schemeClr val="tx1"/>
                </a:solidFill>
              </a:rPr>
              <a:t>If you attempt to bind a default to a column that already has a default bound to it, the attempted binding fails</a:t>
            </a:r>
          </a:p>
          <a:p>
            <a:pPr>
              <a:spcBef>
                <a:spcPts val="600"/>
              </a:spcBef>
            </a:pPr>
            <a:r>
              <a:rPr lang="en-US" dirty="0">
                <a:solidFill>
                  <a:srgbClr val="0070C0"/>
                </a:solidFill>
              </a:rPr>
              <a:t>A column with a </a:t>
            </a:r>
            <a:r>
              <a:rPr lang="en-US" b="1" dirty="0">
                <a:solidFill>
                  <a:srgbClr val="0070C0"/>
                </a:solidFill>
              </a:rPr>
              <a:t>default</a:t>
            </a:r>
            <a:r>
              <a:rPr lang="en-US" dirty="0">
                <a:solidFill>
                  <a:srgbClr val="0070C0"/>
                </a:solidFill>
              </a:rPr>
              <a:t> clause cannot have a default bound to it</a:t>
            </a:r>
          </a:p>
          <a:p>
            <a:pPr>
              <a:spcBef>
                <a:spcPts val="600"/>
              </a:spcBef>
            </a:pPr>
            <a:r>
              <a:rPr lang="en-US" dirty="0">
                <a:solidFill>
                  <a:srgbClr val="0070C0"/>
                </a:solidFill>
              </a:rPr>
              <a:t>When a default is bound, existing data in the table is not affected</a:t>
            </a:r>
          </a:p>
          <a:p>
            <a:pPr lvl="1">
              <a:spcBef>
                <a:spcPts val="200"/>
              </a:spcBef>
            </a:pPr>
            <a:r>
              <a:rPr lang="en-US" dirty="0">
                <a:solidFill>
                  <a:schemeClr val="tx1"/>
                </a:solidFill>
              </a:rPr>
              <a:t>It applies only to data inserted after the default was bound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b="1" dirty="0"/>
              <a:t>Unbinding and Dropping Defaults</a:t>
            </a:r>
          </a:p>
        </p:txBody>
      </p:sp>
      <p:sp>
        <p:nvSpPr>
          <p:cNvPr id="14339" name="Rectangle 3"/>
          <p:cNvSpPr>
            <a:spLocks noGrp="1" noChangeArrowheads="1"/>
          </p:cNvSpPr>
          <p:nvPr>
            <p:ph idx="1"/>
          </p:nvPr>
        </p:nvSpPr>
        <p:spPr/>
        <p:txBody>
          <a:bodyPr/>
          <a:lstStyle/>
          <a:p>
            <a:pPr>
              <a:spcBef>
                <a:spcPct val="30000"/>
              </a:spcBef>
            </a:pPr>
            <a:r>
              <a:rPr lang="en-US" dirty="0">
                <a:solidFill>
                  <a:schemeClr val="tx1"/>
                </a:solidFill>
              </a:rPr>
              <a:t>Simplified unbind syntax:</a:t>
            </a:r>
          </a:p>
          <a:p>
            <a:pPr>
              <a:spcBef>
                <a:spcPct val="0"/>
              </a:spcBef>
              <a:buFont typeface="Monotype Sorts" pitchFamily="2" charset="2"/>
              <a:buNone/>
            </a:pPr>
            <a:r>
              <a:rPr lang="en-US" sz="2200" dirty="0">
                <a:solidFill>
                  <a:srgbClr val="3333FF"/>
                </a:solidFill>
              </a:rPr>
              <a:t>	</a:t>
            </a:r>
            <a:r>
              <a:rPr lang="en-US" sz="2200" dirty="0" err="1">
                <a:solidFill>
                  <a:srgbClr val="3333FF"/>
                </a:solidFill>
              </a:rPr>
              <a:t>sp_unbindefault</a:t>
            </a:r>
            <a:r>
              <a:rPr lang="en-US" sz="2200" dirty="0">
                <a:solidFill>
                  <a:srgbClr val="3333FF"/>
                </a:solidFill>
              </a:rPr>
              <a:t> </a:t>
            </a:r>
            <a:r>
              <a:rPr lang="en-US" sz="2200" i="1" dirty="0" err="1">
                <a:solidFill>
                  <a:srgbClr val="3333FF"/>
                </a:solidFill>
              </a:rPr>
              <a:t>object_name</a:t>
            </a:r>
            <a:endParaRPr lang="en-US" sz="2200" dirty="0">
              <a:solidFill>
                <a:srgbClr val="3333FF"/>
              </a:solidFill>
            </a:endParaRPr>
          </a:p>
          <a:p>
            <a:pPr>
              <a:spcBef>
                <a:spcPct val="300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a:t>
            </a:r>
            <a:r>
              <a:rPr lang="en-US" sz="1800" b="1" dirty="0" err="1">
                <a:solidFill>
                  <a:srgbClr val="3333FF"/>
                </a:solidFill>
                <a:latin typeface="Courier New" pitchFamily="49" charset="0"/>
              </a:rPr>
              <a:t>sp_unbindefault</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publishers.state</a:t>
            </a:r>
            <a:r>
              <a:rPr lang="en-US" sz="1800" b="1" dirty="0">
                <a:solidFill>
                  <a:srgbClr val="3333FF"/>
                </a:solidFill>
                <a:latin typeface="Courier New" pitchFamily="49" charset="0"/>
              </a:rPr>
              <a:t>"</a:t>
            </a:r>
            <a:endParaRPr lang="en-US" dirty="0">
              <a:solidFill>
                <a:srgbClr val="3333FF"/>
              </a:solidFill>
              <a:latin typeface="Courier New" pitchFamily="49" charset="0"/>
            </a:endParaRPr>
          </a:p>
          <a:p>
            <a:pPr>
              <a:spcBef>
                <a:spcPct val="0"/>
              </a:spcBef>
            </a:pPr>
            <a:endParaRPr lang="en-US" sz="2000" dirty="0">
              <a:solidFill>
                <a:schemeClr val="tx1"/>
              </a:solidFill>
              <a:latin typeface="Courier New" pitchFamily="49" charset="0"/>
            </a:endParaRPr>
          </a:p>
          <a:p>
            <a:pPr>
              <a:spcBef>
                <a:spcPct val="30000"/>
              </a:spcBef>
            </a:pPr>
            <a:r>
              <a:rPr lang="en-US" dirty="0">
                <a:solidFill>
                  <a:schemeClr val="tx1"/>
                </a:solidFill>
              </a:rPr>
              <a:t>Simplified drop syntax:</a:t>
            </a:r>
            <a:endParaRPr lang="en-US" b="1" dirty="0">
              <a:solidFill>
                <a:schemeClr val="tx1"/>
              </a:solidFill>
            </a:endParaRPr>
          </a:p>
          <a:p>
            <a:pPr>
              <a:spcBef>
                <a:spcPct val="0"/>
              </a:spcBef>
              <a:buFont typeface="Monotype Sorts" pitchFamily="2" charset="2"/>
              <a:buNone/>
            </a:pPr>
            <a:r>
              <a:rPr lang="en-US" sz="2200" dirty="0">
                <a:solidFill>
                  <a:srgbClr val="3333FF"/>
                </a:solidFill>
              </a:rPr>
              <a:t>	drop default </a:t>
            </a:r>
            <a:r>
              <a:rPr lang="en-US" sz="2200" i="1" dirty="0" err="1">
                <a:solidFill>
                  <a:srgbClr val="3333FF"/>
                </a:solidFill>
              </a:rPr>
              <a:t>default_name</a:t>
            </a:r>
            <a:endParaRPr lang="en-US" dirty="0">
              <a:solidFill>
                <a:srgbClr val="3333FF"/>
              </a:solidFill>
            </a:endParaRPr>
          </a:p>
          <a:p>
            <a:pPr>
              <a:spcBef>
                <a:spcPct val="300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drop default </a:t>
            </a:r>
            <a:r>
              <a:rPr lang="en-US" sz="1800" b="1" dirty="0" err="1">
                <a:solidFill>
                  <a:srgbClr val="3333FF"/>
                </a:solidFill>
                <a:latin typeface="Courier New" pitchFamily="49" charset="0"/>
              </a:rPr>
              <a:t>def_state</a:t>
            </a:r>
            <a:endParaRPr lang="en-US" dirty="0">
              <a:solidFill>
                <a:srgbClr val="3333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D78D-9E39-D293-AE69-7D4B007811CF}"/>
              </a:ext>
            </a:extLst>
          </p:cNvPr>
          <p:cNvSpPr>
            <a:spLocks noGrp="1"/>
          </p:cNvSpPr>
          <p:nvPr>
            <p:ph type="title"/>
          </p:nvPr>
        </p:nvSpPr>
        <p:spPr/>
        <p:txBody>
          <a:bodyPr/>
          <a:lstStyle/>
          <a:p>
            <a:r>
              <a:rPr lang="en-US" b="1" dirty="0">
                <a:latin typeface="Wotfard"/>
              </a:rPr>
              <a:t>Database Objects </a:t>
            </a:r>
            <a:endParaRPr lang="ar-EG" b="1" dirty="0">
              <a:latin typeface="Wotfard"/>
            </a:endParaRPr>
          </a:p>
        </p:txBody>
      </p:sp>
      <p:graphicFrame>
        <p:nvGraphicFramePr>
          <p:cNvPr id="4" name="Content Placeholder 3">
            <a:extLst>
              <a:ext uri="{FF2B5EF4-FFF2-40B4-BE49-F238E27FC236}">
                <a16:creationId xmlns:a16="http://schemas.microsoft.com/office/drawing/2014/main" id="{0875770C-472A-81B0-0951-1537926407A3}"/>
              </a:ext>
            </a:extLst>
          </p:cNvPr>
          <p:cNvGraphicFramePr>
            <a:graphicFrameLocks noGrp="1"/>
          </p:cNvGraphicFramePr>
          <p:nvPr>
            <p:ph idx="1"/>
            <p:extLst>
              <p:ext uri="{D42A27DB-BD31-4B8C-83A1-F6EECF244321}">
                <p14:modId xmlns:p14="http://schemas.microsoft.com/office/powerpoint/2010/main" val="3345678955"/>
              </p:ext>
            </p:extLst>
          </p:nvPr>
        </p:nvGraphicFramePr>
        <p:xfrm>
          <a:off x="859878" y="1828800"/>
          <a:ext cx="7698685" cy="4419600"/>
        </p:xfrm>
        <a:graphic>
          <a:graphicData uri="http://schemas.openxmlformats.org/drawingml/2006/table">
            <a:tbl>
              <a:tblPr rtl="1" firstRow="1" bandRow="1">
                <a:tableStyleId>{5C22544A-7EE6-4342-B048-85BDC9FD1C3A}</a:tableStyleId>
              </a:tblPr>
              <a:tblGrid>
                <a:gridCol w="6325115">
                  <a:extLst>
                    <a:ext uri="{9D8B030D-6E8A-4147-A177-3AD203B41FA5}">
                      <a16:colId xmlns:a16="http://schemas.microsoft.com/office/drawing/2014/main" val="3308167121"/>
                    </a:ext>
                  </a:extLst>
                </a:gridCol>
                <a:gridCol w="1373570">
                  <a:extLst>
                    <a:ext uri="{9D8B030D-6E8A-4147-A177-3AD203B41FA5}">
                      <a16:colId xmlns:a16="http://schemas.microsoft.com/office/drawing/2014/main" val="3702822558"/>
                    </a:ext>
                  </a:extLst>
                </a:gridCol>
              </a:tblGrid>
              <a:tr h="506410">
                <a:tc>
                  <a:txBody>
                    <a:bodyPr/>
                    <a:lstStyle/>
                    <a:p>
                      <a:pPr algn="ctr" rtl="1"/>
                      <a:r>
                        <a:rPr lang="en-US" sz="1800" dirty="0">
                          <a:latin typeface="Times New Roman" panose="02020603050405020304" pitchFamily="18" charset="0"/>
                          <a:cs typeface="Times New Roman" panose="02020603050405020304" pitchFamily="18" charset="0"/>
                        </a:rPr>
                        <a:t>Description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rtl="1"/>
                      <a:r>
                        <a:rPr lang="en-US" sz="1800" dirty="0">
                          <a:latin typeface="Times New Roman" panose="02020603050405020304" pitchFamily="18" charset="0"/>
                          <a:cs typeface="Times New Roman" panose="02020603050405020304" pitchFamily="18" charset="0"/>
                        </a:rPr>
                        <a:t>Object </a:t>
                      </a:r>
                      <a:endParaRPr lang="ar-EG"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594244919"/>
                  </a:ext>
                </a:extLst>
              </a:tr>
              <a:tr h="506410">
                <a:tc>
                  <a:txBody>
                    <a:bodyPr/>
                    <a:lstStyle/>
                    <a:p>
                      <a:pPr algn="l" rtl="0"/>
                      <a:r>
                        <a:rPr lang="en-US" sz="1800" dirty="0">
                          <a:latin typeface="Times New Roman" panose="02020603050405020304" pitchFamily="18" charset="0"/>
                          <a:cs typeface="Times New Roman" panose="02020603050405020304" pitchFamily="18" charset="0"/>
                        </a:rPr>
                        <a:t>Contains all data in SQL server databases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Table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72304424"/>
                  </a:ext>
                </a:extLst>
              </a:tr>
              <a:tr h="506410">
                <a:tc>
                  <a:txBody>
                    <a:bodyPr/>
                    <a:lstStyle/>
                    <a:p>
                      <a:pPr algn="l" rtl="0"/>
                      <a:r>
                        <a:rPr lang="en-US" sz="1800" dirty="0">
                          <a:latin typeface="Times New Roman" panose="02020603050405020304" pitchFamily="18" charset="0"/>
                          <a:cs typeface="Times New Roman" panose="02020603050405020304" pitchFamily="18" charset="0"/>
                        </a:rPr>
                        <a:t>Act as a virtual table or a stored query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View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546203206"/>
                  </a:ext>
                </a:extLst>
              </a:tr>
              <a:tr h="538169">
                <a:tc>
                  <a:txBody>
                    <a:bodyPr/>
                    <a:lstStyle/>
                    <a:p>
                      <a:pPr algn="l" rtl="0"/>
                      <a:r>
                        <a:rPr lang="en-US" sz="1800" dirty="0">
                          <a:latin typeface="Times New Roman" panose="02020603050405020304" pitchFamily="18" charset="0"/>
                          <a:cs typeface="Times New Roman" panose="02020603050405020304" pitchFamily="18" charset="0"/>
                        </a:rPr>
                        <a:t>Enable Fast retrieval, build from one or more columns in table or view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val="1915043033"/>
                  </a:ext>
                </a:extLst>
              </a:tr>
              <a:tr h="538169">
                <a:tc>
                  <a:txBody>
                    <a:bodyPr/>
                    <a:lstStyle/>
                    <a:p>
                      <a:pPr algn="l" rtl="0"/>
                      <a:r>
                        <a:rPr lang="en-US" sz="1800" dirty="0">
                          <a:latin typeface="Times New Roman" panose="02020603050405020304" pitchFamily="18" charset="0"/>
                          <a:cs typeface="Times New Roman" panose="02020603050405020304" pitchFamily="18" charset="0"/>
                        </a:rPr>
                        <a:t>Execute a batch of SQL code when an insert, update or delete command is executed against a specific table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Triggers</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204706"/>
                  </a:ext>
                </a:extLst>
              </a:tr>
              <a:tr h="506410">
                <a:tc>
                  <a:txBody>
                    <a:bodyPr/>
                    <a:lstStyle/>
                    <a:p>
                      <a:pPr algn="l" rtl="0"/>
                      <a:r>
                        <a:rPr lang="en-US" sz="1800" dirty="0">
                          <a:latin typeface="Times New Roman" panose="02020603050405020304" pitchFamily="18" charset="0"/>
                          <a:cs typeface="Times New Roman" panose="02020603050405020304" pitchFamily="18" charset="0"/>
                        </a:rPr>
                        <a:t>Accept parameters, contain statements, and return values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Procedure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315975870"/>
                  </a:ext>
                </a:extLst>
              </a:tr>
              <a:tr h="506410">
                <a:tc>
                  <a:txBody>
                    <a:bodyPr/>
                    <a:lstStyle/>
                    <a:p>
                      <a:pPr algn="l" rtl="0"/>
                      <a:r>
                        <a:rPr lang="en-US" sz="1800" dirty="0">
                          <a:latin typeface="Times New Roman" panose="02020603050405020304" pitchFamily="18" charset="0"/>
                          <a:cs typeface="Times New Roman" panose="02020603050405020304" pitchFamily="18" charset="0"/>
                        </a:rPr>
                        <a:t>Prevent inconsistent data from being placed in a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Constrains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872906523"/>
                  </a:ext>
                </a:extLst>
              </a:tr>
              <a:tr h="653110">
                <a:tc>
                  <a:txBody>
                    <a:bodyPr/>
                    <a:lstStyle/>
                    <a:p>
                      <a:pPr algn="l" rtl="0"/>
                      <a:r>
                        <a:rPr lang="en-US" sz="1800" dirty="0">
                          <a:latin typeface="Times New Roman" panose="02020603050405020304" pitchFamily="18" charset="0"/>
                          <a:cs typeface="Times New Roman" panose="02020603050405020304" pitchFamily="18" charset="0"/>
                        </a:rPr>
                        <a:t>Specify acceptable values that can be inserted in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Rules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466140337"/>
                  </a:ext>
                </a:extLst>
              </a:tr>
            </a:tbl>
          </a:graphicData>
        </a:graphic>
      </p:graphicFrame>
    </p:spTree>
    <p:extLst>
      <p:ext uri="{BB962C8B-B14F-4D97-AF65-F5344CB8AC3E}">
        <p14:creationId xmlns:p14="http://schemas.microsoft.com/office/powerpoint/2010/main" val="309610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9EAF-B9C7-DC42-9677-D62A6F724CF5}"/>
              </a:ext>
            </a:extLst>
          </p:cNvPr>
          <p:cNvSpPr>
            <a:spLocks noGrp="1"/>
          </p:cNvSpPr>
          <p:nvPr>
            <p:ph type="title"/>
          </p:nvPr>
        </p:nvSpPr>
        <p:spPr/>
        <p:txBody>
          <a:bodyPr/>
          <a:lstStyle/>
          <a:p>
            <a:r>
              <a:rPr lang="en-US" b="1" dirty="0"/>
              <a:t>Views In SQL Server </a:t>
            </a:r>
            <a:endParaRPr lang="ar-EG" b="1" dirty="0"/>
          </a:p>
        </p:txBody>
      </p:sp>
      <p:pic>
        <p:nvPicPr>
          <p:cNvPr id="4" name="Picture 3">
            <a:extLst>
              <a:ext uri="{FF2B5EF4-FFF2-40B4-BE49-F238E27FC236}">
                <a16:creationId xmlns:a16="http://schemas.microsoft.com/office/drawing/2014/main" id="{9FBE44E0-FAB9-2EE8-CE53-AD48364A3A10}"/>
              </a:ext>
            </a:extLst>
          </p:cNvPr>
          <p:cNvPicPr>
            <a:picLocks noChangeAspect="1"/>
          </p:cNvPicPr>
          <p:nvPr/>
        </p:nvPicPr>
        <p:blipFill>
          <a:blip r:embed="rId2"/>
          <a:stretch>
            <a:fillRect/>
          </a:stretch>
        </p:blipFill>
        <p:spPr>
          <a:xfrm>
            <a:off x="5113865" y="3385300"/>
            <a:ext cx="3512812" cy="1201751"/>
          </a:xfrm>
          <a:prstGeom prst="rect">
            <a:avLst/>
          </a:prstGeom>
        </p:spPr>
      </p:pic>
      <p:pic>
        <p:nvPicPr>
          <p:cNvPr id="6" name="Picture 5">
            <a:extLst>
              <a:ext uri="{FF2B5EF4-FFF2-40B4-BE49-F238E27FC236}">
                <a16:creationId xmlns:a16="http://schemas.microsoft.com/office/drawing/2014/main" id="{D9088F36-BD15-5606-125A-BCE0C61698F3}"/>
              </a:ext>
            </a:extLst>
          </p:cNvPr>
          <p:cNvPicPr>
            <a:picLocks noChangeAspect="1"/>
          </p:cNvPicPr>
          <p:nvPr/>
        </p:nvPicPr>
        <p:blipFill>
          <a:blip r:embed="rId3"/>
          <a:stretch>
            <a:fillRect/>
          </a:stretch>
        </p:blipFill>
        <p:spPr>
          <a:xfrm>
            <a:off x="1021552" y="3387644"/>
            <a:ext cx="3512812" cy="2337210"/>
          </a:xfrm>
          <a:prstGeom prst="rect">
            <a:avLst/>
          </a:prstGeom>
          <a:ln>
            <a:solidFill>
              <a:schemeClr val="tx1"/>
            </a:solidFill>
          </a:ln>
        </p:spPr>
      </p:pic>
      <p:sp>
        <p:nvSpPr>
          <p:cNvPr id="8" name="TextBox 7">
            <a:extLst>
              <a:ext uri="{FF2B5EF4-FFF2-40B4-BE49-F238E27FC236}">
                <a16:creationId xmlns:a16="http://schemas.microsoft.com/office/drawing/2014/main" id="{98920F06-129D-A8B3-58F1-B5D224D952BD}"/>
              </a:ext>
            </a:extLst>
          </p:cNvPr>
          <p:cNvSpPr txBox="1"/>
          <p:nvPr/>
        </p:nvSpPr>
        <p:spPr>
          <a:xfrm>
            <a:off x="1021552" y="2057400"/>
            <a:ext cx="6255854" cy="715581"/>
          </a:xfrm>
          <a:prstGeom prst="rect">
            <a:avLst/>
          </a:prstGeom>
          <a:noFill/>
          <a:ln>
            <a:solidFill>
              <a:srgbClr val="C00000"/>
            </a:solidFill>
          </a:ln>
        </p:spPr>
        <p:txBody>
          <a:bodyPr wrap="square">
            <a:spAutoFit/>
          </a:bodyPr>
          <a:lstStyle/>
          <a:p>
            <a:r>
              <a:rPr lang="en-US" sz="1350" dirty="0">
                <a:solidFill>
                  <a:srgbClr val="0000FF"/>
                </a:solidFill>
                <a:latin typeface="Consolas" panose="020B0609020204030204" pitchFamily="49" charset="0"/>
              </a:rPr>
              <a:t>SELECT</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product_name</a:t>
            </a:r>
            <a:r>
              <a:rPr lang="en-US" sz="1350" dirty="0" err="1">
                <a:solidFill>
                  <a:srgbClr val="808080"/>
                </a:solidFill>
                <a:latin typeface="Consolas" panose="020B0609020204030204" pitchFamily="49" charset="0"/>
              </a:rPr>
              <a:t>,</a:t>
            </a:r>
            <a:r>
              <a:rPr lang="en-US" sz="1350" dirty="0" err="1">
                <a:solidFill>
                  <a:srgbClr val="000000"/>
                </a:solidFill>
                <a:latin typeface="Consolas" panose="020B0609020204030204" pitchFamily="49" charset="0"/>
              </a:rPr>
              <a:t>category_name</a:t>
            </a:r>
            <a:r>
              <a:rPr lang="en-US" sz="1350" dirty="0">
                <a:solidFill>
                  <a:srgbClr val="808080"/>
                </a:solidFill>
                <a:latin typeface="Consolas" panose="020B0609020204030204" pitchFamily="49" charset="0"/>
              </a:rPr>
              <a:t>,</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list_price</a:t>
            </a:r>
            <a:endParaRPr lang="en-US" sz="1350" dirty="0">
              <a:solidFill>
                <a:srgbClr val="000000"/>
              </a:solidFill>
              <a:latin typeface="Consolas" panose="020B0609020204030204" pitchFamily="49" charset="0"/>
            </a:endParaRPr>
          </a:p>
          <a:p>
            <a:r>
              <a:rPr lang="en-US" sz="1350" dirty="0">
                <a:solidFill>
                  <a:srgbClr val="0000FF"/>
                </a:solidFill>
                <a:latin typeface="Consolas" panose="020B0609020204030204" pitchFamily="49" charset="0"/>
              </a:rPr>
              <a:t>FROM</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production</a:t>
            </a:r>
            <a:r>
              <a:rPr lang="en-US" sz="1350" dirty="0" err="1">
                <a:solidFill>
                  <a:srgbClr val="808080"/>
                </a:solidFill>
                <a:latin typeface="Consolas" panose="020B0609020204030204" pitchFamily="49" charset="0"/>
              </a:rPr>
              <a:t>.</a:t>
            </a:r>
            <a:r>
              <a:rPr lang="en-US" sz="1350" dirty="0" err="1">
                <a:solidFill>
                  <a:srgbClr val="000000"/>
                </a:solidFill>
                <a:latin typeface="Consolas" panose="020B0609020204030204" pitchFamily="49" charset="0"/>
              </a:rPr>
              <a:t>products</a:t>
            </a:r>
            <a:r>
              <a:rPr lang="en-US" sz="1350" dirty="0">
                <a:solidFill>
                  <a:srgbClr val="000000"/>
                </a:solidFill>
                <a:latin typeface="Consolas" panose="020B0609020204030204" pitchFamily="49" charset="0"/>
              </a:rPr>
              <a:t> p </a:t>
            </a:r>
            <a:r>
              <a:rPr lang="en-US" sz="1350" dirty="0">
                <a:solidFill>
                  <a:srgbClr val="808080"/>
                </a:solidFill>
                <a:latin typeface="Consolas" panose="020B0609020204030204" pitchFamily="49" charset="0"/>
              </a:rPr>
              <a:t>INNER</a:t>
            </a:r>
            <a:r>
              <a:rPr lang="en-US" sz="1350" dirty="0">
                <a:solidFill>
                  <a:srgbClr val="000000"/>
                </a:solidFill>
                <a:latin typeface="Consolas" panose="020B0609020204030204" pitchFamily="49" charset="0"/>
              </a:rPr>
              <a:t> </a:t>
            </a:r>
            <a:r>
              <a:rPr lang="en-US" sz="1350" dirty="0">
                <a:solidFill>
                  <a:srgbClr val="808080"/>
                </a:solidFill>
                <a:latin typeface="Consolas" panose="020B0609020204030204" pitchFamily="49" charset="0"/>
              </a:rPr>
              <a:t>JOIN</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production</a:t>
            </a:r>
            <a:r>
              <a:rPr lang="en-US" sz="1350" dirty="0" err="1">
                <a:solidFill>
                  <a:srgbClr val="808080"/>
                </a:solidFill>
                <a:latin typeface="Consolas" panose="020B0609020204030204" pitchFamily="49" charset="0"/>
              </a:rPr>
              <a:t>.</a:t>
            </a:r>
            <a:r>
              <a:rPr lang="en-US" sz="1350" dirty="0" err="1">
                <a:solidFill>
                  <a:srgbClr val="000000"/>
                </a:solidFill>
                <a:latin typeface="Consolas" panose="020B0609020204030204" pitchFamily="49" charset="0"/>
              </a:rPr>
              <a:t>categories</a:t>
            </a:r>
            <a:r>
              <a:rPr lang="en-US" sz="1350" dirty="0">
                <a:solidFill>
                  <a:srgbClr val="000000"/>
                </a:solidFill>
                <a:latin typeface="Consolas" panose="020B0609020204030204" pitchFamily="49" charset="0"/>
              </a:rPr>
              <a:t> c </a:t>
            </a:r>
          </a:p>
          <a:p>
            <a:r>
              <a:rPr lang="en-US" sz="1350" dirty="0">
                <a:solidFill>
                  <a:srgbClr val="000000"/>
                </a:solidFill>
                <a:latin typeface="Consolas" panose="020B0609020204030204" pitchFamily="49" charset="0"/>
              </a:rPr>
              <a:t>    </a:t>
            </a:r>
            <a:r>
              <a:rPr lang="en-US" sz="1350" dirty="0">
                <a:solidFill>
                  <a:srgbClr val="0000FF"/>
                </a:solidFill>
                <a:latin typeface="Consolas" panose="020B0609020204030204" pitchFamily="49" charset="0"/>
              </a:rPr>
              <a:t>ON</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c</a:t>
            </a:r>
            <a:r>
              <a:rPr lang="en-US" sz="1350" dirty="0" err="1">
                <a:solidFill>
                  <a:srgbClr val="808080"/>
                </a:solidFill>
                <a:latin typeface="Consolas" panose="020B0609020204030204" pitchFamily="49" charset="0"/>
              </a:rPr>
              <a:t>.</a:t>
            </a:r>
            <a:r>
              <a:rPr lang="en-US" sz="1350" dirty="0" err="1">
                <a:solidFill>
                  <a:srgbClr val="000000"/>
                </a:solidFill>
                <a:latin typeface="Consolas" panose="020B0609020204030204" pitchFamily="49" charset="0"/>
              </a:rPr>
              <a:t>category_id</a:t>
            </a:r>
            <a:r>
              <a:rPr lang="en-US" sz="1350" dirty="0">
                <a:solidFill>
                  <a:srgbClr val="000000"/>
                </a:solidFill>
                <a:latin typeface="Consolas" panose="020B0609020204030204" pitchFamily="49" charset="0"/>
              </a:rPr>
              <a:t> </a:t>
            </a:r>
            <a:r>
              <a:rPr lang="en-US" sz="1350" dirty="0">
                <a:solidFill>
                  <a:srgbClr val="808080"/>
                </a:solidFill>
                <a:latin typeface="Consolas" panose="020B0609020204030204" pitchFamily="49" charset="0"/>
              </a:rPr>
              <a:t>=</a:t>
            </a:r>
            <a:r>
              <a:rPr lang="en-US" sz="1350" dirty="0">
                <a:solidFill>
                  <a:srgbClr val="000000"/>
                </a:solidFill>
                <a:latin typeface="Consolas" panose="020B0609020204030204" pitchFamily="49" charset="0"/>
              </a:rPr>
              <a:t> </a:t>
            </a:r>
            <a:r>
              <a:rPr lang="en-US" sz="1350" dirty="0" err="1">
                <a:solidFill>
                  <a:srgbClr val="000000"/>
                </a:solidFill>
                <a:latin typeface="Consolas" panose="020B0609020204030204" pitchFamily="49" charset="0"/>
              </a:rPr>
              <a:t>p</a:t>
            </a:r>
            <a:r>
              <a:rPr lang="en-US" sz="1350" dirty="0" err="1">
                <a:solidFill>
                  <a:srgbClr val="808080"/>
                </a:solidFill>
                <a:latin typeface="Consolas" panose="020B0609020204030204" pitchFamily="49" charset="0"/>
              </a:rPr>
              <a:t>.</a:t>
            </a:r>
            <a:r>
              <a:rPr lang="en-US" sz="1350" dirty="0" err="1">
                <a:solidFill>
                  <a:srgbClr val="000000"/>
                </a:solidFill>
                <a:latin typeface="Consolas" panose="020B0609020204030204" pitchFamily="49" charset="0"/>
              </a:rPr>
              <a:t>category_id</a:t>
            </a:r>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930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D78D-9E39-D293-AE69-7D4B007811CF}"/>
              </a:ext>
            </a:extLst>
          </p:cNvPr>
          <p:cNvSpPr>
            <a:spLocks noGrp="1"/>
          </p:cNvSpPr>
          <p:nvPr>
            <p:ph type="title"/>
          </p:nvPr>
        </p:nvSpPr>
        <p:spPr/>
        <p:txBody>
          <a:bodyPr/>
          <a:lstStyle/>
          <a:p>
            <a:r>
              <a:rPr lang="en-US" b="1" dirty="0">
                <a:latin typeface="Wotfard"/>
              </a:rPr>
              <a:t>Database Objects </a:t>
            </a:r>
            <a:endParaRPr lang="ar-EG" b="1" dirty="0">
              <a:latin typeface="Wotfard"/>
            </a:endParaRPr>
          </a:p>
        </p:txBody>
      </p:sp>
      <p:graphicFrame>
        <p:nvGraphicFramePr>
          <p:cNvPr id="4" name="Content Placeholder 3">
            <a:extLst>
              <a:ext uri="{FF2B5EF4-FFF2-40B4-BE49-F238E27FC236}">
                <a16:creationId xmlns:a16="http://schemas.microsoft.com/office/drawing/2014/main" id="{0875770C-472A-81B0-0951-1537926407A3}"/>
              </a:ext>
            </a:extLst>
          </p:cNvPr>
          <p:cNvGraphicFramePr>
            <a:graphicFrameLocks noGrp="1"/>
          </p:cNvGraphicFramePr>
          <p:nvPr>
            <p:ph idx="1"/>
            <p:extLst>
              <p:ext uri="{D42A27DB-BD31-4B8C-83A1-F6EECF244321}">
                <p14:modId xmlns:p14="http://schemas.microsoft.com/office/powerpoint/2010/main" val="3746088543"/>
              </p:ext>
            </p:extLst>
          </p:nvPr>
        </p:nvGraphicFramePr>
        <p:xfrm>
          <a:off x="859878" y="1828800"/>
          <a:ext cx="7698685" cy="4719222"/>
        </p:xfrm>
        <a:graphic>
          <a:graphicData uri="http://schemas.openxmlformats.org/drawingml/2006/table">
            <a:tbl>
              <a:tblPr rtl="1" firstRow="1" bandRow="1">
                <a:tableStyleId>{5C22544A-7EE6-4342-B048-85BDC9FD1C3A}</a:tableStyleId>
              </a:tblPr>
              <a:tblGrid>
                <a:gridCol w="6325115">
                  <a:extLst>
                    <a:ext uri="{9D8B030D-6E8A-4147-A177-3AD203B41FA5}">
                      <a16:colId xmlns:a16="http://schemas.microsoft.com/office/drawing/2014/main" val="3308167121"/>
                    </a:ext>
                  </a:extLst>
                </a:gridCol>
                <a:gridCol w="1373570">
                  <a:extLst>
                    <a:ext uri="{9D8B030D-6E8A-4147-A177-3AD203B41FA5}">
                      <a16:colId xmlns:a16="http://schemas.microsoft.com/office/drawing/2014/main" val="3702822558"/>
                    </a:ext>
                  </a:extLst>
                </a:gridCol>
              </a:tblGrid>
              <a:tr h="580797">
                <a:tc>
                  <a:txBody>
                    <a:bodyPr/>
                    <a:lstStyle/>
                    <a:p>
                      <a:pPr algn="ctr" rtl="1"/>
                      <a:r>
                        <a:rPr lang="en-US" sz="1800" dirty="0">
                          <a:latin typeface="Times New Roman" panose="02020603050405020304" pitchFamily="18" charset="0"/>
                          <a:cs typeface="Times New Roman" panose="02020603050405020304" pitchFamily="18" charset="0"/>
                        </a:rPr>
                        <a:t>Description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rtl="1"/>
                      <a:r>
                        <a:rPr lang="en-US" sz="1800" dirty="0">
                          <a:latin typeface="Times New Roman" panose="02020603050405020304" pitchFamily="18" charset="0"/>
                          <a:cs typeface="Times New Roman" panose="02020603050405020304" pitchFamily="18" charset="0"/>
                        </a:rPr>
                        <a:t>Object </a:t>
                      </a:r>
                      <a:endParaRPr lang="ar-EG"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594244919"/>
                  </a:ext>
                </a:extLst>
              </a:tr>
              <a:tr h="580797">
                <a:tc>
                  <a:txBody>
                    <a:bodyPr/>
                    <a:lstStyle/>
                    <a:p>
                      <a:pPr algn="l" rtl="0"/>
                      <a:r>
                        <a:rPr lang="en-US" sz="1800" dirty="0">
                          <a:latin typeface="Times New Roman" panose="02020603050405020304" pitchFamily="18" charset="0"/>
                          <a:cs typeface="Times New Roman" panose="02020603050405020304" pitchFamily="18" charset="0"/>
                        </a:rPr>
                        <a:t>Contains all data in SQL server databases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Table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72304424"/>
                  </a:ext>
                </a:extLst>
              </a:tr>
              <a:tr h="580797">
                <a:tc>
                  <a:txBody>
                    <a:bodyPr/>
                    <a:lstStyle/>
                    <a:p>
                      <a:pPr algn="l" rtl="0"/>
                      <a:r>
                        <a:rPr lang="en-US" sz="1800" dirty="0">
                          <a:latin typeface="Times New Roman" panose="02020603050405020304" pitchFamily="18" charset="0"/>
                          <a:cs typeface="Times New Roman" panose="02020603050405020304" pitchFamily="18" charset="0"/>
                        </a:rPr>
                        <a:t>Act as a virtual table or a stored query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View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546203206"/>
                  </a:ext>
                </a:extLst>
              </a:tr>
              <a:tr h="580797">
                <a:tc>
                  <a:txBody>
                    <a:bodyPr/>
                    <a:lstStyle/>
                    <a:p>
                      <a:pPr algn="l" rtl="0"/>
                      <a:r>
                        <a:rPr lang="en-US" sz="1800" dirty="0">
                          <a:latin typeface="Times New Roman" panose="02020603050405020304" pitchFamily="18" charset="0"/>
                          <a:cs typeface="Times New Roman" panose="02020603050405020304" pitchFamily="18" charset="0"/>
                        </a:rPr>
                        <a:t>Enable Fast retrieval, build from one or more columns in table or view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val="1915043033"/>
                  </a:ext>
                </a:extLst>
              </a:tr>
              <a:tr h="582623">
                <a:tc>
                  <a:txBody>
                    <a:bodyPr/>
                    <a:lstStyle/>
                    <a:p>
                      <a:pPr algn="l" rtl="0"/>
                      <a:r>
                        <a:rPr lang="en-US" sz="1800" dirty="0">
                          <a:latin typeface="Times New Roman" panose="02020603050405020304" pitchFamily="18" charset="0"/>
                          <a:cs typeface="Times New Roman" panose="02020603050405020304" pitchFamily="18" charset="0"/>
                        </a:rPr>
                        <a:t>Execute a batch of SQL code when an insert, update or delete command is executed against a specific table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Triggers</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204706"/>
                  </a:ext>
                </a:extLst>
              </a:tr>
              <a:tr h="580797">
                <a:tc>
                  <a:txBody>
                    <a:bodyPr/>
                    <a:lstStyle/>
                    <a:p>
                      <a:pPr algn="l" rtl="0"/>
                      <a:r>
                        <a:rPr lang="en-US" sz="1800" dirty="0">
                          <a:latin typeface="Times New Roman" panose="02020603050405020304" pitchFamily="18" charset="0"/>
                          <a:cs typeface="Times New Roman" panose="02020603050405020304" pitchFamily="18" charset="0"/>
                        </a:rPr>
                        <a:t>Accept parameters, contain statements, and return values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Procedure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315975870"/>
                  </a:ext>
                </a:extLst>
              </a:tr>
              <a:tr h="580797">
                <a:tc>
                  <a:txBody>
                    <a:bodyPr/>
                    <a:lstStyle/>
                    <a:p>
                      <a:pPr algn="l" rtl="0"/>
                      <a:r>
                        <a:rPr lang="en-US" sz="1800" dirty="0">
                          <a:latin typeface="Times New Roman" panose="02020603050405020304" pitchFamily="18" charset="0"/>
                          <a:cs typeface="Times New Roman" panose="02020603050405020304" pitchFamily="18" charset="0"/>
                        </a:rPr>
                        <a:t>Prevent inconsistent data from being placed in a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Constrains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872906523"/>
                  </a:ext>
                </a:extLst>
              </a:tr>
              <a:tr h="580797">
                <a:tc>
                  <a:txBody>
                    <a:bodyPr/>
                    <a:lstStyle/>
                    <a:p>
                      <a:pPr algn="l" rtl="0"/>
                      <a:r>
                        <a:rPr lang="en-US" sz="1800" dirty="0">
                          <a:latin typeface="Times New Roman" panose="02020603050405020304" pitchFamily="18" charset="0"/>
                          <a:cs typeface="Times New Roman" panose="02020603050405020304" pitchFamily="18" charset="0"/>
                        </a:rPr>
                        <a:t>Specify acceptable values that can be inserted in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Rules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466140337"/>
                  </a:ext>
                </a:extLst>
              </a:tr>
            </a:tbl>
          </a:graphicData>
        </a:graphic>
      </p:graphicFrame>
    </p:spTree>
    <p:extLst>
      <p:ext uri="{BB962C8B-B14F-4D97-AF65-F5344CB8AC3E}">
        <p14:creationId xmlns:p14="http://schemas.microsoft.com/office/powerpoint/2010/main" val="126878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EAF7-57E6-290D-A75B-BEAEC333EC28}"/>
              </a:ext>
            </a:extLst>
          </p:cNvPr>
          <p:cNvSpPr>
            <a:spLocks noGrp="1"/>
          </p:cNvSpPr>
          <p:nvPr>
            <p:ph type="title"/>
          </p:nvPr>
        </p:nvSpPr>
        <p:spPr/>
        <p:txBody>
          <a:bodyPr/>
          <a:lstStyle/>
          <a:p>
            <a:r>
              <a:rPr lang="en-US" b="1" dirty="0"/>
              <a:t>Views In SQL Server </a:t>
            </a:r>
            <a:endParaRPr lang="ar-EG" b="1" dirty="0"/>
          </a:p>
        </p:txBody>
      </p:sp>
      <p:pic>
        <p:nvPicPr>
          <p:cNvPr id="1026" name="Picture 2" descr="SQL Server Views">
            <a:extLst>
              <a:ext uri="{FF2B5EF4-FFF2-40B4-BE49-F238E27FC236}">
                <a16:creationId xmlns:a16="http://schemas.microsoft.com/office/drawing/2014/main" id="{46024637-174C-D5D6-22B7-FB2C7C80B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743788"/>
            <a:ext cx="2056766" cy="1735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308B59-FB7B-ECE9-EA81-01A5A0242E47}"/>
              </a:ext>
            </a:extLst>
          </p:cNvPr>
          <p:cNvSpPr txBox="1"/>
          <p:nvPr/>
        </p:nvSpPr>
        <p:spPr>
          <a:xfrm>
            <a:off x="1112774" y="1990374"/>
            <a:ext cx="7620000" cy="1323439"/>
          </a:xfrm>
          <a:prstGeom prst="rect">
            <a:avLst/>
          </a:prstGeom>
          <a:noFill/>
          <a:ln>
            <a:solidFill>
              <a:schemeClr val="accent1"/>
            </a:solidFill>
          </a:ln>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view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view_prd_categ</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product_name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list_price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dirty="0">
                <a:solidFill>
                  <a:srgbClr val="000000"/>
                </a:solidFill>
                <a:latin typeface="Consolas" panose="020B0609020204030204" pitchFamily="49" charset="0"/>
              </a:rPr>
              <a:t> p </a:t>
            </a:r>
            <a:r>
              <a:rPr lang="en-US" sz="1600" dirty="0">
                <a:solidFill>
                  <a:srgbClr val="808080"/>
                </a:solidFill>
                <a:latin typeface="Consolas" panose="020B0609020204030204" pitchFamily="49" charset="0"/>
              </a:rPr>
              <a:t>INNER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categories</a:t>
            </a:r>
            <a:r>
              <a:rPr lang="en-US" sz="1600" dirty="0">
                <a:solidFill>
                  <a:srgbClr val="000000"/>
                </a:solidFill>
                <a:latin typeface="Consolas" panose="020B0609020204030204" pitchFamily="49" charset="0"/>
              </a:rPr>
              <a:t> c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category_id</a:t>
            </a:r>
            <a:endParaRPr lang="ar-EG" sz="1600" dirty="0"/>
          </a:p>
        </p:txBody>
      </p:sp>
      <p:sp>
        <p:nvSpPr>
          <p:cNvPr id="7" name="TextBox 6">
            <a:extLst>
              <a:ext uri="{FF2B5EF4-FFF2-40B4-BE49-F238E27FC236}">
                <a16:creationId xmlns:a16="http://schemas.microsoft.com/office/drawing/2014/main" id="{A9B10C55-948F-A9C7-4ADB-026B060AED9E}"/>
              </a:ext>
            </a:extLst>
          </p:cNvPr>
          <p:cNvSpPr txBox="1"/>
          <p:nvPr/>
        </p:nvSpPr>
        <p:spPr>
          <a:xfrm>
            <a:off x="1112774" y="4114800"/>
            <a:ext cx="4572000" cy="369332"/>
          </a:xfrm>
          <a:prstGeom prst="rect">
            <a:avLst/>
          </a:prstGeom>
          <a:noFill/>
          <a:ln>
            <a:solidFill>
              <a:schemeClr val="accent1"/>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view_prd_categ</a:t>
            </a:r>
            <a:endParaRPr lang="ar-EG" dirty="0"/>
          </a:p>
        </p:txBody>
      </p:sp>
    </p:spTree>
    <p:extLst>
      <p:ext uri="{BB962C8B-B14F-4D97-AF65-F5344CB8AC3E}">
        <p14:creationId xmlns:p14="http://schemas.microsoft.com/office/powerpoint/2010/main" val="293391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E8E2-6CAF-16BF-22F3-7EBDF003A2F4}"/>
              </a:ext>
            </a:extLst>
          </p:cNvPr>
          <p:cNvSpPr>
            <a:spLocks noGrp="1"/>
          </p:cNvSpPr>
          <p:nvPr>
            <p:ph type="title"/>
          </p:nvPr>
        </p:nvSpPr>
        <p:spPr/>
        <p:txBody>
          <a:bodyPr>
            <a:normAutofit/>
          </a:bodyPr>
          <a:lstStyle/>
          <a:p>
            <a:r>
              <a:rPr lang="en-US" b="1" i="0" dirty="0">
                <a:effectLst/>
                <a:latin typeface="Wotfard"/>
              </a:rPr>
              <a:t>Advantages of views</a:t>
            </a:r>
            <a:endParaRPr lang="ar-EG" b="1" dirty="0"/>
          </a:p>
        </p:txBody>
      </p:sp>
      <p:sp>
        <p:nvSpPr>
          <p:cNvPr id="3" name="Content Placeholder 2">
            <a:extLst>
              <a:ext uri="{FF2B5EF4-FFF2-40B4-BE49-F238E27FC236}">
                <a16:creationId xmlns:a16="http://schemas.microsoft.com/office/drawing/2014/main" id="{3F3E7405-B473-7747-2C95-889BE4495BEA}"/>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Security</a:t>
            </a:r>
          </a:p>
          <a:p>
            <a:pPr lvl="1" algn="just"/>
            <a:r>
              <a:rPr lang="en-US" b="0" i="0" dirty="0">
                <a:solidFill>
                  <a:srgbClr val="212529"/>
                </a:solidFill>
                <a:effectLst/>
                <a:latin typeface="Times New Roman" panose="02020603050405020304" pitchFamily="18" charset="0"/>
                <a:cs typeface="Times New Roman" panose="02020603050405020304" pitchFamily="18" charset="0"/>
              </a:rPr>
              <a:t>You can restrict users to access directly to a table and allow them to access a subset of data via views.</a:t>
            </a:r>
          </a:p>
          <a:p>
            <a:pPr lvl="1" algn="just"/>
            <a:r>
              <a:rPr lang="en-US" b="0" i="0" dirty="0">
                <a:solidFill>
                  <a:srgbClr val="212529"/>
                </a:solidFill>
                <a:effectLst/>
                <a:latin typeface="Times New Roman" panose="02020603050405020304" pitchFamily="18" charset="0"/>
                <a:cs typeface="Times New Roman" panose="02020603050405020304" pitchFamily="18" charset="0"/>
              </a:rPr>
              <a:t>For example, you can allow users to access customer name, phone, email via a view but restrict them to access the bank account and other sensitive information.</a:t>
            </a:r>
          </a:p>
          <a:p>
            <a:pPr algn="just"/>
            <a:r>
              <a:rPr lang="en-US" b="0" i="0" dirty="0">
                <a:effectLst/>
                <a:latin typeface="Times New Roman" panose="02020603050405020304" pitchFamily="18" charset="0"/>
                <a:cs typeface="Times New Roman" panose="02020603050405020304" pitchFamily="18" charset="0"/>
              </a:rPr>
              <a:t>Simplicity</a:t>
            </a:r>
          </a:p>
          <a:p>
            <a:pPr lvl="1" algn="just"/>
            <a:r>
              <a:rPr lang="en-US" b="0" i="0" dirty="0">
                <a:solidFill>
                  <a:srgbClr val="212529"/>
                </a:solidFill>
                <a:effectLst/>
                <a:latin typeface="Times New Roman" panose="02020603050405020304" pitchFamily="18" charset="0"/>
                <a:cs typeface="Times New Roman" panose="02020603050405020304" pitchFamily="18" charset="0"/>
              </a:rPr>
              <a:t>A relational database may have many tables with complex relationships e.g., one-to-one and one-to-many that make it difficult to navigate.</a:t>
            </a:r>
          </a:p>
          <a:p>
            <a:pPr algn="just"/>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621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57D-162F-32D6-64FC-76D0EC5D1BA4}"/>
              </a:ext>
            </a:extLst>
          </p:cNvPr>
          <p:cNvSpPr>
            <a:spLocks noGrp="1"/>
          </p:cNvSpPr>
          <p:nvPr>
            <p:ph type="title"/>
          </p:nvPr>
        </p:nvSpPr>
        <p:spPr/>
        <p:txBody>
          <a:bodyPr/>
          <a:lstStyle/>
          <a:p>
            <a:r>
              <a:rPr lang="en-US" b="1" dirty="0"/>
              <a:t>Getting Views information</a:t>
            </a:r>
            <a:endParaRPr lang="ar-EG" b="1" dirty="0"/>
          </a:p>
        </p:txBody>
      </p:sp>
      <p:sp>
        <p:nvSpPr>
          <p:cNvPr id="3" name="Content Placeholder 2">
            <a:extLst>
              <a:ext uri="{FF2B5EF4-FFF2-40B4-BE49-F238E27FC236}">
                <a16:creationId xmlns:a16="http://schemas.microsoft.com/office/drawing/2014/main" id="{B965EB65-AC54-26BF-C16B-83FB755D6184}"/>
              </a:ext>
            </a:extLst>
          </p:cNvPr>
          <p:cNvSpPr>
            <a:spLocks noGrp="1"/>
          </p:cNvSpPr>
          <p:nvPr>
            <p:ph idx="1"/>
          </p:nvPr>
        </p:nvSpPr>
        <p:spPr/>
        <p:txBody>
          <a:bodyPr/>
          <a:lstStyle/>
          <a:p>
            <a:endParaRPr lang="ar-EG" dirty="0"/>
          </a:p>
        </p:txBody>
      </p:sp>
      <p:pic>
        <p:nvPicPr>
          <p:cNvPr id="5" name="Picture 4">
            <a:extLst>
              <a:ext uri="{FF2B5EF4-FFF2-40B4-BE49-F238E27FC236}">
                <a16:creationId xmlns:a16="http://schemas.microsoft.com/office/drawing/2014/main" id="{541D49D0-D808-4B16-BAC5-F8580A089C9E}"/>
              </a:ext>
            </a:extLst>
          </p:cNvPr>
          <p:cNvPicPr>
            <a:picLocks noChangeAspect="1"/>
          </p:cNvPicPr>
          <p:nvPr/>
        </p:nvPicPr>
        <p:blipFill>
          <a:blip r:embed="rId2"/>
          <a:stretch>
            <a:fillRect/>
          </a:stretch>
        </p:blipFill>
        <p:spPr>
          <a:xfrm>
            <a:off x="2925914" y="5357812"/>
            <a:ext cx="5335990" cy="1221582"/>
          </a:xfrm>
          <a:prstGeom prst="rect">
            <a:avLst/>
          </a:prstGeom>
          <a:ln>
            <a:solidFill>
              <a:schemeClr val="accent1"/>
            </a:solidFill>
          </a:ln>
        </p:spPr>
      </p:pic>
      <p:pic>
        <p:nvPicPr>
          <p:cNvPr id="7" name="Picture 6">
            <a:extLst>
              <a:ext uri="{FF2B5EF4-FFF2-40B4-BE49-F238E27FC236}">
                <a16:creationId xmlns:a16="http://schemas.microsoft.com/office/drawing/2014/main" id="{1463A345-EAFD-AA1B-DC7F-37EC737C72F5}"/>
              </a:ext>
            </a:extLst>
          </p:cNvPr>
          <p:cNvPicPr>
            <a:picLocks noChangeAspect="1"/>
          </p:cNvPicPr>
          <p:nvPr/>
        </p:nvPicPr>
        <p:blipFill rotWithShape="1">
          <a:blip r:embed="rId3"/>
          <a:srcRect b="20000"/>
          <a:stretch/>
        </p:blipFill>
        <p:spPr>
          <a:xfrm>
            <a:off x="857250" y="1965960"/>
            <a:ext cx="7728504" cy="1082040"/>
          </a:xfrm>
          <a:prstGeom prst="rect">
            <a:avLst/>
          </a:prstGeom>
          <a:ln>
            <a:solidFill>
              <a:schemeClr val="accent1"/>
            </a:solidFill>
          </a:ln>
        </p:spPr>
      </p:pic>
      <p:pic>
        <p:nvPicPr>
          <p:cNvPr id="9" name="Picture 8">
            <a:extLst>
              <a:ext uri="{FF2B5EF4-FFF2-40B4-BE49-F238E27FC236}">
                <a16:creationId xmlns:a16="http://schemas.microsoft.com/office/drawing/2014/main" id="{7C9A69AD-1BA9-E363-85C9-8FD78C7BB7CC}"/>
              </a:ext>
            </a:extLst>
          </p:cNvPr>
          <p:cNvPicPr>
            <a:picLocks noChangeAspect="1"/>
          </p:cNvPicPr>
          <p:nvPr/>
        </p:nvPicPr>
        <p:blipFill>
          <a:blip r:embed="rId4"/>
          <a:stretch>
            <a:fillRect/>
          </a:stretch>
        </p:blipFill>
        <p:spPr>
          <a:xfrm>
            <a:off x="857250" y="3322320"/>
            <a:ext cx="7728503" cy="1806893"/>
          </a:xfrm>
          <a:prstGeom prst="rect">
            <a:avLst/>
          </a:prstGeom>
          <a:ln>
            <a:solidFill>
              <a:schemeClr val="accent1"/>
            </a:solidFill>
          </a:ln>
        </p:spPr>
      </p:pic>
    </p:spTree>
    <p:extLst>
      <p:ext uri="{BB962C8B-B14F-4D97-AF65-F5344CB8AC3E}">
        <p14:creationId xmlns:p14="http://schemas.microsoft.com/office/powerpoint/2010/main" val="374535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F0CC-AA2D-F788-23FD-D775DC59AFB2}"/>
              </a:ext>
            </a:extLst>
          </p:cNvPr>
          <p:cNvSpPr>
            <a:spLocks noGrp="1"/>
          </p:cNvSpPr>
          <p:nvPr>
            <p:ph type="title"/>
          </p:nvPr>
        </p:nvSpPr>
        <p:spPr/>
        <p:txBody>
          <a:bodyPr/>
          <a:lstStyle/>
          <a:p>
            <a:r>
              <a:rPr lang="en-US" b="1" i="0" dirty="0">
                <a:effectLst/>
                <a:latin typeface="Wotfard"/>
              </a:rPr>
              <a:t>DROP VIEW</a:t>
            </a:r>
            <a:endParaRPr lang="ar-EG" b="1" dirty="0"/>
          </a:p>
        </p:txBody>
      </p:sp>
      <p:sp>
        <p:nvSpPr>
          <p:cNvPr id="3" name="Content Placeholder 2">
            <a:extLst>
              <a:ext uri="{FF2B5EF4-FFF2-40B4-BE49-F238E27FC236}">
                <a16:creationId xmlns:a16="http://schemas.microsoft.com/office/drawing/2014/main" id="{FFD5D3B6-91E0-7F4C-DED8-E5B819C495A7}"/>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To remove multiple views</a:t>
            </a:r>
          </a:p>
          <a:p>
            <a:endParaRPr lang="ar-EG" dirty="0"/>
          </a:p>
        </p:txBody>
      </p:sp>
      <p:sp>
        <p:nvSpPr>
          <p:cNvPr id="5" name="TextBox 4">
            <a:extLst>
              <a:ext uri="{FF2B5EF4-FFF2-40B4-BE49-F238E27FC236}">
                <a16:creationId xmlns:a16="http://schemas.microsoft.com/office/drawing/2014/main" id="{5D605B80-D004-1B6E-2965-09BCF21DF1BE}"/>
              </a:ext>
            </a:extLst>
          </p:cNvPr>
          <p:cNvSpPr txBox="1"/>
          <p:nvPr/>
        </p:nvSpPr>
        <p:spPr>
          <a:xfrm>
            <a:off x="882096" y="2050002"/>
            <a:ext cx="5823504" cy="646331"/>
          </a:xfrm>
          <a:prstGeom prst="rect">
            <a:avLst/>
          </a:prstGeom>
          <a:noFill/>
          <a:ln>
            <a:solidFill>
              <a:schemeClr val="accent1"/>
            </a:solidFill>
          </a:ln>
        </p:spPr>
        <p:txBody>
          <a:bodyPr wrap="square">
            <a:spAutoFit/>
          </a:bodyPr>
          <a:lstStyle/>
          <a:p>
            <a:r>
              <a:rPr lang="en-US" sz="1800" dirty="0">
                <a:solidFill>
                  <a:schemeClr val="accent1"/>
                </a:solidFill>
                <a:latin typeface="Consolas" panose="020B0609020204030204" pitchFamily="49" charset="0"/>
              </a:rPr>
              <a:t>-- Syntax </a:t>
            </a: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[IF EXISTS] </a:t>
            </a:r>
            <a:r>
              <a:rPr lang="en-US" sz="1800" dirty="0" err="1">
                <a:solidFill>
                  <a:srgbClr val="FF00FF"/>
                </a:solidFill>
                <a:latin typeface="Consolas" panose="020B0609020204030204" pitchFamily="49" charset="0"/>
              </a:rPr>
              <a:t>schema_name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view_name</a:t>
            </a:r>
            <a:r>
              <a:rPr lang="en-US" sz="1800" dirty="0">
                <a:solidFill>
                  <a:srgbClr val="808080"/>
                </a:solidFill>
                <a:latin typeface="Consolas" panose="020B0609020204030204" pitchFamily="49" charset="0"/>
              </a:rPr>
              <a:t>;</a:t>
            </a:r>
            <a:endParaRPr lang="ar-EG" dirty="0"/>
          </a:p>
        </p:txBody>
      </p:sp>
      <p:sp>
        <p:nvSpPr>
          <p:cNvPr id="7" name="TextBox 6">
            <a:extLst>
              <a:ext uri="{FF2B5EF4-FFF2-40B4-BE49-F238E27FC236}">
                <a16:creationId xmlns:a16="http://schemas.microsoft.com/office/drawing/2014/main" id="{9E6E01B1-AC90-1BB9-BA43-47E67BAE7BCB}"/>
              </a:ext>
            </a:extLst>
          </p:cNvPr>
          <p:cNvSpPr txBox="1"/>
          <p:nvPr/>
        </p:nvSpPr>
        <p:spPr>
          <a:xfrm>
            <a:off x="882096" y="3105834"/>
            <a:ext cx="5823504" cy="369332"/>
          </a:xfrm>
          <a:prstGeom prst="rect">
            <a:avLst/>
          </a:prstGeom>
          <a:noFill/>
          <a:ln>
            <a:solidFill>
              <a:schemeClr val="accent1"/>
            </a:solidFill>
          </a:ln>
        </p:spPr>
        <p:txBody>
          <a:bodyPr wrap="square">
            <a:spAutoFit/>
          </a:bodyPr>
          <a:lstStyle/>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view_prd_categ</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37006DDE-6786-3009-20D5-AD54938DE4F1}"/>
              </a:ext>
            </a:extLst>
          </p:cNvPr>
          <p:cNvSpPr txBox="1"/>
          <p:nvPr/>
        </p:nvSpPr>
        <p:spPr>
          <a:xfrm>
            <a:off x="990600" y="4522800"/>
            <a:ext cx="5823504" cy="1477328"/>
          </a:xfrm>
          <a:prstGeom prst="rect">
            <a:avLst/>
          </a:prstGeom>
          <a:noFill/>
          <a:ln>
            <a:solidFill>
              <a:schemeClr val="accent1"/>
            </a:solidFill>
          </a:ln>
        </p:spPr>
        <p:txBody>
          <a:bodyPr wrap="square">
            <a:spAutoFit/>
          </a:bodyPr>
          <a:lstStyle/>
          <a:p>
            <a:r>
              <a:rPr lang="en-US" sz="1800" dirty="0">
                <a:solidFill>
                  <a:schemeClr val="accent1"/>
                </a:solidFill>
                <a:latin typeface="Consolas" panose="020B0609020204030204" pitchFamily="49" charset="0"/>
              </a:rPr>
              <a:t>-- Syntax </a:t>
            </a: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[IF EXISTS] </a:t>
            </a:r>
          </a:p>
          <a:p>
            <a:r>
              <a:rPr lang="en-US" sz="1800" dirty="0" err="1">
                <a:solidFill>
                  <a:srgbClr val="FF00FF"/>
                </a:solidFill>
                <a:latin typeface="Consolas" panose="020B0609020204030204" pitchFamily="49" charset="0"/>
              </a:rPr>
              <a:t>schema_name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view_name</a:t>
            </a:r>
            <a:r>
              <a:rPr lang="en-US" dirty="0">
                <a:solidFill>
                  <a:srgbClr val="808080"/>
                </a:solidFill>
                <a:latin typeface="Consolas" panose="020B0609020204030204" pitchFamily="49" charset="0"/>
              </a:rPr>
              <a:t>,</a:t>
            </a:r>
          </a:p>
          <a:p>
            <a:r>
              <a:rPr lang="en-US" sz="1800" dirty="0" err="1">
                <a:solidFill>
                  <a:srgbClr val="FF00FF"/>
                </a:solidFill>
                <a:latin typeface="Consolas" panose="020B0609020204030204" pitchFamily="49" charset="0"/>
              </a:rPr>
              <a:t>schema_name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view_name</a:t>
            </a:r>
            <a:r>
              <a:rPr lang="en-US" sz="1800" dirty="0">
                <a:solidFill>
                  <a:srgbClr val="000000"/>
                </a:solidFill>
                <a:latin typeface="Consolas" panose="020B0609020204030204" pitchFamily="49" charset="0"/>
              </a:rPr>
              <a:t>,</a:t>
            </a:r>
            <a:endParaRPr lang="en-US" dirty="0">
              <a:solidFill>
                <a:srgbClr val="808080"/>
              </a:solidFill>
              <a:latin typeface="Consolas" panose="020B0609020204030204" pitchFamily="49" charset="0"/>
            </a:endParaRPr>
          </a:p>
          <a:p>
            <a:r>
              <a:rPr lang="en-US" sz="1800" dirty="0" err="1">
                <a:solidFill>
                  <a:srgbClr val="FF00FF"/>
                </a:solidFill>
                <a:latin typeface="Consolas" panose="020B0609020204030204" pitchFamily="49" charset="0"/>
              </a:rPr>
              <a:t>schema_name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view_name</a:t>
            </a:r>
            <a:r>
              <a:rPr lang="en-US" sz="1800" dirty="0">
                <a:solidFill>
                  <a:srgbClr val="000000"/>
                </a:solidFill>
                <a:latin typeface="Consolas" panose="020B0609020204030204" pitchFamily="49" charset="0"/>
              </a:rPr>
              <a:t>;</a:t>
            </a:r>
            <a:endParaRPr lang="ar-EG" dirty="0"/>
          </a:p>
        </p:txBody>
      </p:sp>
    </p:spTree>
    <p:extLst>
      <p:ext uri="{BB962C8B-B14F-4D97-AF65-F5344CB8AC3E}">
        <p14:creationId xmlns:p14="http://schemas.microsoft.com/office/powerpoint/2010/main" val="980345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D78D-9E39-D293-AE69-7D4B007811CF}"/>
              </a:ext>
            </a:extLst>
          </p:cNvPr>
          <p:cNvSpPr>
            <a:spLocks noGrp="1"/>
          </p:cNvSpPr>
          <p:nvPr>
            <p:ph type="title"/>
          </p:nvPr>
        </p:nvSpPr>
        <p:spPr/>
        <p:txBody>
          <a:bodyPr/>
          <a:lstStyle/>
          <a:p>
            <a:r>
              <a:rPr lang="en-US" b="1" dirty="0">
                <a:latin typeface="Wotfard"/>
              </a:rPr>
              <a:t>Database Objects </a:t>
            </a:r>
            <a:endParaRPr lang="ar-EG" b="1" dirty="0">
              <a:latin typeface="Wotfard"/>
            </a:endParaRPr>
          </a:p>
        </p:txBody>
      </p:sp>
      <p:graphicFrame>
        <p:nvGraphicFramePr>
          <p:cNvPr id="4" name="Content Placeholder 3">
            <a:extLst>
              <a:ext uri="{FF2B5EF4-FFF2-40B4-BE49-F238E27FC236}">
                <a16:creationId xmlns:a16="http://schemas.microsoft.com/office/drawing/2014/main" id="{0875770C-472A-81B0-0951-1537926407A3}"/>
              </a:ext>
            </a:extLst>
          </p:cNvPr>
          <p:cNvGraphicFramePr>
            <a:graphicFrameLocks noGrp="1"/>
          </p:cNvGraphicFramePr>
          <p:nvPr>
            <p:ph idx="1"/>
          </p:nvPr>
        </p:nvGraphicFramePr>
        <p:xfrm>
          <a:off x="859878" y="1828800"/>
          <a:ext cx="7698685" cy="4419600"/>
        </p:xfrm>
        <a:graphic>
          <a:graphicData uri="http://schemas.openxmlformats.org/drawingml/2006/table">
            <a:tbl>
              <a:tblPr rtl="1" firstRow="1" bandRow="1">
                <a:tableStyleId>{5C22544A-7EE6-4342-B048-85BDC9FD1C3A}</a:tableStyleId>
              </a:tblPr>
              <a:tblGrid>
                <a:gridCol w="6325115">
                  <a:extLst>
                    <a:ext uri="{9D8B030D-6E8A-4147-A177-3AD203B41FA5}">
                      <a16:colId xmlns:a16="http://schemas.microsoft.com/office/drawing/2014/main" val="3308167121"/>
                    </a:ext>
                  </a:extLst>
                </a:gridCol>
                <a:gridCol w="1373570">
                  <a:extLst>
                    <a:ext uri="{9D8B030D-6E8A-4147-A177-3AD203B41FA5}">
                      <a16:colId xmlns:a16="http://schemas.microsoft.com/office/drawing/2014/main" val="3702822558"/>
                    </a:ext>
                  </a:extLst>
                </a:gridCol>
              </a:tblGrid>
              <a:tr h="506410">
                <a:tc>
                  <a:txBody>
                    <a:bodyPr/>
                    <a:lstStyle/>
                    <a:p>
                      <a:pPr algn="ctr" rtl="1"/>
                      <a:r>
                        <a:rPr lang="en-US" sz="1800" dirty="0">
                          <a:latin typeface="Times New Roman" panose="02020603050405020304" pitchFamily="18" charset="0"/>
                          <a:cs typeface="Times New Roman" panose="02020603050405020304" pitchFamily="18" charset="0"/>
                        </a:rPr>
                        <a:t>Description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rtl="1"/>
                      <a:r>
                        <a:rPr lang="en-US" sz="1800" dirty="0">
                          <a:latin typeface="Times New Roman" panose="02020603050405020304" pitchFamily="18" charset="0"/>
                          <a:cs typeface="Times New Roman" panose="02020603050405020304" pitchFamily="18" charset="0"/>
                        </a:rPr>
                        <a:t>Object </a:t>
                      </a:r>
                      <a:endParaRPr lang="ar-EG"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594244919"/>
                  </a:ext>
                </a:extLst>
              </a:tr>
              <a:tr h="506410">
                <a:tc>
                  <a:txBody>
                    <a:bodyPr/>
                    <a:lstStyle/>
                    <a:p>
                      <a:pPr algn="l" rtl="0"/>
                      <a:r>
                        <a:rPr lang="en-US" sz="1800" dirty="0">
                          <a:latin typeface="Times New Roman" panose="02020603050405020304" pitchFamily="18" charset="0"/>
                          <a:cs typeface="Times New Roman" panose="02020603050405020304" pitchFamily="18" charset="0"/>
                        </a:rPr>
                        <a:t>Contains all data in SQL server databases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Table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72304424"/>
                  </a:ext>
                </a:extLst>
              </a:tr>
              <a:tr h="506410">
                <a:tc>
                  <a:txBody>
                    <a:bodyPr/>
                    <a:lstStyle/>
                    <a:p>
                      <a:pPr algn="l" rtl="0"/>
                      <a:r>
                        <a:rPr lang="en-US" sz="1800" dirty="0">
                          <a:latin typeface="Times New Roman" panose="02020603050405020304" pitchFamily="18" charset="0"/>
                          <a:cs typeface="Times New Roman" panose="02020603050405020304" pitchFamily="18" charset="0"/>
                        </a:rPr>
                        <a:t>Act as a virtual table or a stored query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View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546203206"/>
                  </a:ext>
                </a:extLst>
              </a:tr>
              <a:tr h="538169">
                <a:tc>
                  <a:txBody>
                    <a:bodyPr/>
                    <a:lstStyle/>
                    <a:p>
                      <a:pPr algn="l" rtl="0"/>
                      <a:r>
                        <a:rPr lang="en-US" sz="1800" dirty="0">
                          <a:latin typeface="Times New Roman" panose="02020603050405020304" pitchFamily="18" charset="0"/>
                          <a:cs typeface="Times New Roman" panose="02020603050405020304" pitchFamily="18" charset="0"/>
                        </a:rPr>
                        <a:t>Enable Fast retrieval, build from one or more columns in table or view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Index</a:t>
                      </a:r>
                    </a:p>
                  </a:txBody>
                  <a:tcPr marL="68580" marR="68580" marT="34290" marB="34290"/>
                </a:tc>
                <a:extLst>
                  <a:ext uri="{0D108BD9-81ED-4DB2-BD59-A6C34878D82A}">
                    <a16:rowId xmlns:a16="http://schemas.microsoft.com/office/drawing/2014/main" val="1915043033"/>
                  </a:ext>
                </a:extLst>
              </a:tr>
              <a:tr h="538169">
                <a:tc>
                  <a:txBody>
                    <a:bodyPr/>
                    <a:lstStyle/>
                    <a:p>
                      <a:pPr algn="l" rtl="0"/>
                      <a:r>
                        <a:rPr lang="en-US" sz="1800" dirty="0">
                          <a:latin typeface="Times New Roman" panose="02020603050405020304" pitchFamily="18" charset="0"/>
                          <a:cs typeface="Times New Roman" panose="02020603050405020304" pitchFamily="18" charset="0"/>
                        </a:rPr>
                        <a:t>Execute a batch of SQL code when an insert, update or delete command is executed against a specific table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Triggers</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1204706"/>
                  </a:ext>
                </a:extLst>
              </a:tr>
              <a:tr h="506410">
                <a:tc>
                  <a:txBody>
                    <a:bodyPr/>
                    <a:lstStyle/>
                    <a:p>
                      <a:pPr algn="l" rtl="0"/>
                      <a:r>
                        <a:rPr lang="en-US" sz="1800" dirty="0">
                          <a:latin typeface="Times New Roman" panose="02020603050405020304" pitchFamily="18" charset="0"/>
                          <a:cs typeface="Times New Roman" panose="02020603050405020304" pitchFamily="18" charset="0"/>
                        </a:rPr>
                        <a:t>Accept parameters, contain statements, and return values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Procedure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315975870"/>
                  </a:ext>
                </a:extLst>
              </a:tr>
              <a:tr h="506410">
                <a:tc>
                  <a:txBody>
                    <a:bodyPr/>
                    <a:lstStyle/>
                    <a:p>
                      <a:pPr algn="l" rtl="0"/>
                      <a:r>
                        <a:rPr lang="en-US" sz="1800" dirty="0">
                          <a:latin typeface="Times New Roman" panose="02020603050405020304" pitchFamily="18" charset="0"/>
                          <a:cs typeface="Times New Roman" panose="02020603050405020304" pitchFamily="18" charset="0"/>
                        </a:rPr>
                        <a:t>Prevent inconsistent data from being placed in a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Constrains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872906523"/>
                  </a:ext>
                </a:extLst>
              </a:tr>
              <a:tr h="653110">
                <a:tc>
                  <a:txBody>
                    <a:bodyPr/>
                    <a:lstStyle/>
                    <a:p>
                      <a:pPr algn="l" rtl="0"/>
                      <a:r>
                        <a:rPr lang="en-US" sz="1800" dirty="0">
                          <a:latin typeface="Times New Roman" panose="02020603050405020304" pitchFamily="18" charset="0"/>
                          <a:cs typeface="Times New Roman" panose="02020603050405020304" pitchFamily="18" charset="0"/>
                        </a:rPr>
                        <a:t>Specify acceptable values that can be inserted in column </a:t>
                      </a:r>
                      <a:endParaRPr lang="ar-EG"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rtl="1"/>
                      <a:r>
                        <a:rPr lang="en-US" sz="1800" b="1" dirty="0">
                          <a:latin typeface="Times New Roman" panose="02020603050405020304" pitchFamily="18" charset="0"/>
                          <a:cs typeface="Times New Roman" panose="02020603050405020304" pitchFamily="18" charset="0"/>
                        </a:rPr>
                        <a:t>Rules </a:t>
                      </a:r>
                      <a:endParaRPr lang="ar-EG" sz="18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466140337"/>
                  </a:ext>
                </a:extLst>
              </a:tr>
            </a:tbl>
          </a:graphicData>
        </a:graphic>
      </p:graphicFrame>
    </p:spTree>
    <p:extLst>
      <p:ext uri="{BB962C8B-B14F-4D97-AF65-F5344CB8AC3E}">
        <p14:creationId xmlns:p14="http://schemas.microsoft.com/office/powerpoint/2010/main" val="4073185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dirty="0"/>
              <a:t>Rule</a:t>
            </a:r>
          </a:p>
        </p:txBody>
      </p:sp>
      <p:sp>
        <p:nvSpPr>
          <p:cNvPr id="16387" name="Rectangle 3"/>
          <p:cNvSpPr>
            <a:spLocks noGrp="1" noChangeArrowheads="1"/>
          </p:cNvSpPr>
          <p:nvPr>
            <p:ph idx="1"/>
          </p:nvPr>
        </p:nvSpPr>
        <p:spPr/>
        <p:txBody>
          <a:bodyPr/>
          <a:lstStyle/>
          <a:p>
            <a:pPr>
              <a:spcBef>
                <a:spcPts val="600"/>
              </a:spcBef>
            </a:pPr>
            <a:r>
              <a:rPr lang="en-US" b="1" dirty="0">
                <a:solidFill>
                  <a:schemeClr val="tx1"/>
                </a:solidFill>
              </a:rPr>
              <a:t>A rule is a database object that prevents inserts and updates if the rule’s condition is not met</a:t>
            </a:r>
          </a:p>
          <a:p>
            <a:pPr lvl="1">
              <a:spcBef>
                <a:spcPts val="600"/>
              </a:spcBef>
            </a:pPr>
            <a:r>
              <a:rPr lang="en-US" b="1" dirty="0">
                <a:solidFill>
                  <a:schemeClr val="tx1"/>
                </a:solidFill>
              </a:rPr>
              <a:t>Like a check constraint, it can be used to enforce domain integrity</a:t>
            </a:r>
          </a:p>
          <a:p>
            <a:pPr>
              <a:spcBef>
                <a:spcPts val="600"/>
              </a:spcBef>
            </a:pPr>
            <a:r>
              <a:rPr lang="en-US" b="1" dirty="0">
                <a:solidFill>
                  <a:schemeClr val="tx1"/>
                </a:solidFill>
              </a:rPr>
              <a:t>A rule can be bound to one or more columns</a:t>
            </a:r>
          </a:p>
          <a:p>
            <a:pPr>
              <a:spcBef>
                <a:spcPts val="600"/>
              </a:spcBef>
              <a:buFont typeface="Monotype Sorts" pitchFamily="2" charset="2"/>
              <a:buNone/>
            </a:pPr>
            <a:endParaRPr lang="en-US" b="1" dirty="0">
              <a:solidFill>
                <a:schemeClr val="tx1"/>
              </a:solidFill>
            </a:endParaRPr>
          </a:p>
        </p:txBody>
      </p:sp>
    </p:spTree>
    <p:extLst>
      <p:ext uri="{BB962C8B-B14F-4D97-AF65-F5344CB8AC3E}">
        <p14:creationId xmlns:p14="http://schemas.microsoft.com/office/powerpoint/2010/main" val="60128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dirty="0"/>
              <a:t>Creating Rules</a:t>
            </a:r>
          </a:p>
        </p:txBody>
      </p:sp>
      <p:sp>
        <p:nvSpPr>
          <p:cNvPr id="17411" name="Rectangle 3"/>
          <p:cNvSpPr>
            <a:spLocks noGrp="1" noChangeArrowheads="1"/>
          </p:cNvSpPr>
          <p:nvPr>
            <p:ph idx="1"/>
          </p:nvPr>
        </p:nvSpPr>
        <p:spPr/>
        <p:txBody>
          <a:bodyPr>
            <a:normAutofit lnSpcReduction="10000"/>
          </a:bodyPr>
          <a:lstStyle/>
          <a:p>
            <a:pPr>
              <a:spcBef>
                <a:spcPts val="600"/>
              </a:spcBef>
            </a:pPr>
            <a:r>
              <a:rPr lang="en-US" dirty="0"/>
              <a:t>Simplified Syntax:</a:t>
            </a:r>
          </a:p>
          <a:p>
            <a:pPr>
              <a:spcBef>
                <a:spcPct val="0"/>
              </a:spcBef>
              <a:buFont typeface="Monotype Sorts" pitchFamily="2" charset="2"/>
              <a:buNone/>
            </a:pPr>
            <a:r>
              <a:rPr lang="en-US" sz="2200" dirty="0">
                <a:solidFill>
                  <a:srgbClr val="1669BC"/>
                </a:solidFill>
              </a:rPr>
              <a:t>	</a:t>
            </a:r>
            <a:r>
              <a:rPr lang="en-US" sz="2200" dirty="0">
                <a:solidFill>
                  <a:srgbClr val="3333FF"/>
                </a:solidFill>
              </a:rPr>
              <a:t>create rule </a:t>
            </a:r>
            <a:r>
              <a:rPr lang="en-US" sz="2200" i="1" dirty="0" err="1">
                <a:solidFill>
                  <a:srgbClr val="3333FF"/>
                </a:solidFill>
              </a:rPr>
              <a:t>rule_name</a:t>
            </a:r>
            <a:r>
              <a:rPr lang="en-US" sz="2200" dirty="0">
                <a:solidFill>
                  <a:srgbClr val="3333FF"/>
                </a:solidFill>
              </a:rPr>
              <a:t> as</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condition_expression</a:t>
            </a:r>
            <a:endParaRPr lang="en-US" dirty="0">
              <a:solidFill>
                <a:srgbClr val="3333FF"/>
              </a:solidFill>
            </a:endParaRPr>
          </a:p>
          <a:p>
            <a:pPr>
              <a:spcBef>
                <a:spcPts val="600"/>
              </a:spcBef>
            </a:pPr>
            <a:r>
              <a:rPr lang="en-US" dirty="0"/>
              <a:t>Examples:</a:t>
            </a:r>
          </a:p>
          <a:p>
            <a:pPr>
              <a:spcBef>
                <a:spcPct val="0"/>
              </a:spcBef>
              <a:buFont typeface="Monotype Sorts" pitchFamily="2" charset="2"/>
              <a:buNone/>
            </a:pPr>
            <a:r>
              <a:rPr lang="en-US" sz="1800" b="1" dirty="0">
                <a:solidFill>
                  <a:srgbClr val="3333FF"/>
                </a:solidFill>
                <a:latin typeface="Courier New" pitchFamily="49" charset="0"/>
              </a:rPr>
              <a:t>	create rule </a:t>
            </a:r>
            <a:r>
              <a:rPr lang="en-US" sz="1800" b="1" dirty="0" err="1">
                <a:solidFill>
                  <a:srgbClr val="3333FF"/>
                </a:solidFill>
                <a:latin typeface="Courier New" pitchFamily="49" charset="0"/>
              </a:rPr>
              <a:t>rul_state</a:t>
            </a: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@state in ("CA", "CO", "WA")</a:t>
            </a: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create rule </a:t>
            </a:r>
            <a:r>
              <a:rPr lang="en-US" sz="1800" b="1" dirty="0" err="1">
                <a:solidFill>
                  <a:srgbClr val="3333FF"/>
                </a:solidFill>
                <a:latin typeface="Courier New" pitchFamily="49" charset="0"/>
              </a:rPr>
              <a:t>rul_discount_range</a:t>
            </a: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@discount between 0 and 20</a:t>
            </a: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create rule </a:t>
            </a:r>
            <a:r>
              <a:rPr lang="en-US" sz="1800" b="1" dirty="0" err="1">
                <a:solidFill>
                  <a:srgbClr val="3333FF"/>
                </a:solidFill>
                <a:latin typeface="Courier New" pitchFamily="49" charset="0"/>
              </a:rPr>
              <a:t>rul_file_date</a:t>
            </a: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@date &lt; 12 or @date &gt; 22</a:t>
            </a:r>
          </a:p>
          <a:p>
            <a:pPr>
              <a:spcBef>
                <a:spcPct val="0"/>
              </a:spcBef>
              <a:buFont typeface="Monotype Sorts" pitchFamily="2" charset="2"/>
              <a:buNone/>
            </a:pPr>
            <a:endParaRPr lang="en-US" sz="12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create rule </a:t>
            </a:r>
            <a:r>
              <a:rPr lang="en-US" sz="1800" b="1" dirty="0" err="1">
                <a:solidFill>
                  <a:srgbClr val="3333FF"/>
                </a:solidFill>
                <a:latin typeface="Courier New" pitchFamily="49" charset="0"/>
              </a:rPr>
              <a:t>rul_pub_id</a:t>
            </a:r>
            <a:r>
              <a:rPr lang="en-US" sz="1800" b="1" dirty="0">
                <a:solidFill>
                  <a:srgbClr val="3333FF"/>
                </a:solidFill>
                <a:latin typeface="Courier New" pitchFamily="49" charset="0"/>
              </a:rPr>
              <a:t> as</a:t>
            </a:r>
          </a:p>
          <a:p>
            <a:pPr>
              <a:spcBef>
                <a:spcPct val="0"/>
              </a:spcBef>
              <a:buFont typeface="Monotype Sorts" pitchFamily="2" charset="2"/>
              <a:buNone/>
            </a:pPr>
            <a:r>
              <a:rPr lang="en-US" sz="1800" b="1" dirty="0">
                <a:solidFill>
                  <a:srgbClr val="3333FF"/>
                </a:solidFill>
                <a:latin typeface="Courier New" pitchFamily="49" charset="0"/>
              </a:rPr>
              <a:t>		@pub_id in ("1389", "0736", "0877") or</a:t>
            </a:r>
          </a:p>
          <a:p>
            <a:pPr>
              <a:spcBef>
                <a:spcPct val="0"/>
              </a:spcBef>
              <a:buFont typeface="Monotype Sorts" pitchFamily="2" charset="2"/>
              <a:buNone/>
            </a:pPr>
            <a:r>
              <a:rPr lang="en-US" sz="1800" b="1" dirty="0">
                <a:solidFill>
                  <a:srgbClr val="3333FF"/>
                </a:solidFill>
                <a:latin typeface="Courier New" pitchFamily="49" charset="0"/>
              </a:rPr>
              <a:t>		@pub_id like "99[0-9][0-9]"</a:t>
            </a:r>
          </a:p>
        </p:txBody>
      </p:sp>
    </p:spTree>
    <p:extLst>
      <p:ext uri="{BB962C8B-B14F-4D97-AF65-F5344CB8AC3E}">
        <p14:creationId xmlns:p14="http://schemas.microsoft.com/office/powerpoint/2010/main" val="10755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a:t>Data Integrity</a:t>
            </a:r>
          </a:p>
        </p:txBody>
      </p:sp>
      <p:sp>
        <p:nvSpPr>
          <p:cNvPr id="11267" name="Rectangle 3"/>
          <p:cNvSpPr>
            <a:spLocks noGrp="1" noChangeArrowheads="1"/>
          </p:cNvSpPr>
          <p:nvPr>
            <p:ph idx="1"/>
          </p:nvPr>
        </p:nvSpPr>
        <p:spPr>
          <a:xfrm>
            <a:off x="857250" y="1965960"/>
            <a:ext cx="7404653" cy="4282440"/>
          </a:xfrm>
        </p:spPr>
        <p:txBody>
          <a:bodyPr>
            <a:normAutofit/>
          </a:bodyPr>
          <a:lstStyle/>
          <a:p>
            <a:pPr algn="just">
              <a:spcBef>
                <a:spcPct val="0"/>
              </a:spcBef>
            </a:pPr>
            <a:r>
              <a:rPr lang="en-US" dirty="0">
                <a:solidFill>
                  <a:schemeClr val="tx1"/>
                </a:solidFill>
                <a:latin typeface="Times New Roman" panose="02020603050405020304" pitchFamily="18" charset="0"/>
                <a:cs typeface="Times New Roman" panose="02020603050405020304" pitchFamily="18" charset="0"/>
              </a:rPr>
              <a:t>Data integrity helps to ensure that the data within a database is correct. This module discusses one method for enforcing the three types of data integrity</a:t>
            </a:r>
          </a:p>
          <a:p>
            <a:pPr algn="just">
              <a:spcBef>
                <a:spcPts val="700"/>
              </a:spcBef>
            </a:pPr>
            <a:r>
              <a:rPr lang="en-US" b="1" dirty="0">
                <a:solidFill>
                  <a:schemeClr val="tx1"/>
                </a:solidFill>
                <a:latin typeface="Times New Roman" panose="02020603050405020304" pitchFamily="18" charset="0"/>
                <a:cs typeface="Times New Roman" panose="02020603050405020304" pitchFamily="18" charset="0"/>
              </a:rPr>
              <a:t>Three types of integrity help to ensure the correctness of data</a:t>
            </a:r>
          </a:p>
          <a:p>
            <a:pPr marL="491490" indent="-457200" algn="just">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Domain integrity</a:t>
            </a:r>
          </a:p>
          <a:p>
            <a:pPr lvl="2" algn="just">
              <a:spcBef>
                <a:spcPts val="200"/>
              </a:spcBef>
            </a:pPr>
            <a:r>
              <a:rPr lang="en-US" sz="1800" dirty="0">
                <a:solidFill>
                  <a:schemeClr val="tx1"/>
                </a:solidFill>
                <a:latin typeface="Times New Roman" panose="02020603050405020304" pitchFamily="18" charset="0"/>
                <a:cs typeface="Times New Roman" panose="02020603050405020304" pitchFamily="18" charset="0"/>
              </a:rPr>
              <a:t>Ensures that any value in a column is within the acceptable set of values for that column</a:t>
            </a:r>
          </a:p>
          <a:p>
            <a:pPr marL="491490" indent="-457200" algn="just">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Entity integrity</a:t>
            </a:r>
          </a:p>
          <a:p>
            <a:pPr lvl="2" algn="just">
              <a:spcBef>
                <a:spcPts val="200"/>
              </a:spcBef>
            </a:pPr>
            <a:r>
              <a:rPr lang="en-US" sz="1800" dirty="0">
                <a:solidFill>
                  <a:schemeClr val="tx1"/>
                </a:solidFill>
                <a:latin typeface="Times New Roman" panose="02020603050405020304" pitchFamily="18" charset="0"/>
                <a:cs typeface="Times New Roman" panose="02020603050405020304" pitchFamily="18" charset="0"/>
              </a:rPr>
              <a:t>Ensures that every row of a table can be uniquely identified</a:t>
            </a:r>
          </a:p>
          <a:p>
            <a:pPr marL="491490" indent="-457200" algn="just">
              <a:spcBef>
                <a:spcPts val="600"/>
              </a:spcBef>
              <a:buFont typeface="+mj-lt"/>
              <a:buAutoNum type="arabicPeriod"/>
            </a:pPr>
            <a:r>
              <a:rPr lang="en-US" sz="2400" dirty="0">
                <a:latin typeface="Times New Roman" panose="02020603050405020304" pitchFamily="18" charset="0"/>
                <a:cs typeface="Times New Roman" panose="02020603050405020304" pitchFamily="18" charset="0"/>
              </a:rPr>
              <a:t>Referential integrity</a:t>
            </a:r>
          </a:p>
          <a:p>
            <a:pPr lvl="2" algn="just">
              <a:spcBef>
                <a:spcPts val="200"/>
              </a:spcBef>
            </a:pPr>
            <a:r>
              <a:rPr lang="en-US" sz="1800" dirty="0">
                <a:solidFill>
                  <a:schemeClr val="tx1"/>
                </a:solidFill>
                <a:latin typeface="Times New Roman" panose="02020603050405020304" pitchFamily="18" charset="0"/>
                <a:cs typeface="Times New Roman" panose="02020603050405020304" pitchFamily="18" charset="0"/>
              </a:rPr>
              <a:t>Ensures that a given value cannot be entered in one table unless the value already exists in another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1017" y="380999"/>
            <a:ext cx="7406640" cy="1148447"/>
          </a:xfrm>
        </p:spPr>
        <p:txBody>
          <a:bodyPr/>
          <a:lstStyle/>
          <a:p>
            <a:pPr eaLnBrk="1" hangingPunct="1"/>
            <a:r>
              <a:rPr lang="en-US" b="1" dirty="0"/>
              <a:t>Types of Data Integrity</a:t>
            </a:r>
          </a:p>
        </p:txBody>
      </p:sp>
      <p:sp>
        <p:nvSpPr>
          <p:cNvPr id="6147" name="Rounded Rectangle 827407"/>
          <p:cNvSpPr>
            <a:spLocks noChangeArrowheads="1"/>
          </p:cNvSpPr>
          <p:nvPr/>
        </p:nvSpPr>
        <p:spPr bwMode="auto">
          <a:xfrm>
            <a:off x="5700713" y="3559174"/>
            <a:ext cx="2414587" cy="708026"/>
          </a:xfrm>
          <a:prstGeom prst="roundRect">
            <a:avLst>
              <a:gd name="adj" fmla="val 4167"/>
            </a:avLst>
          </a:prstGeom>
          <a:solidFill>
            <a:schemeClr val="bg1"/>
          </a:solidFill>
          <a:ln w="9525" algn="ctr">
            <a:solidFill>
              <a:srgbClr val="777777"/>
            </a:solidFill>
            <a:round/>
            <a:headEnd/>
            <a:tailEnd/>
          </a:ln>
        </p:spPr>
        <p:txBody>
          <a:bodyPr/>
          <a:lstStyle/>
          <a:p>
            <a:r>
              <a:rPr lang="en-GB" sz="1600"/>
              <a:t>Entity Integrity</a:t>
            </a:r>
          </a:p>
          <a:p>
            <a:r>
              <a:rPr lang="en-GB" sz="1600"/>
              <a:t>(Rows)</a:t>
            </a:r>
            <a:endParaRPr lang="en-US" sz="1600"/>
          </a:p>
          <a:p>
            <a:pPr>
              <a:lnSpc>
                <a:spcPct val="80000"/>
              </a:lnSpc>
            </a:pPr>
            <a:endParaRPr lang="en-US" sz="1600"/>
          </a:p>
        </p:txBody>
      </p:sp>
      <p:sp>
        <p:nvSpPr>
          <p:cNvPr id="6148" name="Rounded Rectangle 827407"/>
          <p:cNvSpPr>
            <a:spLocks noChangeArrowheads="1"/>
          </p:cNvSpPr>
          <p:nvPr/>
        </p:nvSpPr>
        <p:spPr bwMode="auto">
          <a:xfrm>
            <a:off x="2457450" y="1752600"/>
            <a:ext cx="3262085" cy="528637"/>
          </a:xfrm>
          <a:prstGeom prst="roundRect">
            <a:avLst>
              <a:gd name="adj" fmla="val 4167"/>
            </a:avLst>
          </a:prstGeom>
          <a:solidFill>
            <a:schemeClr val="bg1"/>
          </a:solidFill>
          <a:ln w="9525" algn="ctr">
            <a:solidFill>
              <a:srgbClr val="777777"/>
            </a:solidFill>
            <a:round/>
            <a:headEnd/>
            <a:tailEnd/>
          </a:ln>
        </p:spPr>
        <p:txBody>
          <a:bodyPr/>
          <a:lstStyle/>
          <a:p>
            <a:r>
              <a:rPr lang="en-GB" sz="1600"/>
              <a:t>Domain Integrity</a:t>
            </a:r>
          </a:p>
          <a:p>
            <a:r>
              <a:rPr lang="en-GB" sz="1600"/>
              <a:t>(Columns)</a:t>
            </a:r>
            <a:endParaRPr lang="en-US" sz="1600"/>
          </a:p>
          <a:p>
            <a:pPr>
              <a:lnSpc>
                <a:spcPct val="80000"/>
              </a:lnSpc>
            </a:pPr>
            <a:endParaRPr lang="en-US" sz="1600"/>
          </a:p>
        </p:txBody>
      </p:sp>
      <p:grpSp>
        <p:nvGrpSpPr>
          <p:cNvPr id="2" name="Group 19"/>
          <p:cNvGrpSpPr>
            <a:grpSpLocks/>
          </p:cNvGrpSpPr>
          <p:nvPr/>
        </p:nvGrpSpPr>
        <p:grpSpPr bwMode="auto">
          <a:xfrm>
            <a:off x="1762125" y="2344737"/>
            <a:ext cx="2936875" cy="3221039"/>
            <a:chOff x="513" y="1229"/>
            <a:chExt cx="1850" cy="2029"/>
          </a:xfrm>
        </p:grpSpPr>
        <p:pic>
          <p:nvPicPr>
            <p:cNvPr id="6159" name="Picture 5" descr="Record"/>
            <p:cNvPicPr>
              <a:picLocks noChangeAspect="1" noChangeArrowheads="1"/>
            </p:cNvPicPr>
            <p:nvPr/>
          </p:nvPicPr>
          <p:blipFill>
            <a:blip r:embed="rId3" cstate="print"/>
            <a:srcRect/>
            <a:stretch>
              <a:fillRect/>
            </a:stretch>
          </p:blipFill>
          <p:spPr bwMode="auto">
            <a:xfrm>
              <a:off x="513" y="1229"/>
              <a:ext cx="1850" cy="2029"/>
            </a:xfrm>
            <a:prstGeom prst="rect">
              <a:avLst/>
            </a:prstGeom>
            <a:noFill/>
            <a:ln w="9525">
              <a:noFill/>
              <a:miter lim="800000"/>
              <a:headEnd/>
              <a:tailEnd/>
            </a:ln>
          </p:spPr>
        </p:pic>
        <p:sp>
          <p:nvSpPr>
            <p:cNvPr id="6160" name="Freeform 14"/>
            <p:cNvSpPr>
              <a:spLocks/>
            </p:cNvSpPr>
            <p:nvPr/>
          </p:nvSpPr>
          <p:spPr bwMode="auto">
            <a:xfrm>
              <a:off x="1359" y="1611"/>
              <a:ext cx="375" cy="1422"/>
            </a:xfrm>
            <a:custGeom>
              <a:avLst/>
              <a:gdLst>
                <a:gd name="T0" fmla="*/ 3 w 375"/>
                <a:gd name="T1" fmla="*/ 0 h 1422"/>
                <a:gd name="T2" fmla="*/ 0 w 375"/>
                <a:gd name="T3" fmla="*/ 1314 h 1422"/>
                <a:gd name="T4" fmla="*/ 369 w 375"/>
                <a:gd name="T5" fmla="*/ 1422 h 1422"/>
                <a:gd name="T6" fmla="*/ 375 w 375"/>
                <a:gd name="T7" fmla="*/ 90 h 1422"/>
                <a:gd name="T8" fmla="*/ 3 w 375"/>
                <a:gd name="T9" fmla="*/ 0 h 1422"/>
                <a:gd name="T10" fmla="*/ 0 60000 65536"/>
                <a:gd name="T11" fmla="*/ 0 60000 65536"/>
                <a:gd name="T12" fmla="*/ 0 60000 65536"/>
                <a:gd name="T13" fmla="*/ 0 60000 65536"/>
                <a:gd name="T14" fmla="*/ 0 60000 65536"/>
                <a:gd name="T15" fmla="*/ 0 w 375"/>
                <a:gd name="T16" fmla="*/ 0 h 1422"/>
                <a:gd name="T17" fmla="*/ 375 w 375"/>
                <a:gd name="T18" fmla="*/ 1422 h 1422"/>
              </a:gdLst>
              <a:ahLst/>
              <a:cxnLst>
                <a:cxn ang="T10">
                  <a:pos x="T0" y="T1"/>
                </a:cxn>
                <a:cxn ang="T11">
                  <a:pos x="T2" y="T3"/>
                </a:cxn>
                <a:cxn ang="T12">
                  <a:pos x="T4" y="T5"/>
                </a:cxn>
                <a:cxn ang="T13">
                  <a:pos x="T6" y="T7"/>
                </a:cxn>
                <a:cxn ang="T14">
                  <a:pos x="T8" y="T9"/>
                </a:cxn>
              </a:cxnLst>
              <a:rect l="T15" t="T16" r="T17" b="T18"/>
              <a:pathLst>
                <a:path w="375" h="1422">
                  <a:moveTo>
                    <a:pt x="3" y="0"/>
                  </a:moveTo>
                  <a:lnTo>
                    <a:pt x="0" y="1314"/>
                  </a:lnTo>
                  <a:lnTo>
                    <a:pt x="369" y="1422"/>
                  </a:lnTo>
                  <a:lnTo>
                    <a:pt x="375" y="90"/>
                  </a:lnTo>
                  <a:lnTo>
                    <a:pt x="3" y="0"/>
                  </a:lnTo>
                  <a:close/>
                </a:path>
              </a:pathLst>
            </a:custGeom>
            <a:solidFill>
              <a:srgbClr val="FFCC99">
                <a:alpha val="58823"/>
              </a:srgbClr>
            </a:solidFill>
            <a:ln w="9525">
              <a:solidFill>
                <a:srgbClr val="333333"/>
              </a:solidFill>
              <a:round/>
              <a:headEnd/>
              <a:tailEnd/>
            </a:ln>
          </p:spPr>
          <p:txBody>
            <a:bodyPr anchor="ctr"/>
            <a:lstStyle/>
            <a:p>
              <a:endParaRPr lang="en-US"/>
            </a:p>
          </p:txBody>
        </p:sp>
        <p:sp>
          <p:nvSpPr>
            <p:cNvPr id="6161" name="Freeform 16"/>
            <p:cNvSpPr>
              <a:spLocks/>
            </p:cNvSpPr>
            <p:nvPr/>
          </p:nvSpPr>
          <p:spPr bwMode="auto">
            <a:xfrm>
              <a:off x="843" y="2586"/>
              <a:ext cx="516" cy="279"/>
            </a:xfrm>
            <a:custGeom>
              <a:avLst/>
              <a:gdLst>
                <a:gd name="T0" fmla="*/ 0 w 516"/>
                <a:gd name="T1" fmla="*/ 0 h 279"/>
                <a:gd name="T2" fmla="*/ 0 w 516"/>
                <a:gd name="T3" fmla="*/ 129 h 279"/>
                <a:gd name="T4" fmla="*/ 516 w 516"/>
                <a:gd name="T5" fmla="*/ 279 h 279"/>
                <a:gd name="T6" fmla="*/ 516 w 516"/>
                <a:gd name="T7" fmla="*/ 141 h 279"/>
                <a:gd name="T8" fmla="*/ 0 w 516"/>
                <a:gd name="T9" fmla="*/ 0 h 279"/>
                <a:gd name="T10" fmla="*/ 0 60000 65536"/>
                <a:gd name="T11" fmla="*/ 0 60000 65536"/>
                <a:gd name="T12" fmla="*/ 0 60000 65536"/>
                <a:gd name="T13" fmla="*/ 0 60000 65536"/>
                <a:gd name="T14" fmla="*/ 0 60000 65536"/>
                <a:gd name="T15" fmla="*/ 0 w 516"/>
                <a:gd name="T16" fmla="*/ 0 h 279"/>
                <a:gd name="T17" fmla="*/ 516 w 516"/>
                <a:gd name="T18" fmla="*/ 279 h 279"/>
              </a:gdLst>
              <a:ahLst/>
              <a:cxnLst>
                <a:cxn ang="T10">
                  <a:pos x="T0" y="T1"/>
                </a:cxn>
                <a:cxn ang="T11">
                  <a:pos x="T2" y="T3"/>
                </a:cxn>
                <a:cxn ang="T12">
                  <a:pos x="T4" y="T5"/>
                </a:cxn>
                <a:cxn ang="T13">
                  <a:pos x="T6" y="T7"/>
                </a:cxn>
                <a:cxn ang="T14">
                  <a:pos x="T8" y="T9"/>
                </a:cxn>
              </a:cxnLst>
              <a:rect l="T15" t="T16" r="T17" b="T18"/>
              <a:pathLst>
                <a:path w="516" h="279">
                  <a:moveTo>
                    <a:pt x="0" y="0"/>
                  </a:moveTo>
                  <a:lnTo>
                    <a:pt x="0" y="129"/>
                  </a:lnTo>
                  <a:lnTo>
                    <a:pt x="516" y="279"/>
                  </a:lnTo>
                  <a:lnTo>
                    <a:pt x="516" y="141"/>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sp>
          <p:nvSpPr>
            <p:cNvPr id="6162" name="Freeform 18"/>
            <p:cNvSpPr>
              <a:spLocks/>
            </p:cNvSpPr>
            <p:nvPr/>
          </p:nvSpPr>
          <p:spPr bwMode="auto">
            <a:xfrm>
              <a:off x="1905" y="2877"/>
              <a:ext cx="318" cy="231"/>
            </a:xfrm>
            <a:custGeom>
              <a:avLst/>
              <a:gdLst>
                <a:gd name="T0" fmla="*/ 0 w 318"/>
                <a:gd name="T1" fmla="*/ 0 h 231"/>
                <a:gd name="T2" fmla="*/ 0 w 318"/>
                <a:gd name="T3" fmla="*/ 141 h 231"/>
                <a:gd name="T4" fmla="*/ 318 w 318"/>
                <a:gd name="T5" fmla="*/ 231 h 231"/>
                <a:gd name="T6" fmla="*/ 315 w 318"/>
                <a:gd name="T7" fmla="*/ 90 h 231"/>
                <a:gd name="T8" fmla="*/ 0 w 318"/>
                <a:gd name="T9" fmla="*/ 0 h 231"/>
                <a:gd name="T10" fmla="*/ 0 60000 65536"/>
                <a:gd name="T11" fmla="*/ 0 60000 65536"/>
                <a:gd name="T12" fmla="*/ 0 60000 65536"/>
                <a:gd name="T13" fmla="*/ 0 60000 65536"/>
                <a:gd name="T14" fmla="*/ 0 60000 65536"/>
                <a:gd name="T15" fmla="*/ 0 w 318"/>
                <a:gd name="T16" fmla="*/ 0 h 231"/>
                <a:gd name="T17" fmla="*/ 318 w 318"/>
                <a:gd name="T18" fmla="*/ 231 h 231"/>
              </a:gdLst>
              <a:ahLst/>
              <a:cxnLst>
                <a:cxn ang="T10">
                  <a:pos x="T0" y="T1"/>
                </a:cxn>
                <a:cxn ang="T11">
                  <a:pos x="T2" y="T3"/>
                </a:cxn>
                <a:cxn ang="T12">
                  <a:pos x="T4" y="T5"/>
                </a:cxn>
                <a:cxn ang="T13">
                  <a:pos x="T6" y="T7"/>
                </a:cxn>
                <a:cxn ang="T14">
                  <a:pos x="T8" y="T9"/>
                </a:cxn>
              </a:cxnLst>
              <a:rect l="T15" t="T16" r="T17" b="T18"/>
              <a:pathLst>
                <a:path w="318" h="231">
                  <a:moveTo>
                    <a:pt x="0" y="0"/>
                  </a:moveTo>
                  <a:lnTo>
                    <a:pt x="0" y="141"/>
                  </a:lnTo>
                  <a:lnTo>
                    <a:pt x="318" y="231"/>
                  </a:lnTo>
                  <a:lnTo>
                    <a:pt x="315" y="90"/>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grpSp>
      <p:pic>
        <p:nvPicPr>
          <p:cNvPr id="6150" name="Picture 21" descr="Record"/>
          <p:cNvPicPr>
            <a:picLocks noChangeAspect="1" noChangeArrowheads="1"/>
          </p:cNvPicPr>
          <p:nvPr/>
        </p:nvPicPr>
        <p:blipFill>
          <a:blip r:embed="rId3" cstate="print"/>
          <a:srcRect/>
          <a:stretch>
            <a:fillRect/>
          </a:stretch>
        </p:blipFill>
        <p:spPr bwMode="auto">
          <a:xfrm>
            <a:off x="6448425" y="4605337"/>
            <a:ext cx="1408113" cy="1544638"/>
          </a:xfrm>
          <a:prstGeom prst="rect">
            <a:avLst/>
          </a:prstGeom>
          <a:noFill/>
          <a:ln w="9525">
            <a:noFill/>
            <a:miter lim="800000"/>
            <a:headEnd/>
            <a:tailEnd/>
          </a:ln>
        </p:spPr>
      </p:pic>
      <p:pic>
        <p:nvPicPr>
          <p:cNvPr id="6151" name="Picture 25" descr="Record"/>
          <p:cNvPicPr>
            <a:picLocks noChangeAspect="1" noChangeArrowheads="1"/>
          </p:cNvPicPr>
          <p:nvPr/>
        </p:nvPicPr>
        <p:blipFill>
          <a:blip r:embed="rId3" cstate="print"/>
          <a:srcRect/>
          <a:stretch>
            <a:fillRect/>
          </a:stretch>
        </p:blipFill>
        <p:spPr bwMode="auto">
          <a:xfrm>
            <a:off x="6130925" y="4884737"/>
            <a:ext cx="1408113" cy="1544638"/>
          </a:xfrm>
          <a:prstGeom prst="rect">
            <a:avLst/>
          </a:prstGeom>
          <a:noFill/>
          <a:ln w="9525">
            <a:noFill/>
            <a:miter lim="800000"/>
            <a:headEnd/>
            <a:tailEnd/>
          </a:ln>
        </p:spPr>
      </p:pic>
      <p:sp>
        <p:nvSpPr>
          <p:cNvPr id="6152" name="Freeform 26"/>
          <p:cNvSpPr>
            <a:spLocks/>
          </p:cNvSpPr>
          <p:nvPr/>
        </p:nvSpPr>
        <p:spPr bwMode="auto">
          <a:xfrm>
            <a:off x="3224213" y="2274887"/>
            <a:ext cx="314325" cy="874713"/>
          </a:xfrm>
          <a:custGeom>
            <a:avLst/>
            <a:gdLst>
              <a:gd name="T0" fmla="*/ 346617264 w 204"/>
              <a:gd name="T1" fmla="*/ 786343325 h 558"/>
              <a:gd name="T2" fmla="*/ 484314781 w 204"/>
              <a:gd name="T3" fmla="*/ 749484691 h 558"/>
              <a:gd name="T4" fmla="*/ 251654163 w 204"/>
              <a:gd name="T5" fmla="*/ 1371187664 h 558"/>
              <a:gd name="T6" fmla="*/ 0 w 204"/>
              <a:gd name="T7" fmla="*/ 754399071 h 558"/>
              <a:gd name="T8" fmla="*/ 132948698 w 204"/>
              <a:gd name="T9" fmla="*/ 781428945 h 558"/>
              <a:gd name="T10" fmla="*/ 178057403 w 204"/>
              <a:gd name="T11" fmla="*/ 0 h 558"/>
              <a:gd name="T12" fmla="*/ 299135713 w 204"/>
              <a:gd name="T13" fmla="*/ 0 h 558"/>
              <a:gd name="T14" fmla="*/ 346617264 w 204"/>
              <a:gd name="T15" fmla="*/ 78634332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6153" name="Freeform 27"/>
          <p:cNvSpPr>
            <a:spLocks/>
          </p:cNvSpPr>
          <p:nvPr/>
        </p:nvSpPr>
        <p:spPr bwMode="auto">
          <a:xfrm rot="-9736838">
            <a:off x="2643188" y="4960937"/>
            <a:ext cx="1630362" cy="500063"/>
          </a:xfrm>
          <a:custGeom>
            <a:avLst/>
            <a:gdLst>
              <a:gd name="T0" fmla="*/ 1186333014 w 2181"/>
              <a:gd name="T1" fmla="*/ 332170600 h 439"/>
              <a:gd name="T2" fmla="*/ 1218743639 w 2181"/>
              <a:gd name="T3" fmla="*/ 317896596 h 439"/>
              <a:gd name="T4" fmla="*/ 1166775406 w 2181"/>
              <a:gd name="T5" fmla="*/ 569619583 h 439"/>
              <a:gd name="T6" fmla="*/ 1110894605 w 2181"/>
              <a:gd name="T7" fmla="*/ 319195165 h 439"/>
              <a:gd name="T8" fmla="*/ 1142187674 w 2181"/>
              <a:gd name="T9" fmla="*/ 330872031 h 439"/>
              <a:gd name="T10" fmla="*/ 1147776203 w 2181"/>
              <a:gd name="T11" fmla="*/ 80447506 h 439"/>
              <a:gd name="T12" fmla="*/ 607974687 w 2181"/>
              <a:gd name="T13" fmla="*/ 80447506 h 439"/>
              <a:gd name="T14" fmla="*/ 68732347 w 2181"/>
              <a:gd name="T15" fmla="*/ 80447506 h 439"/>
              <a:gd name="T16" fmla="*/ 75437684 w 2181"/>
              <a:gd name="T17" fmla="*/ 332170600 h 439"/>
              <a:gd name="T18" fmla="*/ 106730776 w 2181"/>
              <a:gd name="T19" fmla="*/ 317896596 h 439"/>
              <a:gd name="T20" fmla="*/ 54762520 w 2181"/>
              <a:gd name="T21" fmla="*/ 569619583 h 439"/>
              <a:gd name="T22" fmla="*/ 0 w 2181"/>
              <a:gd name="T23" fmla="*/ 319195165 h 439"/>
              <a:gd name="T24" fmla="*/ 30175524 w 2181"/>
              <a:gd name="T25" fmla="*/ 330872031 h 439"/>
              <a:gd name="T26" fmla="*/ 37998418 w 2181"/>
              <a:gd name="T27" fmla="*/ 0 h 439"/>
              <a:gd name="T28" fmla="*/ 39675126 w 2181"/>
              <a:gd name="T29" fmla="*/ 0 h 439"/>
              <a:gd name="T30" fmla="*/ 67056386 w 2181"/>
              <a:gd name="T31" fmla="*/ 0 h 439"/>
              <a:gd name="T32" fmla="*/ 607974687 w 2181"/>
              <a:gd name="T33" fmla="*/ 0 h 439"/>
              <a:gd name="T34" fmla="*/ 1150011315 w 2181"/>
              <a:gd name="T35" fmla="*/ 0 h 439"/>
              <a:gd name="T36" fmla="*/ 1178510120 w 2181"/>
              <a:gd name="T37" fmla="*/ 0 h 439"/>
              <a:gd name="T38" fmla="*/ 1186333014 w 2181"/>
              <a:gd name="T39" fmla="*/ 332170600 h 4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81"/>
              <a:gd name="T61" fmla="*/ 0 h 439"/>
              <a:gd name="T62" fmla="*/ 2181 w 2181"/>
              <a:gd name="T63" fmla="*/ 439 h 4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81" h="439">
                <a:moveTo>
                  <a:pt x="2123" y="256"/>
                </a:moveTo>
                <a:lnTo>
                  <a:pt x="2181" y="245"/>
                </a:lnTo>
                <a:lnTo>
                  <a:pt x="2088" y="439"/>
                </a:lnTo>
                <a:lnTo>
                  <a:pt x="1988" y="246"/>
                </a:lnTo>
                <a:lnTo>
                  <a:pt x="2044" y="255"/>
                </a:lnTo>
                <a:lnTo>
                  <a:pt x="2054" y="62"/>
                </a:lnTo>
                <a:lnTo>
                  <a:pt x="1088" y="62"/>
                </a:lnTo>
                <a:lnTo>
                  <a:pt x="123" y="62"/>
                </a:lnTo>
                <a:lnTo>
                  <a:pt x="135" y="256"/>
                </a:lnTo>
                <a:lnTo>
                  <a:pt x="191" y="245"/>
                </a:lnTo>
                <a:lnTo>
                  <a:pt x="98" y="439"/>
                </a:lnTo>
                <a:lnTo>
                  <a:pt x="0" y="246"/>
                </a:lnTo>
                <a:lnTo>
                  <a:pt x="54" y="255"/>
                </a:lnTo>
                <a:lnTo>
                  <a:pt x="68" y="0"/>
                </a:lnTo>
                <a:lnTo>
                  <a:pt x="71" y="0"/>
                </a:lnTo>
                <a:lnTo>
                  <a:pt x="120" y="0"/>
                </a:lnTo>
                <a:lnTo>
                  <a:pt x="1088" y="0"/>
                </a:lnTo>
                <a:lnTo>
                  <a:pt x="2058" y="0"/>
                </a:lnTo>
                <a:lnTo>
                  <a:pt x="2109" y="0"/>
                </a:lnTo>
                <a:lnTo>
                  <a:pt x="2123" y="256"/>
                </a:lnTo>
                <a:close/>
              </a:path>
            </a:pathLst>
          </a:custGeom>
          <a:solidFill>
            <a:srgbClr val="FF0000">
              <a:alpha val="74901"/>
            </a:srgbClr>
          </a:solidFill>
          <a:ln w="9525">
            <a:noFill/>
            <a:round/>
            <a:headEnd/>
            <a:tailEnd/>
          </a:ln>
        </p:spPr>
        <p:txBody>
          <a:bodyPr/>
          <a:lstStyle/>
          <a:p>
            <a:endParaRPr lang="en-US"/>
          </a:p>
        </p:txBody>
      </p:sp>
      <p:grpSp>
        <p:nvGrpSpPr>
          <p:cNvPr id="3" name="Group 30"/>
          <p:cNvGrpSpPr>
            <a:grpSpLocks/>
          </p:cNvGrpSpPr>
          <p:nvPr/>
        </p:nvGrpSpPr>
        <p:grpSpPr bwMode="auto">
          <a:xfrm rot="648426">
            <a:off x="4237038" y="4960937"/>
            <a:ext cx="2249487" cy="330200"/>
            <a:chOff x="920" y="3597"/>
            <a:chExt cx="1417" cy="208"/>
          </a:xfrm>
        </p:grpSpPr>
        <p:sp>
          <p:nvSpPr>
            <p:cNvPr id="6157" name="Freeform 28"/>
            <p:cNvSpPr>
              <a:spLocks/>
            </p:cNvSpPr>
            <p:nvPr/>
          </p:nvSpPr>
          <p:spPr bwMode="auto">
            <a:xfrm>
              <a:off x="1475" y="3597"/>
              <a:ext cx="862" cy="208"/>
            </a:xfrm>
            <a:custGeom>
              <a:avLst/>
              <a:gdLst>
                <a:gd name="T0" fmla="*/ 597 w 843"/>
                <a:gd name="T1" fmla="*/ 59 h 207"/>
                <a:gd name="T2" fmla="*/ 592 w 843"/>
                <a:gd name="T3" fmla="*/ 30 h 207"/>
                <a:gd name="T4" fmla="*/ 587 w 843"/>
                <a:gd name="T5" fmla="*/ 0 h 207"/>
                <a:gd name="T6" fmla="*/ 735 w 843"/>
                <a:gd name="T7" fmla="*/ 53 h 207"/>
                <a:gd name="T8" fmla="*/ 836 w 843"/>
                <a:gd name="T9" fmla="*/ 91 h 207"/>
                <a:gd name="T10" fmla="*/ 881 w 843"/>
                <a:gd name="T11" fmla="*/ 110 h 207"/>
                <a:gd name="T12" fmla="*/ 870 w 843"/>
                <a:gd name="T13" fmla="*/ 115 h 207"/>
                <a:gd name="T14" fmla="*/ 836 w 843"/>
                <a:gd name="T15" fmla="*/ 126 h 207"/>
                <a:gd name="T16" fmla="*/ 735 w 843"/>
                <a:gd name="T17" fmla="*/ 160 h 207"/>
                <a:gd name="T18" fmla="*/ 587 w 843"/>
                <a:gd name="T19" fmla="*/ 209 h 207"/>
                <a:gd name="T20" fmla="*/ 597 w 843"/>
                <a:gd name="T21" fmla="*/ 151 h 207"/>
                <a:gd name="T22" fmla="*/ 0 w 843"/>
                <a:gd name="T23" fmla="*/ 110 h 207"/>
                <a:gd name="T24" fmla="*/ 597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571" y="59"/>
                  </a:moveTo>
                  <a:lnTo>
                    <a:pt x="566" y="30"/>
                  </a:lnTo>
                  <a:lnTo>
                    <a:pt x="561" y="0"/>
                  </a:lnTo>
                  <a:lnTo>
                    <a:pt x="703" y="53"/>
                  </a:lnTo>
                  <a:lnTo>
                    <a:pt x="800" y="91"/>
                  </a:lnTo>
                  <a:lnTo>
                    <a:pt x="843" y="108"/>
                  </a:lnTo>
                  <a:lnTo>
                    <a:pt x="832" y="113"/>
                  </a:lnTo>
                  <a:lnTo>
                    <a:pt x="800" y="124"/>
                  </a:lnTo>
                  <a:lnTo>
                    <a:pt x="703" y="158"/>
                  </a:lnTo>
                  <a:lnTo>
                    <a:pt x="561" y="207"/>
                  </a:lnTo>
                  <a:lnTo>
                    <a:pt x="571" y="149"/>
                  </a:lnTo>
                  <a:lnTo>
                    <a:pt x="0" y="108"/>
                  </a:lnTo>
                  <a:lnTo>
                    <a:pt x="571" y="59"/>
                  </a:lnTo>
                  <a:close/>
                </a:path>
              </a:pathLst>
            </a:custGeom>
            <a:solidFill>
              <a:srgbClr val="FF0000">
                <a:alpha val="74901"/>
              </a:srgbClr>
            </a:solidFill>
            <a:ln w="9525">
              <a:noFill/>
              <a:round/>
              <a:headEnd/>
              <a:tailEnd/>
            </a:ln>
          </p:spPr>
          <p:txBody>
            <a:bodyPr/>
            <a:lstStyle/>
            <a:p>
              <a:endParaRPr lang="en-US"/>
            </a:p>
          </p:txBody>
        </p:sp>
        <p:sp>
          <p:nvSpPr>
            <p:cNvPr id="6158" name="Freeform 29"/>
            <p:cNvSpPr>
              <a:spLocks/>
            </p:cNvSpPr>
            <p:nvPr/>
          </p:nvSpPr>
          <p:spPr bwMode="auto">
            <a:xfrm>
              <a:off x="920" y="3597"/>
              <a:ext cx="862" cy="208"/>
            </a:xfrm>
            <a:custGeom>
              <a:avLst/>
              <a:gdLst>
                <a:gd name="T0" fmla="*/ 286 w 843"/>
                <a:gd name="T1" fmla="*/ 59 h 207"/>
                <a:gd name="T2" fmla="*/ 290 w 843"/>
                <a:gd name="T3" fmla="*/ 30 h 207"/>
                <a:gd name="T4" fmla="*/ 294 w 843"/>
                <a:gd name="T5" fmla="*/ 0 h 207"/>
                <a:gd name="T6" fmla="*/ 146 w 843"/>
                <a:gd name="T7" fmla="*/ 53 h 207"/>
                <a:gd name="T8" fmla="*/ 45 w 843"/>
                <a:gd name="T9" fmla="*/ 91 h 207"/>
                <a:gd name="T10" fmla="*/ 0 w 843"/>
                <a:gd name="T11" fmla="*/ 110 h 207"/>
                <a:gd name="T12" fmla="*/ 13 w 843"/>
                <a:gd name="T13" fmla="*/ 115 h 207"/>
                <a:gd name="T14" fmla="*/ 47 w 843"/>
                <a:gd name="T15" fmla="*/ 126 h 207"/>
                <a:gd name="T16" fmla="*/ 148 w 843"/>
                <a:gd name="T17" fmla="*/ 160 h 207"/>
                <a:gd name="T18" fmla="*/ 297 w 843"/>
                <a:gd name="T19" fmla="*/ 209 h 207"/>
                <a:gd name="T20" fmla="*/ 284 w 843"/>
                <a:gd name="T21" fmla="*/ 151 h 207"/>
                <a:gd name="T22" fmla="*/ 881 w 843"/>
                <a:gd name="T23" fmla="*/ 110 h 207"/>
                <a:gd name="T24" fmla="*/ 286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grpSp>
      <p:sp>
        <p:nvSpPr>
          <p:cNvPr id="6155" name="Freeform 34"/>
          <p:cNvSpPr>
            <a:spLocks/>
          </p:cNvSpPr>
          <p:nvPr/>
        </p:nvSpPr>
        <p:spPr bwMode="auto">
          <a:xfrm rot="648426">
            <a:off x="4332288" y="3860800"/>
            <a:ext cx="1368425" cy="330200"/>
          </a:xfrm>
          <a:custGeom>
            <a:avLst/>
            <a:gdLst>
              <a:gd name="T0" fmla="*/ 722000828 w 843"/>
              <a:gd name="T1" fmla="*/ 150129344 h 207"/>
              <a:gd name="T2" fmla="*/ 732540782 w 843"/>
              <a:gd name="T3" fmla="*/ 76336819 h 207"/>
              <a:gd name="T4" fmla="*/ 743080735 w 843"/>
              <a:gd name="T5" fmla="*/ 0 h 207"/>
              <a:gd name="T6" fmla="*/ 368904973 w 843"/>
              <a:gd name="T7" fmla="*/ 134861985 h 207"/>
              <a:gd name="T8" fmla="*/ 113306582 w 843"/>
              <a:gd name="T9" fmla="*/ 231554775 h 207"/>
              <a:gd name="T10" fmla="*/ 0 w 843"/>
              <a:gd name="T11" fmla="*/ 274812558 h 207"/>
              <a:gd name="T12" fmla="*/ 34256080 w 843"/>
              <a:gd name="T13" fmla="*/ 287535623 h 207"/>
              <a:gd name="T14" fmla="*/ 118577370 w 843"/>
              <a:gd name="T15" fmla="*/ 315526046 h 207"/>
              <a:gd name="T16" fmla="*/ 374175762 w 843"/>
              <a:gd name="T17" fmla="*/ 402041611 h 207"/>
              <a:gd name="T18" fmla="*/ 748351524 w 843"/>
              <a:gd name="T19" fmla="*/ 526724875 h 207"/>
              <a:gd name="T20" fmla="*/ 716730039 w 843"/>
              <a:gd name="T21" fmla="*/ 379139775 h 207"/>
              <a:gd name="T22" fmla="*/ 2147483647 w 843"/>
              <a:gd name="T23" fmla="*/ 274812558 h 207"/>
              <a:gd name="T24" fmla="*/ 722000828 w 843"/>
              <a:gd name="T25" fmla="*/ 150129344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sp>
        <p:nvSpPr>
          <p:cNvPr id="6156" name="Rounded Rectangle 827407"/>
          <p:cNvSpPr>
            <a:spLocks noChangeArrowheads="1"/>
          </p:cNvSpPr>
          <p:nvPr/>
        </p:nvSpPr>
        <p:spPr bwMode="auto">
          <a:xfrm>
            <a:off x="731838" y="5745162"/>
            <a:ext cx="4525962" cy="808038"/>
          </a:xfrm>
          <a:prstGeom prst="roundRect">
            <a:avLst>
              <a:gd name="adj" fmla="val 4167"/>
            </a:avLst>
          </a:prstGeom>
          <a:solidFill>
            <a:schemeClr val="bg1"/>
          </a:solidFill>
          <a:ln w="9525" algn="ctr">
            <a:solidFill>
              <a:srgbClr val="777777"/>
            </a:solidFill>
            <a:round/>
            <a:headEnd/>
            <a:tailEnd/>
          </a:ln>
        </p:spPr>
        <p:txBody>
          <a:bodyPr anchor="ctr"/>
          <a:lstStyle/>
          <a:p>
            <a:endParaRPr lang="en-US" sz="1600"/>
          </a:p>
          <a:p>
            <a:r>
              <a:rPr lang="en-GB" sz="1600"/>
              <a:t>Referential Integrity</a:t>
            </a:r>
          </a:p>
          <a:p>
            <a:r>
              <a:rPr lang="en-GB" sz="1600"/>
              <a:t>(Between Tables or Columns of the Same Table)</a:t>
            </a:r>
            <a:endParaRPr lang="en-US" sz="1600"/>
          </a:p>
          <a:p>
            <a:pPr>
              <a:lnSpc>
                <a:spcPct val="80000"/>
              </a:lnSpc>
            </a:pP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b="1" dirty="0"/>
              <a:t>Options for Enforcing Data Integrity</a:t>
            </a:r>
          </a:p>
        </p:txBody>
      </p:sp>
      <p:graphicFrame>
        <p:nvGraphicFramePr>
          <p:cNvPr id="26" name="Table 25"/>
          <p:cNvGraphicFramePr>
            <a:graphicFrameLocks noGrp="1"/>
          </p:cNvGraphicFramePr>
          <p:nvPr>
            <p:extLst>
              <p:ext uri="{D42A27DB-BD31-4B8C-83A1-F6EECF244321}">
                <p14:modId xmlns:p14="http://schemas.microsoft.com/office/powerpoint/2010/main" val="1311964973"/>
              </p:ext>
            </p:extLst>
          </p:nvPr>
        </p:nvGraphicFramePr>
        <p:xfrm>
          <a:off x="793897" y="2057400"/>
          <a:ext cx="7556206" cy="3942865"/>
        </p:xfrm>
        <a:graphic>
          <a:graphicData uri="http://schemas.openxmlformats.org/drawingml/2006/table">
            <a:tbl>
              <a:tblPr firstRow="1" bandRow="1">
                <a:tableStyleId>{5C22544A-7EE6-4342-B048-85BDC9FD1C3A}</a:tableStyleId>
              </a:tblPr>
              <a:tblGrid>
                <a:gridCol w="2176132">
                  <a:extLst>
                    <a:ext uri="{9D8B030D-6E8A-4147-A177-3AD203B41FA5}">
                      <a16:colId xmlns:a16="http://schemas.microsoft.com/office/drawing/2014/main" val="20000"/>
                    </a:ext>
                  </a:extLst>
                </a:gridCol>
                <a:gridCol w="5380074">
                  <a:extLst>
                    <a:ext uri="{9D8B030D-6E8A-4147-A177-3AD203B41FA5}">
                      <a16:colId xmlns:a16="http://schemas.microsoft.com/office/drawing/2014/main" val="20001"/>
                    </a:ext>
                  </a:extLst>
                </a:gridCol>
              </a:tblGrid>
              <a:tr h="119571">
                <a:tc>
                  <a:txBody>
                    <a:bodyPr/>
                    <a:lstStyle/>
                    <a:p>
                      <a:r>
                        <a:rPr lang="en-US" sz="1600" dirty="0">
                          <a:solidFill>
                            <a:schemeClr val="tx1"/>
                          </a:solidFill>
                          <a:latin typeface="Times New Roman" panose="02020603050405020304" pitchFamily="18" charset="0"/>
                          <a:cs typeface="Times New Roman" panose="02020603050405020304" pitchFamily="18" charset="0"/>
                        </a:rPr>
                        <a:t>Mechanism</a:t>
                      </a:r>
                    </a:p>
                  </a:txBody>
                  <a:tcPr/>
                </a:tc>
                <a:tc>
                  <a:txBody>
                    <a:bodyPr/>
                    <a:lstStyle/>
                    <a:p>
                      <a:r>
                        <a:rPr lang="en-US" dirty="0">
                          <a:solidFill>
                            <a:schemeClr val="tx1"/>
                          </a:solidFill>
                        </a:rPr>
                        <a:t>Description</a:t>
                      </a:r>
                    </a:p>
                  </a:txBody>
                  <a:tcPr/>
                </a:tc>
                <a:extLst>
                  <a:ext uri="{0D108BD9-81ED-4DB2-BD59-A6C34878D82A}">
                    <a16:rowId xmlns:a16="http://schemas.microsoft.com/office/drawing/2014/main" val="10000"/>
                  </a:ext>
                </a:extLst>
              </a:tr>
              <a:tr h="721517">
                <a:tc>
                  <a:txBody>
                    <a:bodyPr/>
                    <a:lstStyle/>
                    <a:p>
                      <a:r>
                        <a:rPr lang="en-US" sz="1600" b="1" dirty="0">
                          <a:latin typeface="Times New Roman" panose="02020603050405020304" pitchFamily="18" charset="0"/>
                          <a:cs typeface="Times New Roman" panose="02020603050405020304" pitchFamily="18" charset="0"/>
                        </a:rPr>
                        <a:t>Data types</a:t>
                      </a:r>
                    </a:p>
                  </a:txBody>
                  <a:tcPr anchor="ctr"/>
                </a:tc>
                <a:tc>
                  <a:txBody>
                    <a:bodyPr/>
                    <a:lstStyle/>
                    <a:p>
                      <a:r>
                        <a:rPr lang="en-US" sz="1600" dirty="0">
                          <a:latin typeface="Times New Roman" panose="02020603050405020304" pitchFamily="18" charset="0"/>
                          <a:cs typeface="Times New Roman" panose="02020603050405020304" pitchFamily="18" charset="0"/>
                        </a:rPr>
                        <a:t>Define the type of data that can be stored</a:t>
                      </a:r>
                      <a:r>
                        <a:rPr lang="en-US" sz="1600" baseline="0" dirty="0">
                          <a:latin typeface="Times New Roman" panose="02020603050405020304" pitchFamily="18" charset="0"/>
                          <a:cs typeface="Times New Roman" panose="02020603050405020304" pitchFamily="18" charset="0"/>
                        </a:rPr>
                        <a:t> in a column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21517">
                <a:tc>
                  <a:txBody>
                    <a:bodyPr/>
                    <a:lstStyle/>
                    <a:p>
                      <a:r>
                        <a:rPr lang="en-US" sz="1600" b="1" dirty="0">
                          <a:latin typeface="Times New Roman" panose="02020603050405020304" pitchFamily="18" charset="0"/>
                          <a:cs typeface="Times New Roman" panose="02020603050405020304" pitchFamily="18" charset="0"/>
                        </a:rPr>
                        <a:t>Rules</a:t>
                      </a:r>
                    </a:p>
                  </a:txBody>
                  <a:tcPr anchor="ctr"/>
                </a:tc>
                <a:tc>
                  <a:txBody>
                    <a:bodyPr/>
                    <a:lstStyle/>
                    <a:p>
                      <a:r>
                        <a:rPr lang="en-US" sz="1600" dirty="0">
                          <a:latin typeface="Times New Roman" panose="02020603050405020304" pitchFamily="18" charset="0"/>
                          <a:cs typeface="Times New Roman" panose="02020603050405020304" pitchFamily="18" charset="0"/>
                        </a:rPr>
                        <a:t>Define the acceptable</a:t>
                      </a:r>
                      <a:r>
                        <a:rPr lang="en-US" sz="1600" baseline="0" dirty="0">
                          <a:latin typeface="Times New Roman" panose="02020603050405020304" pitchFamily="18" charset="0"/>
                          <a:cs typeface="Times New Roman" panose="02020603050405020304" pitchFamily="18" charset="0"/>
                        </a:rPr>
                        <a:t> values that can be inserted into a column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721517">
                <a:tc>
                  <a:txBody>
                    <a:bodyPr/>
                    <a:lstStyle/>
                    <a:p>
                      <a:r>
                        <a:rPr lang="en-US" sz="1600" b="1" dirty="0">
                          <a:latin typeface="Times New Roman" panose="02020603050405020304" pitchFamily="18" charset="0"/>
                          <a:cs typeface="Times New Roman" panose="02020603050405020304" pitchFamily="18" charset="0"/>
                        </a:rPr>
                        <a:t>Defaults</a:t>
                      </a:r>
                    </a:p>
                  </a:txBody>
                  <a:tcPr anchor="ctr"/>
                </a:tc>
                <a:tc>
                  <a:txBody>
                    <a:bodyPr/>
                    <a:lstStyle/>
                    <a:p>
                      <a:r>
                        <a:rPr lang="en-US" sz="1600" dirty="0">
                          <a:latin typeface="Times New Roman" panose="02020603050405020304" pitchFamily="18" charset="0"/>
                          <a:cs typeface="Times New Roman" panose="02020603050405020304" pitchFamily="18" charset="0"/>
                        </a:rPr>
                        <a:t>Define the</a:t>
                      </a:r>
                      <a:r>
                        <a:rPr lang="en-US" sz="1600" baseline="0" dirty="0">
                          <a:latin typeface="Times New Roman" panose="02020603050405020304" pitchFamily="18" charset="0"/>
                          <a:cs typeface="Times New Roman" panose="02020603050405020304" pitchFamily="18" charset="0"/>
                        </a:rPr>
                        <a:t> value of a column is a value is not specified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21517">
                <a:tc>
                  <a:txBody>
                    <a:bodyPr/>
                    <a:lstStyle/>
                    <a:p>
                      <a:r>
                        <a:rPr lang="en-US" sz="1600" b="1" dirty="0">
                          <a:latin typeface="Times New Roman" panose="02020603050405020304" pitchFamily="18" charset="0"/>
                          <a:cs typeface="Times New Roman" panose="02020603050405020304" pitchFamily="18" charset="0"/>
                        </a:rPr>
                        <a:t>Constraints</a:t>
                      </a:r>
                    </a:p>
                  </a:txBody>
                  <a:tcPr anchor="ctr"/>
                </a:tc>
                <a:tc>
                  <a:txBody>
                    <a:bodyPr/>
                    <a:lstStyle/>
                    <a:p>
                      <a:r>
                        <a:rPr lang="en-US" sz="1600" dirty="0">
                          <a:latin typeface="Times New Roman" panose="02020603050405020304" pitchFamily="18" charset="0"/>
                          <a:cs typeface="Times New Roman" panose="02020603050405020304" pitchFamily="18" charset="0"/>
                        </a:rPr>
                        <a:t>Define how the Database</a:t>
                      </a:r>
                      <a:r>
                        <a:rPr lang="en-US" sz="1600" baseline="0" dirty="0">
                          <a:latin typeface="Times New Roman" panose="02020603050405020304" pitchFamily="18" charset="0"/>
                          <a:cs typeface="Times New Roman" panose="02020603050405020304" pitchFamily="18" charset="0"/>
                        </a:rPr>
                        <a:t> Engine enforces data integrity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721517">
                <a:tc>
                  <a:txBody>
                    <a:bodyPr/>
                    <a:lstStyle/>
                    <a:p>
                      <a:r>
                        <a:rPr lang="en-US" sz="1600" b="1" dirty="0">
                          <a:latin typeface="Times New Roman" panose="02020603050405020304" pitchFamily="18" charset="0"/>
                          <a:cs typeface="Times New Roman" panose="02020603050405020304" pitchFamily="18" charset="0"/>
                        </a:rPr>
                        <a:t>Triggers</a:t>
                      </a:r>
                    </a:p>
                  </a:txBody>
                  <a:tcPr anchor="ctr"/>
                </a:tc>
                <a:tc>
                  <a:txBody>
                    <a:bodyPr/>
                    <a:lstStyle/>
                    <a:p>
                      <a:r>
                        <a:rPr lang="en-US" sz="1600" dirty="0">
                          <a:latin typeface="Times New Roman" panose="02020603050405020304" pitchFamily="18" charset="0"/>
                          <a:cs typeface="Times New Roman" panose="02020603050405020304" pitchFamily="18" charset="0"/>
                        </a:rPr>
                        <a:t>Define code that is executed</a:t>
                      </a:r>
                      <a:r>
                        <a:rPr lang="en-US" sz="1600" baseline="0" dirty="0">
                          <a:latin typeface="Times New Roman" panose="02020603050405020304" pitchFamily="18" charset="0"/>
                          <a:cs typeface="Times New Roman" panose="02020603050405020304" pitchFamily="18" charset="0"/>
                        </a:rPr>
                        <a:t> automatically when table is modified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pic>
        <p:nvPicPr>
          <p:cNvPr id="7194" name="Picture 12" descr="H:\PPT Graphics\MSL_PNG_Object_Library\Document_CheckList01.png"/>
          <p:cNvPicPr>
            <a:picLocks noChangeAspect="1" noChangeArrowheads="1"/>
          </p:cNvPicPr>
          <p:nvPr/>
        </p:nvPicPr>
        <p:blipFill>
          <a:blip r:embed="rId3" cstate="print"/>
          <a:srcRect/>
          <a:stretch>
            <a:fillRect/>
          </a:stretch>
        </p:blipFill>
        <p:spPr bwMode="auto">
          <a:xfrm>
            <a:off x="7073900" y="5813425"/>
            <a:ext cx="595313" cy="968375"/>
          </a:xfrm>
          <a:prstGeom prst="rect">
            <a:avLst/>
          </a:prstGeom>
          <a:noFill/>
          <a:ln w="9525">
            <a:noFill/>
            <a:miter lim="800000"/>
            <a:headEnd/>
            <a:tailEnd/>
          </a:ln>
        </p:spPr>
      </p:pic>
      <p:pic>
        <p:nvPicPr>
          <p:cNvPr id="7195" name="Picture 11" descr="H:\PPT Graphics\MSL_PNG_Object_Library\Gavel.png"/>
          <p:cNvPicPr>
            <a:picLocks noChangeAspect="1" noChangeArrowheads="1"/>
          </p:cNvPicPr>
          <p:nvPr/>
        </p:nvPicPr>
        <p:blipFill>
          <a:blip r:embed="rId4" cstate="print"/>
          <a:srcRect/>
          <a:stretch>
            <a:fillRect/>
          </a:stretch>
        </p:blipFill>
        <p:spPr bwMode="auto">
          <a:xfrm>
            <a:off x="7281863" y="5789612"/>
            <a:ext cx="1181100" cy="8223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a:t>Two Methods of Enforcement</a:t>
            </a:r>
          </a:p>
        </p:txBody>
      </p:sp>
      <p:sp>
        <p:nvSpPr>
          <p:cNvPr id="12291" name="Rectangle 3"/>
          <p:cNvSpPr>
            <a:spLocks noGrp="1" noChangeArrowheads="1"/>
          </p:cNvSpPr>
          <p:nvPr>
            <p:ph idx="1"/>
          </p:nvPr>
        </p:nvSpPr>
        <p:spPr>
          <a:xfrm>
            <a:off x="304800" y="2133600"/>
            <a:ext cx="8153400" cy="4495800"/>
          </a:xfrm>
        </p:spPr>
        <p:txBody>
          <a:bodyPr>
            <a:normAutofit/>
          </a:bodyPr>
          <a:lstStyle/>
          <a:p>
            <a:pPr>
              <a:spcBef>
                <a:spcPts val="600"/>
              </a:spcBef>
              <a:buFont typeface="Monotype Sorts" pitchFamily="2" charset="2"/>
              <a:buNone/>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r>
              <a:rPr lang="en-US" dirty="0"/>
              <a:t>Focus of this module: constraints</a:t>
            </a:r>
          </a:p>
        </p:txBody>
      </p:sp>
      <p:graphicFrame>
        <p:nvGraphicFramePr>
          <p:cNvPr id="12294" name="Object 6"/>
          <p:cNvGraphicFramePr>
            <a:graphicFrameLocks noChangeAspect="1"/>
          </p:cNvGraphicFramePr>
          <p:nvPr>
            <p:extLst>
              <p:ext uri="{D42A27DB-BD31-4B8C-83A1-F6EECF244321}">
                <p14:modId xmlns:p14="http://schemas.microsoft.com/office/powerpoint/2010/main" val="3735521151"/>
              </p:ext>
            </p:extLst>
          </p:nvPr>
        </p:nvGraphicFramePr>
        <p:xfrm>
          <a:off x="304800" y="1603375"/>
          <a:ext cx="9459913" cy="3894138"/>
        </p:xfrm>
        <a:graphic>
          <a:graphicData uri="http://schemas.openxmlformats.org/presentationml/2006/ole">
            <mc:AlternateContent xmlns:mc="http://schemas.openxmlformats.org/markup-compatibility/2006">
              <mc:Choice xmlns:v="urn:schemas-microsoft-com:vml" Requires="v">
                <p:oleObj name="Document" r:id="rId2" imgW="7254600" imgH="2996610" progId="Word.Document.8">
                  <p:embed/>
                </p:oleObj>
              </mc:Choice>
              <mc:Fallback>
                <p:oleObj name="Document" r:id="rId2" imgW="7254600" imgH="2996610" progId="Word.Document.8">
                  <p:embed/>
                  <p:pic>
                    <p:nvPicPr>
                      <p:cNvPr id="0" name="Picture 2"/>
                      <p:cNvPicPr>
                        <a:picLocks noChangeAspect="1" noChangeArrowheads="1"/>
                      </p:cNvPicPr>
                      <p:nvPr/>
                    </p:nvPicPr>
                    <p:blipFill>
                      <a:blip r:embed="rId3"/>
                      <a:srcRect/>
                      <a:stretch>
                        <a:fillRect/>
                      </a:stretch>
                    </p:blipFill>
                    <p:spPr bwMode="auto">
                      <a:xfrm>
                        <a:off x="304800" y="1603375"/>
                        <a:ext cx="9459913" cy="389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381000"/>
            <a:ext cx="7406640" cy="1356360"/>
          </a:xfrm>
        </p:spPr>
        <p:txBody>
          <a:bodyPr/>
          <a:lstStyle/>
          <a:p>
            <a:pPr eaLnBrk="1" hangingPunct="1"/>
            <a:r>
              <a:rPr lang="en-US" b="1" dirty="0"/>
              <a:t>What Are Constraints?</a:t>
            </a:r>
          </a:p>
        </p:txBody>
      </p:sp>
      <p:graphicFrame>
        <p:nvGraphicFramePr>
          <p:cNvPr id="9259" name="Group 43"/>
          <p:cNvGraphicFramePr>
            <a:graphicFrameLocks noGrp="1"/>
          </p:cNvGraphicFramePr>
          <p:nvPr>
            <p:ph idx="1"/>
            <p:extLst>
              <p:ext uri="{D42A27DB-BD31-4B8C-83A1-F6EECF244321}">
                <p14:modId xmlns:p14="http://schemas.microsoft.com/office/powerpoint/2010/main" val="4240520790"/>
              </p:ext>
            </p:extLst>
          </p:nvPr>
        </p:nvGraphicFramePr>
        <p:xfrm>
          <a:off x="200025" y="1682749"/>
          <a:ext cx="8786813" cy="4260851"/>
        </p:xfrm>
        <a:graphic>
          <a:graphicData uri="http://schemas.openxmlformats.org/drawingml/2006/table">
            <a:tbl>
              <a:tblPr/>
              <a:tblGrid>
                <a:gridCol w="1717675">
                  <a:extLst>
                    <a:ext uri="{9D8B030D-6E8A-4147-A177-3AD203B41FA5}">
                      <a16:colId xmlns:a16="http://schemas.microsoft.com/office/drawing/2014/main" val="20000"/>
                    </a:ext>
                  </a:extLst>
                </a:gridCol>
                <a:gridCol w="1627188">
                  <a:extLst>
                    <a:ext uri="{9D8B030D-6E8A-4147-A177-3AD203B41FA5}">
                      <a16:colId xmlns:a16="http://schemas.microsoft.com/office/drawing/2014/main" val="20001"/>
                    </a:ext>
                  </a:extLst>
                </a:gridCol>
                <a:gridCol w="5441950">
                  <a:extLst>
                    <a:ext uri="{9D8B030D-6E8A-4147-A177-3AD203B41FA5}">
                      <a16:colId xmlns:a16="http://schemas.microsoft.com/office/drawing/2014/main" val="20002"/>
                    </a:ext>
                  </a:extLst>
                </a:gridCol>
              </a:tblGrid>
              <a:tr h="644525">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Integrity type</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Constraint type</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74663">
                <a:tc rowSpan="4">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Specifies default value for column</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9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Specifies allowed value for column</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27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FOREIGN KEY</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Specifies column in which values must exist</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2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NULL</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Specifies whether NULL is permitted</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963">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Entity</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PRIMARY KEY</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Identifies each row uniquely</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64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Prevents duplication of nonprimary keys</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84200">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Referential</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FOREIGN KEY</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Defines columns whose value must match the primary key of this table</a:t>
                      </a:r>
                      <a:endPar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842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Specifies the allowed value for a column based on the contents of another column</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dirty="0"/>
              <a:t>Column-Level Check Constraint</a:t>
            </a:r>
          </a:p>
        </p:txBody>
      </p:sp>
      <p:sp>
        <p:nvSpPr>
          <p:cNvPr id="17411" name="Rectangle 3"/>
          <p:cNvSpPr>
            <a:spLocks noGrp="1" noChangeArrowheads="1"/>
          </p:cNvSpPr>
          <p:nvPr>
            <p:ph idx="1"/>
          </p:nvPr>
        </p:nvSpPr>
        <p:spPr>
          <a:xfrm>
            <a:off x="857250" y="1907811"/>
            <a:ext cx="7404653" cy="4572000"/>
          </a:xfrm>
        </p:spPr>
        <p:txBody>
          <a:bodyPr>
            <a:normAutofit/>
          </a:bodyPr>
          <a:lstStyle/>
          <a:p>
            <a:pPr>
              <a:spcBef>
                <a:spcPct val="0"/>
              </a:spcBef>
              <a:buFont typeface="Monotype Sorts" pitchFamily="2" charset="2"/>
              <a:buNone/>
            </a:pPr>
            <a:r>
              <a:rPr lang="en-US" sz="1700" b="1" dirty="0">
                <a:solidFill>
                  <a:srgbClr val="1669BC"/>
                </a:solidFill>
                <a:latin typeface="Courier New" pitchFamily="49" charset="0"/>
              </a:rPr>
              <a:t>	</a:t>
            </a:r>
            <a:endParaRPr lang="en-US" sz="1700" b="1" dirty="0">
              <a:solidFill>
                <a:srgbClr val="3333FF"/>
              </a:solidFill>
              <a:latin typeface="Courier New" pitchFamily="49" charset="0"/>
            </a:endParaRPr>
          </a:p>
        </p:txBody>
      </p:sp>
      <p:pic>
        <p:nvPicPr>
          <p:cNvPr id="3" name="Picture 2">
            <a:extLst>
              <a:ext uri="{FF2B5EF4-FFF2-40B4-BE49-F238E27FC236}">
                <a16:creationId xmlns:a16="http://schemas.microsoft.com/office/drawing/2014/main" id="{CA00CD94-9DF1-5F36-FDC5-87EF0057C5DA}"/>
              </a:ext>
            </a:extLst>
          </p:cNvPr>
          <p:cNvPicPr>
            <a:picLocks noChangeAspect="1"/>
          </p:cNvPicPr>
          <p:nvPr/>
        </p:nvPicPr>
        <p:blipFill>
          <a:blip r:embed="rId3"/>
          <a:stretch>
            <a:fillRect/>
          </a:stretch>
        </p:blipFill>
        <p:spPr>
          <a:xfrm>
            <a:off x="1063209" y="2469786"/>
            <a:ext cx="7719625" cy="1724025"/>
          </a:xfrm>
          <a:prstGeom prst="rect">
            <a:avLst/>
          </a:prstGeom>
          <a:ln>
            <a:solidFill>
              <a:schemeClr val="accent1"/>
            </a:solidFill>
          </a:ln>
        </p:spPr>
      </p:pic>
      <p:pic>
        <p:nvPicPr>
          <p:cNvPr id="5" name="Picture 4">
            <a:extLst>
              <a:ext uri="{FF2B5EF4-FFF2-40B4-BE49-F238E27FC236}">
                <a16:creationId xmlns:a16="http://schemas.microsoft.com/office/drawing/2014/main" id="{9762C860-6420-1DA5-E1E4-2577B082EC78}"/>
              </a:ext>
            </a:extLst>
          </p:cNvPr>
          <p:cNvPicPr>
            <a:picLocks noChangeAspect="1"/>
          </p:cNvPicPr>
          <p:nvPr/>
        </p:nvPicPr>
        <p:blipFill>
          <a:blip r:embed="rId4"/>
          <a:stretch>
            <a:fillRect/>
          </a:stretch>
        </p:blipFill>
        <p:spPr>
          <a:xfrm>
            <a:off x="994144" y="4681994"/>
            <a:ext cx="7410450" cy="1971675"/>
          </a:xfrm>
          <a:prstGeom prst="rect">
            <a:avLst/>
          </a:prstGeom>
          <a:ln>
            <a:solidFill>
              <a:schemeClr val="accent1"/>
            </a:solidFill>
          </a:ln>
        </p:spPr>
      </p:pic>
      <p:sp>
        <p:nvSpPr>
          <p:cNvPr id="6" name="TextBox 5">
            <a:extLst>
              <a:ext uri="{FF2B5EF4-FFF2-40B4-BE49-F238E27FC236}">
                <a16:creationId xmlns:a16="http://schemas.microsoft.com/office/drawing/2014/main" id="{8580951A-122B-CD0E-C69A-851DFFD9A485}"/>
              </a:ext>
            </a:extLst>
          </p:cNvPr>
          <p:cNvSpPr txBox="1"/>
          <p:nvPr/>
        </p:nvSpPr>
        <p:spPr>
          <a:xfrm>
            <a:off x="990600" y="1965960"/>
            <a:ext cx="2927404" cy="369332"/>
          </a:xfrm>
          <a:prstGeom prst="rect">
            <a:avLst/>
          </a:prstGeom>
          <a:noFill/>
        </p:spPr>
        <p:txBody>
          <a:bodyPr wrap="none" rtlCol="1">
            <a:spAutoFit/>
          </a:bodyPr>
          <a:lstStyle/>
          <a:p>
            <a:pPr marL="285750" indent="-285750">
              <a:buFont typeface="Arial" panose="020B0604020202020204" pitchFamily="34" charset="0"/>
              <a:buChar char="•"/>
            </a:pPr>
            <a:r>
              <a:rPr lang="en-US" b="1" dirty="0"/>
              <a:t>Without constrain Name</a:t>
            </a:r>
            <a:endParaRPr lang="ar-EG" b="1" dirty="0"/>
          </a:p>
        </p:txBody>
      </p:sp>
      <p:sp>
        <p:nvSpPr>
          <p:cNvPr id="7" name="TextBox 6">
            <a:extLst>
              <a:ext uri="{FF2B5EF4-FFF2-40B4-BE49-F238E27FC236}">
                <a16:creationId xmlns:a16="http://schemas.microsoft.com/office/drawing/2014/main" id="{BC90AFAE-D022-8E9F-720C-EF8D07A59A54}"/>
              </a:ext>
            </a:extLst>
          </p:cNvPr>
          <p:cNvSpPr txBox="1"/>
          <p:nvPr/>
        </p:nvSpPr>
        <p:spPr>
          <a:xfrm>
            <a:off x="990600" y="4202668"/>
            <a:ext cx="2585964" cy="369332"/>
          </a:xfrm>
          <a:prstGeom prst="rect">
            <a:avLst/>
          </a:prstGeom>
          <a:noFill/>
        </p:spPr>
        <p:txBody>
          <a:bodyPr wrap="none" rtlCol="1">
            <a:spAutoFit/>
          </a:bodyPr>
          <a:lstStyle/>
          <a:p>
            <a:pPr marL="285750" indent="-285750">
              <a:buFont typeface="Arial" panose="020B0604020202020204" pitchFamily="34" charset="0"/>
              <a:buChar char="•"/>
            </a:pPr>
            <a:r>
              <a:rPr lang="en-US" b="1" dirty="0"/>
              <a:t>With constrain Name</a:t>
            </a:r>
            <a:endParaRPr lang="ar-EG"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5829</TotalTime>
  <Words>3253</Words>
  <Application>Microsoft Office PowerPoint</Application>
  <PresentationFormat>On-screen Show (4:3)</PresentationFormat>
  <Paragraphs>466</Paragraphs>
  <Slides>36</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Arial</vt:lpstr>
      <vt:lpstr>Calibri</vt:lpstr>
      <vt:lpstr>Consolas</vt:lpstr>
      <vt:lpstr>Corbel</vt:lpstr>
      <vt:lpstr>Courier New</vt:lpstr>
      <vt:lpstr>Monotype Sorts</vt:lpstr>
      <vt:lpstr>Times New Roman</vt:lpstr>
      <vt:lpstr>Verdana</vt:lpstr>
      <vt:lpstr>Wingdings</vt:lpstr>
      <vt:lpstr>Wotfard</vt:lpstr>
      <vt:lpstr>Basis</vt:lpstr>
      <vt:lpstr>Document</vt:lpstr>
      <vt:lpstr>Microsoft Word 97 - 2003 Document</vt:lpstr>
      <vt:lpstr>PowerPoint Presentation</vt:lpstr>
      <vt:lpstr>Module Map</vt:lpstr>
      <vt:lpstr>Database Objects </vt:lpstr>
      <vt:lpstr>Data Integrity</vt:lpstr>
      <vt:lpstr>Types of Data Integrity</vt:lpstr>
      <vt:lpstr>Options for Enforcing Data Integrity</vt:lpstr>
      <vt:lpstr>Two Methods of Enforcement</vt:lpstr>
      <vt:lpstr>What Are Constraints?</vt:lpstr>
      <vt:lpstr>Column-Level Check Constraint</vt:lpstr>
      <vt:lpstr>Table-Level Check Constraint</vt:lpstr>
      <vt:lpstr>Check Constraints and Defaults</vt:lpstr>
      <vt:lpstr>Two Methods of Enforcement</vt:lpstr>
      <vt:lpstr>Primary Key Constraint</vt:lpstr>
      <vt:lpstr>Column/Table Level Primary Key Constraint</vt:lpstr>
      <vt:lpstr>Unique Constraint</vt:lpstr>
      <vt:lpstr>Column/Table-Level Unique Constraint</vt:lpstr>
      <vt:lpstr>Primary Key Constraints VS Unique Constraints</vt:lpstr>
      <vt:lpstr>Key Constraints Summary </vt:lpstr>
      <vt:lpstr>Summary</vt:lpstr>
      <vt:lpstr>Adding Constraints</vt:lpstr>
      <vt:lpstr>Dropping Constraints</vt:lpstr>
      <vt:lpstr>System-Defined Constraint Messages</vt:lpstr>
      <vt:lpstr>User-Defined Constraint Messages</vt:lpstr>
      <vt:lpstr>Default</vt:lpstr>
      <vt:lpstr>Creating and Binding Defaults</vt:lpstr>
      <vt:lpstr>Rules for Binding Defaults</vt:lpstr>
      <vt:lpstr>Unbinding and Dropping Defaults</vt:lpstr>
      <vt:lpstr>Database Objects </vt:lpstr>
      <vt:lpstr>Views In SQL Server </vt:lpstr>
      <vt:lpstr>Views In SQL Server </vt:lpstr>
      <vt:lpstr>Advantages of views</vt:lpstr>
      <vt:lpstr>Getting Views information</vt:lpstr>
      <vt:lpstr>DROP VIEW</vt:lpstr>
      <vt:lpstr>Database Objects </vt:lpstr>
      <vt:lpstr>Rule</vt:lpstr>
      <vt:lpstr>Creating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Hanaa GH</cp:lastModifiedBy>
  <cp:revision>216</cp:revision>
  <dcterms:created xsi:type="dcterms:W3CDTF">2006-08-16T00:00:00Z</dcterms:created>
  <dcterms:modified xsi:type="dcterms:W3CDTF">2024-03-17T14:29:07Z</dcterms:modified>
</cp:coreProperties>
</file>