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59"/>
  </p:notesMasterIdLst>
  <p:sldIdLst>
    <p:sldId id="256" r:id="rId2"/>
    <p:sldId id="257" r:id="rId3"/>
    <p:sldId id="258" r:id="rId4"/>
    <p:sldId id="305" r:id="rId5"/>
    <p:sldId id="347" r:id="rId6"/>
    <p:sldId id="348" r:id="rId7"/>
    <p:sldId id="349" r:id="rId8"/>
    <p:sldId id="301" r:id="rId9"/>
    <p:sldId id="302" r:id="rId10"/>
    <p:sldId id="308" r:id="rId11"/>
    <p:sldId id="303" r:id="rId12"/>
    <p:sldId id="300" r:id="rId13"/>
    <p:sldId id="306" r:id="rId14"/>
    <p:sldId id="307" r:id="rId15"/>
    <p:sldId id="310" r:id="rId16"/>
    <p:sldId id="264" r:id="rId17"/>
    <p:sldId id="266" r:id="rId18"/>
    <p:sldId id="312" r:id="rId19"/>
    <p:sldId id="269" r:id="rId20"/>
    <p:sldId id="270" r:id="rId21"/>
    <p:sldId id="311" r:id="rId22"/>
    <p:sldId id="315" r:id="rId23"/>
    <p:sldId id="350" r:id="rId24"/>
    <p:sldId id="322" r:id="rId25"/>
    <p:sldId id="278" r:id="rId26"/>
    <p:sldId id="291" r:id="rId27"/>
    <p:sldId id="324" r:id="rId28"/>
    <p:sldId id="325" r:id="rId29"/>
    <p:sldId id="326" r:id="rId30"/>
    <p:sldId id="333" r:id="rId31"/>
    <p:sldId id="334" r:id="rId32"/>
    <p:sldId id="335" r:id="rId33"/>
    <p:sldId id="344" r:id="rId34"/>
    <p:sldId id="345" r:id="rId35"/>
    <p:sldId id="346" r:id="rId36"/>
    <p:sldId id="327" r:id="rId37"/>
    <p:sldId id="328" r:id="rId38"/>
    <p:sldId id="329" r:id="rId39"/>
    <p:sldId id="330" r:id="rId40"/>
    <p:sldId id="331" r:id="rId41"/>
    <p:sldId id="336" r:id="rId42"/>
    <p:sldId id="342" r:id="rId43"/>
    <p:sldId id="337" r:id="rId44"/>
    <p:sldId id="338" r:id="rId45"/>
    <p:sldId id="339" r:id="rId46"/>
    <p:sldId id="340" r:id="rId47"/>
    <p:sldId id="341" r:id="rId48"/>
    <p:sldId id="351" r:id="rId49"/>
    <p:sldId id="343" r:id="rId50"/>
    <p:sldId id="352" r:id="rId51"/>
    <p:sldId id="353" r:id="rId52"/>
    <p:sldId id="292" r:id="rId53"/>
    <p:sldId id="293" r:id="rId54"/>
    <p:sldId id="294" r:id="rId55"/>
    <p:sldId id="313" r:id="rId56"/>
    <p:sldId id="320" r:id="rId57"/>
    <p:sldId id="32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698ADA-A15D-4F25-B8C4-D6057A26FDF6}">
          <p14:sldIdLst>
            <p14:sldId id="256"/>
            <p14:sldId id="257"/>
            <p14:sldId id="258"/>
            <p14:sldId id="305"/>
            <p14:sldId id="347"/>
            <p14:sldId id="348"/>
            <p14:sldId id="349"/>
            <p14:sldId id="301"/>
            <p14:sldId id="302"/>
            <p14:sldId id="308"/>
            <p14:sldId id="303"/>
            <p14:sldId id="300"/>
            <p14:sldId id="306"/>
            <p14:sldId id="307"/>
            <p14:sldId id="310"/>
            <p14:sldId id="264"/>
            <p14:sldId id="266"/>
            <p14:sldId id="312"/>
            <p14:sldId id="269"/>
            <p14:sldId id="270"/>
            <p14:sldId id="311"/>
            <p14:sldId id="315"/>
            <p14:sldId id="350"/>
          </p14:sldIdLst>
        </p14:section>
        <p14:section name="Untitled Section" id="{B7E4B2F3-3040-401B-9815-079FD8A7A51B}">
          <p14:sldIdLst>
            <p14:sldId id="322"/>
          </p14:sldIdLst>
        </p14:section>
        <p14:section name="Untitled Section" id="{48EE20B4-441D-4B26-BA54-3ACAD1EA19DD}">
          <p14:sldIdLst>
            <p14:sldId id="278"/>
            <p14:sldId id="291"/>
            <p14:sldId id="324"/>
          </p14:sldIdLst>
        </p14:section>
        <p14:section name="Untitled Section" id="{D475504C-061B-436E-ACBE-6444EE0EE3A8}">
          <p14:sldIdLst>
            <p14:sldId id="325"/>
            <p14:sldId id="326"/>
            <p14:sldId id="333"/>
            <p14:sldId id="334"/>
            <p14:sldId id="335"/>
            <p14:sldId id="344"/>
            <p14:sldId id="345"/>
            <p14:sldId id="346"/>
            <p14:sldId id="327"/>
            <p14:sldId id="328"/>
            <p14:sldId id="329"/>
            <p14:sldId id="330"/>
            <p14:sldId id="331"/>
            <p14:sldId id="336"/>
            <p14:sldId id="342"/>
            <p14:sldId id="337"/>
            <p14:sldId id="338"/>
            <p14:sldId id="339"/>
            <p14:sldId id="340"/>
            <p14:sldId id="341"/>
            <p14:sldId id="351"/>
            <p14:sldId id="343"/>
            <p14:sldId id="352"/>
            <p14:sldId id="353"/>
            <p14:sldId id="292"/>
            <p14:sldId id="293"/>
            <p14:sldId id="294"/>
            <p14:sldId id="313"/>
            <p14:sldId id="320"/>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1" autoAdjust="0"/>
    <p:restoredTop sz="95380" autoAdjust="0"/>
  </p:normalViewPr>
  <p:slideViewPr>
    <p:cSldViewPr snapToGrid="0">
      <p:cViewPr varScale="1">
        <p:scale>
          <a:sx n="82" d="100"/>
          <a:sy n="82" d="100"/>
        </p:scale>
        <p:origin x="677"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71CDA-E139-4445-A91F-B7F7BE45A4CF}" type="datetimeFigureOut">
              <a:rPr lang="en-US" smtClean="0"/>
              <a:t>7/10/2021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7F373-0DAE-49DD-8873-116A9F46562D}" type="slidenum">
              <a:rPr lang="en-US" smtClean="0"/>
              <a:t>‹#›</a:t>
            </a:fld>
            <a:endParaRPr lang="en-US"/>
          </a:p>
        </p:txBody>
      </p:sp>
    </p:spTree>
    <p:extLst>
      <p:ext uri="{BB962C8B-B14F-4D97-AF65-F5344CB8AC3E}">
        <p14:creationId xmlns:p14="http://schemas.microsoft.com/office/powerpoint/2010/main" val="262068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Mammography is a type of medical imaging that uses x-rays to capture images (mammograms) of the internal structures of the breasts. Quality mammography can help detect breast cancer in its earliest, most treatable stages; when it is too small to be felt or detected by any other method.</a:t>
            </a:r>
            <a:endParaRPr lang="en-US" dirty="0"/>
          </a:p>
        </p:txBody>
      </p:sp>
      <p:sp>
        <p:nvSpPr>
          <p:cNvPr id="4" name="Slide Number Placeholder 3"/>
          <p:cNvSpPr>
            <a:spLocks noGrp="1"/>
          </p:cNvSpPr>
          <p:nvPr>
            <p:ph type="sldNum" sz="quarter" idx="5"/>
          </p:nvPr>
        </p:nvSpPr>
        <p:spPr/>
        <p:txBody>
          <a:bodyPr/>
          <a:lstStyle/>
          <a:p>
            <a:fld id="{CDA7F373-0DAE-49DD-8873-116A9F46562D}" type="slidenum">
              <a:rPr lang="en-US" smtClean="0"/>
              <a:t>8</a:t>
            </a:fld>
            <a:endParaRPr lang="en-US"/>
          </a:p>
        </p:txBody>
      </p:sp>
    </p:spTree>
    <p:extLst>
      <p:ext uri="{BB962C8B-B14F-4D97-AF65-F5344CB8AC3E}">
        <p14:creationId xmlns:p14="http://schemas.microsoft.com/office/powerpoint/2010/main" val="64488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i="0" dirty="0">
                <a:solidFill>
                  <a:srgbClr val="0A0A0A"/>
                </a:solidFill>
                <a:effectLst/>
                <a:latin typeface="Merriweather"/>
              </a:rPr>
              <a:t>Ensemble</a:t>
            </a:r>
            <a:r>
              <a:rPr lang="en-US" sz="2800" b="0" i="0" dirty="0">
                <a:solidFill>
                  <a:srgbClr val="0A0A0A"/>
                </a:solidFill>
                <a:effectLst/>
                <a:latin typeface="Merriweather"/>
              </a:rPr>
              <a:t> is a machine learning concept in which multiple models are trained using the same learning algorithm. </a:t>
            </a:r>
          </a:p>
          <a:p>
            <a:endParaRPr lang="en-US" sz="2800" b="1" i="0" dirty="0">
              <a:solidFill>
                <a:srgbClr val="0A0A0A"/>
              </a:solidFill>
              <a:effectLst/>
              <a:latin typeface="Merriweather"/>
            </a:endParaRPr>
          </a:p>
          <a:p>
            <a:r>
              <a:rPr lang="en-US" sz="2800" b="1" i="0" dirty="0">
                <a:solidFill>
                  <a:srgbClr val="0A0A0A"/>
                </a:solidFill>
                <a:effectLst/>
                <a:latin typeface="Merriweather"/>
              </a:rPr>
              <a:t>Bagging</a:t>
            </a:r>
            <a:r>
              <a:rPr lang="en-US" sz="2800" b="0" i="0" dirty="0">
                <a:solidFill>
                  <a:srgbClr val="0A0A0A"/>
                </a:solidFill>
                <a:effectLst/>
                <a:latin typeface="Merriweather"/>
              </a:rPr>
              <a:t> is a way to decrease the variance in the prediction by generating additional data for training from </a:t>
            </a:r>
          </a:p>
          <a:p>
            <a:r>
              <a:rPr lang="en-US" sz="2800" b="0" i="0" dirty="0">
                <a:solidFill>
                  <a:srgbClr val="0A0A0A"/>
                </a:solidFill>
                <a:effectLst/>
                <a:latin typeface="Merriweather"/>
              </a:rPr>
              <a:t>dataset using combinations with repetitions to produce multi-sets of the original data.</a:t>
            </a:r>
          </a:p>
          <a:p>
            <a:endParaRPr lang="en-US" sz="2800" b="1" i="0" dirty="0">
              <a:solidFill>
                <a:srgbClr val="0A0A0A"/>
              </a:solidFill>
              <a:effectLst/>
              <a:latin typeface="Merriweather"/>
            </a:endParaRPr>
          </a:p>
          <a:p>
            <a:r>
              <a:rPr lang="en-US" sz="2800" b="1" i="0" dirty="0">
                <a:solidFill>
                  <a:srgbClr val="0A0A0A"/>
                </a:solidFill>
                <a:effectLst/>
                <a:latin typeface="Merriweather"/>
              </a:rPr>
              <a:t>Boosting</a:t>
            </a:r>
            <a:r>
              <a:rPr lang="en-US" sz="2800" b="0" i="0" dirty="0">
                <a:solidFill>
                  <a:srgbClr val="0A0A0A"/>
                </a:solidFill>
                <a:effectLst/>
                <a:latin typeface="Merriweather"/>
              </a:rPr>
              <a:t> is an iterative technique which adjusts the weight of an observation based on the last classification. </a:t>
            </a:r>
          </a:p>
          <a:p>
            <a:r>
              <a:rPr lang="en-US" sz="2800" b="0" i="0" dirty="0">
                <a:solidFill>
                  <a:srgbClr val="0A0A0A"/>
                </a:solidFill>
                <a:effectLst/>
                <a:latin typeface="Merriweather"/>
              </a:rPr>
              <a:t>If an observation was classified incorrectly, it tries to increase the weight of this observation. Boosting in general builds strong predictive models.</a:t>
            </a:r>
            <a:endParaRPr lang="en-US" b="1" dirty="0"/>
          </a:p>
        </p:txBody>
      </p:sp>
      <p:sp>
        <p:nvSpPr>
          <p:cNvPr id="4" name="Slide Number Placeholder 3"/>
          <p:cNvSpPr>
            <a:spLocks noGrp="1"/>
          </p:cNvSpPr>
          <p:nvPr>
            <p:ph type="sldNum" sz="quarter" idx="5"/>
          </p:nvPr>
        </p:nvSpPr>
        <p:spPr/>
        <p:txBody>
          <a:bodyPr/>
          <a:lstStyle/>
          <a:p>
            <a:fld id="{CDA7F373-0DAE-49DD-8873-116A9F46562D}" type="slidenum">
              <a:rPr lang="en-US" smtClean="0"/>
              <a:t>22</a:t>
            </a:fld>
            <a:endParaRPr lang="en-US"/>
          </a:p>
        </p:txBody>
      </p:sp>
    </p:spTree>
    <p:extLst>
      <p:ext uri="{BB962C8B-B14F-4D97-AF65-F5344CB8AC3E}">
        <p14:creationId xmlns:p14="http://schemas.microsoft.com/office/powerpoint/2010/main" val="133474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i="0" dirty="0">
                <a:solidFill>
                  <a:srgbClr val="0A0A0A"/>
                </a:solidFill>
                <a:effectLst/>
                <a:latin typeface="Merriweather"/>
              </a:rPr>
              <a:t>Ensemble</a:t>
            </a:r>
            <a:r>
              <a:rPr lang="en-US" sz="2800" b="0" i="0" dirty="0">
                <a:solidFill>
                  <a:srgbClr val="0A0A0A"/>
                </a:solidFill>
                <a:effectLst/>
                <a:latin typeface="Merriweather"/>
              </a:rPr>
              <a:t> is a machine learning concept in which multiple models are trained using the same learning algorithm. </a:t>
            </a:r>
          </a:p>
          <a:p>
            <a:endParaRPr lang="en-US" sz="2800" b="1" i="0" dirty="0">
              <a:solidFill>
                <a:srgbClr val="0A0A0A"/>
              </a:solidFill>
              <a:effectLst/>
              <a:latin typeface="Merriweather"/>
            </a:endParaRPr>
          </a:p>
          <a:p>
            <a:r>
              <a:rPr lang="en-US" sz="2800" b="1" i="0" dirty="0">
                <a:solidFill>
                  <a:srgbClr val="0A0A0A"/>
                </a:solidFill>
                <a:effectLst/>
                <a:latin typeface="Merriweather"/>
              </a:rPr>
              <a:t>Bagging</a:t>
            </a:r>
            <a:r>
              <a:rPr lang="en-US" sz="2800" b="0" i="0" dirty="0">
                <a:solidFill>
                  <a:srgbClr val="0A0A0A"/>
                </a:solidFill>
                <a:effectLst/>
                <a:latin typeface="Merriweather"/>
              </a:rPr>
              <a:t> is a way to decrease the variance in the prediction by generating additional data for training from </a:t>
            </a:r>
          </a:p>
          <a:p>
            <a:r>
              <a:rPr lang="en-US" sz="2800" b="0" i="0" dirty="0">
                <a:solidFill>
                  <a:srgbClr val="0A0A0A"/>
                </a:solidFill>
                <a:effectLst/>
                <a:latin typeface="Merriweather"/>
              </a:rPr>
              <a:t>dataset using combinations with repetitions to produce multi-sets of the original data.</a:t>
            </a:r>
          </a:p>
          <a:p>
            <a:endParaRPr lang="en-US" sz="2800" b="1" i="0" dirty="0">
              <a:solidFill>
                <a:srgbClr val="0A0A0A"/>
              </a:solidFill>
              <a:effectLst/>
              <a:latin typeface="Merriweather"/>
            </a:endParaRPr>
          </a:p>
          <a:p>
            <a:r>
              <a:rPr lang="en-US" sz="2800" b="1" i="0" dirty="0">
                <a:solidFill>
                  <a:srgbClr val="0A0A0A"/>
                </a:solidFill>
                <a:effectLst/>
                <a:latin typeface="Merriweather"/>
              </a:rPr>
              <a:t>Boosting</a:t>
            </a:r>
            <a:r>
              <a:rPr lang="en-US" sz="2800" b="0" i="0" dirty="0">
                <a:solidFill>
                  <a:srgbClr val="0A0A0A"/>
                </a:solidFill>
                <a:effectLst/>
                <a:latin typeface="Merriweather"/>
              </a:rPr>
              <a:t> is an iterative technique which adjusts the weight of an observation based on the last classification. </a:t>
            </a:r>
          </a:p>
          <a:p>
            <a:r>
              <a:rPr lang="en-US" sz="2800" b="0" i="0" dirty="0">
                <a:solidFill>
                  <a:srgbClr val="0A0A0A"/>
                </a:solidFill>
                <a:effectLst/>
                <a:latin typeface="Merriweather"/>
              </a:rPr>
              <a:t>If an observation was classified incorrectly, it tries to increase the weight of this observation. Boosting in general builds strong predictive models.</a:t>
            </a:r>
            <a:endParaRPr lang="en-US" b="1" dirty="0"/>
          </a:p>
        </p:txBody>
      </p:sp>
      <p:sp>
        <p:nvSpPr>
          <p:cNvPr id="4" name="Slide Number Placeholder 3"/>
          <p:cNvSpPr>
            <a:spLocks noGrp="1"/>
          </p:cNvSpPr>
          <p:nvPr>
            <p:ph type="sldNum" sz="quarter" idx="5"/>
          </p:nvPr>
        </p:nvSpPr>
        <p:spPr/>
        <p:txBody>
          <a:bodyPr/>
          <a:lstStyle/>
          <a:p>
            <a:fld id="{CDA7F373-0DAE-49DD-8873-116A9F46562D}" type="slidenum">
              <a:rPr lang="en-US" smtClean="0"/>
              <a:t>24</a:t>
            </a:fld>
            <a:endParaRPr lang="en-US"/>
          </a:p>
        </p:txBody>
      </p:sp>
    </p:spTree>
    <p:extLst>
      <p:ext uri="{BB962C8B-B14F-4D97-AF65-F5344CB8AC3E}">
        <p14:creationId xmlns:p14="http://schemas.microsoft.com/office/powerpoint/2010/main" val="133474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8E96A-C0DF-4D07-A2D5-0D5D56F2C39A}" type="datetimeFigureOut">
              <a:rPr lang="en-US" smtClean="0"/>
              <a:t>7/10/2021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CC94878-AD8E-4436-AFA3-702B2CF37CD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007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8E96A-C0DF-4D07-A2D5-0D5D56F2C39A}"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94878-AD8E-4436-AFA3-702B2CF37CD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962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8E96A-C0DF-4D07-A2D5-0D5D56F2C39A}"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94878-AD8E-4436-AFA3-702B2CF37CD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888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8E96A-C0DF-4D07-A2D5-0D5D56F2C39A}"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94878-AD8E-4436-AFA3-702B2CF37CD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34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8E96A-C0DF-4D07-A2D5-0D5D56F2C39A}"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94878-AD8E-4436-AFA3-702B2CF37CD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88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8E96A-C0DF-4D07-A2D5-0D5D56F2C39A}"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94878-AD8E-4436-AFA3-702B2CF37CD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9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8E96A-C0DF-4D07-A2D5-0D5D56F2C39A}"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94878-AD8E-4436-AFA3-702B2CF37CD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85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8E96A-C0DF-4D07-A2D5-0D5D56F2C39A}"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94878-AD8E-4436-AFA3-702B2CF37CD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329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8E96A-C0DF-4D07-A2D5-0D5D56F2C39A}"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94878-AD8E-4436-AFA3-702B2CF37CDB}" type="slidenum">
              <a:rPr lang="en-US" smtClean="0"/>
              <a:t>‹#›</a:t>
            </a:fld>
            <a:endParaRPr lang="en-US"/>
          </a:p>
        </p:txBody>
      </p:sp>
    </p:spTree>
    <p:extLst>
      <p:ext uri="{BB962C8B-B14F-4D97-AF65-F5344CB8AC3E}">
        <p14:creationId xmlns:p14="http://schemas.microsoft.com/office/powerpoint/2010/main" val="302450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48E96A-C0DF-4D07-A2D5-0D5D56F2C39A}"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94878-AD8E-4436-AFA3-702B2CF37CD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5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48E96A-C0DF-4D07-A2D5-0D5D56F2C39A}" type="datetimeFigureOut">
              <a:rPr lang="en-US" smtClean="0"/>
              <a:t>7/10/2021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CC94878-AD8E-4436-AFA3-702B2CF37CD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21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48E96A-C0DF-4D07-A2D5-0D5D56F2C39A}" type="datetimeFigureOut">
              <a:rPr lang="en-US" smtClean="0"/>
              <a:t>7/10/2021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C94878-AD8E-4436-AFA3-702B2CF37CD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4358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scholar.google.com/scholar_lookup?title=IBFDS:+Intelligent+bone+fracture+detection+system&amp;author=Dimililer,+K.&amp;publication_year=2017&amp;journal=Procedia+Comput.+Sci.&amp;volume=120&amp;pages=260%E2%80%93267&amp;doi=10.1016/j.procs.2017.11.237" TargetMode="External"/><Relationship Id="rId2" Type="http://schemas.openxmlformats.org/officeDocument/2006/relationships/hyperlink" Target="http://share.iofbonehealth.org/EU-6-Material/Reports/IOF%20Report_EU.pdf" TargetMode="External"/><Relationship Id="rId1" Type="http://schemas.openxmlformats.org/officeDocument/2006/relationships/slideLayout" Target="../slideLayouts/slideLayout7.xml"/><Relationship Id="rId4" Type="http://schemas.openxmlformats.org/officeDocument/2006/relationships/hyperlink" Target="https://dx.doi.org/10.1016/j.procs.2017.11.237"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AFD88C-F1B2-4B82-8F62-5000C2176937}"/>
              </a:ext>
            </a:extLst>
          </p:cNvPr>
          <p:cNvSpPr txBox="1"/>
          <p:nvPr/>
        </p:nvSpPr>
        <p:spPr>
          <a:xfrm>
            <a:off x="166688" y="258235"/>
            <a:ext cx="11858624" cy="1200329"/>
          </a:xfrm>
          <a:prstGeom prst="rect">
            <a:avLst/>
          </a:prstGeom>
          <a:noFill/>
        </p:spPr>
        <p:txBody>
          <a:bodyPr wrap="square" rtlCol="0">
            <a:spAutoFit/>
          </a:bodyPr>
          <a:lstStyle/>
          <a:p>
            <a:pPr algn="just">
              <a:lnSpc>
                <a:spcPct val="100000"/>
              </a:lnSpc>
            </a:pPr>
            <a:r>
              <a:rPr lang="en-US" sz="2400" b="1" dirty="0"/>
              <a:t>Ain Shams University.</a:t>
            </a:r>
          </a:p>
          <a:p>
            <a:pPr algn="just">
              <a:lnSpc>
                <a:spcPct val="100000"/>
              </a:lnSpc>
            </a:pPr>
            <a:r>
              <a:rPr lang="en-US" sz="2400" b="1" dirty="0"/>
              <a:t>Faculty Of Computers And Information Sciences.</a:t>
            </a:r>
          </a:p>
          <a:p>
            <a:pPr algn="just"/>
            <a:r>
              <a:rPr lang="en-US" sz="2400" b="1" u="sng" dirty="0"/>
              <a:t>Scientific Computing Department.</a:t>
            </a:r>
          </a:p>
        </p:txBody>
      </p:sp>
      <p:pic>
        <p:nvPicPr>
          <p:cNvPr id="5" name="Picture 4">
            <a:extLst>
              <a:ext uri="{FF2B5EF4-FFF2-40B4-BE49-F238E27FC236}">
                <a16:creationId xmlns:a16="http://schemas.microsoft.com/office/drawing/2014/main" id="{8B36F18E-10E8-4D4B-AB9F-A805B90D6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15950" y="142874"/>
            <a:ext cx="1373313" cy="1431050"/>
          </a:xfrm>
          <a:prstGeom prst="rect">
            <a:avLst/>
          </a:prstGeom>
        </p:spPr>
      </p:pic>
      <p:sp>
        <p:nvSpPr>
          <p:cNvPr id="6" name="TextBox 5">
            <a:extLst>
              <a:ext uri="{FF2B5EF4-FFF2-40B4-BE49-F238E27FC236}">
                <a16:creationId xmlns:a16="http://schemas.microsoft.com/office/drawing/2014/main" id="{8A4D08E6-1457-40EE-8DCA-4AE3E73AE119}"/>
              </a:ext>
            </a:extLst>
          </p:cNvPr>
          <p:cNvSpPr txBox="1"/>
          <p:nvPr/>
        </p:nvSpPr>
        <p:spPr>
          <a:xfrm>
            <a:off x="1334888" y="3429000"/>
            <a:ext cx="9241654" cy="1077218"/>
          </a:xfrm>
          <a:prstGeom prst="rect">
            <a:avLst/>
          </a:prstGeom>
          <a:noFill/>
        </p:spPr>
        <p:txBody>
          <a:bodyPr wrap="square" rtlCol="0">
            <a:spAutoFit/>
          </a:bodyPr>
          <a:lstStyle/>
          <a:p>
            <a:pPr algn="ctr"/>
            <a:r>
              <a:rPr lang="en-US" sz="3200" b="1" u="sng" dirty="0">
                <a:solidFill>
                  <a:schemeClr val="accent1">
                    <a:lumMod val="50000"/>
                  </a:schemeClr>
                </a:solidFill>
              </a:rPr>
              <a:t>Intelligent Classification System for Bone Fractures</a:t>
            </a:r>
          </a:p>
        </p:txBody>
      </p:sp>
    </p:spTree>
    <p:extLst>
      <p:ext uri="{BB962C8B-B14F-4D97-AF65-F5344CB8AC3E}">
        <p14:creationId xmlns:p14="http://schemas.microsoft.com/office/powerpoint/2010/main" val="175665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2DD4-7770-4A72-8B09-869601C0E0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r>
              <a:rPr lang="en-US" sz="2400" cap="none" dirty="0">
                <a:latin typeface="Times New Roman" panose="02020603050405020304" pitchFamily="18" charset="0"/>
                <a:cs typeface="Times New Roman" panose="02020603050405020304" pitchFamily="18" charset="0"/>
              </a:rPr>
              <a:t>(X-Ray).</a:t>
            </a:r>
            <a:endParaRPr lang="en-US" sz="2400" dirty="0"/>
          </a:p>
        </p:txBody>
      </p:sp>
      <p:sp>
        <p:nvSpPr>
          <p:cNvPr id="3" name="Content Placeholder 2">
            <a:extLst>
              <a:ext uri="{FF2B5EF4-FFF2-40B4-BE49-F238E27FC236}">
                <a16:creationId xmlns:a16="http://schemas.microsoft.com/office/drawing/2014/main" id="{477F7FB7-3C29-440D-B368-D8B439252CAD}"/>
              </a:ext>
            </a:extLst>
          </p:cNvPr>
          <p:cNvSpPr>
            <a:spLocks noGrp="1"/>
          </p:cNvSpPr>
          <p:nvPr>
            <p:ph idx="1"/>
          </p:nvPr>
        </p:nvSpPr>
        <p:spPr/>
        <p:txBody>
          <a:bodyPr>
            <a:normAutofit/>
          </a:bodyPr>
          <a:lstStyle/>
          <a:p>
            <a:r>
              <a:rPr lang="en-US" b="1" i="0" dirty="0">
                <a:solidFill>
                  <a:schemeClr val="accent1"/>
                </a:solidFill>
                <a:effectLst/>
                <a:latin typeface="Times New Roman" panose="02020603050405020304" pitchFamily="18" charset="0"/>
                <a:cs typeface="Times New Roman" panose="02020603050405020304" pitchFamily="18" charset="0"/>
              </a:rPr>
              <a:t>What is Bone X-ray (Radiography)? Cont.</a:t>
            </a:r>
          </a:p>
          <a:p>
            <a:pPr lvl="1">
              <a:lnSpc>
                <a:spcPct val="250000"/>
              </a:lnSpc>
            </a:pPr>
            <a:r>
              <a:rPr lang="en-US" sz="2000" b="0" i="0" dirty="0">
                <a:effectLst/>
                <a:latin typeface="Times New Roman" panose="02020603050405020304" pitchFamily="18" charset="0"/>
                <a:cs typeface="Times New Roman" panose="02020603050405020304" pitchFamily="18" charset="0"/>
              </a:rPr>
              <a:t>X-rays are the oldest and most frequently used form of medical imaging.</a:t>
            </a:r>
          </a:p>
          <a:p>
            <a:pPr lvl="1">
              <a:lnSpc>
                <a:spcPct val="150000"/>
              </a:lnSpc>
            </a:pPr>
            <a:r>
              <a:rPr lang="en-US" sz="2000" b="0" i="0" dirty="0">
                <a:effectLst/>
                <a:latin typeface="Times New Roman" panose="02020603050405020304" pitchFamily="18" charset="0"/>
                <a:cs typeface="Times New Roman" panose="02020603050405020304" pitchFamily="18" charset="0"/>
              </a:rPr>
              <a:t>A bone x-ray makes images of any bone in the body.</a:t>
            </a:r>
          </a:p>
          <a:p>
            <a:pPr lvl="2">
              <a:lnSpc>
                <a:spcPct val="150000"/>
              </a:lnSpc>
            </a:pPr>
            <a:r>
              <a:rPr lang="en-US" sz="1800" b="0" i="0" dirty="0">
                <a:effectLst/>
                <a:latin typeface="Times New Roman" panose="02020603050405020304" pitchFamily="18" charset="0"/>
                <a:cs typeface="Times New Roman" panose="02020603050405020304" pitchFamily="18" charset="0"/>
              </a:rPr>
              <a:t>hand,  wrist, arm, elbow, shoulder, spine, pelvis, hip, thigh, knee, leg (shin), ankle or foot.</a:t>
            </a:r>
            <a:endParaRPr lang="en-US" sz="1800" dirty="0">
              <a:latin typeface="Times New Roman" panose="02020603050405020304" pitchFamily="18" charset="0"/>
              <a:cs typeface="Times New Roman" panose="02020603050405020304" pitchFamily="18" charset="0"/>
            </a:endParaRPr>
          </a:p>
          <a:p>
            <a:pPr lvl="1"/>
            <a:endParaRPr lang="en-US" b="0" i="0" dirty="0">
              <a:effectLst/>
              <a:latin typeface="Times New Roman" panose="02020603050405020304" pitchFamily="18" charset="0"/>
              <a:cs typeface="Times New Roman" panose="02020603050405020304" pitchFamily="18" charset="0"/>
            </a:endParaRPr>
          </a:p>
          <a:p>
            <a:pPr lvl="1"/>
            <a:endParaRPr lang="en-US" b="0" i="0" dirty="0">
              <a:effectLst/>
              <a:latin typeface="Times New Roman" panose="02020603050405020304" pitchFamily="18" charset="0"/>
              <a:cs typeface="Times New Roman" panose="02020603050405020304" pitchFamily="18" charset="0"/>
            </a:endParaRPr>
          </a:p>
          <a:p>
            <a:endParaRPr lang="en-US" b="1" i="0" dirty="0">
              <a:solidFill>
                <a:schemeClr val="accent1"/>
              </a:solidFill>
              <a:effectLst/>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105217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275B-8D99-434E-99FD-584A2992EA89}"/>
              </a:ext>
            </a:extLst>
          </p:cNvPr>
          <p:cNvSpPr>
            <a:spLocks noGrp="1"/>
          </p:cNvSpPr>
          <p:nvPr>
            <p:ph type="title"/>
          </p:nvPr>
        </p:nvSpPr>
        <p:spPr>
          <a:xfrm>
            <a:off x="1451579" y="849123"/>
            <a:ext cx="9603275" cy="1049235"/>
          </a:xfrm>
        </p:spPr>
        <p:txBody>
          <a:bodyPr/>
          <a:lstStyle/>
          <a:p>
            <a:r>
              <a:rPr lang="en-US" dirty="0">
                <a:latin typeface="Times New Roman" panose="02020603050405020304" pitchFamily="18" charset="0"/>
                <a:cs typeface="Times New Roman" panose="02020603050405020304" pitchFamily="18" charset="0"/>
              </a:rPr>
              <a:t>Introduction </a:t>
            </a:r>
            <a:r>
              <a:rPr lang="en-US" sz="2800"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82897BB7-0C2C-4519-AB1E-85555F4B4B02}"/>
              </a:ext>
            </a:extLst>
          </p:cNvPr>
          <p:cNvSpPr>
            <a:spLocks noGrp="1"/>
          </p:cNvSpPr>
          <p:nvPr>
            <p:ph idx="1"/>
          </p:nvPr>
        </p:nvSpPr>
        <p:spPr>
          <a:xfrm>
            <a:off x="1451579" y="2004581"/>
            <a:ext cx="9603275" cy="3838658"/>
          </a:xfrm>
        </p:spPr>
        <p:txBody>
          <a:bodyPr>
            <a:normAutofit lnSpcReduction="10000"/>
          </a:bodyPr>
          <a:lstStyle/>
          <a:p>
            <a:r>
              <a:rPr lang="en-US" b="1" i="0" dirty="0">
                <a:solidFill>
                  <a:schemeClr val="accent1"/>
                </a:solidFill>
                <a:effectLst/>
                <a:latin typeface="Times New Roman" panose="02020603050405020304" pitchFamily="18" charset="0"/>
                <a:cs typeface="Times New Roman" panose="02020603050405020304" pitchFamily="18" charset="0"/>
              </a:rPr>
              <a:t>Why is Bone X-ray (Radiography)?</a:t>
            </a:r>
          </a:p>
          <a:p>
            <a:pPr lvl="1"/>
            <a:r>
              <a:rPr lang="en-US" sz="2000" dirty="0">
                <a:solidFill>
                  <a:srgbClr val="000000"/>
                </a:solidFill>
                <a:latin typeface="Times New Roman" panose="02020603050405020304" pitchFamily="18" charset="0"/>
                <a:cs typeface="Times New Roman" panose="02020603050405020304" pitchFamily="18" charset="0"/>
              </a:rPr>
              <a:t>X-ray images have few limitations. Although, </a:t>
            </a:r>
            <a:r>
              <a:rPr lang="en-US" sz="2000" b="0" i="0" dirty="0">
                <a:solidFill>
                  <a:srgbClr val="000000"/>
                </a:solidFill>
                <a:effectLst/>
                <a:latin typeface="Times New Roman" panose="02020603050405020304" pitchFamily="18" charset="0"/>
                <a:cs typeface="Times New Roman" panose="02020603050405020304" pitchFamily="18" charset="0"/>
              </a:rPr>
              <a:t>the level of quality of x-ray images is</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enough for the purpose of bone fracture detection.</a:t>
            </a:r>
            <a:endParaRPr lang="en-US" sz="2000" dirty="0">
              <a:solidFill>
                <a:srgbClr val="000000"/>
              </a:solidFill>
              <a:latin typeface="Times New Roman" panose="02020603050405020304" pitchFamily="18" charset="0"/>
              <a:cs typeface="Times New Roman" panose="02020603050405020304" pitchFamily="18" charset="0"/>
            </a:endParaRPr>
          </a:p>
          <a:p>
            <a:pPr lvl="1"/>
            <a:r>
              <a:rPr lang="en-US" sz="2000" dirty="0">
                <a:solidFill>
                  <a:srgbClr val="000000"/>
                </a:solidFill>
                <a:latin typeface="Times New Roman" panose="02020603050405020304" pitchFamily="18" charset="0"/>
                <a:cs typeface="Times New Roman" panose="02020603050405020304" pitchFamily="18" charset="0"/>
              </a:rPr>
              <a:t>It is commonly used to detect bone fractures due to some reasons such as:</a:t>
            </a:r>
          </a:p>
          <a:p>
            <a:pPr lvl="2" algn="just">
              <a:lnSpc>
                <a:spcPct val="100000"/>
              </a:lnSpc>
              <a:spcAft>
                <a:spcPts val="600"/>
              </a:spcAft>
            </a:pPr>
            <a:r>
              <a:rPr lang="en-US" sz="2000" b="1" dirty="0">
                <a:solidFill>
                  <a:srgbClr val="000000"/>
                </a:solidFill>
                <a:latin typeface="Times New Roman" panose="02020603050405020304" pitchFamily="18" charset="0"/>
                <a:cs typeface="Times New Roman" panose="02020603050405020304" pitchFamily="18" charset="0"/>
              </a:rPr>
              <a:t>ease of use.</a:t>
            </a:r>
          </a:p>
          <a:p>
            <a:pPr lvl="2" algn="just">
              <a:lnSpc>
                <a:spcPct val="100000"/>
              </a:lnSpc>
              <a:spcAft>
                <a:spcPts val="600"/>
              </a:spcAft>
            </a:pPr>
            <a:r>
              <a:rPr lang="en-US" sz="2000" b="1" dirty="0">
                <a:solidFill>
                  <a:srgbClr val="000000"/>
                </a:solidFill>
                <a:latin typeface="Times New Roman" panose="02020603050405020304" pitchFamily="18" charset="0"/>
                <a:cs typeface="Times New Roman" panose="02020603050405020304" pitchFamily="18" charset="0"/>
              </a:rPr>
              <a:t>wide availability.</a:t>
            </a:r>
          </a:p>
          <a:p>
            <a:pPr lvl="2" algn="just">
              <a:lnSpc>
                <a:spcPct val="100000"/>
              </a:lnSpc>
              <a:spcAft>
                <a:spcPts val="600"/>
              </a:spcAft>
            </a:pPr>
            <a:r>
              <a:rPr lang="en-US" sz="2000" b="1" dirty="0">
                <a:solidFill>
                  <a:srgbClr val="000000"/>
                </a:solidFill>
                <a:latin typeface="Times New Roman" panose="02020603050405020304" pitchFamily="18" charset="0"/>
                <a:cs typeface="Times New Roman" panose="02020603050405020304" pitchFamily="18" charset="0"/>
              </a:rPr>
              <a:t>faster.</a:t>
            </a:r>
          </a:p>
          <a:p>
            <a:pPr lvl="2" algn="just">
              <a:lnSpc>
                <a:spcPct val="100000"/>
              </a:lnSpc>
              <a:spcAft>
                <a:spcPts val="600"/>
              </a:spcAft>
            </a:pPr>
            <a:r>
              <a:rPr lang="en-US" sz="2000" b="1" dirty="0">
                <a:solidFill>
                  <a:srgbClr val="000000"/>
                </a:solidFill>
                <a:latin typeface="Times New Roman" panose="02020603050405020304" pitchFamily="18" charset="0"/>
                <a:cs typeface="Times New Roman" panose="02020603050405020304" pitchFamily="18" charset="0"/>
              </a:rPr>
              <a:t>low cost.</a:t>
            </a:r>
          </a:p>
          <a:p>
            <a:pPr lvl="1"/>
            <a:r>
              <a:rPr lang="en-US" sz="2000" dirty="0">
                <a:solidFill>
                  <a:srgbClr val="000000"/>
                </a:solidFill>
                <a:latin typeface="Times New Roman" panose="02020603050405020304" pitchFamily="18" charset="0"/>
                <a:cs typeface="Times New Roman" panose="02020603050405020304" pitchFamily="18" charset="0"/>
              </a:rPr>
              <a:t>Hence, this relies on X-ray images to diagnose long bone fractures.</a:t>
            </a:r>
          </a:p>
          <a:p>
            <a:pPr lvl="1"/>
            <a:endParaRPr lang="en-US" dirty="0"/>
          </a:p>
        </p:txBody>
      </p:sp>
    </p:spTree>
    <p:extLst>
      <p:ext uri="{BB962C8B-B14F-4D97-AF65-F5344CB8AC3E}">
        <p14:creationId xmlns:p14="http://schemas.microsoft.com/office/powerpoint/2010/main" val="417399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A95E-0540-461C-86E6-86CE3530FCF9}"/>
              </a:ext>
            </a:extLst>
          </p:cNvPr>
          <p:cNvSpPr>
            <a:spLocks noGrp="1"/>
          </p:cNvSpPr>
          <p:nvPr>
            <p:ph type="ctr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Problem Definition</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67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6FF4-E899-4B15-829A-42FF75C42B73}"/>
              </a:ext>
            </a:extLst>
          </p:cNvPr>
          <p:cNvSpPr>
            <a:spLocks noGrp="1"/>
          </p:cNvSpPr>
          <p:nvPr>
            <p:ph type="title"/>
          </p:nvPr>
        </p:nvSpPr>
        <p:spPr/>
        <p:txBody>
          <a:bodyPr/>
          <a:lstStyle/>
          <a:p>
            <a:r>
              <a:rPr lang="en-US" sz="3200" dirty="0">
                <a:solidFill>
                  <a:schemeClr val="tx1"/>
                </a:solidFill>
                <a:latin typeface="Times New Roman" panose="02020603050405020304" pitchFamily="18" charset="0"/>
                <a:cs typeface="Times New Roman" panose="02020603050405020304" pitchFamily="18" charset="0"/>
              </a:rPr>
              <a:t>Problem Definition</a:t>
            </a:r>
            <a:endParaRPr lang="en-US" dirty="0"/>
          </a:p>
        </p:txBody>
      </p:sp>
      <p:sp>
        <p:nvSpPr>
          <p:cNvPr id="3" name="Content Placeholder 2">
            <a:extLst>
              <a:ext uri="{FF2B5EF4-FFF2-40B4-BE49-F238E27FC236}">
                <a16:creationId xmlns:a16="http://schemas.microsoft.com/office/drawing/2014/main" id="{D8158986-7611-421C-8ED8-2534B457E0BB}"/>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An X-ray test is very common. Millions of X-ray examinations are performed each year.</a:t>
            </a:r>
          </a:p>
          <a:p>
            <a:r>
              <a:rPr lang="en-US" sz="2400" dirty="0">
                <a:latin typeface="Times New Roman" panose="02020603050405020304" pitchFamily="18" charset="0"/>
                <a:cs typeface="Times New Roman" panose="02020603050405020304" pitchFamily="18" charset="0"/>
              </a:rPr>
              <a:t>The most common use of an X-ray examination is to detect broken bones.</a:t>
            </a:r>
          </a:p>
          <a:p>
            <a:r>
              <a:rPr lang="en-US" sz="2400" dirty="0">
                <a:latin typeface="Times New Roman" panose="02020603050405020304" pitchFamily="18" charset="0"/>
                <a:cs typeface="Times New Roman" panose="02020603050405020304" pitchFamily="18" charset="0"/>
              </a:rPr>
              <a:t>An X-ray examination can also reveal whether the bones of the joint are in an abnormal position.</a:t>
            </a:r>
          </a:p>
          <a:p>
            <a:r>
              <a:rPr lang="en-US" sz="2400" dirty="0">
                <a:latin typeface="Times New Roman" panose="02020603050405020304" pitchFamily="18" charset="0"/>
                <a:cs typeface="Times New Roman" panose="02020603050405020304" pitchFamily="18" charset="0"/>
              </a:rPr>
              <a:t>Only doctors can know the result of x-rays so you should check with the doctor to see the result of x-rays.</a:t>
            </a:r>
          </a:p>
          <a:p>
            <a:endParaRPr lang="en-US" dirty="0">
              <a:solidFill>
                <a:schemeClr val="bg2">
                  <a:lumMod val="25000"/>
                </a:schemeClr>
              </a:solidFill>
            </a:endParaRPr>
          </a:p>
          <a:p>
            <a:endParaRPr lang="en-US" dirty="0"/>
          </a:p>
        </p:txBody>
      </p:sp>
    </p:spTree>
    <p:extLst>
      <p:ext uri="{BB962C8B-B14F-4D97-AF65-F5344CB8AC3E}">
        <p14:creationId xmlns:p14="http://schemas.microsoft.com/office/powerpoint/2010/main" val="1230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CDE9-0480-46BF-9CFC-D251AD03ACA8}"/>
              </a:ext>
            </a:extLst>
          </p:cNvPr>
          <p:cNvSpPr>
            <a:spLocks noGrp="1"/>
          </p:cNvSpPr>
          <p:nvPr>
            <p:ph type="title"/>
          </p:nvPr>
        </p:nvSpPr>
        <p:spPr/>
        <p:txBody>
          <a:bodyPr/>
          <a:lstStyle/>
          <a:p>
            <a:r>
              <a:rPr lang="en-US" sz="3200" dirty="0">
                <a:solidFill>
                  <a:schemeClr val="tx1"/>
                </a:solidFill>
                <a:latin typeface="Times New Roman" panose="02020603050405020304" pitchFamily="18" charset="0"/>
                <a:cs typeface="Times New Roman" panose="02020603050405020304" pitchFamily="18" charset="0"/>
              </a:rPr>
              <a:t>Problem Definition </a:t>
            </a:r>
            <a:r>
              <a:rPr lang="en-US" sz="3200" cap="none" dirty="0">
                <a:solidFill>
                  <a:schemeClr val="tx1"/>
                </a:solidFill>
                <a:latin typeface="Times New Roman" panose="02020603050405020304" pitchFamily="18" charset="0"/>
                <a:cs typeface="Times New Roman" panose="02020603050405020304" pitchFamily="18" charset="0"/>
              </a:rPr>
              <a:t>cont.</a:t>
            </a:r>
            <a:br>
              <a:rPr lang="en-US" sz="3200" dirty="0">
                <a:solidFill>
                  <a:schemeClr val="tx1"/>
                </a:solidFill>
                <a:latin typeface="Times New Roman" panose="02020603050405020304" pitchFamily="18" charset="0"/>
                <a:cs typeface="Times New Roman" panose="02020603050405020304" pitchFamily="18" charset="0"/>
              </a:rPr>
            </a:br>
            <a:r>
              <a:rPr lang="en-US" sz="3200" cap="none" dirty="0">
                <a:solidFill>
                  <a:schemeClr val="accent1"/>
                </a:solidFill>
                <a:latin typeface="Times New Roman" panose="02020603050405020304" pitchFamily="18" charset="0"/>
                <a:cs typeface="Times New Roman" panose="02020603050405020304" pitchFamily="18" charset="0"/>
              </a:rPr>
              <a:t>Human Errors.</a:t>
            </a:r>
            <a:endParaRPr lang="en-US" dirty="0">
              <a:solidFill>
                <a:schemeClr val="accent1"/>
              </a:solidFill>
            </a:endParaRPr>
          </a:p>
        </p:txBody>
      </p:sp>
      <p:sp>
        <p:nvSpPr>
          <p:cNvPr id="3" name="Content Placeholder 2">
            <a:extLst>
              <a:ext uri="{FF2B5EF4-FFF2-40B4-BE49-F238E27FC236}">
                <a16:creationId xmlns:a16="http://schemas.microsoft.com/office/drawing/2014/main" id="{BF7FF748-56AA-4D37-A5C2-3FEDD6B84C30}"/>
              </a:ext>
            </a:extLst>
          </p:cNvPr>
          <p:cNvSpPr>
            <a:spLocks noGrp="1"/>
          </p:cNvSpPr>
          <p:nvPr>
            <p:ph idx="1"/>
          </p:nvPr>
        </p:nvSpPr>
        <p:spPr>
          <a:xfrm>
            <a:off x="1451579" y="2015732"/>
            <a:ext cx="9603275" cy="3816356"/>
          </a:xfrm>
        </p:spPr>
        <p:txBody>
          <a:bodyPr>
            <a:normAutofit fontScale="25000" lnSpcReduction="20000"/>
          </a:bodyPr>
          <a:lstStyle/>
          <a:p>
            <a:r>
              <a:rPr lang="en-US" sz="9600" b="0" i="0" dirty="0">
                <a:solidFill>
                  <a:srgbClr val="000000"/>
                </a:solidFill>
                <a:effectLst/>
                <a:latin typeface="Times New Roman" panose="02020603050405020304" pitchFamily="18" charset="0"/>
                <a:cs typeface="Times New Roman" panose="02020603050405020304" pitchFamily="18" charset="0"/>
              </a:rPr>
              <a:t>Quick and accurate diagnosis can be crucial to the success of any prescribed treatment. </a:t>
            </a:r>
          </a:p>
          <a:p>
            <a:r>
              <a:rPr lang="en-US" sz="9600" dirty="0">
                <a:solidFill>
                  <a:srgbClr val="000000"/>
                </a:solidFill>
                <a:latin typeface="Times New Roman" panose="02020603050405020304" pitchFamily="18" charset="0"/>
                <a:cs typeface="Times New Roman" panose="02020603050405020304" pitchFamily="18" charset="0"/>
              </a:rPr>
              <a:t>Since the only side that can specify results shown in X-ray plates are doctors, using their eyes, human errors have been arise. </a:t>
            </a:r>
          </a:p>
          <a:p>
            <a:r>
              <a:rPr lang="en-US" sz="9600" b="0" i="0" dirty="0">
                <a:solidFill>
                  <a:srgbClr val="000000"/>
                </a:solidFill>
                <a:effectLst/>
                <a:latin typeface="Times New Roman" panose="02020603050405020304" pitchFamily="18" charset="0"/>
                <a:cs typeface="Times New Roman" panose="02020603050405020304" pitchFamily="18" charset="0"/>
              </a:rPr>
              <a:t>Depending on human experts alone for such a critical matter have caused intolerable errors.</a:t>
            </a:r>
            <a:r>
              <a:rPr lang="en-US" sz="9600" dirty="0">
                <a:latin typeface="Times New Roman" panose="02020603050405020304" pitchFamily="18" charset="0"/>
                <a:cs typeface="Times New Roman" panose="02020603050405020304" pitchFamily="18" charset="0"/>
              </a:rPr>
              <a:t> </a:t>
            </a:r>
          </a:p>
          <a:p>
            <a:r>
              <a:rPr lang="en-US" sz="9600" b="0" i="0" dirty="0">
                <a:solidFill>
                  <a:srgbClr val="000000"/>
                </a:solidFill>
                <a:effectLst/>
                <a:latin typeface="Times New Roman" panose="02020603050405020304" pitchFamily="18" charset="0"/>
                <a:cs typeface="Times New Roman" panose="02020603050405020304" pitchFamily="18" charset="0"/>
              </a:rPr>
              <a:t>Hence, the idea of automating the diagnosis procedure has always been an appealing one.</a:t>
            </a:r>
            <a:r>
              <a:rPr lang="en-US" sz="9600" dirty="0">
                <a:latin typeface="Times New Roman" panose="02020603050405020304" pitchFamily="18" charset="0"/>
                <a:cs typeface="Times New Roman" panose="02020603050405020304" pitchFamily="18" charset="0"/>
              </a:rPr>
              <a:t> </a:t>
            </a:r>
          </a:p>
          <a:p>
            <a:pPr marL="0" indent="0">
              <a:buNone/>
            </a:pPr>
            <a:br>
              <a:rPr lang="en-US" sz="9600" dirty="0"/>
            </a:br>
            <a:br>
              <a:rPr lang="en-US" sz="9600" dirty="0"/>
            </a:br>
            <a:endParaRPr lang="en-US" sz="9600" dirty="0"/>
          </a:p>
        </p:txBody>
      </p:sp>
    </p:spTree>
    <p:extLst>
      <p:ext uri="{BB962C8B-B14F-4D97-AF65-F5344CB8AC3E}">
        <p14:creationId xmlns:p14="http://schemas.microsoft.com/office/powerpoint/2010/main" val="396403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D66A-7CEA-4127-AD54-09BCCA6BCFF9}"/>
              </a:ext>
            </a:extLst>
          </p:cNvPr>
          <p:cNvSpPr>
            <a:spLocks noGrp="1"/>
          </p:cNvSpPr>
          <p:nvPr>
            <p:ph type="title"/>
          </p:nvPr>
        </p:nvSpPr>
        <p:spPr/>
        <p:txBody>
          <a:bodyPr/>
          <a:lstStyle/>
          <a:p>
            <a:r>
              <a:rPr lang="en-US" sz="3200" dirty="0">
                <a:solidFill>
                  <a:schemeClr val="tx1"/>
                </a:solidFill>
                <a:latin typeface="Times New Roman" panose="02020603050405020304" pitchFamily="18" charset="0"/>
                <a:cs typeface="Times New Roman" panose="02020603050405020304" pitchFamily="18" charset="0"/>
              </a:rPr>
              <a:t>Problem Definition </a:t>
            </a:r>
            <a:r>
              <a:rPr lang="en-US" sz="3200" cap="none" dirty="0">
                <a:solidFill>
                  <a:schemeClr val="tx1"/>
                </a:solidFill>
                <a:latin typeface="Times New Roman" panose="02020603050405020304" pitchFamily="18" charset="0"/>
                <a:cs typeface="Times New Roman" panose="02020603050405020304" pitchFamily="18" charset="0"/>
              </a:rPr>
              <a:t>cont.</a:t>
            </a:r>
            <a:br>
              <a:rPr lang="en-US" dirty="0"/>
            </a:br>
            <a:r>
              <a:rPr lang="en-US" cap="none" dirty="0">
                <a:solidFill>
                  <a:schemeClr val="accent1"/>
                </a:solidFill>
                <a:latin typeface="Times New Roman" panose="02020603050405020304" pitchFamily="18" charset="0"/>
                <a:cs typeface="Times New Roman" panose="02020603050405020304" pitchFamily="18" charset="0"/>
              </a:rPr>
              <a:t>Human Errors Defeat.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376FF3-32F5-4522-99D0-F1609E321C2B}"/>
              </a:ext>
            </a:extLst>
          </p:cNvPr>
          <p:cNvSpPr>
            <a:spLocks noGrp="1"/>
          </p:cNvSpPr>
          <p:nvPr>
            <p:ph idx="1"/>
          </p:nvPr>
        </p:nvSpPr>
        <p:spPr/>
        <p:txBody>
          <a:bodyPr/>
          <a:lstStyle/>
          <a:p>
            <a:pPr>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many types of bone fractures: simple, oblique, compound, comminuted, spiral, greenstick and transverse.</a:t>
            </a:r>
          </a:p>
          <a:p>
            <a:pPr>
              <a:lnSpc>
                <a:spcPct val="100000"/>
              </a:lnSpc>
            </a:pPr>
            <a:r>
              <a:rPr lang="en-US" sz="2400" b="0" i="0" dirty="0">
                <a:effectLst/>
                <a:latin typeface="Times New Roman" panose="02020603050405020304" pitchFamily="18" charset="0"/>
                <a:cs typeface="Times New Roman" panose="02020603050405020304" pitchFamily="18" charset="0"/>
              </a:rPr>
              <a:t>In this work, we will consider the problem of detecting fractures in a bone without paying attention to the type of fracture. </a:t>
            </a:r>
          </a:p>
          <a:p>
            <a:pPr>
              <a:lnSpc>
                <a:spcPct val="100000"/>
              </a:lnSpc>
            </a:pPr>
            <a:r>
              <a:rPr lang="en-US" sz="2400" dirty="0">
                <a:latin typeface="Times New Roman" panose="02020603050405020304" pitchFamily="18" charset="0"/>
                <a:cs typeface="Times New Roman" panose="02020603050405020304" pitchFamily="18" charset="0"/>
              </a:rPr>
              <a:t>Our diagnosis system can tell you the result of your X-rays as higher accuracy as possible.</a:t>
            </a:r>
          </a:p>
          <a:p>
            <a:pPr marL="0" indent="0">
              <a:lnSpc>
                <a:spcPct val="100000"/>
              </a:lnSpc>
              <a:buNone/>
            </a:pPr>
            <a:br>
              <a:rPr lang="en-US" dirty="0"/>
            </a:br>
            <a:endParaRPr lang="en-US" dirty="0"/>
          </a:p>
        </p:txBody>
      </p:sp>
    </p:spTree>
    <p:extLst>
      <p:ext uri="{BB962C8B-B14F-4D97-AF65-F5344CB8AC3E}">
        <p14:creationId xmlns:p14="http://schemas.microsoft.com/office/powerpoint/2010/main" val="135670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98C6BF-DB91-499B-AD90-003BD98B6C87}"/>
              </a:ext>
            </a:extLst>
          </p:cNvPr>
          <p:cNvSpPr>
            <a:spLocks noGrp="1"/>
          </p:cNvSpPr>
          <p:nvPr>
            <p:ph type="body" sz="half" idx="4294967295"/>
          </p:nvPr>
        </p:nvSpPr>
        <p:spPr>
          <a:xfrm>
            <a:off x="0" y="2016125"/>
            <a:ext cx="4159250" cy="3449638"/>
          </a:xfrm>
        </p:spPr>
        <p:txBody>
          <a:bodyPr vert="horz" lIns="91440" tIns="45720" rIns="91440" bIns="45720" rtlCol="0" anchor="t">
            <a:normAutofit/>
          </a:bodyPr>
          <a:lstStyle/>
          <a:p>
            <a:pPr marL="0"/>
            <a:r>
              <a:rPr lang="en-US" dirty="0"/>
              <a:t>Example of Bone by x-ray</a:t>
            </a:r>
          </a:p>
        </p:txBody>
      </p:sp>
      <p:pic>
        <p:nvPicPr>
          <p:cNvPr id="11" name="Picture 8">
            <a:extLst>
              <a:ext uri="{FF2B5EF4-FFF2-40B4-BE49-F238E27FC236}">
                <a16:creationId xmlns:a16="http://schemas.microsoft.com/office/drawing/2014/main" id="{1B30C050-2845-4B98-8DD2-6DD6D69453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24" b="1"/>
          <a:stretch/>
        </p:blipFill>
        <p:spPr bwMode="auto">
          <a:xfrm>
            <a:off x="6277257" y="2190710"/>
            <a:ext cx="2225073" cy="31078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a:extLst>
              <a:ext uri="{FF2B5EF4-FFF2-40B4-BE49-F238E27FC236}">
                <a16:creationId xmlns:a16="http://schemas.microsoft.com/office/drawing/2014/main" id="{53DC9964-6488-4103-B92F-3AF28B99D4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320" r="-3" b="10699"/>
          <a:stretch/>
        </p:blipFill>
        <p:spPr bwMode="auto">
          <a:xfrm>
            <a:off x="8666055" y="2190710"/>
            <a:ext cx="2221443" cy="14716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1D97D2F-63F3-479D-B648-0E6111BE8B98}"/>
              </a:ext>
            </a:extLst>
          </p:cNvPr>
          <p:cNvPicPr/>
          <p:nvPr/>
        </p:nvPicPr>
        <p:blipFill rotWithShape="1">
          <a:blip r:embed="rId4">
            <a:extLst>
              <a:ext uri="{28A0092B-C50C-407E-A947-70E740481C1C}">
                <a14:useLocalDpi xmlns:a14="http://schemas.microsoft.com/office/drawing/2010/main" val="0"/>
              </a:ext>
            </a:extLst>
          </a:blip>
          <a:srcRect t="11367"/>
          <a:stretch/>
        </p:blipFill>
        <p:spPr bwMode="auto">
          <a:xfrm>
            <a:off x="8669762" y="3824977"/>
            <a:ext cx="2221443" cy="1474805"/>
          </a:xfrm>
          <a:prstGeom prst="rect">
            <a:avLst/>
          </a:prstGeom>
          <a:noFill/>
        </p:spPr>
      </p:pic>
      <p:sp>
        <p:nvSpPr>
          <p:cNvPr id="5" name="Rectangle 4">
            <a:extLst>
              <a:ext uri="{FF2B5EF4-FFF2-40B4-BE49-F238E27FC236}">
                <a16:creationId xmlns:a16="http://schemas.microsoft.com/office/drawing/2014/main" id="{0C4727C3-B264-4E1E-A806-4BA253CA683F}"/>
              </a:ext>
            </a:extLst>
          </p:cNvPr>
          <p:cNvSpPr>
            <a:spLocks noChangeArrowheads="1"/>
          </p:cNvSpPr>
          <p:nvPr/>
        </p:nvSpPr>
        <p:spPr bwMode="auto">
          <a:xfrm>
            <a:off x="839788" y="-186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D7D784AA-1B06-49A5-B58A-F3836AE79849}"/>
              </a:ext>
            </a:extLst>
          </p:cNvPr>
          <p:cNvSpPr>
            <a:spLocks noChangeArrowheads="1"/>
          </p:cNvSpPr>
          <p:nvPr/>
        </p:nvSpPr>
        <p:spPr bwMode="auto">
          <a:xfrm>
            <a:off x="839788" y="755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04132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F5F65-9C5B-48D2-B27A-F5C672CD1B0A}"/>
              </a:ext>
            </a:extLst>
          </p:cNvPr>
          <p:cNvSpPr txBox="1"/>
          <p:nvPr/>
        </p:nvSpPr>
        <p:spPr>
          <a:xfrm>
            <a:off x="1776729" y="4459039"/>
            <a:ext cx="8643011" cy="551528"/>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a:latin typeface="+mj-lt"/>
                <a:ea typeface="+mj-ea"/>
                <a:cs typeface="+mj-cs"/>
              </a:rPr>
              <a:t>Examples of illustrating bones fractures in X-Ray Plates</a:t>
            </a:r>
          </a:p>
        </p:txBody>
      </p:sp>
      <p:pic>
        <p:nvPicPr>
          <p:cNvPr id="52" name="Picture 51">
            <a:extLst>
              <a:ext uri="{FF2B5EF4-FFF2-40B4-BE49-F238E27FC236}">
                <a16:creationId xmlns:a16="http://schemas.microsoft.com/office/drawing/2014/main" id="{3FA69526-3762-407F-ACBD-6EE530406C9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794213" y="643992"/>
            <a:ext cx="2724480" cy="3495040"/>
          </a:xfrm>
          <a:prstGeom prst="rect">
            <a:avLst/>
          </a:prstGeom>
          <a:noFill/>
        </p:spPr>
      </p:pic>
      <p:pic>
        <p:nvPicPr>
          <p:cNvPr id="53" name="Picture 52">
            <a:extLst>
              <a:ext uri="{FF2B5EF4-FFF2-40B4-BE49-F238E27FC236}">
                <a16:creationId xmlns:a16="http://schemas.microsoft.com/office/drawing/2014/main" id="{B071AAE7-869D-4E04-AB57-3DAF7934110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0533" y="1321287"/>
            <a:ext cx="2770632" cy="2140449"/>
          </a:xfrm>
          <a:prstGeom prst="rect">
            <a:avLst/>
          </a:prstGeom>
          <a:noFill/>
        </p:spPr>
      </p:pic>
      <p:pic>
        <p:nvPicPr>
          <p:cNvPr id="51" name="Content Placeholder 50">
            <a:extLst>
              <a:ext uri="{FF2B5EF4-FFF2-40B4-BE49-F238E27FC236}">
                <a16:creationId xmlns:a16="http://schemas.microsoft.com/office/drawing/2014/main" id="{BB2CD2AB-4B07-4925-85CD-E3D66EF6F8C3}"/>
              </a:ext>
            </a:extLst>
          </p:cNvPr>
          <p:cNvPicPr>
            <a:picLocks noGrp="1"/>
          </p:cNvPicPr>
          <p:nvPr>
            <p:ph sz="half" idx="1"/>
          </p:nvPr>
        </p:nvPicPr>
        <p:blipFill rotWithShape="1">
          <a:blip r:embed="rId4">
            <a:extLst>
              <a:ext uri="{28A0092B-C50C-407E-A947-70E740481C1C}">
                <a14:useLocalDpi xmlns:a14="http://schemas.microsoft.com/office/drawing/2010/main" val="0"/>
              </a:ext>
            </a:extLst>
          </a:blip>
          <a:srcRect r="8304" b="8304"/>
          <a:stretch/>
        </p:blipFill>
        <p:spPr bwMode="auto">
          <a:xfrm>
            <a:off x="7649107" y="1398266"/>
            <a:ext cx="2770632" cy="1986491"/>
          </a:xfrm>
          <a:prstGeom prst="rect">
            <a:avLst/>
          </a:prstGeom>
          <a:noFill/>
        </p:spPr>
      </p:pic>
    </p:spTree>
    <p:extLst>
      <p:ext uri="{BB962C8B-B14F-4D97-AF65-F5344CB8AC3E}">
        <p14:creationId xmlns:p14="http://schemas.microsoft.com/office/powerpoint/2010/main" val="206881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DE98-343D-4C36-80C4-33A303D953E3}"/>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Problem Definition </a:t>
            </a:r>
            <a:r>
              <a:rPr lang="en-US" sz="3200" cap="none" dirty="0">
                <a:latin typeface="Times New Roman" panose="02020603050405020304" pitchFamily="18" charset="0"/>
                <a:cs typeface="Times New Roman" panose="02020603050405020304" pitchFamily="18" charset="0"/>
              </a:rPr>
              <a:t>cont.</a:t>
            </a:r>
            <a:br>
              <a:rPr lang="en-US" sz="3200" cap="none" dirty="0">
                <a:latin typeface="Times New Roman" panose="02020603050405020304" pitchFamily="18" charset="0"/>
                <a:cs typeface="Times New Roman" panose="02020603050405020304" pitchFamily="18" charset="0"/>
              </a:rPr>
            </a:br>
            <a:r>
              <a:rPr lang="en-US" sz="3200" cap="none" dirty="0">
                <a:solidFill>
                  <a:schemeClr val="accent1"/>
                </a:solidFill>
                <a:latin typeface="Times New Roman" panose="02020603050405020304" pitchFamily="18" charset="0"/>
                <a:cs typeface="Times New Roman" panose="02020603050405020304" pitchFamily="18" charset="0"/>
              </a:rPr>
              <a:t>Misdiagnosis Results.</a:t>
            </a:r>
            <a:endParaRPr lang="en-US" dirty="0">
              <a:solidFill>
                <a:schemeClr val="accent1"/>
              </a:solidFill>
            </a:endParaRPr>
          </a:p>
        </p:txBody>
      </p:sp>
      <p:sp>
        <p:nvSpPr>
          <p:cNvPr id="3" name="Content Placeholder 2">
            <a:extLst>
              <a:ext uri="{FF2B5EF4-FFF2-40B4-BE49-F238E27FC236}">
                <a16:creationId xmlns:a16="http://schemas.microsoft.com/office/drawing/2014/main" id="{60888F3E-1678-47E5-8DBC-BC95AEC528FF}"/>
              </a:ext>
            </a:extLst>
          </p:cNvPr>
          <p:cNvSpPr>
            <a:spLocks noGrp="1"/>
          </p:cNvSpPr>
          <p:nvPr>
            <p:ph idx="1"/>
          </p:nvPr>
        </p:nvSpPr>
        <p:spPr>
          <a:xfrm>
            <a:off x="1451580" y="2015732"/>
            <a:ext cx="9733094" cy="3450613"/>
          </a:xfrm>
        </p:spPr>
        <p:txBody>
          <a:bodyPr>
            <a:normAutofit/>
          </a:bodyPr>
          <a:lstStyle/>
          <a:p>
            <a:pPr marL="57150">
              <a:lnSpc>
                <a:spcPct val="90000"/>
              </a:lnSpc>
              <a:spcAft>
                <a:spcPts val="600"/>
              </a:spcAft>
            </a:pPr>
            <a:r>
              <a:rPr lang="en-US" sz="2400" dirty="0">
                <a:latin typeface="Times New Roman" panose="02020603050405020304" pitchFamily="18" charset="0"/>
                <a:cs typeface="Times New Roman" panose="02020603050405020304" pitchFamily="18" charset="0"/>
              </a:rPr>
              <a:t>If arm fractures are not properly diagnosed and treated early, the following health  complications occur, which are:</a:t>
            </a:r>
          </a:p>
          <a:p>
            <a:pPr marL="514350" lvl="1">
              <a:lnSpc>
                <a:spcPct val="100000"/>
              </a:lnSpc>
              <a:spcAft>
                <a:spcPts val="600"/>
              </a:spcAft>
            </a:pPr>
            <a:r>
              <a:rPr lang="en-US" sz="2000" dirty="0">
                <a:latin typeface="Times New Roman" panose="02020603050405020304" pitchFamily="18" charset="0"/>
                <a:cs typeface="Times New Roman" panose="02020603050405020304" pitchFamily="18" charset="0"/>
              </a:rPr>
              <a:t>Uneven growth, especially when the bones in the child’s body are still growing.</a:t>
            </a:r>
          </a:p>
          <a:p>
            <a:pPr marL="514350" lvl="1">
              <a:lnSpc>
                <a:spcPct val="100000"/>
              </a:lnSpc>
              <a:spcAft>
                <a:spcPts val="600"/>
              </a:spcAft>
            </a:pPr>
            <a:r>
              <a:rPr lang="en-US" sz="2000" dirty="0">
                <a:latin typeface="Times New Roman" panose="02020603050405020304" pitchFamily="18" charset="0"/>
                <a:cs typeface="Times New Roman" panose="02020603050405020304" pitchFamily="18" charset="0"/>
              </a:rPr>
              <a:t>Fractures that extend into a joint can cause arthritis years later.</a:t>
            </a:r>
          </a:p>
          <a:p>
            <a:pPr marL="514350" lvl="1">
              <a:lnSpc>
                <a:spcPct val="100000"/>
              </a:lnSpc>
              <a:spcAft>
                <a:spcPts val="600"/>
              </a:spcAft>
            </a:pPr>
            <a:r>
              <a:rPr lang="en-US" sz="2000" dirty="0">
                <a:latin typeface="Times New Roman" panose="02020603050405020304" pitchFamily="18" charset="0"/>
                <a:cs typeface="Times New Roman" panose="02020603050405020304" pitchFamily="18" charset="0"/>
              </a:rPr>
              <a:t>Bone infection, if a portion of the bone is broken and protrudes through the skin, it can be exposed to germs that can cause infection.</a:t>
            </a:r>
          </a:p>
          <a:p>
            <a:pPr marL="514350" lvl="1">
              <a:lnSpc>
                <a:spcPct val="100000"/>
              </a:lnSpc>
              <a:spcAft>
                <a:spcPts val="600"/>
              </a:spcAft>
            </a:pPr>
            <a:r>
              <a:rPr lang="en-US" sz="2000" dirty="0">
                <a:latin typeface="Times New Roman" panose="02020603050405020304" pitchFamily="18" charset="0"/>
                <a:cs typeface="Times New Roman" panose="02020603050405020304" pitchFamily="18" charset="0"/>
              </a:rPr>
              <a:t>Injury to a nerve or blood vessel. If the upper arm bone fractures into two or more pieces, it can result</a:t>
            </a:r>
          </a:p>
          <a:p>
            <a:pPr marL="514350" lvl="1">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marL="514350" lvl="1">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marL="514350" lvl="1">
              <a:lnSpc>
                <a:spcPct val="90000"/>
              </a:lnSpc>
              <a:spcAft>
                <a:spcPts val="600"/>
              </a:spcAft>
            </a:pPr>
            <a:endParaRPr lang="en-US" sz="2200" dirty="0">
              <a:solidFill>
                <a:schemeClr val="tx2"/>
              </a:solidFill>
              <a:latin typeface="Times New Roman" panose="02020603050405020304" pitchFamily="18" charset="0"/>
              <a:cs typeface="Times New Roman" panose="02020603050405020304" pitchFamily="18" charset="0"/>
            </a:endParaRPr>
          </a:p>
          <a:p>
            <a:pPr marL="57150" lvl="0">
              <a:lnSpc>
                <a:spcPct val="90000"/>
              </a:lnSpc>
              <a:spcAft>
                <a:spcPts val="600"/>
              </a:spcAft>
            </a:pPr>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57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3" name="Rectangle 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4"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7" name="Rectangle 3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11CD9F6-06D3-4FB3-B6E0-827DCB87767C}"/>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a:t>Conclusion from problem  definition </a:t>
            </a:r>
          </a:p>
        </p:txBody>
      </p:sp>
      <p:cxnSp>
        <p:nvCxnSpPr>
          <p:cNvPr id="59" name="Straight Connector 4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Icon&#10;&#10;Description automatically generated with low confidence">
            <a:extLst>
              <a:ext uri="{FF2B5EF4-FFF2-40B4-BE49-F238E27FC236}">
                <a16:creationId xmlns:a16="http://schemas.microsoft.com/office/drawing/2014/main" id="{5D04DC83-7652-4595-87E6-E003519179D1}"/>
              </a:ext>
            </a:extLst>
          </p:cNvPr>
          <p:cNvPicPr>
            <a:picLocks noChangeAspect="1"/>
          </p:cNvPicPr>
          <p:nvPr/>
        </p:nvPicPr>
        <p:blipFill rotWithShape="1">
          <a:blip r:embed="rId3"/>
          <a:srcRect l="13818" b="9091"/>
          <a:stretch/>
        </p:blipFill>
        <p:spPr>
          <a:xfrm>
            <a:off x="6094411" y="1173771"/>
            <a:ext cx="4960442" cy="3924386"/>
          </a:xfrm>
          <a:prstGeom prst="rect">
            <a:avLst/>
          </a:prstGeom>
        </p:spPr>
      </p:pic>
      <p:pic>
        <p:nvPicPr>
          <p:cNvPr id="60" name="Picture 4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 name="Straight Connector 4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 Teams&#10;&#10;Description automatically generated">
            <a:extLst>
              <a:ext uri="{FF2B5EF4-FFF2-40B4-BE49-F238E27FC236}">
                <a16:creationId xmlns:a16="http://schemas.microsoft.com/office/drawing/2014/main" id="{FB65FF4A-48F0-4AD5-B2DC-95B0445DF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504824"/>
            <a:ext cx="5867400" cy="4146427"/>
          </a:xfrm>
          <a:prstGeom prst="rect">
            <a:avLst/>
          </a:prstGeom>
        </p:spPr>
      </p:pic>
      <p:sp>
        <p:nvSpPr>
          <p:cNvPr id="4" name="Content Placeholder 3">
            <a:extLst>
              <a:ext uri="{FF2B5EF4-FFF2-40B4-BE49-F238E27FC236}">
                <a16:creationId xmlns:a16="http://schemas.microsoft.com/office/drawing/2014/main" id="{40DD7919-1E3A-4070-959F-5A7231915B41}"/>
              </a:ext>
            </a:extLst>
          </p:cNvPr>
          <p:cNvSpPr>
            <a:spLocks noGrp="1"/>
          </p:cNvSpPr>
          <p:nvPr>
            <p:ph sz="half" idx="1"/>
          </p:nvPr>
        </p:nvSpPr>
        <p:spPr>
          <a:xfrm>
            <a:off x="304800" y="1149859"/>
            <a:ext cx="5181600" cy="4995863"/>
          </a:xfrm>
        </p:spPr>
        <p:txBody>
          <a:bodyPr/>
          <a:lstStyle/>
          <a:p>
            <a:endParaRPr lang="en-US" sz="3200" b="1" dirty="0">
              <a:solidFill>
                <a:schemeClr val="accent1"/>
              </a:solidFill>
            </a:endParaRPr>
          </a:p>
          <a:p>
            <a:r>
              <a:rPr lang="en-US" sz="3200" b="1" dirty="0">
                <a:solidFill>
                  <a:schemeClr val="accent1"/>
                </a:solidFill>
              </a:rPr>
              <a:t>Team Members : </a:t>
            </a:r>
            <a:endParaRPr lang="en-US" b="1" dirty="0"/>
          </a:p>
          <a:p>
            <a:pPr lvl="1"/>
            <a:r>
              <a:rPr lang="en-US" b="1" dirty="0"/>
              <a:t>Mohammed Hussein Mohammed</a:t>
            </a:r>
          </a:p>
          <a:p>
            <a:pPr lvl="1"/>
            <a:r>
              <a:rPr lang="en-US" b="1" dirty="0"/>
              <a:t>Ahmed Ashour Kamal</a:t>
            </a:r>
          </a:p>
          <a:p>
            <a:pPr lvl="1"/>
            <a:r>
              <a:rPr lang="en-US" b="1" dirty="0"/>
              <a:t>Mahmoud Mohamed Abdel Fattah</a:t>
            </a:r>
          </a:p>
          <a:p>
            <a:pPr lvl="1"/>
            <a:r>
              <a:rPr lang="en-US" b="1" dirty="0"/>
              <a:t>Mahmoud Mohammed Al Sayed</a:t>
            </a:r>
          </a:p>
          <a:p>
            <a:pPr lvl="1"/>
            <a:r>
              <a:rPr lang="en-US" b="1" dirty="0"/>
              <a:t>Ahmed Salah Soliman</a:t>
            </a:r>
            <a:endParaRPr lang="en-US" dirty="0"/>
          </a:p>
          <a:p>
            <a:r>
              <a:rPr lang="en-US" sz="3200" b="1" dirty="0">
                <a:solidFill>
                  <a:schemeClr val="accent1"/>
                </a:solidFill>
              </a:rPr>
              <a:t>Supervisors :</a:t>
            </a:r>
            <a:r>
              <a:rPr lang="en-US" sz="1600" dirty="0">
                <a:solidFill>
                  <a:schemeClr val="accent1"/>
                </a:solidFill>
              </a:rPr>
              <a:t>	</a:t>
            </a:r>
          </a:p>
          <a:p>
            <a:pPr lvl="1"/>
            <a:r>
              <a:rPr lang="en-US" b="1" dirty="0"/>
              <a:t>Dr. Sally Saad</a:t>
            </a:r>
          </a:p>
        </p:txBody>
      </p:sp>
    </p:spTree>
    <p:extLst>
      <p:ext uri="{BB962C8B-B14F-4D97-AF65-F5344CB8AC3E}">
        <p14:creationId xmlns:p14="http://schemas.microsoft.com/office/powerpoint/2010/main" val="81222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71A91-ECCE-4FBA-9EB8-7BD04570E232}"/>
              </a:ext>
            </a:extLst>
          </p:cNvPr>
          <p:cNvSpPr txBox="1"/>
          <p:nvPr/>
        </p:nvSpPr>
        <p:spPr>
          <a:xfrm>
            <a:off x="882414" y="1203968"/>
            <a:ext cx="4172212" cy="3450613"/>
          </a:xfrm>
          <a:prstGeom prst="rect">
            <a:avLst/>
          </a:prstGeom>
        </p:spPr>
        <p:txBody>
          <a:bodyPr vert="horz" lIns="91440" tIns="45720" rIns="91440" bIns="45720" rtlCol="0" anchor="t">
            <a:normAutofit lnSpcReduction="10000"/>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using artificial intelligence in diagnosis is a very active field of research. Specifically, using medical images to generate a quick and accurate diagnosis can save time, effort and cost as well as reduce errors.</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1026" name="Picture 2" descr="Ai Images | Free Vectors, Stock Photos &amp; PSD">
            <a:extLst>
              <a:ext uri="{FF2B5EF4-FFF2-40B4-BE49-F238E27FC236}">
                <a16:creationId xmlns:a16="http://schemas.microsoft.com/office/drawing/2014/main" id="{B9CA25B1-10F9-4011-9E2F-753A14439F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18" r="4829"/>
          <a:stretch/>
        </p:blipFill>
        <p:spPr bwMode="auto">
          <a:xfrm>
            <a:off x="5851815" y="940695"/>
            <a:ext cx="4960442" cy="380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55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D2CFC52-E4BA-472A-AF0A-D1286641CD23}"/>
              </a:ext>
            </a:extLst>
          </p:cNvPr>
          <p:cNvSpPr>
            <a:spLocks noGrp="1"/>
          </p:cNvSpPr>
          <p:nvPr>
            <p:ph type="ctrTitle"/>
          </p:nvPr>
        </p:nvSpPr>
        <p:spPr>
          <a:xfrm>
            <a:off x="1452616" y="962902"/>
            <a:ext cx="4176384" cy="2380828"/>
          </a:xfrm>
        </p:spPr>
        <p:txBody>
          <a:bodyPr>
            <a:normAutofit/>
          </a:bodyPr>
          <a:lstStyle/>
          <a:p>
            <a:r>
              <a:rPr lang="en-US" sz="4400" b="1" dirty="0"/>
              <a:t>Motivation</a:t>
            </a:r>
            <a:endParaRPr lang="en-US" sz="4400" b="1"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Graphic 5" descr="Lightbulb">
            <a:extLst>
              <a:ext uri="{FF2B5EF4-FFF2-40B4-BE49-F238E27FC236}">
                <a16:creationId xmlns:a16="http://schemas.microsoft.com/office/drawing/2014/main" id="{E3DF5970-B309-4B45-9E48-B7DA2EFD6D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15" name="Picture 1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61A-F155-4C1B-B30F-11B193A61F48}"/>
              </a:ext>
            </a:extLst>
          </p:cNvPr>
          <p:cNvSpPr>
            <a:spLocks noGrp="1"/>
          </p:cNvSpPr>
          <p:nvPr>
            <p:ph type="title"/>
          </p:nvPr>
        </p:nvSpPr>
        <p:spPr/>
        <p:txBody>
          <a:bodyPr>
            <a:normAutofit/>
          </a:bodyPr>
          <a:lstStyle/>
          <a:p>
            <a:r>
              <a:rPr lang="en-US" sz="3200" b="1" dirty="0"/>
              <a:t>Motivation </a:t>
            </a:r>
            <a:endParaRPr lang="en-US" dirty="0">
              <a:solidFill>
                <a:schemeClr val="accent1"/>
              </a:solidFill>
            </a:endParaRPr>
          </a:p>
        </p:txBody>
      </p:sp>
      <p:sp>
        <p:nvSpPr>
          <p:cNvPr id="4" name="Content Placeholder 3">
            <a:extLst>
              <a:ext uri="{FF2B5EF4-FFF2-40B4-BE49-F238E27FC236}">
                <a16:creationId xmlns:a16="http://schemas.microsoft.com/office/drawing/2014/main" id="{C754BC61-C7BD-4EDF-8CB7-EF12EEC534B2}"/>
              </a:ext>
            </a:extLst>
          </p:cNvPr>
          <p:cNvSpPr>
            <a:spLocks noGrp="1"/>
          </p:cNvSpPr>
          <p:nvPr>
            <p:ph idx="1"/>
          </p:nvPr>
        </p:nvSpPr>
        <p:spPr/>
        <p:txBody>
          <a:bodyPr/>
          <a:lstStyle/>
          <a:p>
            <a:r>
              <a:rPr lang="en-US" sz="2200" dirty="0">
                <a:solidFill>
                  <a:schemeClr val="tx1">
                    <a:lumMod val="95000"/>
                    <a:lumOff val="5000"/>
                  </a:schemeClr>
                </a:solidFill>
              </a:rPr>
              <a:t>Bone fractures are one of the most common injuries nowadays .</a:t>
            </a:r>
          </a:p>
          <a:p>
            <a:r>
              <a:rPr lang="en-US" sz="2200" dirty="0">
                <a:solidFill>
                  <a:schemeClr val="tx1">
                    <a:lumMod val="95000"/>
                    <a:lumOff val="5000"/>
                  </a:schemeClr>
                </a:solidFill>
                <a:effectLst/>
                <a:latin typeface="Times New Roman" panose="02020603050405020304" pitchFamily="18" charset="0"/>
                <a:ea typeface="Times New Roman" panose="02020603050405020304" pitchFamily="18" charset="0"/>
              </a:rPr>
              <a:t>Every year, 2.7 million fractures occur across the EU6 nations</a:t>
            </a:r>
            <a:r>
              <a:rPr lang="ar-EG" sz="220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tx1">
                    <a:lumMod val="95000"/>
                    <a:lumOff val="5000"/>
                  </a:schemeClr>
                </a:solidFill>
                <a:latin typeface="Times New Roman" panose="02020603050405020304" pitchFamily="18" charset="0"/>
                <a:ea typeface="Times New Roman" panose="02020603050405020304" pitchFamily="18" charset="0"/>
              </a:rPr>
              <a:t>and Middle east .</a:t>
            </a:r>
          </a:p>
          <a:p>
            <a:r>
              <a:rPr lang="en-US" sz="2200" dirty="0">
                <a:solidFill>
                  <a:schemeClr val="tx1">
                    <a:lumMod val="95000"/>
                    <a:lumOff val="5000"/>
                  </a:schemeClr>
                </a:solidFill>
              </a:rPr>
              <a:t>The effects of an untreated fracture may lead to permanent damage</a:t>
            </a:r>
            <a:r>
              <a:rPr lang="ar-EG" sz="2200" dirty="0">
                <a:solidFill>
                  <a:schemeClr val="tx1">
                    <a:lumMod val="95000"/>
                    <a:lumOff val="5000"/>
                  </a:schemeClr>
                </a:solidFill>
                <a:latin typeface="Times New Roman" panose="02020603050405020304" pitchFamily="18" charset="0"/>
              </a:rPr>
              <a:t> </a:t>
            </a:r>
            <a:r>
              <a:rPr lang="en-US" sz="2200" dirty="0">
                <a:solidFill>
                  <a:schemeClr val="tx1">
                    <a:lumMod val="95000"/>
                    <a:lumOff val="5000"/>
                  </a:schemeClr>
                </a:solidFill>
                <a:latin typeface="Times New Roman" panose="02020603050405020304" pitchFamily="18" charset="0"/>
              </a:rPr>
              <a:t>, so, there are a  great responsibility for this lies with the doctors, who must evaluate tens of X-ray images a day.</a:t>
            </a:r>
            <a:endParaRPr lang="en-US" sz="2200" dirty="0">
              <a:solidFill>
                <a:schemeClr val="tx1">
                  <a:lumMod val="95000"/>
                  <a:lumOff val="5000"/>
                </a:schemeClr>
              </a:solidFill>
            </a:endParaRPr>
          </a:p>
          <a:p>
            <a:r>
              <a:rPr lang="en-US" dirty="0"/>
              <a:t>who must evaluate dozens of x-rays per day. The technology used in the first diagnosis is mostly X-rays.</a:t>
            </a:r>
          </a:p>
        </p:txBody>
      </p:sp>
    </p:spTree>
    <p:extLst>
      <p:ext uri="{BB962C8B-B14F-4D97-AF65-F5344CB8AC3E}">
        <p14:creationId xmlns:p14="http://schemas.microsoft.com/office/powerpoint/2010/main" val="238154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002B-F0C7-44F2-9852-A1FE8BD8F5A8}"/>
              </a:ext>
            </a:extLst>
          </p:cNvPr>
          <p:cNvSpPr>
            <a:spLocks noGrp="1"/>
          </p:cNvSpPr>
          <p:nvPr>
            <p:ph type="title"/>
          </p:nvPr>
        </p:nvSpPr>
        <p:spPr/>
        <p:txBody>
          <a:bodyPr/>
          <a:lstStyle/>
          <a:p>
            <a:r>
              <a:rPr lang="en-US" sz="3200" b="1" dirty="0"/>
              <a:t>Motivation  </a:t>
            </a:r>
            <a:r>
              <a:rPr lang="en-US" sz="1800" dirty="0"/>
              <a:t>cont</a:t>
            </a:r>
            <a:r>
              <a:rPr lang="en-US" sz="1800" b="1" dirty="0"/>
              <a:t>.</a:t>
            </a:r>
            <a:endParaRPr lang="en-US" dirty="0"/>
          </a:p>
        </p:txBody>
      </p:sp>
      <p:sp>
        <p:nvSpPr>
          <p:cNvPr id="3" name="Content Placeholder 2">
            <a:extLst>
              <a:ext uri="{FF2B5EF4-FFF2-40B4-BE49-F238E27FC236}">
                <a16:creationId xmlns:a16="http://schemas.microsoft.com/office/drawing/2014/main" id="{D310650A-7171-4C28-BEFA-FF79DE151668}"/>
              </a:ext>
            </a:extLst>
          </p:cNvPr>
          <p:cNvSpPr>
            <a:spLocks noGrp="1"/>
          </p:cNvSpPr>
          <p:nvPr>
            <p:ph idx="1"/>
          </p:nvPr>
        </p:nvSpPr>
        <p:spPr>
          <a:xfrm>
            <a:off x="1451579" y="2015732"/>
            <a:ext cx="9603275" cy="4037749"/>
          </a:xfrm>
        </p:spPr>
        <p:txBody>
          <a:bodyPr>
            <a:normAutofit lnSpcReduction="10000"/>
          </a:bodyPr>
          <a:lstStyle/>
          <a:p>
            <a:r>
              <a:rPr lang="en-US" dirty="0"/>
              <a:t>Which is a modality that has been used for more than one hundred years and is still frequently used.</a:t>
            </a:r>
          </a:p>
          <a:p>
            <a:r>
              <a:rPr lang="en-US" dirty="0"/>
              <a:t>Why is challenging for doctors to evaluate X-ray images?</a:t>
            </a:r>
          </a:p>
          <a:p>
            <a:pPr marL="0" indent="0">
              <a:buNone/>
            </a:pPr>
            <a:r>
              <a:rPr lang="en-US" dirty="0"/>
              <a:t>     </a:t>
            </a:r>
            <a:r>
              <a:rPr lang="en-US" sz="2500" b="1" dirty="0">
                <a:solidFill>
                  <a:srgbClr val="C00000"/>
                </a:solidFill>
              </a:rPr>
              <a:t> . </a:t>
            </a:r>
            <a:r>
              <a:rPr lang="en-US" dirty="0"/>
              <a:t>firstly, X-ray could hide certain particularities of the bone.</a:t>
            </a:r>
          </a:p>
          <a:p>
            <a:pPr marL="0" indent="0">
              <a:buNone/>
            </a:pPr>
            <a:r>
              <a:rPr lang="en-US" b="1" dirty="0"/>
              <a:t>      </a:t>
            </a:r>
            <a:r>
              <a:rPr lang="en-US" sz="2700" b="1" dirty="0">
                <a:solidFill>
                  <a:srgbClr val="C00000"/>
                </a:solidFill>
              </a:rPr>
              <a:t>. </a:t>
            </a:r>
            <a:r>
              <a:rPr lang="en-US" dirty="0"/>
              <a:t>secondly, a lot of experience is needed to correctly classify different types of</a:t>
            </a:r>
          </a:p>
          <a:p>
            <a:pPr marL="0" indent="0">
              <a:buNone/>
            </a:pPr>
            <a:r>
              <a:rPr lang="en-US" dirty="0"/>
              <a:t>               fractures.</a:t>
            </a:r>
          </a:p>
          <a:p>
            <a:pPr marL="0" indent="0">
              <a:buNone/>
            </a:pPr>
            <a:r>
              <a:rPr lang="en-US" dirty="0"/>
              <a:t>      </a:t>
            </a:r>
            <a:r>
              <a:rPr lang="en-US" sz="2700" b="1" dirty="0">
                <a:solidFill>
                  <a:srgbClr val="C00000"/>
                </a:solidFill>
              </a:rPr>
              <a:t>. </a:t>
            </a:r>
            <a:r>
              <a:rPr lang="en-US" dirty="0"/>
              <a:t>thirdly, doctors have often to act in emergency situations and may be constrained by</a:t>
            </a:r>
          </a:p>
          <a:p>
            <a:pPr marL="0" indent="0">
              <a:buNone/>
            </a:pPr>
            <a:r>
              <a:rPr lang="en-US" dirty="0"/>
              <a:t>          fatigue.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00358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B3D7AA-0FCF-44C2-A061-B3C1A43958D2}"/>
              </a:ext>
            </a:extLst>
          </p:cNvPr>
          <p:cNvSpPr>
            <a:spLocks noGrp="1"/>
          </p:cNvSpPr>
          <p:nvPr>
            <p:ph type="title"/>
          </p:nvPr>
        </p:nvSpPr>
        <p:spPr/>
        <p:txBody>
          <a:bodyPr/>
          <a:lstStyle/>
          <a:p>
            <a:r>
              <a:rPr lang="en-US" sz="3200" b="1" dirty="0"/>
              <a:t>Motivation  </a:t>
            </a:r>
            <a:r>
              <a:rPr lang="en-US" sz="1800" dirty="0"/>
              <a:t>cont</a:t>
            </a:r>
            <a:r>
              <a:rPr lang="en-US" sz="1800" b="1" dirty="0"/>
              <a:t>.</a:t>
            </a:r>
            <a:endParaRPr lang="en-US" sz="2000" dirty="0"/>
          </a:p>
        </p:txBody>
      </p:sp>
      <p:sp>
        <p:nvSpPr>
          <p:cNvPr id="6" name="Content Placeholder 5">
            <a:extLst>
              <a:ext uri="{FF2B5EF4-FFF2-40B4-BE49-F238E27FC236}">
                <a16:creationId xmlns:a16="http://schemas.microsoft.com/office/drawing/2014/main" id="{D38B838C-CCBD-49C6-AA40-679A8294C849}"/>
              </a:ext>
            </a:extLst>
          </p:cNvPr>
          <p:cNvSpPr>
            <a:spLocks noGrp="1"/>
          </p:cNvSpPr>
          <p:nvPr>
            <p:ph idx="1"/>
          </p:nvPr>
        </p:nvSpPr>
        <p:spPr/>
        <p:txBody>
          <a:bodyPr/>
          <a:lstStyle/>
          <a:p>
            <a:r>
              <a:rPr lang="en-US" sz="2200" dirty="0"/>
              <a:t>the success of the treatment and prognosis strongly depends on an accurate classification of the fracture among standard types.  </a:t>
            </a:r>
          </a:p>
          <a:p>
            <a:r>
              <a:rPr lang="en-US" sz="2200" dirty="0"/>
              <a:t>Therefore, specialists created software that assists the doctor in diagnosis and x-ray examination, easing the burden on the doctor and reducing errors resulting from the diagnosis during the specialist.</a:t>
            </a:r>
          </a:p>
          <a:p>
            <a:endParaRPr lang="en-US" dirty="0"/>
          </a:p>
        </p:txBody>
      </p:sp>
    </p:spTree>
    <p:extLst>
      <p:ext uri="{BB962C8B-B14F-4D97-AF65-F5344CB8AC3E}">
        <p14:creationId xmlns:p14="http://schemas.microsoft.com/office/powerpoint/2010/main" val="4181115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6D8C52-0B31-4DD7-98C4-82D44DA38326}"/>
              </a:ext>
            </a:extLst>
          </p:cNvPr>
          <p:cNvSpPr txBox="1"/>
          <p:nvPr/>
        </p:nvSpPr>
        <p:spPr>
          <a:xfrm>
            <a:off x="844476" y="1600199"/>
            <a:ext cx="3539266" cy="429768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0" i="0" kern="1200" cap="all" dirty="0">
                <a:solidFill>
                  <a:schemeClr val="tx1"/>
                </a:solidFill>
                <a:effectLst/>
                <a:latin typeface="+mj-lt"/>
                <a:ea typeface="+mj-ea"/>
                <a:cs typeface="+mj-cs"/>
              </a:rPr>
              <a:t>Objectives</a:t>
            </a:r>
          </a:p>
        </p:txBody>
      </p:sp>
      <p:sp>
        <p:nvSpPr>
          <p:cNvPr id="5" name="TextBox 4">
            <a:extLst>
              <a:ext uri="{FF2B5EF4-FFF2-40B4-BE49-F238E27FC236}">
                <a16:creationId xmlns:a16="http://schemas.microsoft.com/office/drawing/2014/main" id="{8042B6F5-82A6-49E3-9C6F-ABEE6A68C475}"/>
              </a:ext>
            </a:extLst>
          </p:cNvPr>
          <p:cNvSpPr txBox="1"/>
          <p:nvPr/>
        </p:nvSpPr>
        <p:spPr>
          <a:xfrm>
            <a:off x="4924851" y="1600199"/>
            <a:ext cx="6130003" cy="4297680"/>
          </a:xfrm>
          <a:prstGeom prst="rect">
            <a:avLst/>
          </a:prstGeom>
        </p:spPr>
        <p:txBody>
          <a:bodyPr vert="horz" lIns="91440" tIns="45720" rIns="91440" bIns="45720" rtlCol="0" anchor="ctr">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Developing an intelligent classification system for bone, long bones fractures and more.</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Helping to save the owner of the fracture from the extravagances in dangerous situations.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Highest  Accuracy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Minimum Run time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Using the newest technology in deep learning and CNN</a:t>
            </a:r>
          </a:p>
          <a:p>
            <a:pPr marL="57150" defTabSz="914400">
              <a:lnSpc>
                <a:spcPct val="120000"/>
              </a:lnSpc>
              <a:spcAft>
                <a:spcPts val="600"/>
              </a:spcAft>
              <a:buClr>
                <a:schemeClr val="accent1"/>
              </a:buClr>
              <a:buSzPct val="100000"/>
            </a:pPr>
            <a:r>
              <a:rPr lang="en-US" dirty="0"/>
              <a:t>     (DenseNet-BC)</a:t>
            </a:r>
          </a:p>
          <a:p>
            <a:pPr marL="57150" defTabSz="914400">
              <a:lnSpc>
                <a:spcPct val="120000"/>
              </a:lnSpc>
              <a:spcAft>
                <a:spcPts val="600"/>
              </a:spcAft>
              <a:buClr>
                <a:schemeClr val="accent1"/>
              </a:buClr>
              <a:buSzPct val="100000"/>
            </a:pPr>
            <a:endParaRPr lang="en-US" dirty="0"/>
          </a:p>
        </p:txBody>
      </p:sp>
      <p:sp>
        <p:nvSpPr>
          <p:cNvPr id="4" name="TextBox 3">
            <a:extLst>
              <a:ext uri="{FF2B5EF4-FFF2-40B4-BE49-F238E27FC236}">
                <a16:creationId xmlns:a16="http://schemas.microsoft.com/office/drawing/2014/main" id="{70245EBE-9B05-42E1-9B0A-9C6162590F00}"/>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nSpc>
                <a:spcPct val="90000"/>
              </a:lnSpc>
              <a:spcAft>
                <a:spcPts val="600"/>
              </a:spcAft>
            </a:pPr>
            <a:endParaRPr lang="en-US" sz="2200" dirty="0"/>
          </a:p>
          <a:p>
            <a:pPr lvl="0"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10501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B716CC-1502-470F-8753-DDF7179E3615}"/>
              </a:ext>
            </a:extLst>
          </p:cNvPr>
          <p:cNvSpPr/>
          <p:nvPr/>
        </p:nvSpPr>
        <p:spPr>
          <a:xfrm>
            <a:off x="1998325" y="1468434"/>
            <a:ext cx="1775418" cy="4560494"/>
          </a:xfrm>
          <a:prstGeom prst="rect">
            <a:avLst/>
          </a:prstGeom>
          <a:solidFill>
            <a:schemeClr val="accent6">
              <a:lumMod val="60000"/>
              <a:lumOff val="40000"/>
            </a:schemeClr>
          </a:solidFill>
          <a:ln>
            <a:solidFill>
              <a:srgbClr val="E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structure</a:t>
            </a:r>
          </a:p>
        </p:txBody>
      </p:sp>
      <p:pic>
        <p:nvPicPr>
          <p:cNvPr id="12" name="Picture 11" descr="A picture containing shape&#10;&#10;Description automatically generated">
            <a:extLst>
              <a:ext uri="{FF2B5EF4-FFF2-40B4-BE49-F238E27FC236}">
                <a16:creationId xmlns:a16="http://schemas.microsoft.com/office/drawing/2014/main" id="{B773F395-8A43-42F5-96C2-69E38ED9D439}"/>
              </a:ext>
            </a:extLst>
          </p:cNvPr>
          <p:cNvPicPr>
            <a:picLocks noChangeAspect="1"/>
          </p:cNvPicPr>
          <p:nvPr/>
        </p:nvPicPr>
        <p:blipFill rotWithShape="1">
          <a:blip r:embed="rId2">
            <a:extLst>
              <a:ext uri="{28A0092B-C50C-407E-A947-70E740481C1C}">
                <a14:useLocalDpi xmlns:a14="http://schemas.microsoft.com/office/drawing/2010/main" val="0"/>
              </a:ext>
            </a:extLst>
          </a:blip>
          <a:srcRect l="29108" t="37382" r="62721" b="54146"/>
          <a:stretch/>
        </p:blipFill>
        <p:spPr>
          <a:xfrm>
            <a:off x="3847339" y="3615503"/>
            <a:ext cx="650449" cy="379429"/>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0FE6403D-BF88-4C8D-815A-94658ABBCAC9}"/>
              </a:ext>
            </a:extLst>
          </p:cNvPr>
          <p:cNvPicPr>
            <a:picLocks noChangeAspect="1"/>
          </p:cNvPicPr>
          <p:nvPr/>
        </p:nvPicPr>
        <p:blipFill rotWithShape="1">
          <a:blip r:embed="rId2">
            <a:extLst>
              <a:ext uri="{28A0092B-C50C-407E-A947-70E740481C1C}">
                <a14:useLocalDpi xmlns:a14="http://schemas.microsoft.com/office/drawing/2010/main" val="0"/>
              </a:ext>
            </a:extLst>
          </a:blip>
          <a:srcRect l="29108" t="37382" r="62721" b="54146"/>
          <a:stretch/>
        </p:blipFill>
        <p:spPr>
          <a:xfrm>
            <a:off x="9566060" y="3615501"/>
            <a:ext cx="657049" cy="379429"/>
          </a:xfrm>
          <a:prstGeom prst="rect">
            <a:avLst/>
          </a:prstGeom>
        </p:spPr>
      </p:pic>
      <p:sp>
        <p:nvSpPr>
          <p:cNvPr id="17" name="Rectangle: Rounded Corners 16">
            <a:extLst>
              <a:ext uri="{FF2B5EF4-FFF2-40B4-BE49-F238E27FC236}">
                <a16:creationId xmlns:a16="http://schemas.microsoft.com/office/drawing/2014/main" id="{4CC98E91-A0A3-4CB3-9E58-DFE4CA61DEEC}"/>
              </a:ext>
            </a:extLst>
          </p:cNvPr>
          <p:cNvSpPr/>
          <p:nvPr/>
        </p:nvSpPr>
        <p:spPr>
          <a:xfrm>
            <a:off x="2044738" y="2348702"/>
            <a:ext cx="1680787" cy="72255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normalization</a:t>
            </a:r>
          </a:p>
        </p:txBody>
      </p:sp>
      <p:sp>
        <p:nvSpPr>
          <p:cNvPr id="18" name="Rectangle: Rounded Corners 17">
            <a:extLst>
              <a:ext uri="{FF2B5EF4-FFF2-40B4-BE49-F238E27FC236}">
                <a16:creationId xmlns:a16="http://schemas.microsoft.com/office/drawing/2014/main" id="{8A03C83C-6013-42B7-8A23-FB8A50F7C750}"/>
              </a:ext>
            </a:extLst>
          </p:cNvPr>
          <p:cNvSpPr/>
          <p:nvPr/>
        </p:nvSpPr>
        <p:spPr>
          <a:xfrm>
            <a:off x="2159059" y="3421491"/>
            <a:ext cx="1489248" cy="83204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Reshaping</a:t>
            </a:r>
            <a:r>
              <a:rPr lang="en-US" dirty="0"/>
              <a:t> </a:t>
            </a:r>
            <a:endParaRPr lang="en-US" b="1" dirty="0">
              <a:solidFill>
                <a:schemeClr val="bg1"/>
              </a:solidFill>
            </a:endParaRPr>
          </a:p>
        </p:txBody>
      </p:sp>
      <p:sp>
        <p:nvSpPr>
          <p:cNvPr id="20" name="TextBox 19">
            <a:extLst>
              <a:ext uri="{FF2B5EF4-FFF2-40B4-BE49-F238E27FC236}">
                <a16:creationId xmlns:a16="http://schemas.microsoft.com/office/drawing/2014/main" id="{4F7AB6DC-D5FE-4FA1-8F11-0512239F2C19}"/>
              </a:ext>
            </a:extLst>
          </p:cNvPr>
          <p:cNvSpPr txBox="1"/>
          <p:nvPr/>
        </p:nvSpPr>
        <p:spPr>
          <a:xfrm>
            <a:off x="1998325" y="1466196"/>
            <a:ext cx="2242919" cy="463075"/>
          </a:xfrm>
          <a:prstGeom prst="rect">
            <a:avLst/>
          </a:prstGeom>
          <a:noFill/>
        </p:spPr>
        <p:txBody>
          <a:bodyPr wrap="square">
            <a:spAutoFit/>
          </a:bodyPr>
          <a:lstStyle/>
          <a:p>
            <a:pPr marL="0" marR="0">
              <a:lnSpc>
                <a:spcPct val="150000"/>
              </a:lnSpc>
              <a:spcBef>
                <a:spcPts val="0"/>
              </a:spcBef>
              <a:spcAft>
                <a:spcPts val="0"/>
              </a:spcAft>
            </a:pPr>
            <a:r>
              <a:rPr lang="en-US" sz="1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preprocessing</a:t>
            </a:r>
            <a:r>
              <a:rPr lang="en-US" sz="1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5" name="Picture 24" descr="A picture containing shape&#10;&#10;Description automatically generated">
            <a:extLst>
              <a:ext uri="{FF2B5EF4-FFF2-40B4-BE49-F238E27FC236}">
                <a16:creationId xmlns:a16="http://schemas.microsoft.com/office/drawing/2014/main" id="{C294E0EE-E482-4158-AFD4-DED92D631DF8}"/>
              </a:ext>
            </a:extLst>
          </p:cNvPr>
          <p:cNvPicPr>
            <a:picLocks noChangeAspect="1"/>
          </p:cNvPicPr>
          <p:nvPr/>
        </p:nvPicPr>
        <p:blipFill rotWithShape="1">
          <a:blip r:embed="rId2">
            <a:extLst>
              <a:ext uri="{28A0092B-C50C-407E-A947-70E740481C1C}">
                <a14:useLocalDpi xmlns:a14="http://schemas.microsoft.com/office/drawing/2010/main" val="0"/>
              </a:ext>
            </a:extLst>
          </a:blip>
          <a:srcRect l="29108" t="37382" r="62721" b="54146"/>
          <a:stretch/>
        </p:blipFill>
        <p:spPr>
          <a:xfrm>
            <a:off x="1424520" y="3615503"/>
            <a:ext cx="537007" cy="379429"/>
          </a:xfrm>
          <a:prstGeom prst="rect">
            <a:avLst/>
          </a:prstGeom>
        </p:spPr>
      </p:pic>
      <p:sp>
        <p:nvSpPr>
          <p:cNvPr id="2" name="TextBox 1">
            <a:extLst>
              <a:ext uri="{FF2B5EF4-FFF2-40B4-BE49-F238E27FC236}">
                <a16:creationId xmlns:a16="http://schemas.microsoft.com/office/drawing/2014/main" id="{05C97146-C4F4-45F4-9A14-5526B20E7471}"/>
              </a:ext>
            </a:extLst>
          </p:cNvPr>
          <p:cNvSpPr txBox="1"/>
          <p:nvPr/>
        </p:nvSpPr>
        <p:spPr>
          <a:xfrm>
            <a:off x="153111" y="3391356"/>
            <a:ext cx="1249918" cy="707886"/>
          </a:xfrm>
          <a:prstGeom prst="rect">
            <a:avLst/>
          </a:prstGeom>
          <a:noFill/>
        </p:spPr>
        <p:txBody>
          <a:bodyPr wrap="square" rtlCol="0">
            <a:spAutoFit/>
          </a:bodyPr>
          <a:lstStyle/>
          <a:p>
            <a:r>
              <a:rPr lang="en-US" sz="2000" b="1" dirty="0"/>
              <a:t>Image X-Ray</a:t>
            </a:r>
          </a:p>
        </p:txBody>
      </p:sp>
      <p:sp>
        <p:nvSpPr>
          <p:cNvPr id="3" name="TextBox 2">
            <a:extLst>
              <a:ext uri="{FF2B5EF4-FFF2-40B4-BE49-F238E27FC236}">
                <a16:creationId xmlns:a16="http://schemas.microsoft.com/office/drawing/2014/main" id="{1D619251-3FB9-47E2-9728-ADC1FC359827}"/>
              </a:ext>
            </a:extLst>
          </p:cNvPr>
          <p:cNvSpPr txBox="1"/>
          <p:nvPr/>
        </p:nvSpPr>
        <p:spPr>
          <a:xfrm>
            <a:off x="10213890" y="3051163"/>
            <a:ext cx="925165" cy="1508105"/>
          </a:xfrm>
          <a:prstGeom prst="rect">
            <a:avLst/>
          </a:prstGeom>
          <a:noFill/>
        </p:spPr>
        <p:txBody>
          <a:bodyPr wrap="square" rtlCol="0">
            <a:spAutoFit/>
          </a:bodyPr>
          <a:lstStyle/>
          <a:p>
            <a:r>
              <a:rPr lang="en-US" sz="2400" b="1" dirty="0">
                <a:solidFill>
                  <a:srgbClr val="00B050"/>
                </a:solidFill>
              </a:rPr>
              <a:t>Yes</a:t>
            </a:r>
          </a:p>
          <a:p>
            <a:r>
              <a:rPr lang="en-US" sz="2000" b="1" dirty="0"/>
              <a:t>or</a:t>
            </a:r>
          </a:p>
          <a:p>
            <a:r>
              <a:rPr lang="en-US" sz="2400" b="1" dirty="0">
                <a:solidFill>
                  <a:srgbClr val="FF0000"/>
                </a:solidFill>
              </a:rPr>
              <a:t>No</a:t>
            </a:r>
          </a:p>
          <a:p>
            <a:endParaRPr lang="en-US" sz="2400" b="1" dirty="0"/>
          </a:p>
        </p:txBody>
      </p:sp>
      <p:sp>
        <p:nvSpPr>
          <p:cNvPr id="4" name="TextBox 3">
            <a:extLst>
              <a:ext uri="{FF2B5EF4-FFF2-40B4-BE49-F238E27FC236}">
                <a16:creationId xmlns:a16="http://schemas.microsoft.com/office/drawing/2014/main" id="{3E68EC2A-18D4-42E4-903A-213F72E3929D}"/>
              </a:ext>
            </a:extLst>
          </p:cNvPr>
          <p:cNvSpPr txBox="1"/>
          <p:nvPr/>
        </p:nvSpPr>
        <p:spPr>
          <a:xfrm>
            <a:off x="3727886" y="342435"/>
            <a:ext cx="7231225" cy="800219"/>
          </a:xfrm>
          <a:prstGeom prst="rect">
            <a:avLst/>
          </a:prstGeom>
          <a:noFill/>
        </p:spPr>
        <p:txBody>
          <a:bodyPr wrap="square" rtlCol="0">
            <a:spAutoFit/>
          </a:bodyPr>
          <a:lstStyle/>
          <a:p>
            <a:r>
              <a:rPr lang="en-US" sz="2800" b="1" dirty="0"/>
              <a:t>System Architecture</a:t>
            </a:r>
          </a:p>
          <a:p>
            <a:endParaRPr lang="en-US" dirty="0"/>
          </a:p>
        </p:txBody>
      </p:sp>
      <p:sp>
        <p:nvSpPr>
          <p:cNvPr id="21" name="Rectangle: Rounded Corners 20">
            <a:extLst>
              <a:ext uri="{FF2B5EF4-FFF2-40B4-BE49-F238E27FC236}">
                <a16:creationId xmlns:a16="http://schemas.microsoft.com/office/drawing/2014/main" id="{07AB2314-F215-4940-9CE0-F3D714D6270E}"/>
              </a:ext>
            </a:extLst>
          </p:cNvPr>
          <p:cNvSpPr/>
          <p:nvPr/>
        </p:nvSpPr>
        <p:spPr>
          <a:xfrm>
            <a:off x="2153586" y="4603771"/>
            <a:ext cx="1489248" cy="9117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Flipping and</a:t>
            </a:r>
          </a:p>
          <a:p>
            <a:pPr algn="ctr"/>
            <a:r>
              <a:rPr lang="en-US" dirty="0">
                <a:latin typeface="Arial" panose="020B0604020202020204" pitchFamily="34" charset="0"/>
                <a:cs typeface="Arial" panose="020B0604020202020204" pitchFamily="34" charset="0"/>
              </a:rPr>
              <a:t>Rotation</a:t>
            </a:r>
            <a:r>
              <a:rPr lang="en-US" dirty="0"/>
              <a:t>  </a:t>
            </a:r>
            <a:endParaRPr lang="en-US" b="1" dirty="0">
              <a:solidFill>
                <a:schemeClr val="bg1"/>
              </a:solidFill>
            </a:endParaRPr>
          </a:p>
        </p:txBody>
      </p:sp>
      <p:sp>
        <p:nvSpPr>
          <p:cNvPr id="23" name="Rectangle 22">
            <a:extLst>
              <a:ext uri="{FF2B5EF4-FFF2-40B4-BE49-F238E27FC236}">
                <a16:creationId xmlns:a16="http://schemas.microsoft.com/office/drawing/2014/main" id="{43FEF2A6-332E-4FAF-AB12-42C9451F150F}"/>
              </a:ext>
            </a:extLst>
          </p:cNvPr>
          <p:cNvSpPr/>
          <p:nvPr/>
        </p:nvSpPr>
        <p:spPr>
          <a:xfrm>
            <a:off x="4514752" y="1468434"/>
            <a:ext cx="5051308" cy="4560494"/>
          </a:xfrm>
          <a:prstGeom prst="rect">
            <a:avLst/>
          </a:prstGeom>
          <a:solidFill>
            <a:schemeClr val="accent6">
              <a:lumMod val="60000"/>
              <a:lumOff val="4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03D080A-DC9E-416F-BAFB-B13AE301E577}"/>
              </a:ext>
            </a:extLst>
          </p:cNvPr>
          <p:cNvSpPr/>
          <p:nvPr/>
        </p:nvSpPr>
        <p:spPr>
          <a:xfrm>
            <a:off x="4668339" y="2010230"/>
            <a:ext cx="2132043" cy="3670405"/>
          </a:xfrm>
          <a:prstGeom prst="rect">
            <a:avLst/>
          </a:prstGeom>
          <a:solidFill>
            <a:schemeClr val="accent6">
              <a:lumMod val="75000"/>
            </a:schemeClr>
          </a:solidFill>
          <a:ln>
            <a:solidFill>
              <a:srgbClr val="E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a:lnSpc>
                <a:spcPct val="150000"/>
              </a:lnSpc>
              <a:spcBef>
                <a:spcPts val="0"/>
              </a:spcBef>
              <a:spcAft>
                <a:spcPts val="0"/>
              </a:spcAft>
            </a:pPr>
            <a:endPar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DB56146F-626F-4827-84D5-225871D02D16}"/>
              </a:ext>
            </a:extLst>
          </p:cNvPr>
          <p:cNvSpPr/>
          <p:nvPr/>
        </p:nvSpPr>
        <p:spPr>
          <a:xfrm>
            <a:off x="7618492" y="1981899"/>
            <a:ext cx="1777288" cy="3670405"/>
          </a:xfrm>
          <a:prstGeom prst="rect">
            <a:avLst/>
          </a:prstGeom>
          <a:solidFill>
            <a:schemeClr val="accent6">
              <a:lumMod val="75000"/>
            </a:schemeClr>
          </a:solidFill>
          <a:ln>
            <a:solidFill>
              <a:srgbClr val="E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29" name="Picture 28" descr="A picture containing shape&#10;&#10;Description automatically generated">
            <a:extLst>
              <a:ext uri="{FF2B5EF4-FFF2-40B4-BE49-F238E27FC236}">
                <a16:creationId xmlns:a16="http://schemas.microsoft.com/office/drawing/2014/main" id="{1C0B54A4-C334-47F9-B487-B615E84B5FF0}"/>
              </a:ext>
            </a:extLst>
          </p:cNvPr>
          <p:cNvPicPr>
            <a:picLocks noChangeAspect="1"/>
          </p:cNvPicPr>
          <p:nvPr/>
        </p:nvPicPr>
        <p:blipFill rotWithShape="1">
          <a:blip r:embed="rId2">
            <a:extLst>
              <a:ext uri="{28A0092B-C50C-407E-A947-70E740481C1C}">
                <a14:useLocalDpi xmlns:a14="http://schemas.microsoft.com/office/drawing/2010/main" val="0"/>
              </a:ext>
            </a:extLst>
          </a:blip>
          <a:srcRect l="29108" t="37382" r="62721" b="54146"/>
          <a:stretch/>
        </p:blipFill>
        <p:spPr>
          <a:xfrm>
            <a:off x="6827920" y="3615502"/>
            <a:ext cx="764816" cy="379429"/>
          </a:xfrm>
          <a:prstGeom prst="rect">
            <a:avLst/>
          </a:prstGeom>
        </p:spPr>
      </p:pic>
      <p:sp>
        <p:nvSpPr>
          <p:cNvPr id="30" name="Rectangle: Rounded Corners 29">
            <a:extLst>
              <a:ext uri="{FF2B5EF4-FFF2-40B4-BE49-F238E27FC236}">
                <a16:creationId xmlns:a16="http://schemas.microsoft.com/office/drawing/2014/main" id="{8ED49AE9-AEA7-4EC0-B4C8-E705EDD5CFC5}"/>
              </a:ext>
            </a:extLst>
          </p:cNvPr>
          <p:cNvSpPr/>
          <p:nvPr/>
        </p:nvSpPr>
        <p:spPr>
          <a:xfrm>
            <a:off x="4776203" y="2588057"/>
            <a:ext cx="1957680" cy="2281077"/>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Feature  extraction</a:t>
            </a:r>
          </a:p>
          <a:p>
            <a:pPr algn="ctr"/>
            <a:r>
              <a:rPr lang="en-US" dirty="0">
                <a:solidFill>
                  <a:schemeClr val="bg1"/>
                </a:solidFill>
                <a:latin typeface="Arial" panose="020B0604020202020204" pitchFamily="34" charset="0"/>
                <a:ea typeface="Calibri" panose="020F0502020204030204" pitchFamily="34" charset="0"/>
                <a:cs typeface="Arial" panose="020B0604020202020204" pitchFamily="34" charset="0"/>
              </a:rPr>
              <a:t>Using CNN</a:t>
            </a:r>
            <a:endPar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ctr"/>
            <a:r>
              <a:rPr lang="en-US" dirty="0">
                <a:solidFill>
                  <a:schemeClr val="bg1"/>
                </a:solidFill>
                <a:latin typeface="Arial" panose="020B0604020202020204" pitchFamily="34" charset="0"/>
                <a:cs typeface="Arial" panose="020B0604020202020204" pitchFamily="34" charset="0"/>
              </a:rPr>
              <a:t>(convolutional</a:t>
            </a:r>
          </a:p>
          <a:p>
            <a:pPr algn="ctr"/>
            <a:r>
              <a:rPr lang="en-US" dirty="0">
                <a:solidFill>
                  <a:schemeClr val="bg1"/>
                </a:solidFill>
                <a:latin typeface="Arial" panose="020B0604020202020204" pitchFamily="34" charset="0"/>
                <a:cs typeface="Arial" panose="020B0604020202020204" pitchFamily="34" charset="0"/>
              </a:rPr>
              <a:t>Layer )  </a:t>
            </a:r>
          </a:p>
        </p:txBody>
      </p:sp>
      <p:sp>
        <p:nvSpPr>
          <p:cNvPr id="31" name="Rectangle: Rounded Corners 30">
            <a:extLst>
              <a:ext uri="{FF2B5EF4-FFF2-40B4-BE49-F238E27FC236}">
                <a16:creationId xmlns:a16="http://schemas.microsoft.com/office/drawing/2014/main" id="{48058F6F-478E-44CB-B4FA-5A6673751AEB}"/>
              </a:ext>
            </a:extLst>
          </p:cNvPr>
          <p:cNvSpPr/>
          <p:nvPr/>
        </p:nvSpPr>
        <p:spPr>
          <a:xfrm>
            <a:off x="7758112" y="2908633"/>
            <a:ext cx="1611912" cy="1550919"/>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r>
              <a:rPr lang="en-US" dirty="0">
                <a:solidFill>
                  <a:schemeClr val="bg1"/>
                </a:solidFill>
                <a:latin typeface="Arial" panose="020B0604020202020204" pitchFamily="34" charset="0"/>
                <a:cs typeface="Arial" panose="020B0604020202020204" pitchFamily="34" charset="0"/>
              </a:rPr>
              <a:t>Probabilistic</a:t>
            </a:r>
          </a:p>
          <a:p>
            <a:pPr algn="ctr"/>
            <a:r>
              <a:rPr lang="en-US" dirty="0">
                <a:solidFill>
                  <a:schemeClr val="bg1"/>
                </a:solidFill>
                <a:latin typeface="Arial" panose="020B0604020202020204" pitchFamily="34" charset="0"/>
                <a:cs typeface="Arial" panose="020B0604020202020204" pitchFamily="34" charset="0"/>
              </a:rPr>
              <a:t>Classification (SoftMax </a:t>
            </a:r>
          </a:p>
          <a:p>
            <a:pPr algn="ctr"/>
            <a:r>
              <a:rPr lang="en-US" dirty="0">
                <a:solidFill>
                  <a:schemeClr val="bg1"/>
                </a:solidFill>
                <a:latin typeface="Arial" panose="020B0604020202020204" pitchFamily="34" charset="0"/>
                <a:cs typeface="Arial" panose="020B0604020202020204" pitchFamily="34" charset="0"/>
              </a:rPr>
              <a:t> CNN)</a:t>
            </a:r>
          </a:p>
          <a:p>
            <a:pPr algn="ctr"/>
            <a:endParaRPr lang="en-US" dirty="0">
              <a:solidFill>
                <a:schemeClr val="bg1"/>
              </a:solidFill>
            </a:endParaRPr>
          </a:p>
        </p:txBody>
      </p:sp>
      <p:sp>
        <p:nvSpPr>
          <p:cNvPr id="5" name="TextBox 4">
            <a:extLst>
              <a:ext uri="{FF2B5EF4-FFF2-40B4-BE49-F238E27FC236}">
                <a16:creationId xmlns:a16="http://schemas.microsoft.com/office/drawing/2014/main" id="{E73F78E8-CE92-452D-8473-9530DDE0F427}"/>
              </a:ext>
            </a:extLst>
          </p:cNvPr>
          <p:cNvSpPr txBox="1"/>
          <p:nvPr/>
        </p:nvSpPr>
        <p:spPr>
          <a:xfrm flipH="1">
            <a:off x="6422836" y="1559939"/>
            <a:ext cx="1279228" cy="369332"/>
          </a:xfrm>
          <a:prstGeom prst="rect">
            <a:avLst/>
          </a:prstGeom>
          <a:noFill/>
        </p:spPr>
        <p:txBody>
          <a:bodyPr wrap="square" rtlCol="0">
            <a:spAutoFit/>
          </a:bodyPr>
          <a:lstStyle/>
          <a:p>
            <a:r>
              <a:rPr lang="en-US" b="1" dirty="0" err="1">
                <a:latin typeface="Arial" panose="020B0604020202020204" pitchFamily="34" charset="0"/>
                <a:cs typeface="Arial" panose="020B0604020202020204" pitchFamily="34" charset="0"/>
              </a:rPr>
              <a:t>DenseNet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48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0" grpId="0"/>
      <p:bldP spid="21" grpId="0" animBg="1"/>
      <p:bldP spid="23" grpId="0" animBg="1"/>
      <p:bldP spid="26" grpId="0" animBg="1"/>
      <p:bldP spid="27" grpId="0" animBg="1"/>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8CBB-6EDA-4A4B-A639-6CCC060EA4A3}"/>
              </a:ext>
            </a:extLst>
          </p:cNvPr>
          <p:cNvSpPr>
            <a:spLocks noGrp="1"/>
          </p:cNvSpPr>
          <p:nvPr>
            <p:ph type="title"/>
          </p:nvPr>
        </p:nvSpPr>
        <p:spPr>
          <a:xfrm>
            <a:off x="1451579" y="964614"/>
            <a:ext cx="9799986" cy="854082"/>
          </a:xfrm>
        </p:spPr>
        <p:txBody>
          <a:bodyPr>
            <a:normAutofit/>
          </a:bodyPr>
          <a:lstStyle/>
          <a:p>
            <a:r>
              <a:rPr lang="en-US" sz="2800" dirty="0"/>
              <a:t>Description of dataset </a:t>
            </a:r>
          </a:p>
        </p:txBody>
      </p:sp>
      <p:sp>
        <p:nvSpPr>
          <p:cNvPr id="3" name="Content Placeholder 2">
            <a:extLst>
              <a:ext uri="{FF2B5EF4-FFF2-40B4-BE49-F238E27FC236}">
                <a16:creationId xmlns:a16="http://schemas.microsoft.com/office/drawing/2014/main" id="{ACB65C41-EB78-4968-9870-E72EBF924893}"/>
              </a:ext>
            </a:extLst>
          </p:cNvPr>
          <p:cNvSpPr>
            <a:spLocks noGrp="1"/>
          </p:cNvSpPr>
          <p:nvPr>
            <p:ph idx="1"/>
          </p:nvPr>
        </p:nvSpPr>
        <p:spPr>
          <a:xfrm>
            <a:off x="1451580" y="2015732"/>
            <a:ext cx="8746780" cy="3450613"/>
          </a:xfrm>
        </p:spPr>
        <p:txBody>
          <a:bodyPr>
            <a:normAutofit/>
          </a:bodyPr>
          <a:lstStyle/>
          <a:p>
            <a:pPr algn="just"/>
            <a:r>
              <a:rPr lang="en-US" dirty="0"/>
              <a:t>We used (MURA) dataset in this Intelligent Classification System for Bone Fractures project.</a:t>
            </a:r>
          </a:p>
          <a:p>
            <a:pPr algn="just"/>
            <a:r>
              <a:rPr lang="en-US" sz="2200" b="0" i="0" dirty="0">
                <a:solidFill>
                  <a:srgbClr val="333333"/>
                </a:solidFill>
                <a:effectLst/>
                <a:latin typeface="Muli"/>
              </a:rPr>
              <a:t>MURA (</a:t>
            </a:r>
            <a:r>
              <a:rPr lang="en-US" sz="2200" b="1" i="0" dirty="0">
                <a:solidFill>
                  <a:srgbClr val="333333"/>
                </a:solidFill>
                <a:effectLst/>
                <a:latin typeface="Muli"/>
              </a:rPr>
              <a:t>mu</a:t>
            </a:r>
            <a:r>
              <a:rPr lang="en-US" sz="2200" b="0" i="0" dirty="0">
                <a:solidFill>
                  <a:srgbClr val="333333"/>
                </a:solidFill>
                <a:effectLst/>
                <a:latin typeface="Muli"/>
              </a:rPr>
              <a:t>sculoskeletal </a:t>
            </a:r>
            <a:r>
              <a:rPr lang="en-US" sz="2200" b="1" i="0" dirty="0">
                <a:solidFill>
                  <a:srgbClr val="333333"/>
                </a:solidFill>
                <a:effectLst/>
                <a:latin typeface="Muli"/>
              </a:rPr>
              <a:t>ra</a:t>
            </a:r>
            <a:r>
              <a:rPr lang="en-US" sz="2200" b="0" i="0" dirty="0">
                <a:solidFill>
                  <a:srgbClr val="333333"/>
                </a:solidFill>
                <a:effectLst/>
                <a:latin typeface="Muli"/>
              </a:rPr>
              <a:t>diographs) is a large dataset of bone X-rays; Algorithms are tasked with determining whether an X-ray study is normal or abnormal.</a:t>
            </a:r>
          </a:p>
          <a:p>
            <a:pPr algn="just"/>
            <a:r>
              <a:rPr lang="en-US" sz="2200" dirty="0"/>
              <a:t>A dataset consisting of 14,863 studies from</a:t>
            </a:r>
            <a:r>
              <a:rPr lang="en-US" sz="2200" dirty="0">
                <a:solidFill>
                  <a:srgbClr val="333333"/>
                </a:solidFill>
                <a:latin typeface="Muli"/>
              </a:rPr>
              <a:t> </a:t>
            </a:r>
            <a:r>
              <a:rPr lang="en-US" sz="2200" b="0" i="0" dirty="0">
                <a:solidFill>
                  <a:srgbClr val="333333"/>
                </a:solidFill>
                <a:effectLst/>
                <a:latin typeface="Muli"/>
              </a:rPr>
              <a:t>12,173 patients, with a total of 40,561 multi-view radiographic images.</a:t>
            </a:r>
            <a:endParaRPr lang="en-US" sz="2200" dirty="0"/>
          </a:p>
        </p:txBody>
      </p:sp>
    </p:spTree>
    <p:extLst>
      <p:ext uri="{BB962C8B-B14F-4D97-AF65-F5344CB8AC3E}">
        <p14:creationId xmlns:p14="http://schemas.microsoft.com/office/powerpoint/2010/main" val="1432252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1189EB-09E1-49D9-8CA4-89D88DF1BDFC}"/>
              </a:ext>
            </a:extLst>
          </p:cNvPr>
          <p:cNvSpPr>
            <a:spLocks noGrp="1"/>
          </p:cNvSpPr>
          <p:nvPr>
            <p:ph type="title"/>
          </p:nvPr>
        </p:nvSpPr>
        <p:spPr>
          <a:xfrm>
            <a:off x="1451579" y="867037"/>
            <a:ext cx="9603275" cy="1049235"/>
          </a:xfrm>
        </p:spPr>
        <p:txBody>
          <a:bodyPr/>
          <a:lstStyle/>
          <a:p>
            <a:r>
              <a:rPr lang="en-US" sz="2400" b="1" dirty="0"/>
              <a:t>Description of dataset </a:t>
            </a:r>
            <a:r>
              <a:rPr lang="en-US" sz="2400" kern="1200" cap="none" dirty="0">
                <a:latin typeface="Times New Roman" panose="02020603050405020304" pitchFamily="18" charset="0"/>
                <a:cs typeface="Times New Roman" panose="02020603050405020304" pitchFamily="18" charset="0"/>
              </a:rPr>
              <a:t>cont</a:t>
            </a:r>
            <a:r>
              <a:rPr lang="en-US" sz="2800" b="1" dirty="0"/>
              <a:t>. </a:t>
            </a:r>
            <a:br>
              <a:rPr lang="en-US" sz="3200" b="1" dirty="0"/>
            </a:br>
            <a:endParaRPr lang="en-US" dirty="0"/>
          </a:p>
        </p:txBody>
      </p:sp>
      <p:sp>
        <p:nvSpPr>
          <p:cNvPr id="10" name="Content Placeholder 9">
            <a:extLst>
              <a:ext uri="{FF2B5EF4-FFF2-40B4-BE49-F238E27FC236}">
                <a16:creationId xmlns:a16="http://schemas.microsoft.com/office/drawing/2014/main" id="{D209553B-19B1-4A8A-9485-F8571959B2C3}"/>
              </a:ext>
            </a:extLst>
          </p:cNvPr>
          <p:cNvSpPr>
            <a:spLocks noGrp="1"/>
          </p:cNvSpPr>
          <p:nvPr>
            <p:ph idx="1"/>
          </p:nvPr>
        </p:nvSpPr>
        <p:spPr/>
        <p:txBody>
          <a:bodyPr>
            <a:normAutofit/>
          </a:bodyPr>
          <a:lstStyle/>
          <a:p>
            <a:r>
              <a:rPr lang="en-US" sz="2200" dirty="0"/>
              <a:t>Contains seven categories of the </a:t>
            </a:r>
            <a:r>
              <a:rPr lang="en-US" dirty="0"/>
              <a:t>X-Ray</a:t>
            </a:r>
            <a:r>
              <a:rPr lang="en-US" sz="2200" dirty="0"/>
              <a:t> image, they are </a:t>
            </a:r>
            <a:r>
              <a:rPr lang="en-US" sz="2000" b="0" i="0" dirty="0">
                <a:solidFill>
                  <a:srgbClr val="333333"/>
                </a:solidFill>
                <a:effectLst/>
                <a:latin typeface="Muli"/>
              </a:rPr>
              <a:t>elbow, finger, forearm, hand, </a:t>
            </a:r>
            <a:r>
              <a:rPr lang="en-US" sz="2000" b="0" i="0" dirty="0">
                <a:effectLst/>
                <a:latin typeface="Muli"/>
              </a:rPr>
              <a:t>humerus, shoulder, and wrist .</a:t>
            </a:r>
          </a:p>
          <a:p>
            <a:r>
              <a:rPr lang="en-US" sz="2200" dirty="0"/>
              <a:t>Each study was manually labeled as normal or abnormal by board-certified radiologists from the Stanford .</a:t>
            </a:r>
          </a:p>
          <a:p>
            <a:r>
              <a:rPr lang="en-US" sz="2200" dirty="0"/>
              <a:t>Each category contains about 150 to 170 patients .</a:t>
            </a:r>
          </a:p>
          <a:p>
            <a:r>
              <a:rPr lang="en-US" sz="2200" dirty="0"/>
              <a:t>Each patient contains about 2 to 3 images , Either positive or negative  .</a:t>
            </a:r>
          </a:p>
          <a:p>
            <a:endParaRPr lang="en-US" sz="2200" dirty="0"/>
          </a:p>
          <a:p>
            <a:endParaRPr lang="en-US" sz="2200" dirty="0"/>
          </a:p>
        </p:txBody>
      </p:sp>
    </p:spTree>
    <p:extLst>
      <p:ext uri="{BB962C8B-B14F-4D97-AF65-F5344CB8AC3E}">
        <p14:creationId xmlns:p14="http://schemas.microsoft.com/office/powerpoint/2010/main" val="282948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61E4-1A20-42B8-9A36-A779F8A7703B}"/>
              </a:ext>
            </a:extLst>
          </p:cNvPr>
          <p:cNvSpPr>
            <a:spLocks noGrp="1"/>
          </p:cNvSpPr>
          <p:nvPr>
            <p:ph type="title" idx="4294967295"/>
          </p:nvPr>
        </p:nvSpPr>
        <p:spPr>
          <a:xfrm>
            <a:off x="0" y="963613"/>
            <a:ext cx="4176713" cy="2379662"/>
          </a:xfrm>
        </p:spPr>
        <p:txBody>
          <a:bodyPr vert="horz" lIns="91440" tIns="45720" rIns="91440" bIns="0" rtlCol="0" anchor="b">
            <a:normAutofit/>
          </a:bodyPr>
          <a:lstStyle/>
          <a:p>
            <a:r>
              <a:rPr lang="en-US" sz="3700"/>
              <a:t>Description of dataset cont.</a:t>
            </a:r>
            <a:br>
              <a:rPr lang="en-US" sz="3700"/>
            </a:br>
            <a:br>
              <a:rPr lang="en-US" sz="3700"/>
            </a:br>
            <a:r>
              <a:rPr lang="en-US" sz="3700"/>
              <a:t>example:</a:t>
            </a:r>
          </a:p>
        </p:txBody>
      </p:sp>
      <p:pic>
        <p:nvPicPr>
          <p:cNvPr id="1026" name="Picture 2">
            <a:extLst>
              <a:ext uri="{FF2B5EF4-FFF2-40B4-BE49-F238E27FC236}">
                <a16:creationId xmlns:a16="http://schemas.microsoft.com/office/drawing/2014/main" id="{674DBBFB-D194-4015-997C-DFABD0DB79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903765"/>
            <a:ext cx="4960442" cy="446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47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86470E-738A-493D-8A7C-57A137CCCB80}"/>
              </a:ext>
            </a:extLst>
          </p:cNvPr>
          <p:cNvGrpSpPr>
            <a:grpSpLocks/>
          </p:cNvGrpSpPr>
          <p:nvPr/>
        </p:nvGrpSpPr>
        <p:grpSpPr>
          <a:xfrm>
            <a:off x="5178710" y="954872"/>
            <a:ext cx="3012894" cy="534418"/>
            <a:chOff x="6664451" y="600684"/>
            <a:chExt cx="3459099" cy="534418"/>
          </a:xfrm>
        </p:grpSpPr>
        <p:sp>
          <p:nvSpPr>
            <p:cNvPr id="3" name="Rectangle 2">
              <a:extLst>
                <a:ext uri="{FF2B5EF4-FFF2-40B4-BE49-F238E27FC236}">
                  <a16:creationId xmlns:a16="http://schemas.microsoft.com/office/drawing/2014/main" id="{172D8243-F25D-4777-9B2E-14009EE6B328}"/>
                </a:ext>
              </a:extLst>
            </p:cNvPr>
            <p:cNvSpPr/>
            <p:nvPr/>
          </p:nvSpPr>
          <p:spPr>
            <a:xfrm>
              <a:off x="6664451" y="600684"/>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Introduction</a:t>
              </a:r>
              <a:endParaRPr lang="en-US" b="1" dirty="0">
                <a:solidFill>
                  <a:schemeClr val="tx1"/>
                </a:solidFill>
              </a:endParaRPr>
            </a:p>
          </p:txBody>
        </p:sp>
        <p:sp>
          <p:nvSpPr>
            <p:cNvPr id="4" name="Rectangle 3">
              <a:extLst>
                <a:ext uri="{FF2B5EF4-FFF2-40B4-BE49-F238E27FC236}">
                  <a16:creationId xmlns:a16="http://schemas.microsoft.com/office/drawing/2014/main" id="{73512D07-33D9-4BAC-8E04-F4F6E9E6131F}"/>
                </a:ext>
              </a:extLst>
            </p:cNvPr>
            <p:cNvSpPr/>
            <p:nvPr/>
          </p:nvSpPr>
          <p:spPr>
            <a:xfrm>
              <a:off x="6664452" y="601701"/>
              <a:ext cx="517583" cy="533401"/>
            </a:xfrm>
            <a:prstGeom prst="rect">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1</a:t>
              </a:r>
            </a:p>
          </p:txBody>
        </p:sp>
      </p:grpSp>
      <p:grpSp>
        <p:nvGrpSpPr>
          <p:cNvPr id="6" name="Group 5">
            <a:extLst>
              <a:ext uri="{FF2B5EF4-FFF2-40B4-BE49-F238E27FC236}">
                <a16:creationId xmlns:a16="http://schemas.microsoft.com/office/drawing/2014/main" id="{84CE6C47-4DD8-4D43-9BB7-63AAD13FBBA3}"/>
              </a:ext>
            </a:extLst>
          </p:cNvPr>
          <p:cNvGrpSpPr>
            <a:grpSpLocks/>
          </p:cNvGrpSpPr>
          <p:nvPr/>
        </p:nvGrpSpPr>
        <p:grpSpPr>
          <a:xfrm>
            <a:off x="5178709" y="1598280"/>
            <a:ext cx="3012904" cy="533402"/>
            <a:chOff x="6664453" y="590549"/>
            <a:chExt cx="3459100" cy="533402"/>
          </a:xfrm>
        </p:grpSpPr>
        <p:sp>
          <p:nvSpPr>
            <p:cNvPr id="7" name="Rectangle 6">
              <a:extLst>
                <a:ext uri="{FF2B5EF4-FFF2-40B4-BE49-F238E27FC236}">
                  <a16:creationId xmlns:a16="http://schemas.microsoft.com/office/drawing/2014/main" id="{111F7BB6-B144-4B18-BDA3-CF79F358917B}"/>
                </a:ext>
              </a:extLst>
            </p:cNvPr>
            <p:cNvSpPr/>
            <p:nvPr/>
          </p:nvSpPr>
          <p:spPr>
            <a:xfrm>
              <a:off x="6664453" y="590549"/>
              <a:ext cx="3459100"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       </a:t>
              </a:r>
            </a:p>
            <a:p>
              <a:pPr algn="ctr"/>
              <a:r>
                <a:rPr lang="en-US" sz="1800" b="1" dirty="0">
                  <a:solidFill>
                    <a:schemeClr val="tx1"/>
                  </a:solidFill>
                </a:rPr>
                <a:t>Problem Definition</a:t>
              </a:r>
            </a:p>
            <a:p>
              <a:pPr algn="ctr"/>
              <a:endParaRPr lang="en-US" b="1" dirty="0">
                <a:solidFill>
                  <a:schemeClr val="tx1"/>
                </a:solidFill>
              </a:endParaRPr>
            </a:p>
          </p:txBody>
        </p:sp>
        <p:sp>
          <p:nvSpPr>
            <p:cNvPr id="8" name="Rectangle 7">
              <a:extLst>
                <a:ext uri="{FF2B5EF4-FFF2-40B4-BE49-F238E27FC236}">
                  <a16:creationId xmlns:a16="http://schemas.microsoft.com/office/drawing/2014/main" id="{1E4114B8-0408-4B3E-95BC-CFA40C63BD6F}"/>
                </a:ext>
              </a:extLst>
            </p:cNvPr>
            <p:cNvSpPr/>
            <p:nvPr/>
          </p:nvSpPr>
          <p:spPr>
            <a:xfrm>
              <a:off x="6664453"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2</a:t>
              </a:r>
            </a:p>
          </p:txBody>
        </p:sp>
      </p:grpSp>
      <p:grpSp>
        <p:nvGrpSpPr>
          <p:cNvPr id="12" name="Group 11">
            <a:extLst>
              <a:ext uri="{FF2B5EF4-FFF2-40B4-BE49-F238E27FC236}">
                <a16:creationId xmlns:a16="http://schemas.microsoft.com/office/drawing/2014/main" id="{B1CF6B6B-ADE3-4C48-A18E-8863CB92A96D}"/>
              </a:ext>
            </a:extLst>
          </p:cNvPr>
          <p:cNvGrpSpPr>
            <a:grpSpLocks/>
          </p:cNvGrpSpPr>
          <p:nvPr/>
        </p:nvGrpSpPr>
        <p:grpSpPr>
          <a:xfrm>
            <a:off x="5178709" y="2307373"/>
            <a:ext cx="3012893" cy="533402"/>
            <a:chOff x="6664452" y="590550"/>
            <a:chExt cx="3459099" cy="533401"/>
          </a:xfrm>
        </p:grpSpPr>
        <p:sp>
          <p:nvSpPr>
            <p:cNvPr id="13" name="Rectangle 12">
              <a:extLst>
                <a:ext uri="{FF2B5EF4-FFF2-40B4-BE49-F238E27FC236}">
                  <a16:creationId xmlns:a16="http://schemas.microsoft.com/office/drawing/2014/main" id="{CE0A3035-D54D-4227-B6E8-3F9FDFEB99D1}"/>
                </a:ext>
              </a:extLst>
            </p:cNvPr>
            <p:cNvSpPr/>
            <p:nvPr/>
          </p:nvSpPr>
          <p:spPr>
            <a:xfrm>
              <a:off x="6664452" y="590550"/>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tx1"/>
                  </a:solidFill>
                </a:rPr>
                <a:t>Motivation</a:t>
              </a:r>
              <a:endParaRPr lang="en-US" sz="1800" b="1" dirty="0">
                <a:solidFill>
                  <a:schemeClr val="tx1"/>
                </a:solidFill>
              </a:endParaRPr>
            </a:p>
          </p:txBody>
        </p:sp>
        <p:sp>
          <p:nvSpPr>
            <p:cNvPr id="14" name="Rectangle 13">
              <a:extLst>
                <a:ext uri="{FF2B5EF4-FFF2-40B4-BE49-F238E27FC236}">
                  <a16:creationId xmlns:a16="http://schemas.microsoft.com/office/drawing/2014/main" id="{E5140955-8274-42F0-83C5-8798412A34CA}"/>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3</a:t>
              </a:r>
            </a:p>
          </p:txBody>
        </p:sp>
      </p:grpSp>
      <p:grpSp>
        <p:nvGrpSpPr>
          <p:cNvPr id="16" name="Group 15">
            <a:extLst>
              <a:ext uri="{FF2B5EF4-FFF2-40B4-BE49-F238E27FC236}">
                <a16:creationId xmlns:a16="http://schemas.microsoft.com/office/drawing/2014/main" id="{6E5A618E-7DB4-470C-AFEC-7216B3CA7FC0}"/>
              </a:ext>
            </a:extLst>
          </p:cNvPr>
          <p:cNvGrpSpPr>
            <a:grpSpLocks/>
          </p:cNvGrpSpPr>
          <p:nvPr/>
        </p:nvGrpSpPr>
        <p:grpSpPr>
          <a:xfrm>
            <a:off x="5178709" y="2950782"/>
            <a:ext cx="3012895" cy="533401"/>
            <a:chOff x="6664452" y="590550"/>
            <a:chExt cx="3459099" cy="533401"/>
          </a:xfrm>
        </p:grpSpPr>
        <p:sp>
          <p:nvSpPr>
            <p:cNvPr id="17" name="Rectangle 16">
              <a:extLst>
                <a:ext uri="{FF2B5EF4-FFF2-40B4-BE49-F238E27FC236}">
                  <a16:creationId xmlns:a16="http://schemas.microsoft.com/office/drawing/2014/main" id="{3AC4C896-00AF-4574-B02C-7B89E3F3068C}"/>
                </a:ext>
              </a:extLst>
            </p:cNvPr>
            <p:cNvSpPr/>
            <p:nvPr/>
          </p:nvSpPr>
          <p:spPr>
            <a:xfrm>
              <a:off x="6664452" y="590550"/>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tx1"/>
                  </a:solidFill>
                </a:rPr>
                <a:t>Objectives</a:t>
              </a:r>
              <a:endParaRPr lang="en-US" sz="1800" b="1" dirty="0">
                <a:solidFill>
                  <a:schemeClr val="tx1"/>
                </a:solidFill>
              </a:endParaRPr>
            </a:p>
          </p:txBody>
        </p:sp>
        <p:sp>
          <p:nvSpPr>
            <p:cNvPr id="18" name="Rectangle 17">
              <a:extLst>
                <a:ext uri="{FF2B5EF4-FFF2-40B4-BE49-F238E27FC236}">
                  <a16:creationId xmlns:a16="http://schemas.microsoft.com/office/drawing/2014/main" id="{A35B6A8C-9CE5-4030-9628-BCDF023D2CC2}"/>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4</a:t>
              </a:r>
            </a:p>
          </p:txBody>
        </p:sp>
      </p:grpSp>
      <p:grpSp>
        <p:nvGrpSpPr>
          <p:cNvPr id="19" name="Group 18">
            <a:extLst>
              <a:ext uri="{FF2B5EF4-FFF2-40B4-BE49-F238E27FC236}">
                <a16:creationId xmlns:a16="http://schemas.microsoft.com/office/drawing/2014/main" id="{4186310E-B22E-4311-AEA9-2AACFB6253A1}"/>
              </a:ext>
            </a:extLst>
          </p:cNvPr>
          <p:cNvGrpSpPr>
            <a:grpSpLocks/>
          </p:cNvGrpSpPr>
          <p:nvPr/>
        </p:nvGrpSpPr>
        <p:grpSpPr>
          <a:xfrm>
            <a:off x="5216024" y="4335473"/>
            <a:ext cx="3012895" cy="534418"/>
            <a:chOff x="2327735" y="2398394"/>
            <a:chExt cx="3459099" cy="534418"/>
          </a:xfrm>
        </p:grpSpPr>
        <p:sp>
          <p:nvSpPr>
            <p:cNvPr id="20" name="Rectangle 19">
              <a:extLst>
                <a:ext uri="{FF2B5EF4-FFF2-40B4-BE49-F238E27FC236}">
                  <a16:creationId xmlns:a16="http://schemas.microsoft.com/office/drawing/2014/main" id="{B675D0F9-062C-4C44-BBF9-50247A85247F}"/>
                </a:ext>
              </a:extLst>
            </p:cNvPr>
            <p:cNvSpPr/>
            <p:nvPr/>
          </p:nvSpPr>
          <p:spPr>
            <a:xfrm>
              <a:off x="2327735" y="2398394"/>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Datasets</a:t>
              </a:r>
            </a:p>
          </p:txBody>
        </p:sp>
        <p:sp>
          <p:nvSpPr>
            <p:cNvPr id="21" name="Rectangle 20">
              <a:extLst>
                <a:ext uri="{FF2B5EF4-FFF2-40B4-BE49-F238E27FC236}">
                  <a16:creationId xmlns:a16="http://schemas.microsoft.com/office/drawing/2014/main" id="{BCA2C93C-8744-44B0-85D2-31B6A8039960}"/>
                </a:ext>
              </a:extLst>
            </p:cNvPr>
            <p:cNvSpPr/>
            <p:nvPr/>
          </p:nvSpPr>
          <p:spPr>
            <a:xfrm>
              <a:off x="2327735" y="2399411"/>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6</a:t>
              </a:r>
            </a:p>
          </p:txBody>
        </p:sp>
      </p:grpSp>
      <p:grpSp>
        <p:nvGrpSpPr>
          <p:cNvPr id="22" name="Group 21">
            <a:extLst>
              <a:ext uri="{FF2B5EF4-FFF2-40B4-BE49-F238E27FC236}">
                <a16:creationId xmlns:a16="http://schemas.microsoft.com/office/drawing/2014/main" id="{4D3E4B0E-5B71-4647-98E8-103C2D5D480B}"/>
              </a:ext>
            </a:extLst>
          </p:cNvPr>
          <p:cNvGrpSpPr>
            <a:grpSpLocks/>
          </p:cNvGrpSpPr>
          <p:nvPr/>
        </p:nvGrpSpPr>
        <p:grpSpPr>
          <a:xfrm>
            <a:off x="8752992" y="1598279"/>
            <a:ext cx="3012895" cy="533402"/>
            <a:chOff x="6664452" y="590549"/>
            <a:chExt cx="3459099" cy="533402"/>
          </a:xfrm>
        </p:grpSpPr>
        <p:sp>
          <p:nvSpPr>
            <p:cNvPr id="23" name="Rectangle 22">
              <a:extLst>
                <a:ext uri="{FF2B5EF4-FFF2-40B4-BE49-F238E27FC236}">
                  <a16:creationId xmlns:a16="http://schemas.microsoft.com/office/drawing/2014/main" id="{A136DC41-5067-4ED1-AE50-CC6645B2C1D0}"/>
                </a:ext>
              </a:extLst>
            </p:cNvPr>
            <p:cNvSpPr/>
            <p:nvPr/>
          </p:nvSpPr>
          <p:spPr>
            <a:xfrm>
              <a:off x="6664452" y="590549"/>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       </a:t>
              </a:r>
            </a:p>
            <a:p>
              <a:pPr algn="ctr"/>
              <a:r>
                <a:rPr lang="en-US" sz="1800" b="1" dirty="0">
                  <a:solidFill>
                    <a:schemeClr val="tx1"/>
                  </a:solidFill>
                </a:rPr>
                <a:t> Experimental</a:t>
              </a:r>
            </a:p>
            <a:p>
              <a:pPr algn="ctr"/>
              <a:endParaRPr lang="en-US" b="1" dirty="0">
                <a:solidFill>
                  <a:schemeClr val="tx1"/>
                </a:solidFill>
              </a:endParaRPr>
            </a:p>
          </p:txBody>
        </p:sp>
        <p:sp>
          <p:nvSpPr>
            <p:cNvPr id="24" name="Rectangle 23">
              <a:extLst>
                <a:ext uri="{FF2B5EF4-FFF2-40B4-BE49-F238E27FC236}">
                  <a16:creationId xmlns:a16="http://schemas.microsoft.com/office/drawing/2014/main" id="{30198CDC-15DD-46B9-A3D6-BF9F431F85D8}"/>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6</a:t>
              </a:r>
            </a:p>
          </p:txBody>
        </p:sp>
      </p:grpSp>
      <p:grpSp>
        <p:nvGrpSpPr>
          <p:cNvPr id="25" name="Group 24">
            <a:extLst>
              <a:ext uri="{FF2B5EF4-FFF2-40B4-BE49-F238E27FC236}">
                <a16:creationId xmlns:a16="http://schemas.microsoft.com/office/drawing/2014/main" id="{1F530F2D-0FB1-4825-9565-5A008A689B4C}"/>
              </a:ext>
            </a:extLst>
          </p:cNvPr>
          <p:cNvGrpSpPr>
            <a:grpSpLocks/>
          </p:cNvGrpSpPr>
          <p:nvPr/>
        </p:nvGrpSpPr>
        <p:grpSpPr>
          <a:xfrm>
            <a:off x="8752991" y="2307373"/>
            <a:ext cx="3012895" cy="533402"/>
            <a:chOff x="6664452" y="590549"/>
            <a:chExt cx="3459099" cy="533402"/>
          </a:xfrm>
        </p:grpSpPr>
        <p:sp>
          <p:nvSpPr>
            <p:cNvPr id="26" name="Rectangle 25">
              <a:extLst>
                <a:ext uri="{FF2B5EF4-FFF2-40B4-BE49-F238E27FC236}">
                  <a16:creationId xmlns:a16="http://schemas.microsoft.com/office/drawing/2014/main" id="{DA040032-CB7D-4B31-AB37-9962D849E95B}"/>
                </a:ext>
              </a:extLst>
            </p:cNvPr>
            <p:cNvSpPr/>
            <p:nvPr/>
          </p:nvSpPr>
          <p:spPr>
            <a:xfrm>
              <a:off x="6664452" y="590549"/>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      </a:t>
              </a:r>
            </a:p>
            <a:p>
              <a:pPr algn="ctr"/>
              <a:r>
                <a:rPr lang="en-US" sz="1800" b="1" dirty="0">
                  <a:solidFill>
                    <a:schemeClr val="tx1"/>
                  </a:solidFill>
                </a:rPr>
                <a:t> Demo</a:t>
              </a:r>
            </a:p>
            <a:p>
              <a:pPr algn="ctr"/>
              <a:endParaRPr lang="en-US" b="1" dirty="0">
                <a:solidFill>
                  <a:schemeClr val="tx1"/>
                </a:solidFill>
              </a:endParaRPr>
            </a:p>
          </p:txBody>
        </p:sp>
        <p:sp>
          <p:nvSpPr>
            <p:cNvPr id="27" name="Rectangle 26">
              <a:extLst>
                <a:ext uri="{FF2B5EF4-FFF2-40B4-BE49-F238E27FC236}">
                  <a16:creationId xmlns:a16="http://schemas.microsoft.com/office/drawing/2014/main" id="{5A1A0E4A-B2D9-4099-8DBB-D51366E6EA80}"/>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7</a:t>
              </a:r>
            </a:p>
          </p:txBody>
        </p:sp>
      </p:grpSp>
      <p:grpSp>
        <p:nvGrpSpPr>
          <p:cNvPr id="28" name="Group 27">
            <a:extLst>
              <a:ext uri="{FF2B5EF4-FFF2-40B4-BE49-F238E27FC236}">
                <a16:creationId xmlns:a16="http://schemas.microsoft.com/office/drawing/2014/main" id="{6DE046D8-0AD7-4CCB-A687-DAF8C1FADCAD}"/>
              </a:ext>
            </a:extLst>
          </p:cNvPr>
          <p:cNvGrpSpPr>
            <a:grpSpLocks/>
          </p:cNvGrpSpPr>
          <p:nvPr/>
        </p:nvGrpSpPr>
        <p:grpSpPr>
          <a:xfrm>
            <a:off x="8752991" y="3659876"/>
            <a:ext cx="3012895" cy="533402"/>
            <a:chOff x="6664452" y="590549"/>
            <a:chExt cx="3459099" cy="533402"/>
          </a:xfrm>
        </p:grpSpPr>
        <p:sp>
          <p:nvSpPr>
            <p:cNvPr id="29" name="Rectangle 28">
              <a:extLst>
                <a:ext uri="{FF2B5EF4-FFF2-40B4-BE49-F238E27FC236}">
                  <a16:creationId xmlns:a16="http://schemas.microsoft.com/office/drawing/2014/main" id="{583A432D-A264-46BF-928C-B8316AF5341F}"/>
                </a:ext>
              </a:extLst>
            </p:cNvPr>
            <p:cNvSpPr/>
            <p:nvPr/>
          </p:nvSpPr>
          <p:spPr>
            <a:xfrm>
              <a:off x="6664452" y="590549"/>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      </a:t>
              </a:r>
            </a:p>
            <a:p>
              <a:pPr algn="ctr"/>
              <a:r>
                <a:rPr lang="en-US" sz="1800" b="1" dirty="0">
                  <a:solidFill>
                    <a:schemeClr val="tx1"/>
                  </a:solidFill>
                </a:rPr>
                <a:t>  </a:t>
              </a:r>
              <a:r>
                <a:rPr lang="en-US" b="1" dirty="0">
                  <a:solidFill>
                    <a:schemeClr val="tx1"/>
                  </a:solidFill>
                </a:rPr>
                <a:t>Future Work</a:t>
              </a:r>
              <a:endParaRPr lang="en-US" sz="1800" b="1" dirty="0">
                <a:solidFill>
                  <a:schemeClr val="tx1"/>
                </a:solidFill>
              </a:endParaRPr>
            </a:p>
            <a:p>
              <a:pPr algn="ctr"/>
              <a:endParaRPr lang="en-US" b="1" dirty="0">
                <a:solidFill>
                  <a:schemeClr val="tx1"/>
                </a:solidFill>
              </a:endParaRPr>
            </a:p>
          </p:txBody>
        </p:sp>
        <p:sp>
          <p:nvSpPr>
            <p:cNvPr id="30" name="Rectangle 29">
              <a:extLst>
                <a:ext uri="{FF2B5EF4-FFF2-40B4-BE49-F238E27FC236}">
                  <a16:creationId xmlns:a16="http://schemas.microsoft.com/office/drawing/2014/main" id="{8417993E-6D1F-4AFA-8E57-A20BADF87A85}"/>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8</a:t>
              </a:r>
            </a:p>
          </p:txBody>
        </p:sp>
      </p:grpSp>
      <p:pic>
        <p:nvPicPr>
          <p:cNvPr id="15" name="Picture 14">
            <a:extLst>
              <a:ext uri="{FF2B5EF4-FFF2-40B4-BE49-F238E27FC236}">
                <a16:creationId xmlns:a16="http://schemas.microsoft.com/office/drawing/2014/main" id="{4B2B045D-95B9-434E-A3DB-9ADB8AD9C3C2}"/>
              </a:ext>
            </a:extLst>
          </p:cNvPr>
          <p:cNvPicPr>
            <a:picLocks noChangeAspect="1"/>
          </p:cNvPicPr>
          <p:nvPr/>
        </p:nvPicPr>
        <p:blipFill rotWithShape="1">
          <a:blip r:embed="rId2">
            <a:alphaModFix amt="90000"/>
            <a:extLst>
              <a:ext uri="{BEBA8EAE-BF5A-486C-A8C5-ECC9F3942E4B}">
                <a14:imgProps xmlns:a14="http://schemas.microsoft.com/office/drawing/2010/main">
                  <a14:imgLayer r:embed="rId3">
                    <a14:imgEffect>
                      <a14:colorTemperature colorTemp="7000"/>
                    </a14:imgEffect>
                    <a14:imgEffect>
                      <a14:saturation sat="200000"/>
                    </a14:imgEffect>
                  </a14:imgLayer>
                </a14:imgProps>
              </a:ext>
              <a:ext uri="{28A0092B-C50C-407E-A947-70E740481C1C}">
                <a14:useLocalDpi xmlns:a14="http://schemas.microsoft.com/office/drawing/2010/main" val="0"/>
              </a:ext>
            </a:extLst>
          </a:blip>
          <a:srcRect l="3384" t="-622" r="3384" b="-622"/>
          <a:stretch/>
        </p:blipFill>
        <p:spPr>
          <a:xfrm>
            <a:off x="0" y="828858"/>
            <a:ext cx="4691961" cy="4191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31" name="Group 30">
            <a:extLst>
              <a:ext uri="{FF2B5EF4-FFF2-40B4-BE49-F238E27FC236}">
                <a16:creationId xmlns:a16="http://schemas.microsoft.com/office/drawing/2014/main" id="{B59D03B5-E70D-475A-990F-116D3E36B4AA}"/>
              </a:ext>
            </a:extLst>
          </p:cNvPr>
          <p:cNvGrpSpPr>
            <a:grpSpLocks/>
          </p:cNvGrpSpPr>
          <p:nvPr/>
        </p:nvGrpSpPr>
        <p:grpSpPr>
          <a:xfrm>
            <a:off x="5178707" y="3659876"/>
            <a:ext cx="3012895" cy="533401"/>
            <a:chOff x="6664452" y="590550"/>
            <a:chExt cx="3459099" cy="533401"/>
          </a:xfrm>
        </p:grpSpPr>
        <p:sp>
          <p:nvSpPr>
            <p:cNvPr id="32" name="Rectangle 31">
              <a:extLst>
                <a:ext uri="{FF2B5EF4-FFF2-40B4-BE49-F238E27FC236}">
                  <a16:creationId xmlns:a16="http://schemas.microsoft.com/office/drawing/2014/main" id="{230822C0-8F1A-4DC9-9098-83FCE0BF68B4}"/>
                </a:ext>
              </a:extLst>
            </p:cNvPr>
            <p:cNvSpPr/>
            <p:nvPr/>
          </p:nvSpPr>
          <p:spPr>
            <a:xfrm>
              <a:off x="6664452" y="590550"/>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      System Architecture</a:t>
              </a:r>
            </a:p>
          </p:txBody>
        </p:sp>
        <p:sp>
          <p:nvSpPr>
            <p:cNvPr id="33" name="Rectangle 32">
              <a:extLst>
                <a:ext uri="{FF2B5EF4-FFF2-40B4-BE49-F238E27FC236}">
                  <a16:creationId xmlns:a16="http://schemas.microsoft.com/office/drawing/2014/main" id="{E38FA0DE-B3F5-4927-B4DB-ECDB43732E7C}"/>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5</a:t>
              </a:r>
            </a:p>
          </p:txBody>
        </p:sp>
      </p:grpSp>
      <p:grpSp>
        <p:nvGrpSpPr>
          <p:cNvPr id="34" name="Group 33">
            <a:extLst>
              <a:ext uri="{FF2B5EF4-FFF2-40B4-BE49-F238E27FC236}">
                <a16:creationId xmlns:a16="http://schemas.microsoft.com/office/drawing/2014/main" id="{3A4435C2-65EC-40D2-A692-B364542C3D13}"/>
              </a:ext>
            </a:extLst>
          </p:cNvPr>
          <p:cNvGrpSpPr>
            <a:grpSpLocks/>
          </p:cNvGrpSpPr>
          <p:nvPr/>
        </p:nvGrpSpPr>
        <p:grpSpPr>
          <a:xfrm>
            <a:off x="8752982" y="977031"/>
            <a:ext cx="3012903" cy="533402"/>
            <a:chOff x="6664452" y="590550"/>
            <a:chExt cx="3459099" cy="533401"/>
          </a:xfrm>
        </p:grpSpPr>
        <p:sp>
          <p:nvSpPr>
            <p:cNvPr id="35" name="Rectangle 34">
              <a:extLst>
                <a:ext uri="{FF2B5EF4-FFF2-40B4-BE49-F238E27FC236}">
                  <a16:creationId xmlns:a16="http://schemas.microsoft.com/office/drawing/2014/main" id="{A35EB6C3-417F-4939-8DB8-091531BAC365}"/>
                </a:ext>
              </a:extLst>
            </p:cNvPr>
            <p:cNvSpPr/>
            <p:nvPr/>
          </p:nvSpPr>
          <p:spPr>
            <a:xfrm>
              <a:off x="6664452" y="590550"/>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tx1"/>
                  </a:solidFill>
                </a:rPr>
                <a:t>   </a:t>
              </a:r>
            </a:p>
            <a:p>
              <a:pPr algn="ctr"/>
              <a:r>
                <a:rPr lang="en-US" b="1" dirty="0">
                  <a:solidFill>
                    <a:schemeClr val="tx1"/>
                  </a:solidFill>
                </a:rPr>
                <a:t>   Phase </a:t>
              </a:r>
              <a:r>
                <a:rPr lang="en-US" sz="1800" b="1" dirty="0">
                  <a:solidFill>
                    <a:schemeClr val="tx1"/>
                  </a:solidFill>
                </a:rPr>
                <a:t>Description</a:t>
              </a:r>
            </a:p>
            <a:p>
              <a:pPr algn="ctr"/>
              <a:r>
                <a:rPr lang="en-US" sz="1800" b="1" dirty="0">
                  <a:solidFill>
                    <a:schemeClr val="tx1"/>
                  </a:solidFill>
                </a:rPr>
                <a:t> </a:t>
              </a:r>
            </a:p>
          </p:txBody>
        </p:sp>
        <p:sp>
          <p:nvSpPr>
            <p:cNvPr id="36" name="Rectangle 35">
              <a:extLst>
                <a:ext uri="{FF2B5EF4-FFF2-40B4-BE49-F238E27FC236}">
                  <a16:creationId xmlns:a16="http://schemas.microsoft.com/office/drawing/2014/main" id="{A5C68768-B4BA-48D5-A93F-F9B8220FA6C5}"/>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5</a:t>
              </a:r>
            </a:p>
          </p:txBody>
        </p:sp>
      </p:grpSp>
      <p:grpSp>
        <p:nvGrpSpPr>
          <p:cNvPr id="40" name="Group 39">
            <a:extLst>
              <a:ext uri="{FF2B5EF4-FFF2-40B4-BE49-F238E27FC236}">
                <a16:creationId xmlns:a16="http://schemas.microsoft.com/office/drawing/2014/main" id="{562DC1A9-2F18-4E00-9BDF-FFCFBEE41E57}"/>
              </a:ext>
            </a:extLst>
          </p:cNvPr>
          <p:cNvGrpSpPr>
            <a:grpSpLocks/>
          </p:cNvGrpSpPr>
          <p:nvPr/>
        </p:nvGrpSpPr>
        <p:grpSpPr>
          <a:xfrm>
            <a:off x="8752991" y="2950782"/>
            <a:ext cx="3012895" cy="533402"/>
            <a:chOff x="6664452" y="590549"/>
            <a:chExt cx="3459099" cy="533402"/>
          </a:xfrm>
        </p:grpSpPr>
        <p:sp>
          <p:nvSpPr>
            <p:cNvPr id="41" name="Rectangle 40">
              <a:extLst>
                <a:ext uri="{FF2B5EF4-FFF2-40B4-BE49-F238E27FC236}">
                  <a16:creationId xmlns:a16="http://schemas.microsoft.com/office/drawing/2014/main" id="{AA71BC0D-6937-478C-8A3E-E30D429D396D}"/>
                </a:ext>
              </a:extLst>
            </p:cNvPr>
            <p:cNvSpPr/>
            <p:nvPr/>
          </p:nvSpPr>
          <p:spPr>
            <a:xfrm>
              <a:off x="6664452" y="590549"/>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      </a:t>
              </a:r>
            </a:p>
            <a:p>
              <a:pPr algn="ctr"/>
              <a:r>
                <a:rPr lang="en-US" sz="1800" b="1" dirty="0">
                  <a:solidFill>
                    <a:schemeClr val="tx1"/>
                  </a:solidFill>
                </a:rPr>
                <a:t>  Conclusion</a:t>
              </a:r>
            </a:p>
            <a:p>
              <a:pPr algn="ctr"/>
              <a:endParaRPr lang="en-US" b="1" dirty="0">
                <a:solidFill>
                  <a:schemeClr val="tx1"/>
                </a:solidFill>
              </a:endParaRPr>
            </a:p>
          </p:txBody>
        </p:sp>
        <p:sp>
          <p:nvSpPr>
            <p:cNvPr id="42" name="Rectangle 41">
              <a:extLst>
                <a:ext uri="{FF2B5EF4-FFF2-40B4-BE49-F238E27FC236}">
                  <a16:creationId xmlns:a16="http://schemas.microsoft.com/office/drawing/2014/main" id="{FCE74EE3-26F0-4B03-ACFD-E7AAC74A5FA1}"/>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8</a:t>
              </a:r>
            </a:p>
          </p:txBody>
        </p:sp>
      </p:grpSp>
      <p:grpSp>
        <p:nvGrpSpPr>
          <p:cNvPr id="43" name="Group 42">
            <a:extLst>
              <a:ext uri="{FF2B5EF4-FFF2-40B4-BE49-F238E27FC236}">
                <a16:creationId xmlns:a16="http://schemas.microsoft.com/office/drawing/2014/main" id="{82E05D1D-2D6C-4701-99F9-6149E96FA2AB}"/>
              </a:ext>
            </a:extLst>
          </p:cNvPr>
          <p:cNvGrpSpPr>
            <a:grpSpLocks/>
          </p:cNvGrpSpPr>
          <p:nvPr/>
        </p:nvGrpSpPr>
        <p:grpSpPr>
          <a:xfrm>
            <a:off x="8752990" y="4335473"/>
            <a:ext cx="3012895" cy="533402"/>
            <a:chOff x="6664452" y="590549"/>
            <a:chExt cx="3459099" cy="533402"/>
          </a:xfrm>
        </p:grpSpPr>
        <p:sp>
          <p:nvSpPr>
            <p:cNvPr id="44" name="Rectangle 43">
              <a:extLst>
                <a:ext uri="{FF2B5EF4-FFF2-40B4-BE49-F238E27FC236}">
                  <a16:creationId xmlns:a16="http://schemas.microsoft.com/office/drawing/2014/main" id="{56D4438B-A97D-4E3B-8A28-7596FAE3C6CA}"/>
                </a:ext>
              </a:extLst>
            </p:cNvPr>
            <p:cNvSpPr/>
            <p:nvPr/>
          </p:nvSpPr>
          <p:spPr>
            <a:xfrm>
              <a:off x="6664452" y="590549"/>
              <a:ext cx="3459099" cy="533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800" b="1" dirty="0">
                  <a:solidFill>
                    <a:schemeClr val="tx1"/>
                  </a:solidFill>
                </a:rPr>
                <a:t>      </a:t>
              </a:r>
            </a:p>
            <a:p>
              <a:pPr algn="ctr"/>
              <a:r>
                <a:rPr lang="en-US" sz="1800" b="1" dirty="0">
                  <a:solidFill>
                    <a:schemeClr val="tx1"/>
                  </a:solidFill>
                </a:rPr>
                <a:t>  References</a:t>
              </a:r>
            </a:p>
            <a:p>
              <a:pPr algn="ctr"/>
              <a:endParaRPr lang="en-US" b="1" dirty="0">
                <a:solidFill>
                  <a:schemeClr val="tx1"/>
                </a:solidFill>
              </a:endParaRPr>
            </a:p>
          </p:txBody>
        </p:sp>
        <p:sp>
          <p:nvSpPr>
            <p:cNvPr id="45" name="Rectangle 44">
              <a:extLst>
                <a:ext uri="{FF2B5EF4-FFF2-40B4-BE49-F238E27FC236}">
                  <a16:creationId xmlns:a16="http://schemas.microsoft.com/office/drawing/2014/main" id="{2690292C-CA27-4E8C-BBF7-5C5B30E28B93}"/>
                </a:ext>
              </a:extLst>
            </p:cNvPr>
            <p:cNvSpPr/>
            <p:nvPr/>
          </p:nvSpPr>
          <p:spPr>
            <a:xfrm>
              <a:off x="6664452" y="590550"/>
              <a:ext cx="517583" cy="53340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b="1" dirty="0">
                  <a:solidFill>
                    <a:schemeClr val="bg1"/>
                  </a:solidFill>
                </a:rPr>
                <a:t>8</a:t>
              </a:r>
            </a:p>
          </p:txBody>
        </p:sp>
      </p:grpSp>
    </p:spTree>
    <p:extLst>
      <p:ext uri="{BB962C8B-B14F-4D97-AF65-F5344CB8AC3E}">
        <p14:creationId xmlns:p14="http://schemas.microsoft.com/office/powerpoint/2010/main" val="2103664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13A-BD54-42FB-BA68-DC86F40A19B2}"/>
              </a:ext>
            </a:extLst>
          </p:cNvPr>
          <p:cNvSpPr>
            <a:spLocks noGrp="1"/>
          </p:cNvSpPr>
          <p:nvPr>
            <p:ph type="ctrTitle"/>
          </p:nvPr>
        </p:nvSpPr>
        <p:spPr/>
        <p:txBody>
          <a:bodyPr/>
          <a:lstStyle/>
          <a:p>
            <a:r>
              <a:rPr lang="en-US" dirty="0"/>
              <a:t>Why Densenet?!</a:t>
            </a:r>
          </a:p>
        </p:txBody>
      </p:sp>
      <p:sp>
        <p:nvSpPr>
          <p:cNvPr id="3" name="Subtitle 2">
            <a:extLst>
              <a:ext uri="{FF2B5EF4-FFF2-40B4-BE49-F238E27FC236}">
                <a16:creationId xmlns:a16="http://schemas.microsoft.com/office/drawing/2014/main" id="{3BD57FD4-B6D6-4B4C-B91D-5F52D820A6CD}"/>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262226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17B1-5FD5-4482-B631-4BB539149030}"/>
              </a:ext>
            </a:extLst>
          </p:cNvPr>
          <p:cNvSpPr>
            <a:spLocks noGrp="1"/>
          </p:cNvSpPr>
          <p:nvPr>
            <p:ph type="title"/>
          </p:nvPr>
        </p:nvSpPr>
        <p:spPr/>
        <p:txBody>
          <a:bodyPr/>
          <a:lstStyle/>
          <a:p>
            <a:r>
              <a:rPr lang="en-US" dirty="0"/>
              <a:t>Why Densenet?!</a:t>
            </a:r>
          </a:p>
        </p:txBody>
      </p:sp>
      <p:sp>
        <p:nvSpPr>
          <p:cNvPr id="3" name="Content Placeholder 2">
            <a:extLst>
              <a:ext uri="{FF2B5EF4-FFF2-40B4-BE49-F238E27FC236}">
                <a16:creationId xmlns:a16="http://schemas.microsoft.com/office/drawing/2014/main" id="{0B9E18C2-6010-4FE0-AFDE-3F8040469D25}"/>
              </a:ext>
            </a:extLst>
          </p:cNvPr>
          <p:cNvSpPr>
            <a:spLocks noGrp="1"/>
          </p:cNvSpPr>
          <p:nvPr>
            <p:ph idx="1"/>
          </p:nvPr>
        </p:nvSpPr>
        <p:spPr/>
        <p:txBody>
          <a:bodyPr/>
          <a:lstStyle/>
          <a:p>
            <a:r>
              <a:rPr lang="en-US" dirty="0"/>
              <a:t>In ResNet There Is A Vanishing In Data </a:t>
            </a:r>
          </a:p>
          <a:p>
            <a:r>
              <a:rPr lang="en-US" dirty="0"/>
              <a:t>The X-Ray Image Is Very Sensetive Image That Need Every Detail In It</a:t>
            </a:r>
          </a:p>
          <a:p>
            <a:r>
              <a:rPr lang="en-US" dirty="0" err="1"/>
              <a:t>So,We</a:t>
            </a:r>
            <a:r>
              <a:rPr lang="en-US" dirty="0"/>
              <a:t> Need To Solve The Vanishing In Data That Occur When Using ResNet</a:t>
            </a:r>
          </a:p>
          <a:p>
            <a:r>
              <a:rPr lang="en-US" dirty="0"/>
              <a:t>This Is Solved By Using </a:t>
            </a:r>
            <a:r>
              <a:rPr lang="en-US" dirty="0" err="1"/>
              <a:t>DenseNet</a:t>
            </a:r>
            <a:endParaRPr lang="en-US" dirty="0"/>
          </a:p>
          <a:p>
            <a:endParaRPr lang="en-US" dirty="0"/>
          </a:p>
        </p:txBody>
      </p:sp>
    </p:spTree>
    <p:extLst>
      <p:ext uri="{BB962C8B-B14F-4D97-AF65-F5344CB8AC3E}">
        <p14:creationId xmlns:p14="http://schemas.microsoft.com/office/powerpoint/2010/main" val="1919247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96F8-7E5A-450F-90C2-22BFA05DE706}"/>
              </a:ext>
            </a:extLst>
          </p:cNvPr>
          <p:cNvSpPr>
            <a:spLocks noGrp="1"/>
          </p:cNvSpPr>
          <p:nvPr>
            <p:ph type="title"/>
          </p:nvPr>
        </p:nvSpPr>
        <p:spPr/>
        <p:txBody>
          <a:bodyPr/>
          <a:lstStyle/>
          <a:p>
            <a:r>
              <a:rPr lang="en-US" dirty="0"/>
              <a:t>Why Densenet?!</a:t>
            </a:r>
          </a:p>
        </p:txBody>
      </p:sp>
      <p:sp>
        <p:nvSpPr>
          <p:cNvPr id="3" name="Content Placeholder 2">
            <a:extLst>
              <a:ext uri="{FF2B5EF4-FFF2-40B4-BE49-F238E27FC236}">
                <a16:creationId xmlns:a16="http://schemas.microsoft.com/office/drawing/2014/main" id="{FFA33684-4433-494B-8C81-18157ABE887B}"/>
              </a:ext>
            </a:extLst>
          </p:cNvPr>
          <p:cNvSpPr>
            <a:spLocks noGrp="1"/>
          </p:cNvSpPr>
          <p:nvPr>
            <p:ph idx="1"/>
          </p:nvPr>
        </p:nvSpPr>
        <p:spPr/>
        <p:txBody>
          <a:bodyPr/>
          <a:lstStyle/>
          <a:p>
            <a:r>
              <a:rPr lang="en-US" dirty="0" err="1"/>
              <a:t>DenseNet</a:t>
            </a:r>
            <a:r>
              <a:rPr lang="en-US" dirty="0"/>
              <a:t> Solve The Vanishing Data Problem</a:t>
            </a:r>
          </a:p>
          <a:p>
            <a:r>
              <a:rPr lang="en-US" dirty="0"/>
              <a:t>By Sharing Algorithm</a:t>
            </a:r>
          </a:p>
          <a:p>
            <a:r>
              <a:rPr lang="en-US" dirty="0"/>
              <a:t>It Work With Concatenation Not With Sum As ResNet</a:t>
            </a:r>
          </a:p>
          <a:p>
            <a:r>
              <a:rPr lang="en-US" dirty="0"/>
              <a:t>It Improve Information Flow By Combining  Intermediate Layers Of Different Base Network</a:t>
            </a:r>
          </a:p>
          <a:p>
            <a:r>
              <a:rPr lang="en-US" dirty="0"/>
              <a:t>The Augmentation of Networks With Pathways That Minimize Reconstruction Loses</a:t>
            </a:r>
          </a:p>
          <a:p>
            <a:r>
              <a:rPr lang="en-US" dirty="0"/>
              <a:t>Improve Image Classification</a:t>
            </a:r>
          </a:p>
        </p:txBody>
      </p:sp>
    </p:spTree>
    <p:extLst>
      <p:ext uri="{BB962C8B-B14F-4D97-AF65-F5344CB8AC3E}">
        <p14:creationId xmlns:p14="http://schemas.microsoft.com/office/powerpoint/2010/main" val="3738494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6731-63CD-4569-82D6-933AF7A10FC1}"/>
              </a:ext>
            </a:extLst>
          </p:cNvPr>
          <p:cNvSpPr>
            <a:spLocks noGrp="1"/>
          </p:cNvSpPr>
          <p:nvPr>
            <p:ph type="title"/>
          </p:nvPr>
        </p:nvSpPr>
        <p:spPr/>
        <p:txBody>
          <a:bodyPr/>
          <a:lstStyle/>
          <a:p>
            <a:r>
              <a:rPr lang="en-US" dirty="0" err="1"/>
              <a:t>DenSeNET</a:t>
            </a:r>
            <a:r>
              <a:rPr lang="en-US" dirty="0"/>
              <a:t> </a:t>
            </a:r>
            <a:r>
              <a:rPr lang="en-US" sz="2000" dirty="0"/>
              <a:t>cont.</a:t>
            </a:r>
          </a:p>
        </p:txBody>
      </p:sp>
      <p:pic>
        <p:nvPicPr>
          <p:cNvPr id="5" name="Content Placeholder 4">
            <a:extLst>
              <a:ext uri="{FF2B5EF4-FFF2-40B4-BE49-F238E27FC236}">
                <a16:creationId xmlns:a16="http://schemas.microsoft.com/office/drawing/2014/main" id="{2667481D-D7AB-4395-83D7-D06D1F44DB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825" y="2188369"/>
            <a:ext cx="4638675" cy="3105150"/>
          </a:xfrm>
        </p:spPr>
      </p:pic>
    </p:spTree>
    <p:extLst>
      <p:ext uri="{BB962C8B-B14F-4D97-AF65-F5344CB8AC3E}">
        <p14:creationId xmlns:p14="http://schemas.microsoft.com/office/powerpoint/2010/main" val="2339115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ADFD-BC64-4F44-AA3A-F74324CEDF87}"/>
              </a:ext>
            </a:extLst>
          </p:cNvPr>
          <p:cNvSpPr>
            <a:spLocks noGrp="1"/>
          </p:cNvSpPr>
          <p:nvPr>
            <p:ph type="title"/>
          </p:nvPr>
        </p:nvSpPr>
        <p:spPr/>
        <p:txBody>
          <a:bodyPr/>
          <a:lstStyle/>
          <a:p>
            <a:r>
              <a:rPr lang="en-US" dirty="0" err="1"/>
              <a:t>DenSeNET</a:t>
            </a:r>
            <a:r>
              <a:rPr lang="en-US" dirty="0"/>
              <a:t> </a:t>
            </a:r>
            <a:r>
              <a:rPr lang="en-US" sz="2000" dirty="0"/>
              <a:t>cont.</a:t>
            </a:r>
            <a:endParaRPr lang="en-US" dirty="0"/>
          </a:p>
        </p:txBody>
      </p:sp>
      <p:pic>
        <p:nvPicPr>
          <p:cNvPr id="5" name="Content Placeholder 4">
            <a:extLst>
              <a:ext uri="{FF2B5EF4-FFF2-40B4-BE49-F238E27FC236}">
                <a16:creationId xmlns:a16="http://schemas.microsoft.com/office/drawing/2014/main" id="{80E09E47-9F19-4791-BBEA-A1E194D37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653851"/>
            <a:ext cx="9603275" cy="1962150"/>
          </a:xfrm>
        </p:spPr>
      </p:pic>
    </p:spTree>
    <p:extLst>
      <p:ext uri="{BB962C8B-B14F-4D97-AF65-F5344CB8AC3E}">
        <p14:creationId xmlns:p14="http://schemas.microsoft.com/office/powerpoint/2010/main" val="574824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E2BD-675C-4300-A7D9-B3096FF34964}"/>
              </a:ext>
            </a:extLst>
          </p:cNvPr>
          <p:cNvSpPr>
            <a:spLocks noGrp="1"/>
          </p:cNvSpPr>
          <p:nvPr>
            <p:ph type="title"/>
          </p:nvPr>
        </p:nvSpPr>
        <p:spPr/>
        <p:txBody>
          <a:bodyPr/>
          <a:lstStyle/>
          <a:p>
            <a:r>
              <a:rPr lang="en-US" dirty="0" err="1"/>
              <a:t>DenSeNET</a:t>
            </a:r>
            <a:r>
              <a:rPr lang="en-US" dirty="0"/>
              <a:t> </a:t>
            </a:r>
            <a:r>
              <a:rPr lang="en-US" sz="2000" dirty="0"/>
              <a:t>cont.</a:t>
            </a:r>
            <a:endParaRPr lang="en-US" dirty="0"/>
          </a:p>
        </p:txBody>
      </p:sp>
      <p:pic>
        <p:nvPicPr>
          <p:cNvPr id="5" name="Content Placeholder 4">
            <a:extLst>
              <a:ext uri="{FF2B5EF4-FFF2-40B4-BE49-F238E27FC236}">
                <a16:creationId xmlns:a16="http://schemas.microsoft.com/office/drawing/2014/main" id="{F7247245-7696-4F99-A2FD-1FF8F74B2A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662" y="2016125"/>
            <a:ext cx="6807001" cy="3449638"/>
          </a:xfrm>
        </p:spPr>
      </p:pic>
    </p:spTree>
    <p:extLst>
      <p:ext uri="{BB962C8B-B14F-4D97-AF65-F5344CB8AC3E}">
        <p14:creationId xmlns:p14="http://schemas.microsoft.com/office/powerpoint/2010/main" val="1941977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37D5-F002-439C-98C2-9B62300D83CB}"/>
              </a:ext>
            </a:extLst>
          </p:cNvPr>
          <p:cNvSpPr>
            <a:spLocks noGrp="1"/>
          </p:cNvSpPr>
          <p:nvPr>
            <p:ph type="title"/>
          </p:nvPr>
        </p:nvSpPr>
        <p:spPr>
          <a:xfrm>
            <a:off x="1451579" y="867037"/>
            <a:ext cx="9603275" cy="1049235"/>
          </a:xfrm>
        </p:spPr>
        <p:txBody>
          <a:bodyPr>
            <a:normAutofit fontScale="90000"/>
          </a:bodyPr>
          <a:lstStyle/>
          <a:p>
            <a:r>
              <a:rPr lang="en-US" sz="2400" b="1" dirty="0">
                <a:solidFill>
                  <a:schemeClr val="tx1"/>
                </a:solidFill>
              </a:rPr>
              <a:t>Description of finished</a:t>
            </a:r>
            <a:br>
              <a:rPr lang="en-US" sz="2400" b="1" dirty="0">
                <a:solidFill>
                  <a:schemeClr val="tx1"/>
                </a:solidFill>
              </a:rPr>
            </a:br>
            <a:r>
              <a:rPr lang="en-US" sz="2400" b="1" dirty="0">
                <a:solidFill>
                  <a:schemeClr val="tx1"/>
                </a:solidFill>
              </a:rPr>
              <a:t>Phase    </a:t>
            </a:r>
            <a:br>
              <a:rPr lang="en-US" sz="3200" b="1" dirty="0">
                <a:solidFill>
                  <a:schemeClr val="tx1"/>
                </a:solidFill>
              </a:rPr>
            </a:br>
            <a:endParaRPr lang="en-US" dirty="0"/>
          </a:p>
        </p:txBody>
      </p:sp>
      <p:sp>
        <p:nvSpPr>
          <p:cNvPr id="3" name="Content Placeholder 2">
            <a:extLst>
              <a:ext uri="{FF2B5EF4-FFF2-40B4-BE49-F238E27FC236}">
                <a16:creationId xmlns:a16="http://schemas.microsoft.com/office/drawing/2014/main" id="{A170D10E-2AD3-4508-8623-988237A8C05A}"/>
              </a:ext>
            </a:extLst>
          </p:cNvPr>
          <p:cNvSpPr>
            <a:spLocks noGrp="1"/>
          </p:cNvSpPr>
          <p:nvPr>
            <p:ph idx="1"/>
          </p:nvPr>
        </p:nvSpPr>
        <p:spPr/>
        <p:txBody>
          <a:bodyPr>
            <a:normAutofit/>
          </a:bodyPr>
          <a:lstStyle/>
          <a:p>
            <a:r>
              <a:rPr lang="en-US" dirty="0"/>
              <a:t>The project is divided into a group of Phases.</a:t>
            </a:r>
          </a:p>
          <a:p>
            <a:pPr marL="457200" indent="-457200">
              <a:buFont typeface="+mj-lt"/>
              <a:buAutoNum type="arabicPeriod"/>
            </a:pPr>
            <a:r>
              <a:rPr lang="en-US" dirty="0"/>
              <a:t>Load data and normalization </a:t>
            </a:r>
          </a:p>
          <a:p>
            <a:pPr marL="457200" indent="-457200">
              <a:buFont typeface="+mj-lt"/>
              <a:buAutoNum type="arabicPeriod"/>
            </a:pPr>
            <a:r>
              <a:rPr lang="en-US" dirty="0"/>
              <a:t>Building various model structures </a:t>
            </a:r>
          </a:p>
          <a:p>
            <a:pPr marL="457200" indent="-457200">
              <a:buFont typeface="+mj-lt"/>
              <a:buAutoNum type="arabicPeriod"/>
            </a:pPr>
            <a:r>
              <a:rPr lang="en-US" dirty="0"/>
              <a:t>Training The model  </a:t>
            </a:r>
          </a:p>
          <a:p>
            <a:pPr marL="457200" indent="-457200">
              <a:buFont typeface="+mj-lt"/>
              <a:buAutoNum type="arabicPeriod"/>
            </a:pPr>
            <a:r>
              <a:rPr lang="en-US" dirty="0"/>
              <a:t>Gui Interface</a:t>
            </a:r>
          </a:p>
          <a:p>
            <a:pPr marL="457200" indent="-457200">
              <a:buFont typeface="+mj-lt"/>
              <a:buAutoNum type="arabicPeriod"/>
            </a:pPr>
            <a:r>
              <a:rPr lang="en-US" dirty="0"/>
              <a:t>Testing</a:t>
            </a:r>
          </a:p>
          <a:p>
            <a:pPr marL="0" indent="0">
              <a:buNone/>
            </a:pPr>
            <a:r>
              <a:rPr lang="en-US" dirty="0"/>
              <a:t> </a:t>
            </a:r>
          </a:p>
          <a:p>
            <a:pPr marL="457200" indent="-457200">
              <a:buFont typeface="+mj-lt"/>
              <a:buAutoNum type="arabicPeriod"/>
            </a:pPr>
            <a:endParaRPr lang="en-US" dirty="0"/>
          </a:p>
        </p:txBody>
      </p:sp>
    </p:spTree>
    <p:extLst>
      <p:ext uri="{BB962C8B-B14F-4D97-AF65-F5344CB8AC3E}">
        <p14:creationId xmlns:p14="http://schemas.microsoft.com/office/powerpoint/2010/main" val="1682864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02AA-0D53-4C61-ADCA-C5FE935E8CC0}"/>
              </a:ext>
            </a:extLst>
          </p:cNvPr>
          <p:cNvSpPr>
            <a:spLocks noGrp="1"/>
          </p:cNvSpPr>
          <p:nvPr>
            <p:ph type="title"/>
          </p:nvPr>
        </p:nvSpPr>
        <p:spPr/>
        <p:txBody>
          <a:bodyPr>
            <a:normAutofit/>
          </a:bodyPr>
          <a:lstStyle/>
          <a:p>
            <a:r>
              <a:rPr lang="en-US" sz="2200" b="1" dirty="0">
                <a:solidFill>
                  <a:schemeClr val="tx1"/>
                </a:solidFill>
              </a:rPr>
              <a:t>D</a:t>
            </a:r>
            <a:r>
              <a:rPr lang="en-US" sz="2200" b="1" cap="none" dirty="0">
                <a:solidFill>
                  <a:schemeClr val="tx1"/>
                </a:solidFill>
              </a:rPr>
              <a:t>escription of finished phase </a:t>
            </a:r>
            <a:r>
              <a:rPr lang="en-US" sz="1800" cap="none" dirty="0">
                <a:solidFill>
                  <a:schemeClr val="tx1"/>
                </a:solidFill>
              </a:rPr>
              <a:t>cont.</a:t>
            </a:r>
            <a:br>
              <a:rPr lang="en-US" sz="2200" b="1" dirty="0">
                <a:solidFill>
                  <a:schemeClr val="tx1"/>
                </a:solidFill>
              </a:rPr>
            </a:br>
            <a:br>
              <a:rPr lang="en-US" sz="2200" b="1" dirty="0">
                <a:solidFill>
                  <a:schemeClr val="tx1"/>
                </a:solidFill>
              </a:rPr>
            </a:br>
            <a:r>
              <a:rPr lang="en-US" sz="2200" b="1" dirty="0">
                <a:solidFill>
                  <a:srgbClr val="FF0000"/>
                </a:solidFill>
              </a:rPr>
              <a:t>L</a:t>
            </a:r>
            <a:r>
              <a:rPr lang="en-US" sz="2200" b="1" cap="none" dirty="0">
                <a:solidFill>
                  <a:srgbClr val="FF0000"/>
                </a:solidFill>
              </a:rPr>
              <a:t>oad </a:t>
            </a:r>
            <a:r>
              <a:rPr lang="en-US" sz="2200" b="1" dirty="0">
                <a:solidFill>
                  <a:srgbClr val="FF0000"/>
                </a:solidFill>
              </a:rPr>
              <a:t>d</a:t>
            </a:r>
            <a:r>
              <a:rPr lang="en-US" sz="2200" b="1" cap="none" dirty="0">
                <a:solidFill>
                  <a:srgbClr val="FF0000"/>
                </a:solidFill>
              </a:rPr>
              <a:t>ataset</a:t>
            </a:r>
            <a:r>
              <a:rPr lang="en-US" sz="2200" b="1" dirty="0">
                <a:solidFill>
                  <a:srgbClr val="FF0000"/>
                </a:solidFill>
              </a:rPr>
              <a:t> </a:t>
            </a:r>
            <a:endParaRPr lang="en-US" sz="2200" dirty="0">
              <a:solidFill>
                <a:srgbClr val="FF0000"/>
              </a:solidFill>
            </a:endParaRPr>
          </a:p>
        </p:txBody>
      </p:sp>
      <p:sp>
        <p:nvSpPr>
          <p:cNvPr id="3" name="Content Placeholder 2">
            <a:extLst>
              <a:ext uri="{FF2B5EF4-FFF2-40B4-BE49-F238E27FC236}">
                <a16:creationId xmlns:a16="http://schemas.microsoft.com/office/drawing/2014/main" id="{3BB2F37A-1274-430D-BB7C-CC203463AF00}"/>
              </a:ext>
            </a:extLst>
          </p:cNvPr>
          <p:cNvSpPr>
            <a:spLocks noGrp="1"/>
          </p:cNvSpPr>
          <p:nvPr>
            <p:ph idx="1"/>
          </p:nvPr>
        </p:nvSpPr>
        <p:spPr/>
        <p:txBody>
          <a:bodyPr>
            <a:normAutofit/>
          </a:bodyPr>
          <a:lstStyle/>
          <a:p>
            <a:r>
              <a:rPr lang="en-US" sz="2100" dirty="0"/>
              <a:t>In this step contain a group of Functions</a:t>
            </a:r>
            <a:r>
              <a:rPr lang="ar-EG" sz="2100" dirty="0"/>
              <a:t>  </a:t>
            </a:r>
            <a:r>
              <a:rPr lang="en-US" sz="2100" dirty="0"/>
              <a:t>.</a:t>
            </a:r>
          </a:p>
          <a:p>
            <a:pPr marL="457200" indent="-457200">
              <a:buFont typeface="+mj-lt"/>
              <a:buAutoNum type="arabicPeriod"/>
            </a:pPr>
            <a:r>
              <a:rPr lang="en-US" sz="2100" dirty="0"/>
              <a:t>get_labels_dirs function .</a:t>
            </a:r>
          </a:p>
          <a:p>
            <a:pPr marL="457200" indent="-457200">
              <a:buFont typeface="+mj-lt"/>
              <a:buAutoNum type="arabicPeriod"/>
            </a:pPr>
            <a:r>
              <a:rPr lang="en-US" sz="2100" dirty="0"/>
              <a:t>normalize function.</a:t>
            </a:r>
          </a:p>
          <a:p>
            <a:pPr marL="457200" indent="-457200">
              <a:buFont typeface="+mj-lt"/>
              <a:buAutoNum type="arabicPeriod"/>
            </a:pPr>
            <a:r>
              <a:rPr lang="en-US" sz="2100" dirty="0"/>
              <a:t>Load function </a:t>
            </a:r>
          </a:p>
        </p:txBody>
      </p:sp>
    </p:spTree>
    <p:extLst>
      <p:ext uri="{BB962C8B-B14F-4D97-AF65-F5344CB8AC3E}">
        <p14:creationId xmlns:p14="http://schemas.microsoft.com/office/powerpoint/2010/main" val="3157659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FA32-D087-4681-87FC-754BB919DD7E}"/>
              </a:ext>
            </a:extLst>
          </p:cNvPr>
          <p:cNvSpPr>
            <a:spLocks noGrp="1"/>
          </p:cNvSpPr>
          <p:nvPr>
            <p:ph type="title"/>
          </p:nvPr>
        </p:nvSpPr>
        <p:spPr/>
        <p:txBody>
          <a:bodyPr/>
          <a:lstStyle/>
          <a:p>
            <a:r>
              <a:rPr lang="en-US" dirty="0">
                <a:solidFill>
                  <a:srgbClr val="FF0000"/>
                </a:solidFill>
              </a:rPr>
              <a:t>L</a:t>
            </a:r>
            <a:r>
              <a:rPr lang="en-US" cap="none" dirty="0">
                <a:solidFill>
                  <a:srgbClr val="FF0000"/>
                </a:solidFill>
              </a:rPr>
              <a:t>oad</a:t>
            </a:r>
            <a:r>
              <a:rPr lang="en-US" dirty="0">
                <a:solidFill>
                  <a:srgbClr val="FF0000"/>
                </a:solidFill>
              </a:rPr>
              <a:t> d</a:t>
            </a:r>
            <a:r>
              <a:rPr lang="en-US" cap="none" dirty="0">
                <a:solidFill>
                  <a:srgbClr val="FF0000"/>
                </a:solidFill>
              </a:rPr>
              <a:t>ataset</a:t>
            </a:r>
            <a:r>
              <a:rPr lang="en-US" dirty="0">
                <a:solidFill>
                  <a:srgbClr val="FF0000"/>
                </a:solidFill>
              </a:rPr>
              <a:t> </a:t>
            </a:r>
            <a:r>
              <a:rPr lang="en-US" sz="2000" cap="none" dirty="0">
                <a:solidFill>
                  <a:srgbClr val="FF0000"/>
                </a:solidFill>
              </a:rPr>
              <a:t>cont. </a:t>
            </a:r>
            <a:endParaRPr lang="en-US" sz="2000" dirty="0">
              <a:solidFill>
                <a:srgbClr val="FF0000"/>
              </a:solidFill>
            </a:endParaRPr>
          </a:p>
        </p:txBody>
      </p:sp>
      <p:sp>
        <p:nvSpPr>
          <p:cNvPr id="3" name="Content Placeholder 2">
            <a:extLst>
              <a:ext uri="{FF2B5EF4-FFF2-40B4-BE49-F238E27FC236}">
                <a16:creationId xmlns:a16="http://schemas.microsoft.com/office/drawing/2014/main" id="{F70CD10E-F725-4C03-98DE-6C533AC575DF}"/>
              </a:ext>
            </a:extLst>
          </p:cNvPr>
          <p:cNvSpPr>
            <a:spLocks noGrp="1"/>
          </p:cNvSpPr>
          <p:nvPr>
            <p:ph idx="1"/>
          </p:nvPr>
        </p:nvSpPr>
        <p:spPr/>
        <p:txBody>
          <a:bodyPr/>
          <a:lstStyle/>
          <a:p>
            <a:r>
              <a:rPr lang="en-US" sz="2400" dirty="0"/>
              <a:t>get_labels_dirs function .</a:t>
            </a:r>
          </a:p>
          <a:p>
            <a:pPr marL="0" indent="0">
              <a:buNone/>
            </a:pPr>
            <a:r>
              <a:rPr lang="en-US" dirty="0"/>
              <a:t>     </a:t>
            </a:r>
            <a:r>
              <a:rPr lang="en-US" sz="2800" dirty="0">
                <a:solidFill>
                  <a:srgbClr val="FF0000"/>
                </a:solidFill>
              </a:rPr>
              <a:t> . </a:t>
            </a:r>
            <a:r>
              <a:rPr lang="en-US" dirty="0"/>
              <a:t>this function used to build two list :</a:t>
            </a:r>
          </a:p>
          <a:p>
            <a:pPr marL="0" indent="0">
              <a:buNone/>
            </a:pPr>
            <a:r>
              <a:rPr lang="en-US" dirty="0"/>
              <a:t>         </a:t>
            </a:r>
            <a:r>
              <a:rPr lang="en-US" dirty="0">
                <a:solidFill>
                  <a:srgbClr val="FF0000"/>
                </a:solidFill>
              </a:rPr>
              <a:t>1: </a:t>
            </a:r>
            <a:r>
              <a:rPr lang="en-US" dirty="0"/>
              <a:t>first list contain example directory (x-ray image directory)</a:t>
            </a:r>
          </a:p>
          <a:p>
            <a:pPr marL="0" indent="0">
              <a:buNone/>
            </a:pPr>
            <a:r>
              <a:rPr lang="en-US" dirty="0"/>
              <a:t>         </a:t>
            </a:r>
            <a:r>
              <a:rPr lang="en-US" dirty="0">
                <a:solidFill>
                  <a:srgbClr val="FF0000"/>
                </a:solidFill>
              </a:rPr>
              <a:t>2: </a:t>
            </a:r>
            <a:r>
              <a:rPr lang="en-US" dirty="0"/>
              <a:t>second list contain label (positive or negative)</a:t>
            </a:r>
          </a:p>
          <a:p>
            <a:pPr marL="0" indent="0">
              <a:buNone/>
            </a:pPr>
            <a:r>
              <a:rPr lang="en-US" dirty="0"/>
              <a:t>     </a:t>
            </a:r>
          </a:p>
        </p:txBody>
      </p:sp>
      <p:pic>
        <p:nvPicPr>
          <p:cNvPr id="5" name="Picture 4">
            <a:extLst>
              <a:ext uri="{FF2B5EF4-FFF2-40B4-BE49-F238E27FC236}">
                <a16:creationId xmlns:a16="http://schemas.microsoft.com/office/drawing/2014/main" id="{75D5C4D5-7D4E-4E22-B7D7-967423D43815}"/>
              </a:ext>
            </a:extLst>
          </p:cNvPr>
          <p:cNvPicPr>
            <a:picLocks noChangeAspect="1"/>
          </p:cNvPicPr>
          <p:nvPr/>
        </p:nvPicPr>
        <p:blipFill>
          <a:blip r:embed="rId2"/>
          <a:stretch>
            <a:fillRect/>
          </a:stretch>
        </p:blipFill>
        <p:spPr>
          <a:xfrm>
            <a:off x="2735505" y="4297233"/>
            <a:ext cx="5456393" cy="967824"/>
          </a:xfrm>
          <a:prstGeom prst="rect">
            <a:avLst/>
          </a:prstGeom>
        </p:spPr>
      </p:pic>
    </p:spTree>
    <p:extLst>
      <p:ext uri="{BB962C8B-B14F-4D97-AF65-F5344CB8AC3E}">
        <p14:creationId xmlns:p14="http://schemas.microsoft.com/office/powerpoint/2010/main" val="490585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A0EC-6114-458F-B7F6-5F791CCC2998}"/>
              </a:ext>
            </a:extLst>
          </p:cNvPr>
          <p:cNvSpPr>
            <a:spLocks noGrp="1"/>
          </p:cNvSpPr>
          <p:nvPr>
            <p:ph type="title"/>
          </p:nvPr>
        </p:nvSpPr>
        <p:spPr>
          <a:xfrm>
            <a:off x="1451579" y="804519"/>
            <a:ext cx="9603275" cy="968297"/>
          </a:xfrm>
        </p:spPr>
        <p:txBody>
          <a:bodyPr/>
          <a:lstStyle/>
          <a:p>
            <a:r>
              <a:rPr lang="en-US" dirty="0">
                <a:solidFill>
                  <a:srgbClr val="FF0000"/>
                </a:solidFill>
              </a:rPr>
              <a:t>L</a:t>
            </a:r>
            <a:r>
              <a:rPr lang="en-US" cap="none" dirty="0">
                <a:solidFill>
                  <a:srgbClr val="FF0000"/>
                </a:solidFill>
              </a:rPr>
              <a:t>oad</a:t>
            </a:r>
            <a:r>
              <a:rPr lang="en-US" dirty="0">
                <a:solidFill>
                  <a:srgbClr val="FF0000"/>
                </a:solidFill>
              </a:rPr>
              <a:t> d</a:t>
            </a:r>
            <a:r>
              <a:rPr lang="en-US" cap="none" dirty="0">
                <a:solidFill>
                  <a:srgbClr val="FF0000"/>
                </a:solidFill>
              </a:rPr>
              <a:t>ataset</a:t>
            </a:r>
            <a:r>
              <a:rPr lang="en-US" dirty="0">
                <a:solidFill>
                  <a:srgbClr val="FF0000"/>
                </a:solidFill>
              </a:rPr>
              <a:t> </a:t>
            </a:r>
            <a:r>
              <a:rPr lang="en-US" sz="2000" cap="none" dirty="0">
                <a:solidFill>
                  <a:srgbClr val="FF0000"/>
                </a:solidFill>
              </a:rPr>
              <a:t>cont. </a:t>
            </a:r>
            <a:endParaRPr lang="en-US" dirty="0"/>
          </a:p>
        </p:txBody>
      </p:sp>
      <p:sp>
        <p:nvSpPr>
          <p:cNvPr id="3" name="Content Placeholder 2">
            <a:extLst>
              <a:ext uri="{FF2B5EF4-FFF2-40B4-BE49-F238E27FC236}">
                <a16:creationId xmlns:a16="http://schemas.microsoft.com/office/drawing/2014/main" id="{614D3F4A-4FAD-4B8B-A6AE-9D571617E775}"/>
              </a:ext>
            </a:extLst>
          </p:cNvPr>
          <p:cNvSpPr>
            <a:spLocks noGrp="1"/>
          </p:cNvSpPr>
          <p:nvPr>
            <p:ph idx="1"/>
          </p:nvPr>
        </p:nvSpPr>
        <p:spPr/>
        <p:txBody>
          <a:bodyPr/>
          <a:lstStyle/>
          <a:p>
            <a:r>
              <a:rPr lang="en-US" sz="2400" dirty="0"/>
              <a:t>normalize function</a:t>
            </a:r>
            <a:r>
              <a:rPr lang="en-US" sz="2000" dirty="0"/>
              <a:t>.</a:t>
            </a:r>
          </a:p>
          <a:p>
            <a:pPr marL="0" indent="0">
              <a:buNone/>
            </a:pPr>
            <a:r>
              <a:rPr lang="en-US" sz="2800" dirty="0">
                <a:solidFill>
                  <a:srgbClr val="FF0000"/>
                </a:solidFill>
              </a:rPr>
              <a:t>     . </a:t>
            </a:r>
            <a:r>
              <a:rPr lang="en-US" dirty="0"/>
              <a:t>this function used to normalize  feature by calculate  mean and standard deviation </a:t>
            </a:r>
          </a:p>
          <a:p>
            <a:pPr marL="0" indent="0">
              <a:buNone/>
            </a:pPr>
            <a:r>
              <a:rPr lang="en-US" dirty="0"/>
              <a:t>         for data .</a:t>
            </a:r>
          </a:p>
          <a:p>
            <a:pPr marL="0" indent="0">
              <a:buNone/>
            </a:pPr>
            <a:r>
              <a:rPr lang="en-US" dirty="0"/>
              <a:t> </a:t>
            </a:r>
          </a:p>
        </p:txBody>
      </p:sp>
      <p:pic>
        <p:nvPicPr>
          <p:cNvPr id="5" name="Picture 4">
            <a:extLst>
              <a:ext uri="{FF2B5EF4-FFF2-40B4-BE49-F238E27FC236}">
                <a16:creationId xmlns:a16="http://schemas.microsoft.com/office/drawing/2014/main" id="{239EE69B-4B9C-4BA5-9164-92E4565DE67E}"/>
              </a:ext>
            </a:extLst>
          </p:cNvPr>
          <p:cNvPicPr>
            <a:picLocks noChangeAspect="1"/>
          </p:cNvPicPr>
          <p:nvPr/>
        </p:nvPicPr>
        <p:blipFill>
          <a:blip r:embed="rId2"/>
          <a:stretch>
            <a:fillRect/>
          </a:stretch>
        </p:blipFill>
        <p:spPr>
          <a:xfrm>
            <a:off x="2609499" y="3735421"/>
            <a:ext cx="7088978" cy="1488332"/>
          </a:xfrm>
          <a:prstGeom prst="rect">
            <a:avLst/>
          </a:prstGeom>
        </p:spPr>
      </p:pic>
    </p:spTree>
    <p:extLst>
      <p:ext uri="{BB962C8B-B14F-4D97-AF65-F5344CB8AC3E}">
        <p14:creationId xmlns:p14="http://schemas.microsoft.com/office/powerpoint/2010/main" val="407424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A60B-0773-4615-B67B-29193CD20194}"/>
              </a:ext>
            </a:extLst>
          </p:cNvPr>
          <p:cNvSpPr>
            <a:spLocks noGrp="1"/>
          </p:cNvSpPr>
          <p:nvPr>
            <p:ph type="ctrTitle"/>
          </p:nvPr>
        </p:nvSpPr>
        <p:spPr/>
        <p:txBody>
          <a:bodyPr>
            <a:normAutofit/>
          </a:bodyPr>
          <a:lstStyle/>
          <a:p>
            <a:r>
              <a:rPr lang="en-US" sz="5400" b="1" dirty="0">
                <a:latin typeface="Times New Roman" panose="02020603050405020304" pitchFamily="18" charset="0"/>
                <a:cs typeface="Times New Roman" panose="02020603050405020304" pitchFamily="18" charset="0"/>
              </a:rPr>
              <a:t>Introduction</a:t>
            </a:r>
            <a:endParaRPr lang="en-US" sz="5400" b="1" dirty="0"/>
          </a:p>
        </p:txBody>
      </p:sp>
    </p:spTree>
    <p:extLst>
      <p:ext uri="{BB962C8B-B14F-4D97-AF65-F5344CB8AC3E}">
        <p14:creationId xmlns:p14="http://schemas.microsoft.com/office/powerpoint/2010/main" val="4106539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79F1-B8B8-4F04-8914-6A7C6B3A5A7A}"/>
              </a:ext>
            </a:extLst>
          </p:cNvPr>
          <p:cNvSpPr>
            <a:spLocks noGrp="1"/>
          </p:cNvSpPr>
          <p:nvPr>
            <p:ph type="title"/>
          </p:nvPr>
        </p:nvSpPr>
        <p:spPr/>
        <p:txBody>
          <a:bodyPr/>
          <a:lstStyle/>
          <a:p>
            <a:r>
              <a:rPr lang="en-US" dirty="0">
                <a:solidFill>
                  <a:srgbClr val="FF0000"/>
                </a:solidFill>
              </a:rPr>
              <a:t>L</a:t>
            </a:r>
            <a:r>
              <a:rPr lang="en-US" cap="none" dirty="0">
                <a:solidFill>
                  <a:srgbClr val="FF0000"/>
                </a:solidFill>
              </a:rPr>
              <a:t>oad</a:t>
            </a:r>
            <a:r>
              <a:rPr lang="en-US" dirty="0">
                <a:solidFill>
                  <a:srgbClr val="FF0000"/>
                </a:solidFill>
              </a:rPr>
              <a:t> d</a:t>
            </a:r>
            <a:r>
              <a:rPr lang="en-US" cap="none" dirty="0">
                <a:solidFill>
                  <a:srgbClr val="FF0000"/>
                </a:solidFill>
              </a:rPr>
              <a:t>ataset</a:t>
            </a:r>
            <a:r>
              <a:rPr lang="en-US" dirty="0">
                <a:solidFill>
                  <a:srgbClr val="FF0000"/>
                </a:solidFill>
              </a:rPr>
              <a:t> </a:t>
            </a:r>
            <a:r>
              <a:rPr lang="en-US" sz="2000" cap="none" dirty="0">
                <a:solidFill>
                  <a:srgbClr val="FF0000"/>
                </a:solidFill>
              </a:rPr>
              <a:t>cont. </a:t>
            </a:r>
            <a:endParaRPr lang="en-US" dirty="0"/>
          </a:p>
        </p:txBody>
      </p:sp>
      <p:sp>
        <p:nvSpPr>
          <p:cNvPr id="3" name="Content Placeholder 2">
            <a:extLst>
              <a:ext uri="{FF2B5EF4-FFF2-40B4-BE49-F238E27FC236}">
                <a16:creationId xmlns:a16="http://schemas.microsoft.com/office/drawing/2014/main" id="{B1E296D1-96CA-46FD-9CEE-6C9DB3E31E00}"/>
              </a:ext>
            </a:extLst>
          </p:cNvPr>
          <p:cNvSpPr>
            <a:spLocks noGrp="1"/>
          </p:cNvSpPr>
          <p:nvPr>
            <p:ph idx="1"/>
          </p:nvPr>
        </p:nvSpPr>
        <p:spPr/>
        <p:txBody>
          <a:bodyPr/>
          <a:lstStyle/>
          <a:p>
            <a:r>
              <a:rPr lang="en-US" sz="2400" dirty="0"/>
              <a:t>Load function </a:t>
            </a:r>
          </a:p>
          <a:p>
            <a:pPr marL="0" indent="0">
              <a:buNone/>
            </a:pPr>
            <a:r>
              <a:rPr lang="en-US" sz="2400" dirty="0"/>
              <a:t>     </a:t>
            </a:r>
            <a:r>
              <a:rPr lang="en-US" sz="3200" dirty="0">
                <a:solidFill>
                  <a:srgbClr val="FF0000"/>
                </a:solidFill>
              </a:rPr>
              <a:t>. </a:t>
            </a:r>
            <a:r>
              <a:rPr lang="en-US" dirty="0"/>
              <a:t>this function used to fill features and labels list.</a:t>
            </a:r>
          </a:p>
          <a:p>
            <a:pPr marL="0" indent="0">
              <a:buNone/>
            </a:pPr>
            <a:r>
              <a:rPr lang="en-US" sz="2400" dirty="0"/>
              <a:t> </a:t>
            </a:r>
          </a:p>
          <a:p>
            <a:endParaRPr lang="en-US" dirty="0"/>
          </a:p>
        </p:txBody>
      </p:sp>
    </p:spTree>
    <p:extLst>
      <p:ext uri="{BB962C8B-B14F-4D97-AF65-F5344CB8AC3E}">
        <p14:creationId xmlns:p14="http://schemas.microsoft.com/office/powerpoint/2010/main" val="4247751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1C7B-9D25-4554-A63E-D6FBB73BE791}"/>
              </a:ext>
            </a:extLst>
          </p:cNvPr>
          <p:cNvSpPr>
            <a:spLocks noGrp="1"/>
          </p:cNvSpPr>
          <p:nvPr>
            <p:ph type="title"/>
          </p:nvPr>
        </p:nvSpPr>
        <p:spPr/>
        <p:txBody>
          <a:bodyPr>
            <a:normAutofit/>
          </a:bodyPr>
          <a:lstStyle/>
          <a:p>
            <a:r>
              <a:rPr lang="en-US" sz="3200" b="1" dirty="0">
                <a:solidFill>
                  <a:schemeClr val="tx1"/>
                </a:solidFill>
              </a:rPr>
              <a:t>D</a:t>
            </a:r>
            <a:r>
              <a:rPr lang="en-US" sz="3200" b="1" cap="none" dirty="0">
                <a:solidFill>
                  <a:schemeClr val="tx1"/>
                </a:solidFill>
              </a:rPr>
              <a:t>escription of finished phase </a:t>
            </a:r>
            <a:r>
              <a:rPr lang="en-US" sz="2400" cap="none" dirty="0">
                <a:solidFill>
                  <a:schemeClr val="tx1"/>
                </a:solidFill>
              </a:rPr>
              <a:t>cont.</a:t>
            </a:r>
            <a:br>
              <a:rPr lang="en-US" sz="3200" b="1" dirty="0">
                <a:solidFill>
                  <a:schemeClr val="tx1"/>
                </a:solidFill>
              </a:rPr>
            </a:br>
            <a:r>
              <a:rPr lang="en-US" sz="2200" cap="none" dirty="0">
                <a:solidFill>
                  <a:srgbClr val="FF0000"/>
                </a:solidFill>
              </a:rPr>
              <a:t>Building Various Model Structures</a:t>
            </a:r>
            <a:r>
              <a:rPr lang="en-US" sz="2200" dirty="0">
                <a:solidFill>
                  <a:srgbClr val="FF0000"/>
                </a:solidFill>
              </a:rPr>
              <a:t> </a:t>
            </a:r>
            <a:r>
              <a:rPr lang="en-US" sz="3200" b="1" dirty="0">
                <a:solidFill>
                  <a:srgbClr val="FF0000"/>
                </a:solidFill>
              </a:rPr>
              <a:t> </a:t>
            </a:r>
            <a:endParaRPr lang="en-US" dirty="0"/>
          </a:p>
        </p:txBody>
      </p:sp>
      <p:sp>
        <p:nvSpPr>
          <p:cNvPr id="3" name="Content Placeholder 2">
            <a:extLst>
              <a:ext uri="{FF2B5EF4-FFF2-40B4-BE49-F238E27FC236}">
                <a16:creationId xmlns:a16="http://schemas.microsoft.com/office/drawing/2014/main" id="{2EFD657C-EBD2-4340-A91D-ABC103353007}"/>
              </a:ext>
            </a:extLst>
          </p:cNvPr>
          <p:cNvSpPr>
            <a:spLocks noGrp="1"/>
          </p:cNvSpPr>
          <p:nvPr>
            <p:ph idx="1"/>
          </p:nvPr>
        </p:nvSpPr>
        <p:spPr/>
        <p:txBody>
          <a:bodyPr/>
          <a:lstStyle/>
          <a:p>
            <a:pPr marL="0" indent="0">
              <a:buNone/>
            </a:pPr>
            <a:r>
              <a:rPr lang="en-US" dirty="0"/>
              <a:t>Building Various Model Structures Of </a:t>
            </a:r>
            <a:r>
              <a:rPr lang="en-US" dirty="0" err="1"/>
              <a:t>DenseNet</a:t>
            </a:r>
            <a:r>
              <a:rPr lang="en-US" dirty="0"/>
              <a:t> as :</a:t>
            </a:r>
          </a:p>
          <a:p>
            <a:r>
              <a:rPr lang="en-US" dirty="0" err="1"/>
              <a:t>DenseNet</a:t>
            </a:r>
            <a:r>
              <a:rPr lang="en-US" dirty="0"/>
              <a:t> 121 (Standard)</a:t>
            </a:r>
          </a:p>
          <a:p>
            <a:r>
              <a:rPr lang="en-US" dirty="0" err="1"/>
              <a:t>DenseNet</a:t>
            </a:r>
            <a:r>
              <a:rPr lang="en-US" dirty="0"/>
              <a:t> 169 (Standard)</a:t>
            </a:r>
          </a:p>
          <a:p>
            <a:r>
              <a:rPr lang="en-US" dirty="0" err="1"/>
              <a:t>DenseNet</a:t>
            </a:r>
            <a:r>
              <a:rPr lang="en-US" dirty="0"/>
              <a:t> 201 (Standard)</a:t>
            </a:r>
          </a:p>
          <a:p>
            <a:r>
              <a:rPr lang="en-US" dirty="0" err="1"/>
              <a:t>DenseNet</a:t>
            </a:r>
            <a:r>
              <a:rPr lang="en-US" dirty="0"/>
              <a:t> 264 (Standard)</a:t>
            </a:r>
          </a:p>
          <a:p>
            <a:r>
              <a:rPr lang="en-US" dirty="0" err="1"/>
              <a:t>DenseNet</a:t>
            </a:r>
            <a:r>
              <a:rPr lang="en-US" dirty="0"/>
              <a:t> Manual Configuration </a:t>
            </a:r>
          </a:p>
        </p:txBody>
      </p:sp>
    </p:spTree>
    <p:extLst>
      <p:ext uri="{BB962C8B-B14F-4D97-AF65-F5344CB8AC3E}">
        <p14:creationId xmlns:p14="http://schemas.microsoft.com/office/powerpoint/2010/main" val="2607564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82DB-1096-4956-94F3-4F15347C6C1F}"/>
              </a:ext>
            </a:extLst>
          </p:cNvPr>
          <p:cNvSpPr>
            <a:spLocks noGrp="1"/>
          </p:cNvSpPr>
          <p:nvPr>
            <p:ph type="title"/>
          </p:nvPr>
        </p:nvSpPr>
        <p:spPr/>
        <p:txBody>
          <a:bodyPr/>
          <a:lstStyle/>
          <a:p>
            <a:r>
              <a:rPr lang="en-US" sz="3200" cap="none" dirty="0">
                <a:solidFill>
                  <a:srgbClr val="FF0000"/>
                </a:solidFill>
              </a:rPr>
              <a:t>Building Various Model Structures </a:t>
            </a:r>
            <a:r>
              <a:rPr lang="en-US" sz="2200" cap="none" dirty="0">
                <a:solidFill>
                  <a:srgbClr val="FF0000"/>
                </a:solidFill>
              </a:rPr>
              <a:t>cont.</a:t>
            </a:r>
            <a:endParaRPr lang="en-US" dirty="0"/>
          </a:p>
        </p:txBody>
      </p:sp>
      <p:sp>
        <p:nvSpPr>
          <p:cNvPr id="3" name="Content Placeholder 2">
            <a:extLst>
              <a:ext uri="{FF2B5EF4-FFF2-40B4-BE49-F238E27FC236}">
                <a16:creationId xmlns:a16="http://schemas.microsoft.com/office/drawing/2014/main" id="{68AC795A-46DF-40AE-B890-C9E7D56B0518}"/>
              </a:ext>
            </a:extLst>
          </p:cNvPr>
          <p:cNvSpPr>
            <a:spLocks noGrp="1"/>
          </p:cNvSpPr>
          <p:nvPr>
            <p:ph idx="1"/>
          </p:nvPr>
        </p:nvSpPr>
        <p:spPr/>
        <p:txBody>
          <a:bodyPr/>
          <a:lstStyle/>
          <a:p>
            <a:r>
              <a:rPr lang="en-US" dirty="0"/>
              <a:t>Build</a:t>
            </a:r>
          </a:p>
          <a:p>
            <a:pPr marL="0" indent="0">
              <a:buNone/>
            </a:pPr>
            <a:r>
              <a:rPr lang="en-US" dirty="0"/>
              <a:t>    Apply Initial Layer </a:t>
            </a:r>
          </a:p>
          <a:p>
            <a:pPr marL="0" indent="0">
              <a:buNone/>
            </a:pPr>
            <a:r>
              <a:rPr lang="en-US" dirty="0"/>
              <a:t>    Apply Blocks And Its Transition According To Number Of Blocks</a:t>
            </a:r>
          </a:p>
          <a:p>
            <a:pPr marL="0" indent="0">
              <a:buNone/>
            </a:pPr>
            <a:r>
              <a:rPr lang="en-US" dirty="0"/>
              <a:t>    Apply The Output Layer </a:t>
            </a:r>
          </a:p>
          <a:p>
            <a:pPr marL="0" indent="0">
              <a:buNone/>
            </a:pPr>
            <a:r>
              <a:rPr lang="en-US" dirty="0"/>
              <a:t>    Create The Model</a:t>
            </a:r>
          </a:p>
          <a:p>
            <a:pPr marL="0" indent="0">
              <a:buNone/>
            </a:pPr>
            <a:r>
              <a:rPr lang="en-US" dirty="0"/>
              <a:t>    </a:t>
            </a:r>
          </a:p>
        </p:txBody>
      </p:sp>
    </p:spTree>
    <p:extLst>
      <p:ext uri="{BB962C8B-B14F-4D97-AF65-F5344CB8AC3E}">
        <p14:creationId xmlns:p14="http://schemas.microsoft.com/office/powerpoint/2010/main" val="2566300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F4FD-82FD-4EB9-ACED-B1A14B614A1C}"/>
              </a:ext>
            </a:extLst>
          </p:cNvPr>
          <p:cNvSpPr>
            <a:spLocks noGrp="1"/>
          </p:cNvSpPr>
          <p:nvPr>
            <p:ph type="title"/>
          </p:nvPr>
        </p:nvSpPr>
        <p:spPr/>
        <p:txBody>
          <a:bodyPr/>
          <a:lstStyle/>
          <a:p>
            <a:r>
              <a:rPr lang="en-US" sz="3200" cap="none" dirty="0">
                <a:solidFill>
                  <a:srgbClr val="FF0000"/>
                </a:solidFill>
              </a:rPr>
              <a:t>Building Various Model Structures </a:t>
            </a:r>
            <a:r>
              <a:rPr lang="en-US" sz="2200" cap="none" dirty="0">
                <a:solidFill>
                  <a:srgbClr val="FF0000"/>
                </a:solidFill>
              </a:rPr>
              <a:t>cont.</a:t>
            </a:r>
            <a:endParaRPr lang="en-US" sz="2200" dirty="0"/>
          </a:p>
        </p:txBody>
      </p:sp>
      <p:sp>
        <p:nvSpPr>
          <p:cNvPr id="3" name="Content Placeholder 2">
            <a:extLst>
              <a:ext uri="{FF2B5EF4-FFF2-40B4-BE49-F238E27FC236}">
                <a16:creationId xmlns:a16="http://schemas.microsoft.com/office/drawing/2014/main" id="{C9B9B8E3-B436-4C3A-A21D-FD89AAC04A1E}"/>
              </a:ext>
            </a:extLst>
          </p:cNvPr>
          <p:cNvSpPr>
            <a:spLocks noGrp="1"/>
          </p:cNvSpPr>
          <p:nvPr>
            <p:ph idx="1"/>
          </p:nvPr>
        </p:nvSpPr>
        <p:spPr/>
        <p:txBody>
          <a:bodyPr/>
          <a:lstStyle/>
          <a:p>
            <a:pPr marL="0" indent="0">
              <a:buNone/>
            </a:pPr>
            <a:r>
              <a:rPr lang="en-US" dirty="0"/>
              <a:t>In this step there are 6 Global functions and 3 local functions</a:t>
            </a:r>
          </a:p>
          <a:p>
            <a:r>
              <a:rPr lang="en-US" dirty="0"/>
              <a:t>Dense	 Block :</a:t>
            </a:r>
          </a:p>
          <a:p>
            <a:pPr marL="0" indent="0">
              <a:buNone/>
            </a:pPr>
            <a:r>
              <a:rPr lang="en-US" dirty="0"/>
              <a:t>   create layers according to the number of layers in the model</a:t>
            </a:r>
          </a:p>
          <a:p>
            <a:pPr marL="0" indent="0">
              <a:buNone/>
            </a:pPr>
            <a:r>
              <a:rPr lang="en-US" dirty="0"/>
              <a:t>   each layer contains two convolution layers </a:t>
            </a:r>
          </a:p>
          <a:p>
            <a:pPr marL="0" indent="0">
              <a:buNone/>
            </a:pPr>
            <a:r>
              <a:rPr lang="en-US" dirty="0"/>
              <a:t>   the first convolution layer is 1*1</a:t>
            </a:r>
          </a:p>
          <a:p>
            <a:pPr marL="0" indent="0">
              <a:buNone/>
            </a:pPr>
            <a:r>
              <a:rPr lang="en-US" dirty="0"/>
              <a:t>   the second convolution layer is 3*3</a:t>
            </a:r>
          </a:p>
          <a:p>
            <a:pPr marL="0" indent="0">
              <a:buNone/>
            </a:pPr>
            <a:r>
              <a:rPr lang="en-US" dirty="0"/>
              <a:t>   start concatenation of the output of each layer and share them to the next layers</a:t>
            </a:r>
          </a:p>
        </p:txBody>
      </p:sp>
    </p:spTree>
    <p:extLst>
      <p:ext uri="{BB962C8B-B14F-4D97-AF65-F5344CB8AC3E}">
        <p14:creationId xmlns:p14="http://schemas.microsoft.com/office/powerpoint/2010/main" val="2510286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4B5A-E264-45E6-83FE-31956320011E}"/>
              </a:ext>
            </a:extLst>
          </p:cNvPr>
          <p:cNvSpPr>
            <a:spLocks noGrp="1"/>
          </p:cNvSpPr>
          <p:nvPr>
            <p:ph type="title"/>
          </p:nvPr>
        </p:nvSpPr>
        <p:spPr/>
        <p:txBody>
          <a:bodyPr/>
          <a:lstStyle/>
          <a:p>
            <a:r>
              <a:rPr lang="en-US" sz="3200" cap="none" dirty="0">
                <a:solidFill>
                  <a:srgbClr val="FF0000"/>
                </a:solidFill>
              </a:rPr>
              <a:t>Building Various Model Structures </a:t>
            </a:r>
            <a:r>
              <a:rPr lang="en-US" sz="2200" cap="none" dirty="0">
                <a:solidFill>
                  <a:srgbClr val="FF0000"/>
                </a:solidFill>
              </a:rPr>
              <a:t>cont.</a:t>
            </a:r>
            <a:endParaRPr lang="en-US" dirty="0"/>
          </a:p>
        </p:txBody>
      </p:sp>
      <p:sp>
        <p:nvSpPr>
          <p:cNvPr id="3" name="Content Placeholder 2">
            <a:extLst>
              <a:ext uri="{FF2B5EF4-FFF2-40B4-BE49-F238E27FC236}">
                <a16:creationId xmlns:a16="http://schemas.microsoft.com/office/drawing/2014/main" id="{47D70A67-6D60-42C1-B861-83756AAFD729}"/>
              </a:ext>
            </a:extLst>
          </p:cNvPr>
          <p:cNvSpPr>
            <a:spLocks noGrp="1"/>
          </p:cNvSpPr>
          <p:nvPr>
            <p:ph idx="1"/>
          </p:nvPr>
        </p:nvSpPr>
        <p:spPr/>
        <p:txBody>
          <a:bodyPr/>
          <a:lstStyle/>
          <a:p>
            <a:r>
              <a:rPr lang="en-US" dirty="0"/>
              <a:t>Transition :</a:t>
            </a:r>
          </a:p>
          <a:p>
            <a:pPr marL="0" indent="0">
              <a:buNone/>
            </a:pPr>
            <a:r>
              <a:rPr lang="en-US" dirty="0"/>
              <a:t>    create the transition layers which consisting of</a:t>
            </a:r>
          </a:p>
          <a:p>
            <a:pPr marL="0" indent="0">
              <a:buNone/>
            </a:pPr>
            <a:r>
              <a:rPr lang="en-US" dirty="0"/>
              <a:t>   1. convolution layer</a:t>
            </a:r>
          </a:p>
          <a:p>
            <a:pPr marL="0" indent="0">
              <a:buNone/>
            </a:pPr>
            <a:r>
              <a:rPr lang="en-US" dirty="0"/>
              <a:t>   2. average pooling layer</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823881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D07D-87B7-4E25-8C09-0BEEE504E452}"/>
              </a:ext>
            </a:extLst>
          </p:cNvPr>
          <p:cNvSpPr>
            <a:spLocks noGrp="1"/>
          </p:cNvSpPr>
          <p:nvPr>
            <p:ph type="title"/>
          </p:nvPr>
        </p:nvSpPr>
        <p:spPr/>
        <p:txBody>
          <a:bodyPr/>
          <a:lstStyle/>
          <a:p>
            <a:r>
              <a:rPr lang="en-US" sz="3200" cap="none" dirty="0">
                <a:solidFill>
                  <a:srgbClr val="FF0000"/>
                </a:solidFill>
              </a:rPr>
              <a:t>Building Various Model Structures </a:t>
            </a:r>
            <a:r>
              <a:rPr lang="en-US" sz="2200" cap="none" dirty="0">
                <a:solidFill>
                  <a:srgbClr val="FF0000"/>
                </a:solidFill>
              </a:rPr>
              <a:t>cont.</a:t>
            </a:r>
            <a:endParaRPr lang="en-US" dirty="0"/>
          </a:p>
        </p:txBody>
      </p:sp>
      <p:sp>
        <p:nvSpPr>
          <p:cNvPr id="3" name="Content Placeholder 2">
            <a:extLst>
              <a:ext uri="{FF2B5EF4-FFF2-40B4-BE49-F238E27FC236}">
                <a16:creationId xmlns:a16="http://schemas.microsoft.com/office/drawing/2014/main" id="{5400DCA2-D8FB-4BAD-9B70-4B73AC6FFD5B}"/>
              </a:ext>
            </a:extLst>
          </p:cNvPr>
          <p:cNvSpPr>
            <a:spLocks noGrp="1"/>
          </p:cNvSpPr>
          <p:nvPr>
            <p:ph idx="1"/>
          </p:nvPr>
        </p:nvSpPr>
        <p:spPr/>
        <p:txBody>
          <a:bodyPr/>
          <a:lstStyle/>
          <a:p>
            <a:r>
              <a:rPr lang="en-US" dirty="0"/>
              <a:t>Output</a:t>
            </a:r>
          </a:p>
          <a:p>
            <a:pPr marL="0" indent="0">
              <a:buNone/>
            </a:pPr>
            <a:r>
              <a:rPr lang="en-US" dirty="0"/>
              <a:t>   Create The Output Layer Which Containing </a:t>
            </a:r>
          </a:p>
          <a:p>
            <a:pPr marL="0" indent="0">
              <a:buNone/>
            </a:pPr>
            <a:r>
              <a:rPr lang="en-US" dirty="0"/>
              <a:t>   Global Average Pool </a:t>
            </a:r>
          </a:p>
          <a:p>
            <a:pPr marL="0" indent="0">
              <a:buNone/>
            </a:pPr>
            <a:r>
              <a:rPr lang="en-US" dirty="0"/>
              <a:t>   Activation Function ( </a:t>
            </a:r>
            <a:r>
              <a:rPr lang="en-US" dirty="0" err="1"/>
              <a:t>Softmax</a:t>
            </a:r>
            <a:r>
              <a:rPr lang="en-US" dirty="0"/>
              <a:t> Classifier)</a:t>
            </a:r>
          </a:p>
        </p:txBody>
      </p:sp>
    </p:spTree>
    <p:extLst>
      <p:ext uri="{BB962C8B-B14F-4D97-AF65-F5344CB8AC3E}">
        <p14:creationId xmlns:p14="http://schemas.microsoft.com/office/powerpoint/2010/main" val="3364150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150F-273F-4F37-A768-1EB6784728B0}"/>
              </a:ext>
            </a:extLst>
          </p:cNvPr>
          <p:cNvSpPr>
            <a:spLocks noGrp="1"/>
          </p:cNvSpPr>
          <p:nvPr>
            <p:ph type="title"/>
          </p:nvPr>
        </p:nvSpPr>
        <p:spPr/>
        <p:txBody>
          <a:bodyPr/>
          <a:lstStyle/>
          <a:p>
            <a:r>
              <a:rPr lang="en-US" sz="3200" cap="none" dirty="0">
                <a:solidFill>
                  <a:srgbClr val="FF0000"/>
                </a:solidFill>
              </a:rPr>
              <a:t>Building Various Model Structures </a:t>
            </a:r>
            <a:r>
              <a:rPr lang="en-US" sz="2200" cap="none" dirty="0">
                <a:solidFill>
                  <a:srgbClr val="FF0000"/>
                </a:solidFill>
              </a:rPr>
              <a:t>cont.</a:t>
            </a:r>
            <a:endParaRPr lang="en-US" dirty="0"/>
          </a:p>
        </p:txBody>
      </p:sp>
      <p:sp>
        <p:nvSpPr>
          <p:cNvPr id="3" name="Content Placeholder 2">
            <a:extLst>
              <a:ext uri="{FF2B5EF4-FFF2-40B4-BE49-F238E27FC236}">
                <a16:creationId xmlns:a16="http://schemas.microsoft.com/office/drawing/2014/main" id="{E352D3B8-B460-49D0-B71C-83C6786488B9}"/>
              </a:ext>
            </a:extLst>
          </p:cNvPr>
          <p:cNvSpPr>
            <a:spLocks noGrp="1"/>
          </p:cNvSpPr>
          <p:nvPr>
            <p:ph idx="1"/>
          </p:nvPr>
        </p:nvSpPr>
        <p:spPr/>
        <p:txBody>
          <a:bodyPr/>
          <a:lstStyle/>
          <a:p>
            <a:r>
              <a:rPr lang="en-US" dirty="0" err="1"/>
              <a:t>Bn_relu_conv</a:t>
            </a:r>
            <a:endParaRPr lang="en-US" dirty="0"/>
          </a:p>
          <a:p>
            <a:pPr marL="0" indent="0">
              <a:buNone/>
            </a:pPr>
            <a:r>
              <a:rPr lang="en-US" dirty="0"/>
              <a:t>   this function contains 3 local functions</a:t>
            </a:r>
          </a:p>
          <a:p>
            <a:pPr marL="0" indent="0">
              <a:buNone/>
            </a:pPr>
            <a:r>
              <a:rPr lang="en-US" dirty="0"/>
              <a:t>   1- convolution creator </a:t>
            </a:r>
          </a:p>
          <a:p>
            <a:pPr marL="0" indent="0">
              <a:buNone/>
            </a:pPr>
            <a:r>
              <a:rPr lang="en-US" dirty="0"/>
              <a:t>   2- rectified linear units creator (</a:t>
            </a:r>
            <a:r>
              <a:rPr lang="en-US" dirty="0" err="1"/>
              <a:t>Relu</a:t>
            </a:r>
            <a:r>
              <a:rPr lang="en-US" dirty="0"/>
              <a:t>)</a:t>
            </a:r>
          </a:p>
          <a:p>
            <a:pPr marL="0" indent="0">
              <a:buNone/>
            </a:pPr>
            <a:r>
              <a:rPr lang="en-US" dirty="0"/>
              <a:t>   3- Batch normalization creator </a:t>
            </a:r>
          </a:p>
        </p:txBody>
      </p:sp>
    </p:spTree>
    <p:extLst>
      <p:ext uri="{BB962C8B-B14F-4D97-AF65-F5344CB8AC3E}">
        <p14:creationId xmlns:p14="http://schemas.microsoft.com/office/powerpoint/2010/main" val="740033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2524-977C-4A9D-B712-8D7F884B45BC}"/>
              </a:ext>
            </a:extLst>
          </p:cNvPr>
          <p:cNvSpPr>
            <a:spLocks noGrp="1"/>
          </p:cNvSpPr>
          <p:nvPr>
            <p:ph type="title"/>
          </p:nvPr>
        </p:nvSpPr>
        <p:spPr/>
        <p:txBody>
          <a:bodyPr/>
          <a:lstStyle/>
          <a:p>
            <a:r>
              <a:rPr lang="en-US" sz="3200" cap="none" dirty="0">
                <a:solidFill>
                  <a:srgbClr val="FF0000"/>
                </a:solidFill>
              </a:rPr>
              <a:t>Building Various Model Structures </a:t>
            </a:r>
            <a:r>
              <a:rPr lang="en-US" sz="2200" cap="none" dirty="0">
                <a:solidFill>
                  <a:srgbClr val="FF0000"/>
                </a:solidFill>
              </a:rPr>
              <a:t>cont.</a:t>
            </a:r>
            <a:endParaRPr lang="en-US" dirty="0"/>
          </a:p>
        </p:txBody>
      </p:sp>
      <p:sp>
        <p:nvSpPr>
          <p:cNvPr id="3" name="Content Placeholder 2">
            <a:extLst>
              <a:ext uri="{FF2B5EF4-FFF2-40B4-BE49-F238E27FC236}">
                <a16:creationId xmlns:a16="http://schemas.microsoft.com/office/drawing/2014/main" id="{1BFBBF39-DA32-4239-8D68-ACEA881C4D32}"/>
              </a:ext>
            </a:extLst>
          </p:cNvPr>
          <p:cNvSpPr>
            <a:spLocks noGrp="1"/>
          </p:cNvSpPr>
          <p:nvPr>
            <p:ph idx="1"/>
          </p:nvPr>
        </p:nvSpPr>
        <p:spPr/>
        <p:txBody>
          <a:bodyPr/>
          <a:lstStyle/>
          <a:p>
            <a:r>
              <a:rPr lang="en-US" dirty="0"/>
              <a:t>Initialize </a:t>
            </a:r>
          </a:p>
          <a:p>
            <a:pPr marL="0" indent="0">
              <a:buNone/>
            </a:pPr>
            <a:r>
              <a:rPr lang="en-US" dirty="0"/>
              <a:t>   create the input layer which contains </a:t>
            </a:r>
          </a:p>
          <a:p>
            <a:pPr marL="0" indent="0">
              <a:buNone/>
            </a:pPr>
            <a:r>
              <a:rPr lang="en-US" dirty="0"/>
              <a:t>   convolution layer ( Initial convolution )</a:t>
            </a:r>
          </a:p>
          <a:p>
            <a:pPr marL="0" indent="0">
              <a:buNone/>
            </a:pPr>
            <a:r>
              <a:rPr lang="en-US" dirty="0"/>
              <a:t>   max pooling layer</a:t>
            </a:r>
          </a:p>
          <a:p>
            <a:pPr marL="0" indent="0">
              <a:buNone/>
            </a:pPr>
            <a:r>
              <a:rPr lang="en-US" dirty="0"/>
              <a:t>   </a:t>
            </a:r>
          </a:p>
        </p:txBody>
      </p:sp>
    </p:spTree>
    <p:extLst>
      <p:ext uri="{BB962C8B-B14F-4D97-AF65-F5344CB8AC3E}">
        <p14:creationId xmlns:p14="http://schemas.microsoft.com/office/powerpoint/2010/main" val="3948783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F587-5DC6-47F4-AF94-03AA2D4E57C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207A574-C2FB-4BA0-9BE6-69D96D27D3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8042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9FBE-DF2F-4CEC-8210-F33C80CEB284}"/>
              </a:ext>
            </a:extLst>
          </p:cNvPr>
          <p:cNvSpPr>
            <a:spLocks noGrp="1"/>
          </p:cNvSpPr>
          <p:nvPr>
            <p:ph type="title"/>
          </p:nvPr>
        </p:nvSpPr>
        <p:spPr/>
        <p:txBody>
          <a:bodyPr>
            <a:normAutofit fontScale="90000"/>
          </a:bodyPr>
          <a:lstStyle/>
          <a:p>
            <a:r>
              <a:rPr lang="en-US" sz="4000" b="1" dirty="0">
                <a:solidFill>
                  <a:schemeClr val="tx1"/>
                </a:solidFill>
              </a:rPr>
              <a:t>D</a:t>
            </a:r>
            <a:r>
              <a:rPr lang="en-US" sz="4000" b="1" cap="none" dirty="0">
                <a:solidFill>
                  <a:schemeClr val="tx1"/>
                </a:solidFill>
              </a:rPr>
              <a:t>escription of finished phase </a:t>
            </a:r>
            <a:r>
              <a:rPr lang="en-US" sz="3200" cap="none" dirty="0">
                <a:solidFill>
                  <a:schemeClr val="tx1"/>
                </a:solidFill>
              </a:rPr>
              <a:t>cont.</a:t>
            </a:r>
            <a:br>
              <a:rPr lang="en-US" sz="4000" b="1" dirty="0">
                <a:solidFill>
                  <a:schemeClr val="tx1"/>
                </a:solidFill>
              </a:rPr>
            </a:br>
            <a:r>
              <a:rPr lang="en-US" sz="3200" cap="none" dirty="0">
                <a:solidFill>
                  <a:srgbClr val="FF0000"/>
                </a:solidFill>
              </a:rPr>
              <a:t>GUI Interface </a:t>
            </a:r>
            <a:r>
              <a:rPr lang="en-US" sz="3200" dirty="0">
                <a:solidFill>
                  <a:srgbClr val="FF0000"/>
                </a:solidFill>
              </a:rPr>
              <a:t> </a:t>
            </a:r>
            <a:endParaRPr lang="en-US" dirty="0"/>
          </a:p>
        </p:txBody>
      </p:sp>
      <p:sp>
        <p:nvSpPr>
          <p:cNvPr id="3" name="Content Placeholder 2">
            <a:extLst>
              <a:ext uri="{FF2B5EF4-FFF2-40B4-BE49-F238E27FC236}">
                <a16:creationId xmlns:a16="http://schemas.microsoft.com/office/drawing/2014/main" id="{802275C4-36C5-42AF-B799-1FD6790B4F17}"/>
              </a:ext>
            </a:extLst>
          </p:cNvPr>
          <p:cNvSpPr>
            <a:spLocks noGrp="1"/>
          </p:cNvSpPr>
          <p:nvPr>
            <p:ph idx="1"/>
          </p:nvPr>
        </p:nvSpPr>
        <p:spPr/>
        <p:txBody>
          <a:bodyPr/>
          <a:lstStyle/>
          <a:p>
            <a:r>
              <a:rPr lang="en-US" dirty="0"/>
              <a:t>In GUI there are </a:t>
            </a:r>
          </a:p>
          <a:p>
            <a:pPr marL="0" indent="0">
              <a:buNone/>
            </a:pPr>
            <a:r>
              <a:rPr lang="en-US" dirty="0"/>
              <a:t>   Image Viewer</a:t>
            </a:r>
          </a:p>
          <a:p>
            <a:pPr marL="0" indent="0">
              <a:buNone/>
            </a:pPr>
            <a:r>
              <a:rPr lang="en-US" dirty="0"/>
              <a:t>   label which indicates the result of the analysis </a:t>
            </a:r>
          </a:p>
          <a:p>
            <a:pPr marL="0" indent="0">
              <a:buNone/>
            </a:pPr>
            <a:r>
              <a:rPr lang="en-US" dirty="0"/>
              <a:t>   Browse Button to select the image</a:t>
            </a:r>
          </a:p>
          <a:p>
            <a:pPr marL="0" indent="0">
              <a:buNone/>
            </a:pPr>
            <a:r>
              <a:rPr lang="en-US" dirty="0"/>
              <a:t>    Analysis Button to start analyzing the selected image </a:t>
            </a:r>
          </a:p>
          <a:p>
            <a:pPr marL="0" indent="0">
              <a:buNone/>
            </a:pPr>
            <a:r>
              <a:rPr lang="en-US" dirty="0"/>
              <a:t>    exit Button to close the application</a:t>
            </a:r>
          </a:p>
          <a:p>
            <a:pPr marL="0" indent="0">
              <a:buNone/>
            </a:pPr>
            <a:r>
              <a:rPr lang="en-US" dirty="0"/>
              <a:t>   </a:t>
            </a:r>
          </a:p>
        </p:txBody>
      </p:sp>
    </p:spTree>
    <p:extLst>
      <p:ext uri="{BB962C8B-B14F-4D97-AF65-F5344CB8AC3E}">
        <p14:creationId xmlns:p14="http://schemas.microsoft.com/office/powerpoint/2010/main" val="129767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9D2B-33AB-44A5-8046-C009A75F341B}"/>
              </a:ext>
            </a:extLst>
          </p:cNvPr>
          <p:cNvSpPr>
            <a:spLocks noGrp="1"/>
          </p:cNvSpPr>
          <p:nvPr>
            <p:ph type="title"/>
          </p:nvPr>
        </p:nvSpPr>
        <p:spPr>
          <a:xfrm>
            <a:off x="1380931" y="804519"/>
            <a:ext cx="9673923" cy="874991"/>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  </a:t>
            </a:r>
            <a:r>
              <a:rPr lang="en-US" sz="2500" dirty="0">
                <a:latin typeface="Times New Roman" panose="02020603050405020304" pitchFamily="18" charset="0"/>
                <a:cs typeface="Times New Roman" panose="02020603050405020304" pitchFamily="18" charset="0"/>
              </a:rPr>
              <a:t>(</a:t>
            </a:r>
            <a:r>
              <a:rPr lang="en-US" sz="2500" b="0" i="0" dirty="0">
                <a:solidFill>
                  <a:srgbClr val="171725"/>
                </a:solidFill>
                <a:effectLst/>
                <a:latin typeface="Tajawal-Medium"/>
              </a:rPr>
              <a:t>bone fractures)</a:t>
            </a:r>
            <a:br>
              <a:rPr lang="en-US" b="0" i="0" dirty="0">
                <a:solidFill>
                  <a:srgbClr val="171725"/>
                </a:solidFill>
                <a:effectLst/>
                <a:latin typeface="Tajawal-Medium"/>
              </a:rPr>
            </a:br>
            <a:endParaRPr lang="en-US" dirty="0"/>
          </a:p>
        </p:txBody>
      </p:sp>
      <p:sp>
        <p:nvSpPr>
          <p:cNvPr id="3" name="Content Placeholder 2">
            <a:extLst>
              <a:ext uri="{FF2B5EF4-FFF2-40B4-BE49-F238E27FC236}">
                <a16:creationId xmlns:a16="http://schemas.microsoft.com/office/drawing/2014/main" id="{1401481A-A4AB-487D-825B-8690CC3DABEA}"/>
              </a:ext>
            </a:extLst>
          </p:cNvPr>
          <p:cNvSpPr>
            <a:spLocks noGrp="1"/>
          </p:cNvSpPr>
          <p:nvPr>
            <p:ph idx="1"/>
          </p:nvPr>
        </p:nvSpPr>
        <p:spPr>
          <a:xfrm>
            <a:off x="1380931" y="2015732"/>
            <a:ext cx="9673923" cy="3871884"/>
          </a:xfrm>
        </p:spPr>
        <p:txBody>
          <a:bodyPr>
            <a:normAutofit fontScale="92500" lnSpcReduction="10000"/>
          </a:bodyPr>
          <a:lstStyle/>
          <a:p>
            <a:pPr>
              <a:lnSpc>
                <a:spcPct val="100000"/>
              </a:lnSpc>
            </a:pPr>
            <a:r>
              <a:rPr lang="en-US" dirty="0">
                <a:solidFill>
                  <a:srgbClr val="FF0000"/>
                </a:solidFill>
              </a:rPr>
              <a:t>What is a Bones Fractures?</a:t>
            </a:r>
          </a:p>
          <a:p>
            <a:pPr marL="0" indent="0">
              <a:lnSpc>
                <a:spcPct val="100000"/>
              </a:lnSpc>
              <a:buNone/>
            </a:pPr>
            <a:r>
              <a:rPr lang="en-US" dirty="0"/>
              <a:t>       </a:t>
            </a:r>
            <a:r>
              <a:rPr lang="en-US" b="0" i="0" dirty="0">
                <a:solidFill>
                  <a:srgbClr val="212529"/>
                </a:solidFill>
                <a:effectLst/>
                <a:latin typeface="Noto-Naskh-Regular"/>
              </a:rPr>
              <a:t>Bone fractures are any damage to the bone due to impact or trauma, causing it to</a:t>
            </a:r>
          </a:p>
          <a:p>
            <a:pPr marL="0" indent="0">
              <a:lnSpc>
                <a:spcPct val="100000"/>
              </a:lnSpc>
              <a:buNone/>
            </a:pPr>
            <a:r>
              <a:rPr lang="en-US" dirty="0">
                <a:solidFill>
                  <a:srgbClr val="212529"/>
                </a:solidFill>
                <a:latin typeface="Noto-Naskh-Regular"/>
              </a:rPr>
              <a:t>        </a:t>
            </a:r>
            <a:r>
              <a:rPr lang="en-US" b="0" i="0" dirty="0">
                <a:solidFill>
                  <a:srgbClr val="212529"/>
                </a:solidFill>
                <a:effectLst/>
                <a:latin typeface="Noto-Naskh-Regular"/>
              </a:rPr>
              <a:t> lose its successive shape .</a:t>
            </a:r>
          </a:p>
          <a:p>
            <a:pPr>
              <a:lnSpc>
                <a:spcPct val="100000"/>
              </a:lnSpc>
            </a:pPr>
            <a:r>
              <a:rPr lang="en-US" b="1" i="0" dirty="0">
                <a:solidFill>
                  <a:srgbClr val="212529"/>
                </a:solidFill>
                <a:effectLst/>
                <a:latin typeface="Noto-Naskh-Regular"/>
              </a:rPr>
              <a:t>Types of bone fractures .</a:t>
            </a:r>
          </a:p>
          <a:p>
            <a:pPr marL="0" indent="0">
              <a:lnSpc>
                <a:spcPct val="100000"/>
              </a:lnSpc>
              <a:buNone/>
            </a:pPr>
            <a:r>
              <a:rPr lang="en-US" dirty="0">
                <a:solidFill>
                  <a:srgbClr val="212529"/>
                </a:solidFill>
                <a:latin typeface="Noto-Naskh-Regular"/>
              </a:rPr>
              <a:t>      </a:t>
            </a:r>
            <a:r>
              <a:rPr lang="en-US" i="0" dirty="0">
                <a:solidFill>
                  <a:srgbClr val="212529"/>
                </a:solidFill>
                <a:effectLst/>
                <a:latin typeface="Noto-Naskh-Regular"/>
              </a:rPr>
              <a:t>Fractures are generally classified into:</a:t>
            </a:r>
          </a:p>
          <a:p>
            <a:pPr marL="0" indent="0">
              <a:lnSpc>
                <a:spcPct val="100000"/>
              </a:lnSpc>
              <a:buNone/>
            </a:pPr>
            <a:r>
              <a:rPr lang="en-US" dirty="0">
                <a:solidFill>
                  <a:srgbClr val="212529"/>
                </a:solidFill>
                <a:latin typeface="Noto-Naskh-Regular"/>
              </a:rPr>
              <a:t>         </a:t>
            </a:r>
            <a:r>
              <a:rPr lang="en-US" sz="2800" b="1" dirty="0">
                <a:solidFill>
                  <a:srgbClr val="FF0000"/>
                </a:solidFill>
                <a:latin typeface="Noto-Naskh-Regular"/>
              </a:rPr>
              <a:t> . </a:t>
            </a:r>
            <a:r>
              <a:rPr lang="en-US" b="0" i="0" dirty="0">
                <a:solidFill>
                  <a:srgbClr val="212529"/>
                </a:solidFill>
                <a:effectLst/>
                <a:latin typeface="Noto-Naskh-Regular"/>
              </a:rPr>
              <a:t>Closed (complex) fracture: does not cause external open wounds or puncture the skin.</a:t>
            </a:r>
          </a:p>
          <a:p>
            <a:pPr marL="0" indent="0">
              <a:buNone/>
            </a:pPr>
            <a:r>
              <a:rPr lang="en-US" dirty="0"/>
              <a:t>        </a:t>
            </a:r>
            <a:r>
              <a:rPr lang="en-US" sz="2800" b="1" dirty="0">
                <a:solidFill>
                  <a:srgbClr val="FF0000"/>
                </a:solidFill>
              </a:rPr>
              <a:t>. </a:t>
            </a:r>
            <a:r>
              <a:rPr lang="en-US" b="0" i="0" dirty="0">
                <a:solidFill>
                  <a:srgbClr val="212529"/>
                </a:solidFill>
                <a:effectLst/>
                <a:latin typeface="Noto-Naskh-Regular"/>
              </a:rPr>
              <a:t>Open fracture (simple): Here the broken bone may puncture the surface of the skin and </a:t>
            </a:r>
            <a:r>
              <a:rPr lang="en-US" dirty="0"/>
              <a:t> </a:t>
            </a:r>
            <a:br>
              <a:rPr lang="en-US" dirty="0"/>
            </a:br>
            <a:r>
              <a:rPr lang="en-US" dirty="0"/>
              <a:t>                </a:t>
            </a:r>
            <a:r>
              <a:rPr lang="en-US" b="0" i="0" dirty="0">
                <a:solidFill>
                  <a:srgbClr val="212529"/>
                </a:solidFill>
                <a:effectLst/>
                <a:latin typeface="Noto-Naskh-Regular"/>
              </a:rPr>
              <a:t>cause an external wound</a:t>
            </a:r>
            <a:endParaRPr lang="en-US" i="0" dirty="0">
              <a:solidFill>
                <a:srgbClr val="212529"/>
              </a:solidFill>
              <a:effectLst/>
              <a:latin typeface="Noto-Naskh-Regular"/>
            </a:endParaRPr>
          </a:p>
          <a:p>
            <a:pPr marL="0" indent="0">
              <a:buNone/>
            </a:pPr>
            <a:r>
              <a:rPr lang="en-US" dirty="0"/>
              <a:t>    </a:t>
            </a:r>
          </a:p>
          <a:p>
            <a:pPr>
              <a:lnSpc>
                <a:spcPct val="100000"/>
              </a:lnSpc>
            </a:pPr>
            <a:endParaRPr lang="en-US" sz="1600" dirty="0"/>
          </a:p>
        </p:txBody>
      </p:sp>
    </p:spTree>
    <p:extLst>
      <p:ext uri="{BB962C8B-B14F-4D97-AF65-F5344CB8AC3E}">
        <p14:creationId xmlns:p14="http://schemas.microsoft.com/office/powerpoint/2010/main" val="4158814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A743-A9E6-4371-AA15-EF4CDC18186C}"/>
              </a:ext>
            </a:extLst>
          </p:cNvPr>
          <p:cNvSpPr>
            <a:spLocks noGrp="1"/>
          </p:cNvSpPr>
          <p:nvPr>
            <p:ph type="title"/>
          </p:nvPr>
        </p:nvSpPr>
        <p:spPr/>
        <p:txBody>
          <a:bodyPr>
            <a:normAutofit/>
          </a:bodyPr>
          <a:lstStyle/>
          <a:p>
            <a:br>
              <a:rPr lang="en-US" sz="2600" b="1" dirty="0">
                <a:solidFill>
                  <a:schemeClr val="tx1"/>
                </a:solidFill>
              </a:rPr>
            </a:br>
            <a:r>
              <a:rPr lang="en-US" sz="2600" b="1" dirty="0">
                <a:solidFill>
                  <a:schemeClr val="tx1"/>
                </a:solidFill>
              </a:rPr>
              <a:t>Conclusion</a:t>
            </a:r>
          </a:p>
        </p:txBody>
      </p:sp>
      <p:sp>
        <p:nvSpPr>
          <p:cNvPr id="3" name="Content Placeholder 2">
            <a:extLst>
              <a:ext uri="{FF2B5EF4-FFF2-40B4-BE49-F238E27FC236}">
                <a16:creationId xmlns:a16="http://schemas.microsoft.com/office/drawing/2014/main" id="{59D9EFC5-D17D-46EE-93D8-4F87197802EB}"/>
              </a:ext>
            </a:extLst>
          </p:cNvPr>
          <p:cNvSpPr>
            <a:spLocks noGrp="1"/>
          </p:cNvSpPr>
          <p:nvPr>
            <p:ph idx="1"/>
          </p:nvPr>
        </p:nvSpPr>
        <p:spPr/>
        <p:txBody>
          <a:bodyPr/>
          <a:lstStyle/>
          <a:p>
            <a:r>
              <a:rPr lang="en-US" dirty="0"/>
              <a:t>In this paper, image processing and neural network approaches for the detection of bone fractures were developed. Image processing techniques are very useful and significant in the medical field such as in X-ray radiographs .</a:t>
            </a:r>
          </a:p>
          <a:p>
            <a:r>
              <a:rPr lang="en-US" dirty="0"/>
              <a:t>We used in project </a:t>
            </a:r>
            <a:r>
              <a:rPr lang="en-US" b="1" i="0" dirty="0">
                <a:solidFill>
                  <a:srgbClr val="202122"/>
                </a:solidFill>
                <a:effectLst/>
                <a:latin typeface="Arial" panose="020B0604020202020204" pitchFamily="34" charset="0"/>
              </a:rPr>
              <a:t>convolutional neural network , </a:t>
            </a:r>
            <a:r>
              <a:rPr lang="en-US" i="0" dirty="0">
                <a:solidFill>
                  <a:srgbClr val="202122"/>
                </a:solidFill>
                <a:effectLst/>
                <a:latin typeface="Arial" panose="020B0604020202020204" pitchFamily="34" charset="0"/>
              </a:rPr>
              <a:t>named as </a:t>
            </a:r>
            <a:r>
              <a:rPr lang="en-US" b="1" i="0" dirty="0">
                <a:solidFill>
                  <a:srgbClr val="202122"/>
                </a:solidFill>
                <a:effectLst/>
                <a:latin typeface="Arial" panose="020B0604020202020204" pitchFamily="34" charset="0"/>
              </a:rPr>
              <a:t>CNN </a:t>
            </a:r>
            <a:r>
              <a:rPr lang="en-US" i="0" dirty="0">
                <a:solidFill>
                  <a:srgbClr val="202122"/>
                </a:solidFill>
                <a:effectLst/>
                <a:latin typeface="Arial" panose="020B0604020202020204" pitchFamily="34" charset="0"/>
              </a:rPr>
              <a:t>and use </a:t>
            </a:r>
            <a:r>
              <a:rPr lang="en-US" b="1" dirty="0"/>
              <a:t>Densenet </a:t>
            </a:r>
            <a:r>
              <a:rPr lang="en-US" dirty="0"/>
              <a:t>as </a:t>
            </a:r>
            <a:r>
              <a:rPr lang="en-US" sz="2000" b="1" dirty="0">
                <a:solidFill>
                  <a:schemeClr val="tx1"/>
                </a:solidFill>
              </a:rPr>
              <a:t>Architecture .</a:t>
            </a:r>
          </a:p>
          <a:p>
            <a:r>
              <a:rPr lang="en-US" dirty="0"/>
              <a:t>We developed </a:t>
            </a:r>
            <a:r>
              <a:rPr lang="en-US" b="1" dirty="0"/>
              <a:t>Densenet</a:t>
            </a:r>
            <a:r>
              <a:rPr lang="en-US" dirty="0"/>
              <a:t> uses  preprocessed,  resized original images to detect bones with and without fractures, respectively.</a:t>
            </a:r>
            <a:endParaRPr lang="en-US" sz="2000" dirty="0">
              <a:solidFill>
                <a:schemeClr val="tx1"/>
              </a:solidFill>
            </a:endParaRPr>
          </a:p>
          <a:p>
            <a:endParaRPr lang="en-US" b="1" dirty="0"/>
          </a:p>
        </p:txBody>
      </p:sp>
    </p:spTree>
    <p:extLst>
      <p:ext uri="{BB962C8B-B14F-4D97-AF65-F5344CB8AC3E}">
        <p14:creationId xmlns:p14="http://schemas.microsoft.com/office/powerpoint/2010/main" val="2057421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A63D-7EDB-441F-B7F3-808F8C40FA80}"/>
              </a:ext>
            </a:extLst>
          </p:cNvPr>
          <p:cNvSpPr>
            <a:spLocks noGrp="1"/>
          </p:cNvSpPr>
          <p:nvPr>
            <p:ph type="title"/>
          </p:nvPr>
        </p:nvSpPr>
        <p:spPr/>
        <p:txBody>
          <a:bodyPr/>
          <a:lstStyle/>
          <a:p>
            <a:br>
              <a:rPr lang="en-US" dirty="0"/>
            </a:br>
            <a:r>
              <a:rPr lang="en-US" sz="2600" b="1" dirty="0">
                <a:solidFill>
                  <a:schemeClr val="tx1"/>
                </a:solidFill>
              </a:rPr>
              <a:t>Conclusion  </a:t>
            </a:r>
            <a:r>
              <a:rPr lang="en-US" sz="2200" dirty="0">
                <a:solidFill>
                  <a:schemeClr val="tx1"/>
                </a:solidFill>
              </a:rPr>
              <a:t>cont.</a:t>
            </a:r>
            <a:endParaRPr lang="en-US" sz="2200" dirty="0"/>
          </a:p>
        </p:txBody>
      </p:sp>
      <p:sp>
        <p:nvSpPr>
          <p:cNvPr id="3" name="Content Placeholder 2">
            <a:extLst>
              <a:ext uri="{FF2B5EF4-FFF2-40B4-BE49-F238E27FC236}">
                <a16:creationId xmlns:a16="http://schemas.microsoft.com/office/drawing/2014/main" id="{1599FF46-3482-40D6-A427-247B45CC8BE2}"/>
              </a:ext>
            </a:extLst>
          </p:cNvPr>
          <p:cNvSpPr>
            <a:spLocks noGrp="1"/>
          </p:cNvSpPr>
          <p:nvPr>
            <p:ph idx="1"/>
          </p:nvPr>
        </p:nvSpPr>
        <p:spPr/>
        <p:txBody>
          <a:bodyPr/>
          <a:lstStyle/>
          <a:p>
            <a:r>
              <a:rPr lang="en-US" dirty="0"/>
              <a:t>The  developed  system  is  a  robust  system  since  it  was  trained  to  recognize  bone  fractures.</a:t>
            </a:r>
          </a:p>
          <a:p>
            <a:r>
              <a:rPr lang="en-US" dirty="0"/>
              <a:t>The  images  used  for  training and testing the proposed system from Mura dataset .</a:t>
            </a:r>
          </a:p>
          <a:p>
            <a:r>
              <a:rPr lang="en-US" dirty="0"/>
              <a:t>Finally,  it  can  be  stated  that  the  experimental  analysis  of  the  proposed bone fracture detection system showed a great efficiency and an outperforming rate. </a:t>
            </a:r>
          </a:p>
          <a:p>
            <a:endParaRPr lang="en-US" dirty="0"/>
          </a:p>
        </p:txBody>
      </p:sp>
    </p:spTree>
    <p:extLst>
      <p:ext uri="{BB962C8B-B14F-4D97-AF65-F5344CB8AC3E}">
        <p14:creationId xmlns:p14="http://schemas.microsoft.com/office/powerpoint/2010/main" val="1776450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D0EFE-1DB0-4748-9743-7D753CD8D370}"/>
              </a:ext>
            </a:extLst>
          </p:cNvPr>
          <p:cNvSpPr txBox="1"/>
          <p:nvPr/>
        </p:nvSpPr>
        <p:spPr>
          <a:xfrm>
            <a:off x="659301" y="1474969"/>
            <a:ext cx="2823919" cy="186876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cap="all">
                <a:latin typeface="+mj-lt"/>
                <a:ea typeface="+mj-ea"/>
                <a:cs typeface="+mj-cs"/>
              </a:rPr>
              <a:t>Tools</a:t>
            </a:r>
          </a:p>
        </p:txBody>
      </p:sp>
      <p:pic>
        <p:nvPicPr>
          <p:cNvPr id="4102" name="Picture 6" descr="Learn MATLAB—Top MATLAB Tutorials For Beginners —[Updated 2020] | by Quick  Code | Dev Tutorials">
            <a:extLst>
              <a:ext uri="{FF2B5EF4-FFF2-40B4-BE49-F238E27FC236}">
                <a16:creationId xmlns:a16="http://schemas.microsoft.com/office/drawing/2014/main" id="{D21F529C-C033-4361-A9CE-F7A95C7863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56832" y="962478"/>
            <a:ext cx="1937694" cy="15378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rst Steps With Python – Real Python">
            <a:extLst>
              <a:ext uri="{FF2B5EF4-FFF2-40B4-BE49-F238E27FC236}">
                <a16:creationId xmlns:a16="http://schemas.microsoft.com/office/drawing/2014/main" id="{0CFD117E-17FD-4160-82D5-A9E0244B4B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85059" y="3612582"/>
            <a:ext cx="2278530" cy="153571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باي تشارم - ويكيبيديا">
            <a:extLst>
              <a:ext uri="{FF2B5EF4-FFF2-40B4-BE49-F238E27FC236}">
                <a16:creationId xmlns:a16="http://schemas.microsoft.com/office/drawing/2014/main" id="{C7FEE94F-F139-4124-A849-F08AD358D3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27453" y="1687867"/>
            <a:ext cx="2736279" cy="273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14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EF164-4F4E-4394-88CD-857EEFB4EDFF}"/>
              </a:ext>
            </a:extLst>
          </p:cNvPr>
          <p:cNvSpPr txBox="1"/>
          <p:nvPr/>
        </p:nvSpPr>
        <p:spPr>
          <a:xfrm>
            <a:off x="4679755" y="494211"/>
            <a:ext cx="6307494" cy="646331"/>
          </a:xfrm>
          <a:prstGeom prst="rect">
            <a:avLst/>
          </a:prstGeom>
          <a:noFill/>
        </p:spPr>
        <p:txBody>
          <a:bodyPr wrap="square" rtlCol="0">
            <a:spAutoFit/>
          </a:bodyPr>
          <a:lstStyle/>
          <a:p>
            <a:r>
              <a:rPr lang="en-US" sz="3600" b="1" dirty="0"/>
              <a:t>Time plane</a:t>
            </a:r>
          </a:p>
        </p:txBody>
      </p:sp>
      <p:pic>
        <p:nvPicPr>
          <p:cNvPr id="7" name="Picture 6">
            <a:extLst>
              <a:ext uri="{FF2B5EF4-FFF2-40B4-BE49-F238E27FC236}">
                <a16:creationId xmlns:a16="http://schemas.microsoft.com/office/drawing/2014/main" id="{5C74913E-9068-469B-A15B-E6AB1F6822E7}"/>
              </a:ext>
            </a:extLst>
          </p:cNvPr>
          <p:cNvPicPr>
            <a:picLocks noChangeAspect="1"/>
          </p:cNvPicPr>
          <p:nvPr/>
        </p:nvPicPr>
        <p:blipFill>
          <a:blip r:embed="rId2"/>
          <a:stretch>
            <a:fillRect/>
          </a:stretch>
        </p:blipFill>
        <p:spPr>
          <a:xfrm>
            <a:off x="0" y="2173057"/>
            <a:ext cx="12192000" cy="2511886"/>
          </a:xfrm>
          <a:prstGeom prst="rect">
            <a:avLst/>
          </a:prstGeom>
        </p:spPr>
      </p:pic>
    </p:spTree>
    <p:extLst>
      <p:ext uri="{BB962C8B-B14F-4D97-AF65-F5344CB8AC3E}">
        <p14:creationId xmlns:p14="http://schemas.microsoft.com/office/powerpoint/2010/main" val="231233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19C41-94A1-414D-B5D4-C3AB2ED73F96}"/>
              </a:ext>
            </a:extLst>
          </p:cNvPr>
          <p:cNvSpPr txBox="1"/>
          <p:nvPr/>
        </p:nvSpPr>
        <p:spPr>
          <a:xfrm>
            <a:off x="4977634" y="219206"/>
            <a:ext cx="2237206" cy="584775"/>
          </a:xfrm>
          <a:prstGeom prst="rect">
            <a:avLst/>
          </a:prstGeom>
          <a:noFill/>
        </p:spPr>
        <p:txBody>
          <a:bodyPr wrap="square" rtlCol="0">
            <a:spAutoFit/>
          </a:bodyPr>
          <a:lstStyle/>
          <a:p>
            <a:r>
              <a:rPr lang="en-US" sz="3200" b="1" dirty="0"/>
              <a:t>Reference</a:t>
            </a:r>
          </a:p>
        </p:txBody>
      </p:sp>
      <p:sp>
        <p:nvSpPr>
          <p:cNvPr id="3" name="TextBox 2">
            <a:extLst>
              <a:ext uri="{FF2B5EF4-FFF2-40B4-BE49-F238E27FC236}">
                <a16:creationId xmlns:a16="http://schemas.microsoft.com/office/drawing/2014/main" id="{ED79ABDB-40F1-4997-B373-FE428D21148B}"/>
              </a:ext>
            </a:extLst>
          </p:cNvPr>
          <p:cNvSpPr txBox="1"/>
          <p:nvPr/>
        </p:nvSpPr>
        <p:spPr>
          <a:xfrm>
            <a:off x="223024" y="925551"/>
            <a:ext cx="11860119" cy="5078313"/>
          </a:xfrm>
          <a:prstGeom prst="rect">
            <a:avLst/>
          </a:prstGeom>
          <a:noFill/>
        </p:spPr>
        <p:txBody>
          <a:bodyPr wrap="square" rtlCol="0">
            <a:spAutoFit/>
          </a:bodyPr>
          <a:lstStyle/>
          <a:p>
            <a:pPr marL="285750" lvl="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International Osteoporosis Foundation. </a:t>
            </a:r>
            <a:r>
              <a:rPr lang="en-US" i="1" dirty="0">
                <a:latin typeface="Times New Roman" panose="02020603050405020304" pitchFamily="18" charset="0"/>
                <a:cs typeface="Times New Roman" panose="02020603050405020304" pitchFamily="18" charset="0"/>
              </a:rPr>
              <a:t>Broken Bones, Broken Lives: A Roadmap to Solve the Fragility Fracture Crisis in Europe</a:t>
            </a:r>
            <a:r>
              <a:rPr lang="en-US" dirty="0">
                <a:latin typeface="Times New Roman" panose="02020603050405020304" pitchFamily="18" charset="0"/>
                <a:cs typeface="Times New Roman" panose="02020603050405020304" pitchFamily="18" charset="0"/>
              </a:rPr>
              <a:t>; International Osteoporosis Foundation, 2018. Available online: </a:t>
            </a:r>
            <a:r>
              <a:rPr lang="en-US" b="1"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http://share.iofbonehealth.org/EU-6-Material/Reports/IOF%20Report_EU.pdf</a:t>
            </a:r>
            <a:r>
              <a:rPr lang="en-US" dirty="0">
                <a:latin typeface="Times New Roman" panose="02020603050405020304" pitchFamily="18" charset="0"/>
                <a:cs typeface="Times New Roman" panose="02020603050405020304" pitchFamily="18" charset="0"/>
              </a:rPr>
              <a:t> (accessed on 21 February 2020).</a:t>
            </a:r>
          </a:p>
          <a:p>
            <a:pPr marL="285750" lvl="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Dimililer</a:t>
            </a:r>
            <a:r>
              <a:rPr lang="en-US" dirty="0">
                <a:latin typeface="Times New Roman" panose="02020603050405020304" pitchFamily="18" charset="0"/>
                <a:cs typeface="Times New Roman" panose="02020603050405020304" pitchFamily="18" charset="0"/>
              </a:rPr>
              <a:t>, K. IBFDS: Intelligent bone fracture detection system. </a:t>
            </a:r>
            <a:r>
              <a:rPr lang="en-US" i="1" dirty="0">
                <a:latin typeface="Times New Roman" panose="02020603050405020304" pitchFamily="18" charset="0"/>
                <a:cs typeface="Times New Roman" panose="02020603050405020304" pitchFamily="18" charset="0"/>
              </a:rPr>
              <a:t>Procedia </a:t>
            </a:r>
            <a:r>
              <a:rPr lang="en-US" i="1" dirty="0" err="1">
                <a:latin typeface="Times New Roman" panose="02020603050405020304" pitchFamily="18" charset="0"/>
                <a:cs typeface="Times New Roman" panose="02020603050405020304" pitchFamily="18" charset="0"/>
              </a:rPr>
              <a:t>Comput</a:t>
            </a:r>
            <a:r>
              <a:rPr lang="en-US" i="1" dirty="0">
                <a:latin typeface="Times New Roman" panose="02020603050405020304" pitchFamily="18" charset="0"/>
                <a:cs typeface="Times New Roman" panose="02020603050405020304" pitchFamily="18" charset="0"/>
              </a:rPr>
              <a:t>. Sci.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2017</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120</a:t>
            </a:r>
            <a:r>
              <a:rPr lang="en-US" dirty="0">
                <a:latin typeface="Times New Roman" panose="02020603050405020304" pitchFamily="18" charset="0"/>
                <a:cs typeface="Times New Roman" panose="02020603050405020304" pitchFamily="18" charset="0"/>
              </a:rPr>
              <a:t>, 260–267. [</a:t>
            </a:r>
            <a:r>
              <a:rPr lang="en-US" b="1"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Scholar</a:t>
            </a:r>
            <a:r>
              <a:rPr lang="en-US"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CrossRef</a:t>
            </a:r>
            <a:r>
              <a:rPr lang="en-US" dirty="0">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Tripathi, Ankur Mani, et al. “Automatic detection of fracture in femur bones using image processing." 2017 International Conference on Innovations in Information, Embedded and Communication Systems (ICIIECS). IEEE, 2017.</a:t>
            </a: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Johari, Nancy, and </a:t>
            </a:r>
            <a:r>
              <a:rPr lang="en-US" dirty="0" err="1">
                <a:latin typeface="Times New Roman" panose="02020603050405020304" pitchFamily="18" charset="0"/>
                <a:cs typeface="Times New Roman" panose="02020603050405020304" pitchFamily="18" charset="0"/>
              </a:rPr>
              <a:t>Natthan</a:t>
            </a:r>
            <a:r>
              <a:rPr lang="en-US" dirty="0">
                <a:latin typeface="Times New Roman" panose="02020603050405020304" pitchFamily="18" charset="0"/>
                <a:cs typeface="Times New Roman" panose="02020603050405020304" pitchFamily="18" charset="0"/>
              </a:rPr>
              <a:t> Singh. "Bone Fracture Detection Using Edge Detection Technique." Soft Computing: Theories and Applications. Springer, Singapore, 2018. 11-19.</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Dhiraj B. </a:t>
            </a:r>
            <a:r>
              <a:rPr lang="en-US" dirty="0" err="1">
                <a:latin typeface="Times New Roman" panose="02020603050405020304" pitchFamily="18" charset="0"/>
                <a:cs typeface="Times New Roman" panose="02020603050405020304" pitchFamily="18" charset="0"/>
              </a:rPr>
              <a:t>Bhakare</a:t>
            </a:r>
            <a:r>
              <a:rPr lang="en-US" dirty="0">
                <a:latin typeface="Times New Roman" panose="02020603050405020304" pitchFamily="18" charset="0"/>
                <a:cs typeface="Times New Roman" panose="02020603050405020304" pitchFamily="18" charset="0"/>
              </a:rPr>
              <a:t>, Prajwal A. </a:t>
            </a:r>
            <a:r>
              <a:rPr lang="en-US" dirty="0" err="1">
                <a:latin typeface="Times New Roman" panose="02020603050405020304" pitchFamily="18" charset="0"/>
                <a:cs typeface="Times New Roman" panose="02020603050405020304" pitchFamily="18" charset="0"/>
              </a:rPr>
              <a:t>Jawalekar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Sumit</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Korde</a:t>
            </a:r>
            <a:r>
              <a:rPr lang="en-US" dirty="0">
                <a:latin typeface="Times New Roman" panose="02020603050405020304" pitchFamily="18" charset="0"/>
                <a:cs typeface="Times New Roman" panose="02020603050405020304" pitchFamily="18" charset="0"/>
              </a:rPr>
              <a:t>. “Novel Approach for Bone Fracture Detection Using Image Processing “ International Research Journal of Engineering and Technology (IRJET) 2018. </a:t>
            </a:r>
          </a:p>
          <a:p>
            <a:pPr marL="285750" lvl="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Myint</a:t>
            </a:r>
            <a:r>
              <a:rPr lang="en-US" dirty="0">
                <a:latin typeface="Times New Roman" panose="02020603050405020304" pitchFamily="18" charset="0"/>
                <a:cs typeface="Times New Roman" panose="02020603050405020304" pitchFamily="18" charset="0"/>
              </a:rPr>
              <a:t>, San, Aung </a:t>
            </a:r>
            <a:r>
              <a:rPr lang="en-US" dirty="0" err="1">
                <a:latin typeface="Times New Roman" panose="02020603050405020304" pitchFamily="18" charset="0"/>
                <a:cs typeface="Times New Roman" panose="02020603050405020304" pitchFamily="18" charset="0"/>
              </a:rPr>
              <a:t>Soe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Khaing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Hla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Myo</a:t>
            </a:r>
            <a:r>
              <a:rPr lang="en-US" dirty="0">
                <a:latin typeface="Times New Roman" panose="02020603050405020304" pitchFamily="18" charset="0"/>
                <a:cs typeface="Times New Roman" panose="02020603050405020304" pitchFamily="18" charset="0"/>
              </a:rPr>
              <a:t> Tun. "Detecting leg bone fracture in x-ray images." Int. J. Sci. Technol. Res 5 (2016): 140-144.</a:t>
            </a:r>
          </a:p>
        </p:txBody>
      </p:sp>
    </p:spTree>
    <p:extLst>
      <p:ext uri="{BB962C8B-B14F-4D97-AF65-F5344CB8AC3E}">
        <p14:creationId xmlns:p14="http://schemas.microsoft.com/office/powerpoint/2010/main" val="3238718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4DD92-355E-4B0D-89BA-E4B6880CF8D9}"/>
              </a:ext>
            </a:extLst>
          </p:cNvPr>
          <p:cNvSpPr txBox="1"/>
          <p:nvPr/>
        </p:nvSpPr>
        <p:spPr>
          <a:xfrm>
            <a:off x="234176" y="189571"/>
            <a:ext cx="11775687" cy="5570756"/>
          </a:xfrm>
          <a:prstGeom prst="rect">
            <a:avLst/>
          </a:prstGeom>
          <a:noFill/>
        </p:spPr>
        <p:txBody>
          <a:bodyPr wrap="square" rtlCol="0">
            <a:spAutoFit/>
          </a:bodyPr>
          <a:lstStyle/>
          <a:p>
            <a:pPr algn="ctr"/>
            <a:r>
              <a:rPr lang="en-US" sz="3200" b="1" dirty="0"/>
              <a:t>Reference</a:t>
            </a:r>
          </a:p>
          <a:p>
            <a:endParaRPr lang="en-US" b="1" dirty="0"/>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[7] A. K. </a:t>
            </a:r>
            <a:r>
              <a:rPr lang="en-US" b="0" i="0" dirty="0" err="1">
                <a:effectLst/>
                <a:latin typeface="Times New Roman" panose="02020603050405020304" pitchFamily="18" charset="0"/>
                <a:cs typeface="Times New Roman" panose="02020603050405020304" pitchFamily="18" charset="0"/>
              </a:rPr>
              <a:t>Tanwani</a:t>
            </a:r>
            <a:r>
              <a:rPr lang="en-US" b="0" i="0" dirty="0">
                <a:effectLst/>
                <a:latin typeface="Times New Roman" panose="02020603050405020304" pitchFamily="18" charset="0"/>
                <a:cs typeface="Times New Roman" panose="02020603050405020304" pitchFamily="18" charset="0"/>
              </a:rPr>
              <a:t>, J. Afridi, M. Z. Shafiq, and M. Farooq. Guidelines to select machine learning scheme for classification of biomedical datasets. </a:t>
            </a:r>
            <a:r>
              <a:rPr lang="en-US" b="0" i="1" dirty="0">
                <a:effectLst/>
                <a:latin typeface="Times New Roman" panose="02020603050405020304" pitchFamily="18" charset="0"/>
                <a:cs typeface="Times New Roman" panose="02020603050405020304" pitchFamily="18" charset="0"/>
              </a:rPr>
              <a:t>Evolutionary Computation, Machine Learning and Data Mining in Bioinformatics</a:t>
            </a:r>
            <a:r>
              <a:rPr lang="en-US" b="0" i="0" dirty="0">
                <a:effectLst/>
                <a:latin typeface="Times New Roman" panose="02020603050405020304" pitchFamily="18" charset="0"/>
                <a:cs typeface="Times New Roman" panose="02020603050405020304" pitchFamily="18" charset="0"/>
              </a:rPr>
              <a:t>, pages 128–139, 2009.</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[8] L. Mena and J. Gonzalez. Machine learning for imbalanced datasets:</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Application in medical diagnostic. In </a:t>
            </a:r>
            <a:r>
              <a:rPr lang="en-US" sz="1800" b="0" i="1" dirty="0">
                <a:solidFill>
                  <a:srgbClr val="000000"/>
                </a:solidFill>
                <a:effectLst/>
                <a:latin typeface="Times New Roman" panose="02020603050405020304" pitchFamily="18" charset="0"/>
                <a:cs typeface="Times New Roman" panose="02020603050405020304" pitchFamily="18" charset="0"/>
              </a:rPr>
              <a:t>Proceedings of the 19th International FLAIRS Conference</a:t>
            </a:r>
            <a:r>
              <a:rPr lang="en-US" sz="1800" b="0" i="0" dirty="0">
                <a:solidFill>
                  <a:srgbClr val="000000"/>
                </a:solidFill>
                <a:effectLst/>
                <a:latin typeface="Times New Roman" panose="02020603050405020304" pitchFamily="18" charset="0"/>
                <a:cs typeface="Times New Roman" panose="02020603050405020304" pitchFamily="18" charset="0"/>
              </a:rPr>
              <a:t>, 2006.</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[9] V. Vijaykumar, P. </a:t>
            </a:r>
            <a:r>
              <a:rPr lang="en-US" sz="1800" b="0" i="0" dirty="0" err="1">
                <a:solidFill>
                  <a:srgbClr val="000000"/>
                </a:solidFill>
                <a:effectLst/>
                <a:latin typeface="Times New Roman" panose="02020603050405020304" pitchFamily="18" charset="0"/>
                <a:cs typeface="Times New Roman" panose="02020603050405020304" pitchFamily="18" charset="0"/>
              </a:rPr>
              <a:t>Vanathi</a:t>
            </a:r>
            <a:r>
              <a:rPr lang="en-US" sz="1800" b="0" i="0" dirty="0">
                <a:solidFill>
                  <a:srgbClr val="000000"/>
                </a:solidFill>
                <a:effectLst/>
                <a:latin typeface="Times New Roman" panose="02020603050405020304" pitchFamily="18" charset="0"/>
                <a:cs typeface="Times New Roman" panose="02020603050405020304" pitchFamily="18" charset="0"/>
              </a:rPr>
              <a:t>, and P. </a:t>
            </a:r>
            <a:r>
              <a:rPr lang="en-US" sz="1800" b="0" i="0" dirty="0" err="1">
                <a:solidFill>
                  <a:srgbClr val="000000"/>
                </a:solidFill>
                <a:effectLst/>
                <a:latin typeface="Times New Roman" panose="02020603050405020304" pitchFamily="18" charset="0"/>
                <a:cs typeface="Times New Roman" panose="02020603050405020304" pitchFamily="18" charset="0"/>
              </a:rPr>
              <a:t>Kanagasabapathy</a:t>
            </a:r>
            <a:r>
              <a:rPr lang="en-US" sz="1800" b="0" i="0" dirty="0">
                <a:solidFill>
                  <a:srgbClr val="000000"/>
                </a:solidFill>
                <a:effectLst/>
                <a:latin typeface="Times New Roman" panose="02020603050405020304" pitchFamily="18" charset="0"/>
                <a:cs typeface="Times New Roman" panose="02020603050405020304" pitchFamily="18" charset="0"/>
              </a:rPr>
              <a:t>. Fast and efficient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algorithm to remove gaussian noise in digital images. </a:t>
            </a:r>
            <a:r>
              <a:rPr lang="en-US" sz="1800" b="0" i="1" dirty="0">
                <a:solidFill>
                  <a:srgbClr val="000000"/>
                </a:solidFill>
                <a:effectLst/>
                <a:latin typeface="Times New Roman" panose="02020603050405020304" pitchFamily="18" charset="0"/>
                <a:cs typeface="Times New Roman" panose="02020603050405020304" pitchFamily="18" charset="0"/>
              </a:rPr>
              <a:t>IAENG International Journal of Computer Science</a:t>
            </a:r>
            <a:r>
              <a:rPr lang="en-US" sz="1800" b="0" i="0" dirty="0">
                <a:solidFill>
                  <a:srgbClr val="000000"/>
                </a:solidFill>
                <a:effectLst/>
                <a:latin typeface="Times New Roman" panose="02020603050405020304" pitchFamily="18" charset="0"/>
                <a:cs typeface="Times New Roman" panose="02020603050405020304" pitchFamily="18" charset="0"/>
              </a:rPr>
              <a:t>, 37(1), 2010.</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[10] B. Green. Edge detection tutorial, 2002. http://dasl.mem.drexel.edu/</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alumni/</a:t>
            </a:r>
            <a:r>
              <a:rPr lang="en-US" sz="1800" b="0" i="0" dirty="0" err="1">
                <a:solidFill>
                  <a:srgbClr val="000000"/>
                </a:solidFill>
                <a:effectLst/>
                <a:latin typeface="Times New Roman" panose="02020603050405020304" pitchFamily="18" charset="0"/>
                <a:cs typeface="Times New Roman" panose="02020603050405020304" pitchFamily="18" charset="0"/>
              </a:rPr>
              <a:t>bGreen</a:t>
            </a:r>
            <a:r>
              <a:rPr lang="en-US" sz="1800" b="0" i="0" dirty="0">
                <a:solidFill>
                  <a:srgbClr val="000000"/>
                </a:solidFill>
                <a:effectLst/>
                <a:latin typeface="Times New Roman" panose="02020603050405020304" pitchFamily="18" charset="0"/>
                <a:cs typeface="Times New Roman" panose="02020603050405020304" pitchFamily="18" charset="0"/>
              </a:rPr>
              <a:t>/www.pages.drexel.edu/ weg22/edge.html [Online; accessed June-2013].</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[11] M. L. M. Zain, I. </a:t>
            </a:r>
            <a:r>
              <a:rPr lang="en-US" sz="1800" b="0" i="0" dirty="0" err="1">
                <a:solidFill>
                  <a:srgbClr val="000000"/>
                </a:solidFill>
                <a:effectLst/>
                <a:latin typeface="Times New Roman" panose="02020603050405020304" pitchFamily="18" charset="0"/>
                <a:cs typeface="Times New Roman" panose="02020603050405020304" pitchFamily="18" charset="0"/>
              </a:rPr>
              <a:t>Elamvazuthi</a:t>
            </a:r>
            <a:r>
              <a:rPr lang="en-US" sz="1800" b="0" i="0" dirty="0">
                <a:solidFill>
                  <a:srgbClr val="000000"/>
                </a:solidFill>
                <a:effectLst/>
                <a:latin typeface="Times New Roman" panose="02020603050405020304" pitchFamily="18" charset="0"/>
                <a:cs typeface="Times New Roman" panose="02020603050405020304" pitchFamily="18" charset="0"/>
              </a:rPr>
              <a:t>, and M. Begam. Enhancement of bone fracture image using filtering techniques. </a:t>
            </a:r>
            <a:r>
              <a:rPr lang="en-US" sz="1800" b="0" i="1" dirty="0">
                <a:solidFill>
                  <a:srgbClr val="000000"/>
                </a:solidFill>
                <a:effectLst/>
                <a:latin typeface="Times New Roman" panose="02020603050405020304" pitchFamily="18" charset="0"/>
                <a:cs typeface="Times New Roman" panose="02020603050405020304" pitchFamily="18" charset="0"/>
              </a:rPr>
              <a:t>The International Journal of Video and Image Processing and Network Security</a:t>
            </a:r>
            <a:r>
              <a:rPr lang="en-US" sz="1800" b="0" i="0" dirty="0">
                <a:solidFill>
                  <a:srgbClr val="000000"/>
                </a:solidFill>
                <a:effectLst/>
                <a:latin typeface="Times New Roman" panose="02020603050405020304" pitchFamily="18" charset="0"/>
                <a:cs typeface="Times New Roman" panose="02020603050405020304" pitchFamily="18" charset="0"/>
              </a:rPr>
              <a:t>, 9(10), 2009</a:t>
            </a:r>
            <a:r>
              <a:rPr lang="en-US" sz="1800" b="0" i="0" dirty="0">
                <a:solidFill>
                  <a:srgbClr val="000000"/>
                </a:solidFill>
                <a:effectLst/>
                <a:latin typeface="NimbusRomNo9L-Regu"/>
              </a:rPr>
              <a:t>.</a:t>
            </a:r>
            <a:r>
              <a:rPr lang="en-US" dirty="0"/>
              <a:t> </a:t>
            </a:r>
            <a:br>
              <a:rPr lang="en-US" dirty="0"/>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555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4DD92-355E-4B0D-89BA-E4B6880CF8D9}"/>
              </a:ext>
            </a:extLst>
          </p:cNvPr>
          <p:cNvSpPr txBox="1"/>
          <p:nvPr/>
        </p:nvSpPr>
        <p:spPr>
          <a:xfrm>
            <a:off x="234176" y="189571"/>
            <a:ext cx="11775687" cy="7786747"/>
          </a:xfrm>
          <a:prstGeom prst="rect">
            <a:avLst/>
          </a:prstGeom>
          <a:noFill/>
        </p:spPr>
        <p:txBody>
          <a:bodyPr wrap="square" rtlCol="0">
            <a:spAutoFit/>
          </a:bodyPr>
          <a:lstStyle/>
          <a:p>
            <a:pPr algn="ctr"/>
            <a:r>
              <a:rPr lang="en-US" sz="3200" b="1" dirty="0"/>
              <a:t>Reference</a:t>
            </a:r>
          </a:p>
          <a:p>
            <a:endParaRPr lang="en-US" b="1" dirty="0"/>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[12] E. </a:t>
            </a:r>
            <a:r>
              <a:rPr lang="en-US" b="0" i="0" dirty="0" err="1">
                <a:effectLst/>
                <a:latin typeface="Times New Roman" panose="02020603050405020304" pitchFamily="18" charset="0"/>
                <a:cs typeface="Times New Roman" panose="02020603050405020304" pitchFamily="18" charset="0"/>
              </a:rPr>
              <a:t>Hmeidi</a:t>
            </a:r>
            <a:r>
              <a:rPr lang="en-US" b="0" i="0" dirty="0">
                <a:effectLst/>
                <a:latin typeface="Times New Roman" panose="02020603050405020304" pitchFamily="18" charset="0"/>
                <a:cs typeface="Times New Roman" panose="02020603050405020304" pitchFamily="18" charset="0"/>
              </a:rPr>
              <a:t> , M. Al-</a:t>
            </a:r>
            <a:r>
              <a:rPr lang="en-US" b="0" i="0" dirty="0" err="1">
                <a:effectLst/>
                <a:latin typeface="Times New Roman" panose="02020603050405020304" pitchFamily="18" charset="0"/>
                <a:cs typeface="Times New Roman" panose="02020603050405020304" pitchFamily="18" charset="0"/>
              </a:rPr>
              <a:t>Ayyoub</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Hands Bons fractures classification system. </a:t>
            </a:r>
            <a:r>
              <a:rPr lang="en-US" sz="1800" b="0" i="0" dirty="0">
                <a:solidFill>
                  <a:srgbClr val="222222"/>
                </a:solidFill>
                <a:effectLst/>
                <a:latin typeface="Times New Roman" panose="02020603050405020304" pitchFamily="18" charset="0"/>
                <a:cs typeface="Times New Roman" panose="02020603050405020304" pitchFamily="18" charset="0"/>
              </a:rPr>
              <a:t>Jordan University of Science and Technology</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 </a:t>
            </a:r>
            <a:r>
              <a:rPr lang="en-US" sz="1800" b="0" i="0" dirty="0">
                <a:solidFill>
                  <a:srgbClr val="3874A1"/>
                </a:solidFill>
                <a:effectLst/>
                <a:latin typeface="Times New Roman" panose="02020603050405020304" pitchFamily="18" charset="0"/>
                <a:cs typeface="Times New Roman" panose="02020603050405020304" pitchFamily="18" charset="0"/>
              </a:rPr>
              <a:t>https://www.researchgate.net/publication/280037155</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[13] T. Tian. Detection of femur fractures in x-ray images. Master’s thesis, National University of Singapore, Singapore, 2002.</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1800" b="0" i="0" dirty="0">
                <a:solidFill>
                  <a:srgbClr val="000000"/>
                </a:solidFill>
                <a:effectLst/>
                <a:latin typeface="Times New Roman" panose="02020603050405020304" pitchFamily="18" charset="0"/>
                <a:cs typeface="Times New Roman" panose="02020603050405020304" pitchFamily="18" charset="0"/>
              </a:rPr>
              <a:t>[14] S. E. Lim, Y. Xing, Y. Chen, W. K. </a:t>
            </a:r>
            <a:r>
              <a:rPr lang="en-US" sz="1800" b="0" i="0" dirty="0" err="1">
                <a:solidFill>
                  <a:srgbClr val="000000"/>
                </a:solidFill>
                <a:effectLst/>
                <a:latin typeface="Times New Roman" panose="02020603050405020304" pitchFamily="18" charset="0"/>
                <a:cs typeface="Times New Roman" panose="02020603050405020304" pitchFamily="18" charset="0"/>
              </a:rPr>
              <a:t>Leow</a:t>
            </a:r>
            <a:r>
              <a:rPr lang="en-US" sz="1800" b="0" i="0" dirty="0">
                <a:solidFill>
                  <a:srgbClr val="000000"/>
                </a:solidFill>
                <a:effectLst/>
                <a:latin typeface="Times New Roman" panose="02020603050405020304" pitchFamily="18" charset="0"/>
                <a:cs typeface="Times New Roman" panose="02020603050405020304" pitchFamily="18" charset="0"/>
              </a:rPr>
              <a:t>, T. S. Howe, and M. A. </a:t>
            </a:r>
            <a:r>
              <a:rPr lang="en-US" sz="1800" b="0" i="0" dirty="0" err="1">
                <a:solidFill>
                  <a:srgbClr val="000000"/>
                </a:solidFill>
                <a:effectLst/>
                <a:latin typeface="Times New Roman" panose="02020603050405020304" pitchFamily="18" charset="0"/>
                <a:cs typeface="Times New Roman" panose="02020603050405020304" pitchFamily="18" charset="0"/>
              </a:rPr>
              <a:t>Png.Detection</a:t>
            </a:r>
            <a:r>
              <a:rPr lang="en-US" sz="1800" b="0" i="0" dirty="0">
                <a:solidFill>
                  <a:srgbClr val="000000"/>
                </a:solidFill>
                <a:effectLst/>
                <a:latin typeface="Times New Roman" panose="02020603050405020304" pitchFamily="18" charset="0"/>
                <a:cs typeface="Times New Roman" panose="02020603050405020304" pitchFamily="18" charset="0"/>
              </a:rPr>
              <a:t> of femur and radius fractures in x-ray images. In </a:t>
            </a:r>
            <a:r>
              <a:rPr lang="en-US" sz="1800" b="0" i="1" dirty="0">
                <a:solidFill>
                  <a:srgbClr val="000000"/>
                </a:solidFill>
                <a:effectLst/>
                <a:latin typeface="Times New Roman" panose="02020603050405020304" pitchFamily="18" charset="0"/>
                <a:cs typeface="Times New Roman" panose="02020603050405020304" pitchFamily="18" charset="0"/>
              </a:rPr>
              <a:t>Proc. 2</a:t>
            </a:r>
            <a:r>
              <a:rPr lang="en-US" sz="1800" b="0" i="1" baseline="30000" dirty="0">
                <a:solidFill>
                  <a:srgbClr val="000000"/>
                </a:solidFill>
                <a:effectLst/>
                <a:latin typeface="Times New Roman" panose="02020603050405020304" pitchFamily="18" charset="0"/>
                <a:cs typeface="Times New Roman" panose="02020603050405020304" pitchFamily="18" charset="0"/>
              </a:rPr>
              <a:t>nd</a:t>
            </a:r>
            <a:r>
              <a:rPr lang="en-US" sz="1800" b="0" i="1" dirty="0">
                <a:solidFill>
                  <a:srgbClr val="000000"/>
                </a:solidFill>
                <a:effectLst/>
                <a:latin typeface="Times New Roman" panose="02020603050405020304" pitchFamily="18" charset="0"/>
                <a:cs typeface="Times New Roman" panose="02020603050405020304" pitchFamily="18" charset="0"/>
              </a:rPr>
              <a:t> Int. Conf. on Advances in Medical Signal and Info. Proc</a:t>
            </a:r>
            <a:r>
              <a:rPr lang="en-US" sz="1800" b="0" i="0" dirty="0">
                <a:solidFill>
                  <a:srgbClr val="000000"/>
                </a:solidFill>
                <a:effectLst/>
                <a:latin typeface="Times New Roman" panose="02020603050405020304" pitchFamily="18" charset="0"/>
                <a:cs typeface="Times New Roman" panose="02020603050405020304" pitchFamily="18" charset="0"/>
              </a:rPr>
              <a:t>, 2004.</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[15]</a:t>
            </a:r>
            <a:r>
              <a:rPr lang="en-US" sz="1800" b="0" i="0" dirty="0">
                <a:solidFill>
                  <a:srgbClr val="000000"/>
                </a:solidFill>
                <a:effectLst/>
                <a:latin typeface="Times New Roman" panose="02020603050405020304" pitchFamily="18" charset="0"/>
                <a:cs typeface="Times New Roman" panose="02020603050405020304" pitchFamily="18" charset="0"/>
              </a:rPr>
              <a:t> D. W.-H. Yap, Y. Chen, W. K. </a:t>
            </a:r>
            <a:r>
              <a:rPr lang="en-US" sz="1800" b="0" i="0" dirty="0" err="1">
                <a:solidFill>
                  <a:srgbClr val="000000"/>
                </a:solidFill>
                <a:effectLst/>
                <a:latin typeface="Times New Roman" panose="02020603050405020304" pitchFamily="18" charset="0"/>
                <a:cs typeface="Times New Roman" panose="02020603050405020304" pitchFamily="18" charset="0"/>
              </a:rPr>
              <a:t>Leow</a:t>
            </a:r>
            <a:r>
              <a:rPr lang="en-US" sz="1800" b="0" i="0" dirty="0">
                <a:solidFill>
                  <a:srgbClr val="000000"/>
                </a:solidFill>
                <a:effectLst/>
                <a:latin typeface="Times New Roman" panose="02020603050405020304" pitchFamily="18" charset="0"/>
                <a:cs typeface="Times New Roman" panose="02020603050405020304" pitchFamily="18" charset="0"/>
              </a:rPr>
              <a:t>, T. S. Howe, and M. A. </a:t>
            </a:r>
            <a:r>
              <a:rPr lang="en-US" sz="1800" b="0" i="0" dirty="0" err="1">
                <a:solidFill>
                  <a:srgbClr val="000000"/>
                </a:solidFill>
                <a:effectLst/>
                <a:latin typeface="Times New Roman" panose="02020603050405020304" pitchFamily="18" charset="0"/>
                <a:cs typeface="Times New Roman" panose="02020603050405020304" pitchFamily="18" charset="0"/>
              </a:rPr>
              <a:t>Png</a:t>
            </a:r>
            <a:r>
              <a:rPr lang="en-US" sz="1800" b="0" i="0" dirty="0">
                <a:solidFill>
                  <a:srgbClr val="000000"/>
                </a:solidFill>
                <a:effectLst/>
                <a:latin typeface="Times New Roman" panose="02020603050405020304" pitchFamily="18" charset="0"/>
                <a:cs typeface="Times New Roman" panose="02020603050405020304" pitchFamily="18" charset="0"/>
              </a:rPr>
              <a:t>. Detecting femur fractures by texture analysis of trabeculae. In </a:t>
            </a:r>
            <a:r>
              <a:rPr lang="en-US" sz="1800" b="0" i="1" dirty="0">
                <a:solidFill>
                  <a:srgbClr val="000000"/>
                </a:solidFill>
                <a:effectLst/>
                <a:latin typeface="Times New Roman" panose="02020603050405020304" pitchFamily="18" charset="0"/>
                <a:cs typeface="Times New Roman" panose="02020603050405020304" pitchFamily="18" charset="0"/>
              </a:rPr>
              <a:t>Pattern Recognition, 2004. ICPR 2004. Proceedings of the 17th International Conference on</a:t>
            </a:r>
            <a:r>
              <a:rPr lang="en-US" sz="1800" b="0" i="0" dirty="0">
                <a:solidFill>
                  <a:srgbClr val="000000"/>
                </a:solidFill>
                <a:effectLst/>
                <a:latin typeface="Times New Roman" panose="02020603050405020304" pitchFamily="18" charset="0"/>
                <a:cs typeface="Times New Roman" panose="02020603050405020304" pitchFamily="18" charset="0"/>
              </a:rPr>
              <a:t>, volume 3, pages 730–733. IEEE, 2004.</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[16]</a:t>
            </a:r>
            <a:r>
              <a:rPr lang="en-US" sz="1800" b="0" i="0" dirty="0">
                <a:solidFill>
                  <a:srgbClr val="000000"/>
                </a:solidFill>
                <a:effectLst/>
                <a:latin typeface="Times New Roman" panose="02020603050405020304" pitchFamily="18" charset="0"/>
                <a:cs typeface="Times New Roman" panose="02020603050405020304" pitchFamily="18" charset="0"/>
              </a:rPr>
              <a:t> V. L. F. Lum, W. K. </a:t>
            </a:r>
            <a:r>
              <a:rPr lang="en-US" sz="1800" b="0" i="0" dirty="0" err="1">
                <a:solidFill>
                  <a:srgbClr val="000000"/>
                </a:solidFill>
                <a:effectLst/>
                <a:latin typeface="Times New Roman" panose="02020603050405020304" pitchFamily="18" charset="0"/>
                <a:cs typeface="Times New Roman" panose="02020603050405020304" pitchFamily="18" charset="0"/>
              </a:rPr>
              <a:t>Leow</a:t>
            </a:r>
            <a:r>
              <a:rPr lang="en-US" sz="1800" b="0" i="0" dirty="0">
                <a:solidFill>
                  <a:srgbClr val="000000"/>
                </a:solidFill>
                <a:effectLst/>
                <a:latin typeface="Times New Roman" panose="02020603050405020304" pitchFamily="18" charset="0"/>
                <a:cs typeface="Times New Roman" panose="02020603050405020304" pitchFamily="18" charset="0"/>
              </a:rPr>
              <a:t>, Y. Chen, T. S. Howe, and M. A. </a:t>
            </a:r>
            <a:r>
              <a:rPr lang="en-US" sz="1800" b="0" i="0" dirty="0" err="1">
                <a:solidFill>
                  <a:srgbClr val="000000"/>
                </a:solidFill>
                <a:effectLst/>
                <a:latin typeface="Times New Roman" panose="02020603050405020304" pitchFamily="18" charset="0"/>
                <a:cs typeface="Times New Roman" panose="02020603050405020304" pitchFamily="18" charset="0"/>
              </a:rPr>
              <a:t>Png</a:t>
            </a:r>
            <a:r>
              <a:rPr lang="en-US" sz="1800" b="0" i="0" dirty="0">
                <a:solidFill>
                  <a:srgbClr val="000000"/>
                </a:solidFill>
                <a:effectLst/>
                <a:latin typeface="Times New Roman" panose="02020603050405020304" pitchFamily="18" charset="0"/>
                <a:cs typeface="Times New Roman" panose="02020603050405020304" pitchFamily="18" charset="0"/>
              </a:rPr>
              <a:t>. Combining classifiers for bone fracture detection in x-ray images. In </a:t>
            </a:r>
            <a:r>
              <a:rPr lang="en-US" sz="1800" b="0" i="1" dirty="0">
                <a:solidFill>
                  <a:srgbClr val="000000"/>
                </a:solidFill>
                <a:effectLst/>
                <a:latin typeface="Times New Roman" panose="02020603050405020304" pitchFamily="18" charset="0"/>
                <a:cs typeface="Times New Roman" panose="02020603050405020304" pitchFamily="18" charset="0"/>
              </a:rPr>
              <a:t>Image Processing, 2005. ICIP 2005. IEEE International Conference on</a:t>
            </a:r>
            <a:r>
              <a:rPr lang="en-US" sz="1800" b="0" i="0" dirty="0">
                <a:solidFill>
                  <a:srgbClr val="000000"/>
                </a:solidFill>
                <a:effectLst/>
                <a:latin typeface="Times New Roman" panose="02020603050405020304" pitchFamily="18" charset="0"/>
                <a:cs typeface="Times New Roman" panose="02020603050405020304" pitchFamily="18" charset="0"/>
              </a:rPr>
              <a:t>, volume 1, pages I–1149. IEEE, 2005.</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1800" b="0" i="0" dirty="0">
                <a:solidFill>
                  <a:srgbClr val="000000"/>
                </a:solidFill>
                <a:effectLst/>
                <a:latin typeface="NimbusRomNo9L-Regu"/>
              </a:rPr>
              <a:t>[17] J. C. He, W. K. </a:t>
            </a:r>
            <a:r>
              <a:rPr lang="en-US" sz="1800" b="0" i="0" dirty="0" err="1">
                <a:solidFill>
                  <a:srgbClr val="000000"/>
                </a:solidFill>
                <a:effectLst/>
                <a:latin typeface="NimbusRomNo9L-Regu"/>
              </a:rPr>
              <a:t>Leow</a:t>
            </a:r>
            <a:r>
              <a:rPr lang="en-US" sz="1800" b="0" i="0" dirty="0">
                <a:solidFill>
                  <a:srgbClr val="000000"/>
                </a:solidFill>
                <a:effectLst/>
                <a:latin typeface="NimbusRomNo9L-Regu"/>
              </a:rPr>
              <a:t>, and T. S. Howe. Hierarchical classifiers for</a:t>
            </a:r>
            <a:r>
              <a:rPr lang="en-US" dirty="0"/>
              <a:t> </a:t>
            </a:r>
            <a:r>
              <a:rPr lang="en-US" sz="1800" b="0" i="0" dirty="0">
                <a:solidFill>
                  <a:srgbClr val="000000"/>
                </a:solidFill>
                <a:effectLst/>
                <a:latin typeface="NimbusRomNo9L-Regu"/>
              </a:rPr>
              <a:t>detection of fractures in x-ray images. In </a:t>
            </a:r>
            <a:r>
              <a:rPr lang="en-US" sz="1800" b="0" i="1" dirty="0">
                <a:solidFill>
                  <a:srgbClr val="000000"/>
                </a:solidFill>
                <a:effectLst/>
                <a:latin typeface="NimbusRomNo9L-ReguItal"/>
              </a:rPr>
              <a:t>Computer Analysis of Images and Patterns</a:t>
            </a:r>
            <a:r>
              <a:rPr lang="en-US" sz="1800" b="0" i="0" dirty="0">
                <a:solidFill>
                  <a:srgbClr val="000000"/>
                </a:solidFill>
                <a:effectLst/>
                <a:latin typeface="NimbusRomNo9L-Regu"/>
              </a:rPr>
              <a:t>, pages 962–969. Springer, 2007.</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[18] S. Mahendran and S. S. Baboo. An enhanced tibia fracture detection tool using image processing and classification fusion techniques in X-ray images. </a:t>
            </a:r>
            <a:r>
              <a:rPr lang="en-US" sz="1800" b="0" i="1" dirty="0">
                <a:solidFill>
                  <a:srgbClr val="000000"/>
                </a:solidFill>
                <a:effectLst/>
                <a:latin typeface="NimbusRomNo9L-ReguItal"/>
              </a:rPr>
              <a:t>Global Journal of Computer Science and Technology (GJCST)</a:t>
            </a:r>
            <a:r>
              <a:rPr lang="en-US" sz="1800" b="0" i="0" dirty="0">
                <a:solidFill>
                  <a:srgbClr val="000000"/>
                </a:solidFill>
                <a:effectLst/>
                <a:latin typeface="NimbusRomNo9L-Regu"/>
              </a:rPr>
              <a:t>, 11(14):23–28, 2011</a:t>
            </a:r>
            <a:r>
              <a:rPr lang="en-US" dirty="0"/>
              <a:t> </a:t>
            </a:r>
            <a:br>
              <a:rPr lang="en-US" dirty="0"/>
            </a:br>
            <a:br>
              <a:rPr lang="en-US" dirty="0"/>
            </a:br>
            <a:br>
              <a:rPr lang="en-US" dirty="0"/>
            </a:br>
            <a:br>
              <a:rPr lang="en-US" dirty="0"/>
            </a:br>
            <a:br>
              <a:rPr lang="en-US" dirty="0"/>
            </a:br>
            <a:endParaRPr lang="en-US" dirty="0"/>
          </a:p>
          <a:p>
            <a:br>
              <a:rPr lang="en-US" dirty="0"/>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753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4DD92-355E-4B0D-89BA-E4B6880CF8D9}"/>
              </a:ext>
            </a:extLst>
          </p:cNvPr>
          <p:cNvSpPr txBox="1"/>
          <p:nvPr/>
        </p:nvSpPr>
        <p:spPr>
          <a:xfrm>
            <a:off x="234176" y="189571"/>
            <a:ext cx="11775687" cy="5847755"/>
          </a:xfrm>
          <a:prstGeom prst="rect">
            <a:avLst/>
          </a:prstGeom>
          <a:noFill/>
        </p:spPr>
        <p:txBody>
          <a:bodyPr wrap="square" rtlCol="0">
            <a:spAutoFit/>
          </a:bodyPr>
          <a:lstStyle/>
          <a:p>
            <a:pPr algn="ctr"/>
            <a:r>
              <a:rPr lang="en-US" sz="3200" b="1" dirty="0"/>
              <a:t>Reference</a:t>
            </a:r>
          </a:p>
          <a:p>
            <a:endParaRPr lang="en-US" b="1" dirty="0"/>
          </a:p>
          <a:p>
            <a:pPr marL="285750" indent="-285750">
              <a:buFont typeface="Wingdings" panose="05000000000000000000" pitchFamily="2" charset="2"/>
              <a:buChar char="§"/>
            </a:pPr>
            <a:r>
              <a:rPr lang="en-US" sz="1800" b="0" i="0" dirty="0">
                <a:solidFill>
                  <a:srgbClr val="000000"/>
                </a:solidFill>
                <a:effectLst/>
                <a:latin typeface="NimbusRomNo9L-Regu"/>
              </a:rPr>
              <a:t>[19] H. Y. Chai, L. K. Wee, T. T. </a:t>
            </a:r>
            <a:r>
              <a:rPr lang="en-US" sz="1800" b="0" i="0" dirty="0" err="1">
                <a:solidFill>
                  <a:srgbClr val="000000"/>
                </a:solidFill>
                <a:effectLst/>
                <a:latin typeface="NimbusRomNo9L-Regu"/>
              </a:rPr>
              <a:t>Swee</a:t>
            </a:r>
            <a:r>
              <a:rPr lang="en-US" sz="1800" b="0" i="0" dirty="0">
                <a:solidFill>
                  <a:srgbClr val="000000"/>
                </a:solidFill>
                <a:effectLst/>
                <a:latin typeface="NimbusRomNo9L-Regu"/>
              </a:rPr>
              <a:t>, and S. Hussain. Gray-level cooccurrence matrix bone fracture detection. </a:t>
            </a:r>
            <a:r>
              <a:rPr lang="en-US" sz="1800" b="0" i="1" dirty="0">
                <a:solidFill>
                  <a:srgbClr val="000000"/>
                </a:solidFill>
                <a:effectLst/>
                <a:latin typeface="NimbusRomNo9L-ReguItal"/>
              </a:rPr>
              <a:t>WSEAS TRANSACTIONS on SYSTEMS</a:t>
            </a:r>
            <a:r>
              <a:rPr lang="en-US" sz="1800" b="0" i="0" dirty="0">
                <a:solidFill>
                  <a:srgbClr val="000000"/>
                </a:solidFill>
                <a:effectLst/>
                <a:latin typeface="NimbusRomNo9L-Regu"/>
              </a:rPr>
              <a:t>, 10(1), 2011.</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[20] A. Bielecki, M. </a:t>
            </a:r>
            <a:r>
              <a:rPr lang="en-US" sz="1800" b="0" i="0" dirty="0" err="1">
                <a:solidFill>
                  <a:srgbClr val="000000"/>
                </a:solidFill>
                <a:effectLst/>
                <a:latin typeface="NimbusRomNo9L-Regu"/>
              </a:rPr>
              <a:t>Korkosz</a:t>
            </a:r>
            <a:r>
              <a:rPr lang="en-US" sz="1800" b="0" i="0" dirty="0">
                <a:solidFill>
                  <a:srgbClr val="000000"/>
                </a:solidFill>
                <a:effectLst/>
                <a:latin typeface="NimbusRomNo9L-Regu"/>
              </a:rPr>
              <a:t>, and B. Zielinski. Hand radiographs pre-processing, image representation in the finger regions and joint space width measurements for image interpretation. </a:t>
            </a:r>
            <a:r>
              <a:rPr lang="en-US" sz="1800" b="0" i="1" dirty="0">
                <a:solidFill>
                  <a:srgbClr val="000000"/>
                </a:solidFill>
                <a:effectLst/>
                <a:latin typeface="NimbusRomNo9L-ReguItal"/>
              </a:rPr>
              <a:t>Pattern Recognition</a:t>
            </a:r>
            <a:r>
              <a:rPr lang="en-US" sz="1800" b="0" i="0" dirty="0">
                <a:solidFill>
                  <a:srgbClr val="000000"/>
                </a:solidFill>
                <a:effectLst/>
                <a:latin typeface="NimbusRomNo9L-Regu"/>
              </a:rPr>
              <a:t>, 41(12):3786–3798, 2008.</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[21] H. Y. Chai, L. K. Wee, T. T. </a:t>
            </a:r>
            <a:r>
              <a:rPr lang="en-US" sz="1800" b="0" i="0" dirty="0" err="1">
                <a:solidFill>
                  <a:srgbClr val="000000"/>
                </a:solidFill>
                <a:effectLst/>
                <a:latin typeface="NimbusRomNo9L-Regu"/>
              </a:rPr>
              <a:t>Swee</a:t>
            </a:r>
            <a:r>
              <a:rPr lang="en-US" sz="1800" b="0" i="0" dirty="0">
                <a:solidFill>
                  <a:srgbClr val="000000"/>
                </a:solidFill>
                <a:effectLst/>
                <a:latin typeface="NimbusRomNo9L-Regu"/>
              </a:rPr>
              <a:t>, and S. Hussain. </a:t>
            </a:r>
            <a:r>
              <a:rPr lang="en-US" sz="1800" b="0" i="0" dirty="0" err="1">
                <a:solidFill>
                  <a:srgbClr val="000000"/>
                </a:solidFill>
                <a:effectLst/>
                <a:latin typeface="NimbusRomNo9L-Regu"/>
              </a:rPr>
              <a:t>Glcm</a:t>
            </a:r>
            <a:r>
              <a:rPr lang="en-US" sz="1800" b="0" i="0" dirty="0">
                <a:solidFill>
                  <a:srgbClr val="000000"/>
                </a:solidFill>
                <a:effectLst/>
                <a:latin typeface="NimbusRomNo9L-Regu"/>
              </a:rPr>
              <a:t> based adaptive crossed reconstructed (</a:t>
            </a:r>
            <a:r>
              <a:rPr lang="en-US" sz="1800" b="0" i="0" dirty="0" err="1">
                <a:solidFill>
                  <a:srgbClr val="000000"/>
                </a:solidFill>
                <a:effectLst/>
                <a:latin typeface="NimbusRomNo9L-Regu"/>
              </a:rPr>
              <a:t>acr</a:t>
            </a:r>
            <a:r>
              <a:rPr lang="en-US" sz="1800" b="0" i="0" dirty="0">
                <a:solidFill>
                  <a:srgbClr val="000000"/>
                </a:solidFill>
                <a:effectLst/>
                <a:latin typeface="NimbusRomNo9L-Regu"/>
              </a:rPr>
              <a:t>) k-mean clustering hand bone segmentation. </a:t>
            </a:r>
            <a:r>
              <a:rPr lang="en-US" sz="1800" b="0" i="1" dirty="0">
                <a:solidFill>
                  <a:srgbClr val="000000"/>
                </a:solidFill>
                <a:effectLst/>
                <a:latin typeface="NimbusRomNo9L-ReguItal"/>
              </a:rPr>
              <a:t>Book GLCM based adaptive crossed reconstructed (ACR) k-mean clustering hand bone segmentation</a:t>
            </a:r>
            <a:r>
              <a:rPr lang="en-US" sz="1800" b="0" i="0" dirty="0">
                <a:solidFill>
                  <a:srgbClr val="000000"/>
                </a:solidFill>
                <a:effectLst/>
                <a:latin typeface="NimbusRomNo9L-Regu"/>
              </a:rPr>
              <a:t>, pages 192–197, 2011.</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[22] B. Zielinski. A fully-automated algorithm dedicated to computing metacarpophalangeal and interphalangeal joint cavity widths. </a:t>
            </a:r>
            <a:r>
              <a:rPr lang="en-US" sz="1800" b="0" i="1" dirty="0" err="1">
                <a:solidFill>
                  <a:srgbClr val="000000"/>
                </a:solidFill>
                <a:effectLst/>
                <a:latin typeface="NimbusRomNo9L-ReguItal"/>
              </a:rPr>
              <a:t>Schedae</a:t>
            </a:r>
            <a:r>
              <a:rPr lang="en-US" i="1" dirty="0">
                <a:solidFill>
                  <a:srgbClr val="000000"/>
                </a:solidFill>
                <a:latin typeface="NimbusRomNo9L-ReguItal"/>
              </a:rPr>
              <a:t> </a:t>
            </a:r>
            <a:r>
              <a:rPr lang="en-US" sz="1800" b="0" i="1" dirty="0" err="1">
                <a:solidFill>
                  <a:srgbClr val="000000"/>
                </a:solidFill>
                <a:effectLst/>
                <a:latin typeface="NimbusRomNo9L-ReguItal"/>
              </a:rPr>
              <a:t>Informaticae</a:t>
            </a:r>
            <a:r>
              <a:rPr lang="en-US" sz="1800" b="0" i="0" dirty="0">
                <a:solidFill>
                  <a:srgbClr val="000000"/>
                </a:solidFill>
                <a:effectLst/>
                <a:latin typeface="NimbusRomNo9L-Regu"/>
              </a:rPr>
              <a:t>, 16:47–67, 2007.</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[23] O. Bandyopadhyay, B. Chanda, and B. B. Bhattacharya. Entropy-based automatic segmentation of bones in digital x ray images. In </a:t>
            </a:r>
            <a:r>
              <a:rPr lang="en-US" sz="1800" b="0" i="1" dirty="0">
                <a:solidFill>
                  <a:srgbClr val="000000"/>
                </a:solidFill>
                <a:effectLst/>
                <a:latin typeface="NimbusRomNo9L-ReguItal"/>
              </a:rPr>
              <a:t>Pattern Recognition and Machine Intelligence</a:t>
            </a:r>
            <a:r>
              <a:rPr lang="en-US" sz="1800" b="0" i="0" dirty="0">
                <a:solidFill>
                  <a:srgbClr val="000000"/>
                </a:solidFill>
                <a:effectLst/>
                <a:latin typeface="NimbusRomNo9L-Regu"/>
              </a:rPr>
              <a:t>, pages 122–129. Springer, 2011.</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[24] S. Hao, Y. Han, J. Zhang, and Z. Ji. Automatic isolation of carpal-bone in hand x-ray medical image. In </a:t>
            </a:r>
            <a:r>
              <a:rPr lang="en-US" sz="1800" b="0" i="1" dirty="0">
                <a:solidFill>
                  <a:srgbClr val="000000"/>
                </a:solidFill>
                <a:effectLst/>
                <a:latin typeface="NimbusRomNo9L-ReguItal"/>
              </a:rPr>
              <a:t>Informatics and Management Science I</a:t>
            </a:r>
            <a:r>
              <a:rPr lang="en-US" sz="1800" b="0" i="0" dirty="0">
                <a:solidFill>
                  <a:srgbClr val="000000"/>
                </a:solidFill>
                <a:effectLst/>
                <a:latin typeface="NimbusRomNo9L-Regu"/>
              </a:rPr>
              <a:t>, pages 657–662. Springer, 2013.</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[25] T. M. Lehmann, D. </a:t>
            </a:r>
            <a:r>
              <a:rPr lang="en-US" sz="1800" b="0" i="0" dirty="0" err="1">
                <a:solidFill>
                  <a:srgbClr val="000000"/>
                </a:solidFill>
                <a:effectLst/>
                <a:latin typeface="NimbusRomNo9L-Regu"/>
              </a:rPr>
              <a:t>Beier</a:t>
            </a:r>
            <a:r>
              <a:rPr lang="en-US" sz="1800" b="0" i="0" dirty="0">
                <a:solidFill>
                  <a:srgbClr val="000000"/>
                </a:solidFill>
                <a:effectLst/>
                <a:latin typeface="NimbusRomNo9L-Regu"/>
              </a:rPr>
              <a:t>, C. </a:t>
            </a:r>
            <a:r>
              <a:rPr lang="en-US" sz="1800" b="0" i="0" dirty="0" err="1">
                <a:solidFill>
                  <a:srgbClr val="000000"/>
                </a:solidFill>
                <a:effectLst/>
                <a:latin typeface="NimbusRomNo9L-Regu"/>
              </a:rPr>
              <a:t>Thies</a:t>
            </a:r>
            <a:r>
              <a:rPr lang="en-US" sz="1800" b="0" i="0" dirty="0">
                <a:solidFill>
                  <a:srgbClr val="000000"/>
                </a:solidFill>
                <a:effectLst/>
                <a:latin typeface="NimbusRomNo9L-Regu"/>
              </a:rPr>
              <a:t>, and T. </a:t>
            </a:r>
            <a:r>
              <a:rPr lang="en-US" sz="1800" b="0" i="0" dirty="0" err="1">
                <a:solidFill>
                  <a:srgbClr val="000000"/>
                </a:solidFill>
                <a:effectLst/>
                <a:latin typeface="NimbusRomNo9L-Regu"/>
              </a:rPr>
              <a:t>Seidl</a:t>
            </a:r>
            <a:r>
              <a:rPr lang="en-US" sz="1800" b="0" i="0" dirty="0">
                <a:solidFill>
                  <a:srgbClr val="000000"/>
                </a:solidFill>
                <a:effectLst/>
                <a:latin typeface="NimbusRomNo9L-Regu"/>
              </a:rPr>
              <a:t>. Segmentation of medical images combining local, regional, global, and hierarchical distances into a bottom-up region merging scheme. In </a:t>
            </a:r>
            <a:r>
              <a:rPr lang="en-US" sz="1800" b="0" i="1" dirty="0">
                <a:solidFill>
                  <a:srgbClr val="000000"/>
                </a:solidFill>
                <a:effectLst/>
                <a:latin typeface="NimbusRomNo9L-ReguItal"/>
              </a:rPr>
              <a:t>Proc. of SPIE Vol</a:t>
            </a:r>
            <a:r>
              <a:rPr lang="en-US" sz="1800" b="0" i="0" dirty="0">
                <a:solidFill>
                  <a:srgbClr val="000000"/>
                </a:solidFill>
                <a:effectLst/>
                <a:latin typeface="NimbusRomNo9L-Regu"/>
              </a:rPr>
              <a:t>, volume 5747, page 547, 2005.</a:t>
            </a:r>
            <a:r>
              <a:rPr lang="en-US" dirty="0"/>
              <a:t> </a:t>
            </a:r>
          </a:p>
          <a:p>
            <a:pPr marL="285750" indent="-285750">
              <a:buFont typeface="Wingdings" panose="05000000000000000000" pitchFamily="2" charset="2"/>
              <a:buChar char="§"/>
            </a:pPr>
            <a:r>
              <a:rPr lang="en-US" sz="1800" b="0" i="0" dirty="0">
                <a:solidFill>
                  <a:srgbClr val="000000"/>
                </a:solidFill>
                <a:effectLst/>
                <a:latin typeface="NimbusRomNo9L-Regu"/>
              </a:rPr>
              <a:t>[26] P. Lin, C. Zheng, F. Zhang, and Y. Yang. X-ray carpal-bone image boundary feature analysis using region statistical feature based level set method for skeletal age assessment application. </a:t>
            </a:r>
            <a:r>
              <a:rPr lang="en-US" sz="1800" b="0" i="1" dirty="0">
                <a:solidFill>
                  <a:srgbClr val="000000"/>
                </a:solidFill>
                <a:effectLst/>
                <a:latin typeface="NimbusRomNo9L-ReguItal"/>
              </a:rPr>
              <a:t>Optica </a:t>
            </a:r>
            <a:r>
              <a:rPr lang="en-US" sz="1800" b="0" i="1" dirty="0" err="1">
                <a:solidFill>
                  <a:srgbClr val="000000"/>
                </a:solidFill>
                <a:effectLst/>
                <a:latin typeface="NimbusRomNo9L-ReguItal"/>
              </a:rPr>
              <a:t>Applicata</a:t>
            </a:r>
            <a:r>
              <a:rPr lang="en-US" sz="1800" b="0" i="0" dirty="0">
                <a:solidFill>
                  <a:srgbClr val="000000"/>
                </a:solidFill>
                <a:effectLst/>
                <a:latin typeface="NimbusRomNo9L-Regu"/>
              </a:rPr>
              <a:t>, 35(2):283, 2005.</a:t>
            </a:r>
            <a:r>
              <a:rPr lang="en-US" dirty="0"/>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24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A75E2-A9FE-48D5-9F2A-DB1035B6A614}"/>
              </a:ext>
            </a:extLst>
          </p:cNvPr>
          <p:cNvPicPr>
            <a:picLocks noChangeAspect="1"/>
          </p:cNvPicPr>
          <p:nvPr/>
        </p:nvPicPr>
        <p:blipFill>
          <a:blip r:embed="rId2"/>
          <a:stretch>
            <a:fillRect/>
          </a:stretch>
        </p:blipFill>
        <p:spPr>
          <a:xfrm>
            <a:off x="1614792" y="862987"/>
            <a:ext cx="8142936" cy="4478615"/>
          </a:xfrm>
          <a:prstGeom prst="rect">
            <a:avLst/>
          </a:prstGeom>
        </p:spPr>
      </p:pic>
    </p:spTree>
    <p:extLst>
      <p:ext uri="{BB962C8B-B14F-4D97-AF65-F5344CB8AC3E}">
        <p14:creationId xmlns:p14="http://schemas.microsoft.com/office/powerpoint/2010/main" val="124411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12F5-589D-459B-BF89-9D3948694CB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 (</a:t>
            </a:r>
            <a:r>
              <a:rPr lang="en-US" sz="2800" b="0" i="0" dirty="0">
                <a:solidFill>
                  <a:srgbClr val="171725"/>
                </a:solidFill>
                <a:effectLst/>
                <a:latin typeface="Tajawal-Medium"/>
              </a:rPr>
              <a:t>bone fractures </a:t>
            </a:r>
            <a:r>
              <a:rPr lang="en-US" sz="2000" b="0" i="0" dirty="0">
                <a:solidFill>
                  <a:srgbClr val="171725"/>
                </a:solidFill>
                <a:effectLst/>
                <a:latin typeface="Tajawal-Medium"/>
              </a:rPr>
              <a:t>cont.</a:t>
            </a:r>
            <a:r>
              <a:rPr lang="en-US" sz="2800" b="0" i="0" dirty="0">
                <a:solidFill>
                  <a:srgbClr val="171725"/>
                </a:solidFill>
                <a:effectLst/>
                <a:latin typeface="Tajawal-Medium"/>
              </a:rPr>
              <a:t>)</a:t>
            </a:r>
            <a:br>
              <a:rPr lang="en-US" sz="2800" b="0" i="0" dirty="0">
                <a:solidFill>
                  <a:srgbClr val="171725"/>
                </a:solidFill>
                <a:effectLst/>
                <a:latin typeface="Tajawal-Medium"/>
              </a:rPr>
            </a:br>
            <a:r>
              <a:rPr lang="en-US" sz="2800" dirty="0">
                <a:latin typeface="Times New Roman" panose="02020603050405020304" pitchFamily="18" charset="0"/>
                <a:cs typeface="Times New Roman" panose="02020603050405020304" pitchFamily="18" charset="0"/>
              </a:rPr>
              <a:t> </a:t>
            </a:r>
            <a:endParaRPr lang="en-US" sz="2800" dirty="0"/>
          </a:p>
        </p:txBody>
      </p:sp>
      <p:sp>
        <p:nvSpPr>
          <p:cNvPr id="3" name="Content Placeholder 2">
            <a:extLst>
              <a:ext uri="{FF2B5EF4-FFF2-40B4-BE49-F238E27FC236}">
                <a16:creationId xmlns:a16="http://schemas.microsoft.com/office/drawing/2014/main" id="{61E5B5E6-9C1F-4002-9628-F38CBF8734C9}"/>
              </a:ext>
            </a:extLst>
          </p:cNvPr>
          <p:cNvSpPr>
            <a:spLocks noGrp="1"/>
          </p:cNvSpPr>
          <p:nvPr>
            <p:ph idx="1"/>
          </p:nvPr>
        </p:nvSpPr>
        <p:spPr>
          <a:xfrm>
            <a:off x="1380931" y="1853754"/>
            <a:ext cx="9673923" cy="4071185"/>
          </a:xfrm>
        </p:spPr>
        <p:txBody>
          <a:bodyPr>
            <a:normAutofit fontScale="92500" lnSpcReduction="10000"/>
          </a:bodyPr>
          <a:lstStyle/>
          <a:p>
            <a:r>
              <a:rPr lang="en-US" sz="2200" b="1" dirty="0">
                <a:solidFill>
                  <a:srgbClr val="FF0000"/>
                </a:solidFill>
              </a:rPr>
              <a:t>How are bone fractures diagnosed ?</a:t>
            </a:r>
          </a:p>
          <a:p>
            <a:pPr marL="0" indent="0">
              <a:buNone/>
            </a:pPr>
            <a:r>
              <a:rPr lang="en-US" sz="2600" b="1" dirty="0">
                <a:solidFill>
                  <a:srgbClr val="FF0000"/>
                </a:solidFill>
              </a:rPr>
              <a:t>    </a:t>
            </a:r>
            <a:r>
              <a:rPr lang="en-US" sz="2400" b="1" dirty="0">
                <a:solidFill>
                  <a:srgbClr val="FF0000"/>
                </a:solidFill>
              </a:rPr>
              <a:t>. </a:t>
            </a:r>
            <a:r>
              <a:rPr lang="en-US" sz="2400" b="0" i="0" dirty="0">
                <a:solidFill>
                  <a:srgbClr val="212529"/>
                </a:solidFill>
                <a:effectLst/>
                <a:latin typeface="Noto-Naskh-Regular"/>
              </a:rPr>
              <a:t>Fractures are diagnosed using the following procedures:</a:t>
            </a:r>
          </a:p>
          <a:p>
            <a:pPr marL="0" indent="0">
              <a:lnSpc>
                <a:spcPct val="100000"/>
              </a:lnSpc>
              <a:buNone/>
            </a:pPr>
            <a:r>
              <a:rPr lang="en-US" sz="2400" b="1" dirty="0">
                <a:solidFill>
                  <a:srgbClr val="212529"/>
                </a:solidFill>
                <a:latin typeface="Noto-Naskh-Regular"/>
              </a:rPr>
              <a:t>             </a:t>
            </a:r>
            <a:r>
              <a:rPr lang="en-US" sz="2400" b="1" dirty="0">
                <a:solidFill>
                  <a:srgbClr val="FF0000"/>
                </a:solidFill>
                <a:latin typeface="Noto-Naskh-Regular"/>
              </a:rPr>
              <a:t>      . </a:t>
            </a:r>
            <a:r>
              <a:rPr lang="en-US" sz="2400" b="1" dirty="0">
                <a:solidFill>
                  <a:srgbClr val="212529"/>
                </a:solidFill>
                <a:latin typeface="Noto-Naskh-Regular"/>
              </a:rPr>
              <a:t>p</a:t>
            </a:r>
            <a:r>
              <a:rPr lang="en-US" sz="2400" b="1" i="0" dirty="0">
                <a:solidFill>
                  <a:srgbClr val="212529"/>
                </a:solidFill>
                <a:effectLst/>
                <a:latin typeface="Noto-Naskh-Regular"/>
              </a:rPr>
              <a:t>hysical examination of the fracture site </a:t>
            </a:r>
          </a:p>
          <a:p>
            <a:pPr marL="0" indent="0">
              <a:lnSpc>
                <a:spcPct val="100000"/>
              </a:lnSpc>
              <a:buNone/>
            </a:pPr>
            <a:r>
              <a:rPr lang="en-US" sz="2400" b="1" dirty="0">
                <a:solidFill>
                  <a:srgbClr val="212529"/>
                </a:solidFill>
                <a:latin typeface="Noto-Naskh-Regular"/>
              </a:rPr>
              <a:t>                    </a:t>
            </a:r>
            <a:r>
              <a:rPr lang="en-US" sz="2400" b="1" dirty="0">
                <a:solidFill>
                  <a:srgbClr val="FF0000"/>
                </a:solidFill>
                <a:latin typeface="Noto-Naskh-Regular"/>
              </a:rPr>
              <a:t>. </a:t>
            </a:r>
            <a:r>
              <a:rPr lang="en-US" sz="2400" b="1" i="0" dirty="0">
                <a:solidFill>
                  <a:srgbClr val="212529"/>
                </a:solidFill>
                <a:effectLst/>
                <a:latin typeface="Noto-Naskh-Regular"/>
              </a:rPr>
              <a:t>X-ray picture</a:t>
            </a:r>
          </a:p>
          <a:p>
            <a:pPr marL="0" indent="0">
              <a:lnSpc>
                <a:spcPct val="100000"/>
              </a:lnSpc>
              <a:buNone/>
            </a:pPr>
            <a:r>
              <a:rPr lang="en-US" sz="2400" b="0" i="0" dirty="0">
                <a:solidFill>
                  <a:srgbClr val="212529"/>
                </a:solidFill>
                <a:effectLst/>
                <a:latin typeface="Noto-Naskh-Regular"/>
              </a:rPr>
              <a:t>   </a:t>
            </a:r>
            <a:r>
              <a:rPr lang="en-US" sz="2400" b="1" dirty="0">
                <a:solidFill>
                  <a:srgbClr val="FF0000"/>
                </a:solidFill>
              </a:rPr>
              <a:t> . </a:t>
            </a:r>
            <a:r>
              <a:rPr lang="en-US" sz="2400" b="0" i="0" dirty="0">
                <a:solidFill>
                  <a:srgbClr val="212529"/>
                </a:solidFill>
                <a:effectLst/>
                <a:latin typeface="Noto-Naskh-Regular"/>
              </a:rPr>
              <a:t> Other examinations are also performed as needed</a:t>
            </a:r>
          </a:p>
          <a:p>
            <a:pPr marL="0" indent="0">
              <a:lnSpc>
                <a:spcPct val="100000"/>
              </a:lnSpc>
              <a:buNone/>
            </a:pPr>
            <a:r>
              <a:rPr lang="en-US" sz="2400" b="1" dirty="0">
                <a:solidFill>
                  <a:srgbClr val="212529"/>
                </a:solidFill>
                <a:latin typeface="Noto-Naskh-Regular"/>
              </a:rPr>
              <a:t>                    </a:t>
            </a:r>
            <a:r>
              <a:rPr lang="en-US" sz="2400" b="1" dirty="0">
                <a:solidFill>
                  <a:srgbClr val="FF0000"/>
                </a:solidFill>
                <a:latin typeface="Noto-Naskh-Regular"/>
              </a:rPr>
              <a:t>.</a:t>
            </a:r>
            <a:r>
              <a:rPr lang="en-US" sz="2400" b="1" dirty="0">
                <a:solidFill>
                  <a:srgbClr val="212529"/>
                </a:solidFill>
                <a:latin typeface="Noto-Naskh-Regular"/>
              </a:rPr>
              <a:t> CT scan</a:t>
            </a:r>
          </a:p>
          <a:p>
            <a:pPr marL="0" indent="0">
              <a:lnSpc>
                <a:spcPct val="100000"/>
              </a:lnSpc>
              <a:buNone/>
            </a:pPr>
            <a:r>
              <a:rPr lang="en-US" sz="2400" b="1" dirty="0">
                <a:solidFill>
                  <a:srgbClr val="212529"/>
                </a:solidFill>
                <a:latin typeface="Noto-Naskh-Regular"/>
              </a:rPr>
              <a:t>                    </a:t>
            </a:r>
            <a:r>
              <a:rPr lang="en-US" sz="2400" b="1" dirty="0">
                <a:solidFill>
                  <a:srgbClr val="FF0000"/>
                </a:solidFill>
                <a:latin typeface="Noto-Naskh-Regular"/>
              </a:rPr>
              <a:t>. </a:t>
            </a:r>
            <a:r>
              <a:rPr lang="en-US" sz="2400" b="1" dirty="0">
                <a:solidFill>
                  <a:srgbClr val="212529"/>
                </a:solidFill>
                <a:latin typeface="Noto-Naskh-Regular"/>
              </a:rPr>
              <a:t>Magnetic resonance imaging (MRI)</a:t>
            </a:r>
          </a:p>
          <a:p>
            <a:pPr marL="0" indent="0">
              <a:lnSpc>
                <a:spcPct val="100000"/>
              </a:lnSpc>
              <a:buNone/>
            </a:pPr>
            <a:r>
              <a:rPr lang="en-US" sz="2400" b="1" dirty="0">
                <a:solidFill>
                  <a:srgbClr val="212529"/>
                </a:solidFill>
                <a:latin typeface="Noto-Naskh-Regular"/>
              </a:rPr>
              <a:t>                    </a:t>
            </a:r>
            <a:r>
              <a:rPr lang="en-US" sz="2400" b="1" dirty="0">
                <a:solidFill>
                  <a:srgbClr val="FF0000"/>
                </a:solidFill>
                <a:latin typeface="Noto-Naskh-Regular"/>
              </a:rPr>
              <a:t>.</a:t>
            </a:r>
            <a:r>
              <a:rPr lang="en-US" sz="2400" b="1" dirty="0">
                <a:solidFill>
                  <a:srgbClr val="212529"/>
                </a:solidFill>
                <a:latin typeface="Noto-Naskh-Regular"/>
              </a:rPr>
              <a:t> Bone examination</a:t>
            </a:r>
          </a:p>
          <a:p>
            <a:pPr marL="0" indent="0">
              <a:lnSpc>
                <a:spcPct val="100000"/>
              </a:lnSpc>
              <a:buNone/>
            </a:pPr>
            <a:r>
              <a:rPr lang="en-US" sz="2400" b="1" i="0" dirty="0">
                <a:solidFill>
                  <a:srgbClr val="212529"/>
                </a:solidFill>
                <a:effectLst/>
                <a:latin typeface="Noto-Naskh-Regular"/>
              </a:rPr>
              <a:t> </a:t>
            </a:r>
          </a:p>
          <a:p>
            <a:pPr marL="0" indent="0">
              <a:buNone/>
            </a:pPr>
            <a:endParaRPr lang="en-US" b="1" dirty="0">
              <a:solidFill>
                <a:srgbClr val="FF0000"/>
              </a:solidFill>
            </a:endParaRPr>
          </a:p>
        </p:txBody>
      </p:sp>
    </p:spTree>
    <p:extLst>
      <p:ext uri="{BB962C8B-B14F-4D97-AF65-F5344CB8AC3E}">
        <p14:creationId xmlns:p14="http://schemas.microsoft.com/office/powerpoint/2010/main" val="184909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046D-B07C-4206-93AA-FEFF0584E15F}"/>
              </a:ext>
            </a:extLst>
          </p:cNvPr>
          <p:cNvSpPr>
            <a:spLocks noGrp="1"/>
          </p:cNvSpPr>
          <p:nvPr>
            <p:ph type="title"/>
          </p:nvPr>
        </p:nvSpPr>
        <p:spPr>
          <a:xfrm>
            <a:off x="1451579" y="849123"/>
            <a:ext cx="9603275" cy="1049235"/>
          </a:xfrm>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9BD6CF70-767B-4E0D-A132-FE88F01E0900}"/>
              </a:ext>
            </a:extLst>
          </p:cNvPr>
          <p:cNvSpPr>
            <a:spLocks noGrp="1"/>
          </p:cNvSpPr>
          <p:nvPr>
            <p:ph idx="1"/>
          </p:nvPr>
        </p:nvSpPr>
        <p:spPr>
          <a:xfrm>
            <a:off x="1451579" y="1898358"/>
            <a:ext cx="9603275" cy="4110519"/>
          </a:xfrm>
        </p:spPr>
        <p:txBody>
          <a:bodyPr>
            <a:normAutofit fontScale="77500" lnSpcReduction="20000"/>
          </a:bodyPr>
          <a:lstStyle/>
          <a:p>
            <a:r>
              <a:rPr lang="en-US" sz="2900" b="0" i="0" dirty="0">
                <a:effectLst/>
                <a:latin typeface="Times New Roman" panose="02020603050405020304" pitchFamily="18" charset="0"/>
                <a:cs typeface="Times New Roman" panose="02020603050405020304" pitchFamily="18" charset="0"/>
              </a:rPr>
              <a:t>Medical imaging has led to improvements in the diagnosis and treatment of numerous medical conditions.</a:t>
            </a:r>
          </a:p>
          <a:p>
            <a:pPr lvl="1"/>
            <a:r>
              <a:rPr lang="en-US" sz="2900" b="0" i="0" dirty="0">
                <a:effectLst/>
                <a:latin typeface="Times New Roman" panose="02020603050405020304" pitchFamily="18" charset="0"/>
                <a:cs typeface="Times New Roman" panose="02020603050405020304" pitchFamily="18" charset="0"/>
              </a:rPr>
              <a:t> </a:t>
            </a:r>
            <a:r>
              <a:rPr lang="en-US" sz="2900" b="0" i="0" dirty="0">
                <a:solidFill>
                  <a:srgbClr val="000000"/>
                </a:solidFill>
                <a:effectLst/>
                <a:latin typeface="Times New Roman" panose="02020603050405020304" pitchFamily="18" charset="0"/>
                <a:cs typeface="Times New Roman" panose="02020603050405020304" pitchFamily="18" charset="0"/>
              </a:rPr>
              <a:t>which help physicians in detecting different types of abnormalities</a:t>
            </a:r>
            <a:r>
              <a:rPr lang="en-US" sz="2900" b="0" i="0" dirty="0">
                <a:effectLst/>
                <a:latin typeface="Times New Roman" panose="02020603050405020304" pitchFamily="18" charset="0"/>
                <a:cs typeface="Times New Roman" panose="02020603050405020304" pitchFamily="18" charset="0"/>
              </a:rPr>
              <a:t>.</a:t>
            </a:r>
          </a:p>
          <a:p>
            <a:r>
              <a:rPr lang="en-US" sz="2900" b="0" i="0" dirty="0">
                <a:effectLst/>
                <a:latin typeface="Times New Roman" panose="02020603050405020304" pitchFamily="18" charset="0"/>
                <a:cs typeface="Times New Roman" panose="02020603050405020304" pitchFamily="18" charset="0"/>
              </a:rPr>
              <a:t>There are many types - or modalities - of medical imaging procedures, each of which uses different technologies and techniques. </a:t>
            </a:r>
          </a:p>
          <a:p>
            <a:pPr lvl="1"/>
            <a:r>
              <a:rPr lang="en-US" sz="2600" b="1" dirty="0">
                <a:latin typeface="Times New Roman" panose="02020603050405020304" pitchFamily="18" charset="0"/>
                <a:cs typeface="Times New Roman" panose="02020603050405020304" pitchFamily="18" charset="0"/>
              </a:rPr>
              <a:t>F</a:t>
            </a:r>
            <a:r>
              <a:rPr lang="en-US" sz="2600" b="1" i="0" u="none" strike="noStrike" dirty="0">
                <a:effectLst/>
                <a:latin typeface="Times New Roman" panose="02020603050405020304" pitchFamily="18" charset="0"/>
                <a:cs typeface="Times New Roman" panose="02020603050405020304" pitchFamily="18" charset="0"/>
              </a:rPr>
              <a:t>luoroscopy.</a:t>
            </a:r>
            <a:endParaRPr lang="en-US" sz="2600" b="1" u="none" strike="noStrike" dirty="0">
              <a:latin typeface="Times New Roman" panose="02020603050405020304" pitchFamily="18" charset="0"/>
              <a:cs typeface="Times New Roman" panose="02020603050405020304" pitchFamily="18" charset="0"/>
            </a:endParaRPr>
          </a:p>
          <a:p>
            <a:pPr lvl="1"/>
            <a:r>
              <a:rPr lang="en-US" sz="2600" b="1" i="0" u="none" strike="noStrike" dirty="0">
                <a:effectLst/>
                <a:latin typeface="Times New Roman" panose="02020603050405020304" pitchFamily="18" charset="0"/>
                <a:cs typeface="Times New Roman" panose="02020603050405020304" pitchFamily="18" charset="0"/>
              </a:rPr>
              <a:t>Radiography (</a:t>
            </a:r>
            <a:r>
              <a:rPr lang="en-US" sz="2600" b="1" u="none" strike="noStrike" dirty="0">
                <a:latin typeface="Times New Roman" panose="02020603050405020304" pitchFamily="18" charset="0"/>
                <a:cs typeface="Times New Roman" panose="02020603050405020304" pitchFamily="18" charset="0"/>
              </a:rPr>
              <a:t>X</a:t>
            </a:r>
            <a:r>
              <a:rPr lang="en-US" sz="2600" b="1" i="0" dirty="0">
                <a:effectLst/>
                <a:latin typeface="Times New Roman" panose="02020603050405020304" pitchFamily="18" charset="0"/>
                <a:cs typeface="Times New Roman" panose="02020603050405020304" pitchFamily="18" charset="0"/>
              </a:rPr>
              <a:t>-rays</a:t>
            </a:r>
            <a:r>
              <a:rPr lang="en-US" sz="2600" b="1" i="0" u="none" strike="noStrike" dirty="0">
                <a:effectLst/>
                <a:latin typeface="Times New Roman" panose="02020603050405020304" pitchFamily="18" charset="0"/>
                <a:cs typeface="Times New Roman" panose="02020603050405020304" pitchFamily="18" charset="0"/>
              </a:rPr>
              <a:t>).</a:t>
            </a:r>
          </a:p>
          <a:p>
            <a:r>
              <a:rPr lang="en-US" sz="2900" b="1" i="0" u="none" strike="noStrike" dirty="0">
                <a:effectLst/>
                <a:latin typeface="Times New Roman" panose="02020603050405020304" pitchFamily="18" charset="0"/>
                <a:cs typeface="Times New Roman" panose="02020603050405020304" pitchFamily="18" charset="0"/>
              </a:rPr>
              <a:t>Radiography :</a:t>
            </a:r>
            <a:r>
              <a:rPr lang="en-US" sz="2900" b="0" i="0" dirty="0">
                <a:effectLst/>
                <a:latin typeface="Times New Roman" panose="02020603050405020304" pitchFamily="18" charset="0"/>
                <a:cs typeface="Times New Roman" panose="02020603050405020304" pitchFamily="18" charset="0"/>
              </a:rPr>
              <a:t> conventional X-ray" including </a:t>
            </a:r>
            <a:r>
              <a:rPr lang="en-US" sz="2900" strike="noStrike" dirty="0">
                <a:effectLst/>
                <a:latin typeface="Times New Roman" panose="02020603050405020304" pitchFamily="18" charset="0"/>
                <a:cs typeface="Times New Roman" panose="02020603050405020304" pitchFamily="18" charset="0"/>
              </a:rPr>
              <a:t>mammography</a:t>
            </a:r>
            <a:r>
              <a:rPr lang="en-US" sz="2900" dirty="0">
                <a:latin typeface="Times New Roman" panose="02020603050405020304" pitchFamily="18" charset="0"/>
                <a:cs typeface="Times New Roman" panose="02020603050405020304" pitchFamily="18" charset="0"/>
              </a:rPr>
              <a:t>.</a:t>
            </a:r>
            <a:endParaRPr lang="en-US" sz="2900" b="1" i="0" strike="noStrike" dirty="0">
              <a:effectLst/>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All</a:t>
            </a:r>
            <a:r>
              <a:rPr lang="en-US" sz="2900" b="0" i="0" dirty="0">
                <a:effectLst/>
                <a:latin typeface="Times New Roman" panose="02020603050405020304" pitchFamily="18" charset="0"/>
                <a:cs typeface="Times New Roman" panose="02020603050405020304" pitchFamily="18" charset="0"/>
              </a:rPr>
              <a:t> the previous techniques use ionizing radiation to generate images of the body.</a:t>
            </a:r>
            <a:endParaRPr lang="en-US"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48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1CFB-A712-4F46-AB2F-52B10D25FDF7}"/>
              </a:ext>
            </a:extLst>
          </p:cNvPr>
          <p:cNvSpPr>
            <a:spLocks noGrp="1"/>
          </p:cNvSpPr>
          <p:nvPr>
            <p:ph type="title"/>
          </p:nvPr>
        </p:nvSpPr>
        <p:spPr>
          <a:xfrm>
            <a:off x="1451579" y="849123"/>
            <a:ext cx="9603275" cy="1049235"/>
          </a:xfrm>
        </p:spPr>
        <p:txBody>
          <a:bodyPr>
            <a:normAutofit/>
          </a:bodyPr>
          <a:lstStyle/>
          <a:p>
            <a:r>
              <a:rPr lang="en-US" dirty="0">
                <a:latin typeface="Times New Roman" panose="02020603050405020304" pitchFamily="18" charset="0"/>
                <a:cs typeface="Times New Roman" panose="02020603050405020304" pitchFamily="18" charset="0"/>
              </a:rPr>
              <a:t>Introduction </a:t>
            </a:r>
            <a:r>
              <a:rPr lang="en-US" sz="2800" cap="none"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AD9227F4-B98D-4CC3-A6CF-298E0077CBC3}"/>
              </a:ext>
            </a:extLst>
          </p:cNvPr>
          <p:cNvSpPr>
            <a:spLocks noGrp="1"/>
          </p:cNvSpPr>
          <p:nvPr>
            <p:ph idx="1"/>
          </p:nvPr>
        </p:nvSpPr>
        <p:spPr>
          <a:xfrm>
            <a:off x="1451579" y="1982279"/>
            <a:ext cx="9603275" cy="3883263"/>
          </a:xfrm>
        </p:spPr>
        <p:txBody>
          <a:bodyPr>
            <a:normAutofit/>
          </a:bodyPr>
          <a:lstStyle/>
          <a:p>
            <a:r>
              <a:rPr lang="en-US" b="1" i="0" dirty="0">
                <a:solidFill>
                  <a:schemeClr val="accent1"/>
                </a:solidFill>
                <a:effectLst/>
                <a:latin typeface="Times New Roman" panose="02020603050405020304" pitchFamily="18" charset="0"/>
                <a:cs typeface="Times New Roman" panose="02020603050405020304" pitchFamily="18" charset="0"/>
              </a:rPr>
              <a:t>What is Bone X-ray (Radiography)?</a:t>
            </a:r>
          </a:p>
          <a:p>
            <a:pPr lvl="1">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X-ray images (or Radiographs) are among the most common ways to detect problems in bones as well as other organs of the human body.</a:t>
            </a:r>
            <a:r>
              <a:rPr lang="en-US" sz="2000" dirty="0">
                <a:latin typeface="Times New Roman" panose="02020603050405020304" pitchFamily="18" charset="0"/>
                <a:cs typeface="Times New Roman" panose="02020603050405020304" pitchFamily="18" charset="0"/>
              </a:rPr>
              <a:t> </a:t>
            </a:r>
          </a:p>
          <a:p>
            <a:pPr lvl="1">
              <a:lnSpc>
                <a:spcPct val="150000"/>
              </a:lnSpc>
            </a:pPr>
            <a:r>
              <a:rPr lang="en-US" sz="2000" b="0" i="0" dirty="0">
                <a:effectLst/>
                <a:latin typeface="Times New Roman" panose="02020603050405020304" pitchFamily="18" charset="0"/>
                <a:cs typeface="Times New Roman" panose="02020603050405020304" pitchFamily="18" charset="0"/>
              </a:rPr>
              <a:t>Imaging with x-rays involves exposing a part of the body to a small dose of </a:t>
            </a:r>
            <a:r>
              <a:rPr lang="en-US" sz="2000" b="0" i="0" u="none" strike="noStrike" dirty="0">
                <a:effectLst/>
                <a:latin typeface="Times New Roman" panose="02020603050405020304" pitchFamily="18" charset="0"/>
                <a:cs typeface="Times New Roman" panose="02020603050405020304" pitchFamily="18" charset="0"/>
              </a:rPr>
              <a:t>ionizing radiation</a:t>
            </a:r>
            <a:r>
              <a:rPr lang="en-US" sz="2000" b="0" i="0" dirty="0">
                <a:effectLst/>
                <a:latin typeface="Times New Roman" panose="02020603050405020304" pitchFamily="18" charset="0"/>
                <a:cs typeface="Times New Roman" panose="02020603050405020304" pitchFamily="18" charset="0"/>
              </a:rPr>
              <a:t> to produce pictures of the inside of the body. </a:t>
            </a:r>
          </a:p>
          <a:p>
            <a:pPr lvl="1">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The output image is a shadow-like image. Although CT and MRI images give better quality images for body organs than x-ray images.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2972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2853</TotalTime>
  <Words>3555</Words>
  <Application>Microsoft Office PowerPoint</Application>
  <PresentationFormat>Widescreen</PresentationFormat>
  <Paragraphs>345</Paragraphs>
  <Slides>57</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Calibri</vt:lpstr>
      <vt:lpstr>Georgia</vt:lpstr>
      <vt:lpstr>Gill Sans MT</vt:lpstr>
      <vt:lpstr>Merriweather</vt:lpstr>
      <vt:lpstr>Muli</vt:lpstr>
      <vt:lpstr>NimbusRomNo9L-Regu</vt:lpstr>
      <vt:lpstr>NimbusRomNo9L-ReguItal</vt:lpstr>
      <vt:lpstr>Noto-Naskh-Regular</vt:lpstr>
      <vt:lpstr>Tajawal-Medium</vt:lpstr>
      <vt:lpstr>Times New Roman</vt:lpstr>
      <vt:lpstr>Wingdings</vt:lpstr>
      <vt:lpstr>Gallery</vt:lpstr>
      <vt:lpstr>PowerPoint Presentation</vt:lpstr>
      <vt:lpstr>PowerPoint Presentation</vt:lpstr>
      <vt:lpstr>PowerPoint Presentation</vt:lpstr>
      <vt:lpstr>Introduction</vt:lpstr>
      <vt:lpstr>Introduction  (bone fractures) </vt:lpstr>
      <vt:lpstr>PowerPoint Presentation</vt:lpstr>
      <vt:lpstr>Introduction (bone fractures cont.)  </vt:lpstr>
      <vt:lpstr>introduction</vt:lpstr>
      <vt:lpstr>Introduction cont.</vt:lpstr>
      <vt:lpstr>Introduction (X-Ray).</vt:lpstr>
      <vt:lpstr>Introduction cont.</vt:lpstr>
      <vt:lpstr>Problem Definition</vt:lpstr>
      <vt:lpstr>Problem Definition</vt:lpstr>
      <vt:lpstr>Problem Definition cont. Human Errors.</vt:lpstr>
      <vt:lpstr>Problem Definition cont. Human Errors Defeat.</vt:lpstr>
      <vt:lpstr>PowerPoint Presentation</vt:lpstr>
      <vt:lpstr>PowerPoint Presentation</vt:lpstr>
      <vt:lpstr>Problem Definition cont. Misdiagnosis Results.</vt:lpstr>
      <vt:lpstr>Conclusion from problem  definition </vt:lpstr>
      <vt:lpstr>PowerPoint Presentation</vt:lpstr>
      <vt:lpstr>Motivation</vt:lpstr>
      <vt:lpstr>Motivation </vt:lpstr>
      <vt:lpstr>Motivation  cont.</vt:lpstr>
      <vt:lpstr>Motivation  cont.</vt:lpstr>
      <vt:lpstr>PowerPoint Presentation</vt:lpstr>
      <vt:lpstr>PowerPoint Presentation</vt:lpstr>
      <vt:lpstr>Description of dataset </vt:lpstr>
      <vt:lpstr>Description of dataset cont.  </vt:lpstr>
      <vt:lpstr>Description of dataset cont.  example:</vt:lpstr>
      <vt:lpstr>Why Densenet?!</vt:lpstr>
      <vt:lpstr>Why Densenet?!</vt:lpstr>
      <vt:lpstr>Why Densenet?!</vt:lpstr>
      <vt:lpstr>DenSeNET cont.</vt:lpstr>
      <vt:lpstr>DenSeNET cont.</vt:lpstr>
      <vt:lpstr>DenSeNET cont.</vt:lpstr>
      <vt:lpstr>Description of finished Phase     </vt:lpstr>
      <vt:lpstr>Description of finished phase cont.  Load dataset </vt:lpstr>
      <vt:lpstr>Load dataset cont. </vt:lpstr>
      <vt:lpstr>Load dataset cont. </vt:lpstr>
      <vt:lpstr>Load dataset cont. </vt:lpstr>
      <vt:lpstr>Description of finished phase cont. Building Various Model Structures  </vt:lpstr>
      <vt:lpstr>Building Various Model Structures cont.</vt:lpstr>
      <vt:lpstr>Building Various Model Structures cont.</vt:lpstr>
      <vt:lpstr>Building Various Model Structures cont.</vt:lpstr>
      <vt:lpstr>Building Various Model Structures cont.</vt:lpstr>
      <vt:lpstr>Building Various Model Structures cont.</vt:lpstr>
      <vt:lpstr>Building Various Model Structures cont.</vt:lpstr>
      <vt:lpstr>PowerPoint Presentation</vt:lpstr>
      <vt:lpstr>Description of finished phase cont. GUI Interface  </vt:lpstr>
      <vt:lpstr> Conclusion</vt:lpstr>
      <vt:lpstr> Conclusion  cont.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احمد عاشور كمال</dc:creator>
  <cp:lastModifiedBy>mohamed hussein</cp:lastModifiedBy>
  <cp:revision>64</cp:revision>
  <dcterms:created xsi:type="dcterms:W3CDTF">2020-12-22T18:31:01Z</dcterms:created>
  <dcterms:modified xsi:type="dcterms:W3CDTF">2021-07-10T07:02:43Z</dcterms:modified>
</cp:coreProperties>
</file>