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50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C65A-AADE-4727-8EDB-3DAC0E4DD25E}" type="datetimeFigureOut">
              <a:rPr lang="en-US" smtClean="0"/>
              <a:pPr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0B9-B8CD-4679-8E82-6900EB0555E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C65A-AADE-4727-8EDB-3DAC0E4DD25E}" type="datetimeFigureOut">
              <a:rPr lang="en-US" smtClean="0"/>
              <a:pPr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0B9-B8CD-4679-8E82-6900EB0555E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C65A-AADE-4727-8EDB-3DAC0E4DD25E}" type="datetimeFigureOut">
              <a:rPr lang="en-US" smtClean="0"/>
              <a:pPr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0B9-B8CD-4679-8E82-6900EB0555E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C65A-AADE-4727-8EDB-3DAC0E4DD25E}" type="datetimeFigureOut">
              <a:rPr lang="en-US" smtClean="0"/>
              <a:pPr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0B9-B8CD-4679-8E82-6900EB0555E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C65A-AADE-4727-8EDB-3DAC0E4DD25E}" type="datetimeFigureOut">
              <a:rPr lang="en-US" smtClean="0"/>
              <a:pPr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0B9-B8CD-4679-8E82-6900EB0555E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C65A-AADE-4727-8EDB-3DAC0E4DD25E}" type="datetimeFigureOut">
              <a:rPr lang="en-US" smtClean="0"/>
              <a:pPr/>
              <a:t>5/26/2024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0B9-B8CD-4679-8E82-6900EB0555E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C65A-AADE-4727-8EDB-3DAC0E4DD25E}" type="datetimeFigureOut">
              <a:rPr lang="en-US" smtClean="0"/>
              <a:pPr/>
              <a:t>5/26/2024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0B9-B8CD-4679-8E82-6900EB0555E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C65A-AADE-4727-8EDB-3DAC0E4DD25E}" type="datetimeFigureOut">
              <a:rPr lang="en-US" smtClean="0"/>
              <a:pPr/>
              <a:t>5/26/2024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0B9-B8CD-4679-8E82-6900EB0555E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C65A-AADE-4727-8EDB-3DAC0E4DD25E}" type="datetimeFigureOut">
              <a:rPr lang="en-US" smtClean="0"/>
              <a:pPr/>
              <a:t>5/26/2024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0B9-B8CD-4679-8E82-6900EB0555E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C65A-AADE-4727-8EDB-3DAC0E4DD25E}" type="datetimeFigureOut">
              <a:rPr lang="en-US" smtClean="0"/>
              <a:pPr/>
              <a:t>5/26/2024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0B9-B8CD-4679-8E82-6900EB0555E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C65A-AADE-4727-8EDB-3DAC0E4DD25E}" type="datetimeFigureOut">
              <a:rPr lang="en-US" smtClean="0"/>
              <a:pPr/>
              <a:t>5/26/2024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0B9-B8CD-4679-8E82-6900EB0555E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8C65A-AADE-4727-8EDB-3DAC0E4DD25E}" type="datetimeFigureOut">
              <a:rPr lang="en-US" smtClean="0"/>
              <a:pPr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4A0B9-B8CD-4679-8E82-6900EB0555E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38200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HEALTH PULSE: DATA DRIVEN STRATEGIES FOR HEALTHCARE OPTIMIZATION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>
                <a:solidFill>
                  <a:srgbClr val="00B0F0"/>
                </a:solidFill>
              </a:rPr>
              <a:t>Predicting Patient Length Of Stay For Optimal Resource Allocation</a:t>
            </a:r>
            <a:endParaRPr lang="en-US" sz="3600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4200" y="5410200"/>
            <a:ext cx="5638800" cy="2209800"/>
          </a:xfrm>
        </p:spPr>
        <p:txBody>
          <a:bodyPr/>
          <a:lstStyle/>
          <a:p>
            <a:r>
              <a:rPr lang="en-US" dirty="0" smtClean="0">
                <a:solidFill>
                  <a:srgbClr val="000099"/>
                </a:solidFill>
              </a:rPr>
              <a:t>Presented by: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MOHAMMED ISMAILUDDIN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743200"/>
            <a:ext cx="40386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2743200"/>
            <a:ext cx="429577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295400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MODEL </a:t>
            </a:r>
            <a:r>
              <a:rPr lang="en-US" u="sng" dirty="0" smtClean="0"/>
              <a:t>DEVELOPMENT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Split </a:t>
            </a:r>
            <a:r>
              <a:rPr lang="en-US" dirty="0" smtClean="0"/>
              <a:t>data, select models, train models, evaluate, and perform </a:t>
            </a:r>
            <a:r>
              <a:rPr lang="en-US" dirty="0" err="1" smtClean="0"/>
              <a:t>hyperparameter</a:t>
            </a:r>
            <a:r>
              <a:rPr lang="en-US" dirty="0" smtClean="0"/>
              <a:t> tuning.</a:t>
            </a:r>
          </a:p>
          <a:p>
            <a:pPr>
              <a:buNone/>
            </a:pPr>
            <a:r>
              <a:rPr lang="en-US" dirty="0" smtClean="0"/>
              <a:t>               </a:t>
            </a:r>
            <a:r>
              <a:rPr lang="en-US" dirty="0" smtClean="0"/>
              <a:t>1.      </a:t>
            </a:r>
            <a:r>
              <a:rPr lang="en-US" dirty="0" smtClean="0"/>
              <a:t>DATA INGESTION   </a:t>
            </a:r>
          </a:p>
          <a:p>
            <a:pPr>
              <a:buNone/>
            </a:pPr>
            <a:r>
              <a:rPr lang="en-US" dirty="0" smtClean="0"/>
              <a:t>              2.      </a:t>
            </a:r>
            <a:r>
              <a:rPr lang="en-US" dirty="0" smtClean="0"/>
              <a:t>DATA PREPROCESSING </a:t>
            </a:r>
          </a:p>
          <a:p>
            <a:pPr>
              <a:buNone/>
            </a:pPr>
            <a:r>
              <a:rPr lang="en-US" dirty="0" smtClean="0"/>
              <a:t>                </a:t>
            </a:r>
            <a:r>
              <a:rPr lang="en-US" dirty="0" smtClean="0"/>
              <a:t>3.     </a:t>
            </a:r>
            <a:r>
              <a:rPr lang="en-US" dirty="0" smtClean="0"/>
              <a:t>MODEL DEVELOPMENT </a:t>
            </a:r>
          </a:p>
          <a:p>
            <a:pPr>
              <a:buNone/>
            </a:pPr>
            <a:r>
              <a:rPr lang="en-US" dirty="0" smtClean="0"/>
              <a:t>                </a:t>
            </a:r>
            <a:r>
              <a:rPr lang="en-US" dirty="0" smtClean="0"/>
              <a:t>4.      </a:t>
            </a:r>
            <a:r>
              <a:rPr lang="en-US" dirty="0" smtClean="0"/>
              <a:t>MODEL EVALUATION </a:t>
            </a:r>
          </a:p>
          <a:p>
            <a:pPr>
              <a:buNone/>
            </a:pPr>
            <a:r>
              <a:rPr lang="en-US" dirty="0" smtClean="0"/>
              <a:t>                 5.      </a:t>
            </a:r>
            <a:r>
              <a:rPr lang="en-US" dirty="0" smtClean="0"/>
              <a:t>PREDICTION   </a:t>
            </a:r>
          </a:p>
          <a:p>
            <a:pPr>
              <a:buNone/>
            </a:pPr>
            <a:r>
              <a:rPr lang="en-US" dirty="0" smtClean="0"/>
              <a:t>                6.    </a:t>
            </a:r>
            <a:r>
              <a:rPr lang="en-US" dirty="0" smtClean="0"/>
              <a:t>Deployment    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3000" y="2971800"/>
          <a:ext cx="6096000" cy="30480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096000"/>
              </a:tblGrid>
              <a:tr h="508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u="sng" dirty="0" smtClean="0"/>
              <a:t>TEST SET PREDICTION</a:t>
            </a:r>
            <a:endParaRPr lang="en-US" sz="48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u="sng" dirty="0" smtClean="0"/>
              <a:t>PROCESS</a:t>
            </a:r>
            <a:r>
              <a:rPr lang="en-US" dirty="0" smtClean="0"/>
              <a:t>:</a:t>
            </a:r>
          </a:p>
          <a:p>
            <a:r>
              <a:rPr lang="en-US" dirty="0" smtClean="0"/>
              <a:t>Preprocessing Of Test Data.</a:t>
            </a:r>
          </a:p>
          <a:p>
            <a:r>
              <a:rPr lang="en-US" dirty="0" smtClean="0"/>
              <a:t>Predicting Los Using The Best-performing Model.</a:t>
            </a:r>
          </a:p>
          <a:p>
            <a:r>
              <a:rPr lang="en-US" dirty="0" smtClean="0"/>
              <a:t>Generating The Final Submission File.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u="sng" dirty="0" smtClean="0"/>
              <a:t>RESULTS AND DISCUSSION</a:t>
            </a:r>
            <a:endParaRPr lang="en-US" sz="48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u="sng" dirty="0" smtClean="0"/>
              <a:t>FINDINGS</a:t>
            </a:r>
            <a:r>
              <a:rPr lang="en-US" dirty="0" smtClean="0"/>
              <a:t>:</a:t>
            </a:r>
          </a:p>
          <a:p>
            <a:r>
              <a:rPr lang="en-US" dirty="0" smtClean="0"/>
              <a:t>Key Insights From The Model Predictions.</a:t>
            </a:r>
          </a:p>
          <a:p>
            <a:r>
              <a:rPr lang="en-US" dirty="0" smtClean="0"/>
              <a:t>Impact On Hospital Resource Management.</a:t>
            </a:r>
          </a:p>
          <a:p>
            <a:pPr>
              <a:buNone/>
            </a:pPr>
            <a:r>
              <a:rPr lang="en-US" u="sng" dirty="0" smtClean="0"/>
              <a:t>CHALLENGES</a:t>
            </a:r>
            <a:r>
              <a:rPr lang="en-US" dirty="0" smtClean="0"/>
              <a:t>:</a:t>
            </a:r>
          </a:p>
          <a:p>
            <a:r>
              <a:rPr lang="en-US" dirty="0" smtClean="0"/>
              <a:t>Limitations Of The Current Model.</a:t>
            </a:r>
          </a:p>
          <a:p>
            <a:r>
              <a:rPr lang="en-US" dirty="0" smtClean="0"/>
              <a:t>Areas For Future Improvement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u="sng" dirty="0" smtClean="0"/>
              <a:t>CONCLUSION</a:t>
            </a:r>
            <a:endParaRPr lang="en-US" sz="48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u="sng" dirty="0" smtClean="0"/>
              <a:t>SUMMARY</a:t>
            </a:r>
            <a:r>
              <a:rPr lang="en-US" dirty="0" smtClean="0"/>
              <a:t>:</a:t>
            </a:r>
          </a:p>
          <a:p>
            <a:r>
              <a:rPr lang="en-US" dirty="0" smtClean="0"/>
              <a:t>Successfully Developed A Model To Predict LOS.</a:t>
            </a:r>
          </a:p>
          <a:p>
            <a:r>
              <a:rPr lang="en-US" dirty="0" smtClean="0"/>
              <a:t>Improved Hospital Resource Allocation And Patient Management.</a:t>
            </a:r>
          </a:p>
          <a:p>
            <a:pPr>
              <a:buNone/>
            </a:pPr>
            <a:r>
              <a:rPr lang="en-US" u="sng" dirty="0" smtClean="0"/>
              <a:t>NEXT STEPS</a:t>
            </a:r>
            <a:r>
              <a:rPr lang="en-US" dirty="0" smtClean="0"/>
              <a:t>:</a:t>
            </a:r>
          </a:p>
          <a:p>
            <a:r>
              <a:rPr lang="en-US" dirty="0" smtClean="0"/>
              <a:t>Implementing The Model In Real-world Hospital Settings.</a:t>
            </a:r>
          </a:p>
          <a:p>
            <a:r>
              <a:rPr lang="en-US" dirty="0" smtClean="0"/>
              <a:t>Continuous Monitoring And Model Updates.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Q Images – Browse 176,087 Stock Photos, Vectors, and Video ...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228600"/>
            <a:ext cx="8610600" cy="6248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Image result for thank you images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7010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>
            <a:normAutofit/>
          </a:bodyPr>
          <a:lstStyle/>
          <a:p>
            <a:r>
              <a:rPr lang="en-US" sz="4800" u="sng" dirty="0" smtClean="0"/>
              <a:t>INTRODUCTION</a:t>
            </a:r>
            <a:endParaRPr lang="en-US" sz="48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u="sng" dirty="0" smtClean="0"/>
              <a:t>CONTEXT</a:t>
            </a:r>
            <a:r>
              <a:rPr lang="en-US" dirty="0" smtClean="0"/>
              <a:t>: </a:t>
            </a:r>
          </a:p>
          <a:p>
            <a:r>
              <a:rPr lang="en-US" dirty="0" smtClean="0"/>
              <a:t>The Covid-19 Pandemic Highlighted The Importance Of Efficient Healthcare Management.</a:t>
            </a:r>
          </a:p>
          <a:p>
            <a:r>
              <a:rPr lang="en-US" dirty="0" smtClean="0"/>
              <a:t>Accurate Prediction Of Patient Length Of Stay (Los) Is Crucial For Resource Allocation And Infection Control.</a:t>
            </a:r>
          </a:p>
          <a:p>
            <a:pPr>
              <a:buNone/>
            </a:pPr>
            <a:r>
              <a:rPr lang="en-US" u="sng" dirty="0" smtClean="0"/>
              <a:t>OBJECTIVE</a:t>
            </a:r>
            <a:r>
              <a:rPr lang="en-US" dirty="0" smtClean="0"/>
              <a:t>:</a:t>
            </a:r>
          </a:p>
          <a:p>
            <a:r>
              <a:rPr lang="en-US" dirty="0" smtClean="0"/>
              <a:t>Develop A Model To Predict LOS For Hospital Patients To Optimize Resource Management.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u="sng" dirty="0" smtClean="0"/>
              <a:t>PROBLEM STATEMENT</a:t>
            </a:r>
            <a:endParaRPr lang="en-US" sz="48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u="sng" dirty="0" smtClean="0"/>
              <a:t>CHALLENGES</a:t>
            </a:r>
            <a:r>
              <a:rPr lang="en-US" dirty="0" smtClean="0"/>
              <a:t>:</a:t>
            </a:r>
          </a:p>
          <a:p>
            <a:r>
              <a:rPr lang="en-US" dirty="0" smtClean="0"/>
              <a:t> Identifying Patients With High LOS Risk At Admission. Optimizing Treatment Plans To Minimize LOS. Efficient Room And Bed Allocation Planning.</a:t>
            </a:r>
          </a:p>
          <a:p>
            <a:pPr>
              <a:buNone/>
            </a:pPr>
            <a:r>
              <a:rPr lang="en-US" u="sng" dirty="0" smtClean="0"/>
              <a:t>GOAL</a:t>
            </a:r>
            <a:r>
              <a:rPr lang="en-US" dirty="0" smtClean="0"/>
              <a:t>:</a:t>
            </a:r>
          </a:p>
          <a:p>
            <a:r>
              <a:rPr lang="en-US" dirty="0" smtClean="0"/>
              <a:t> Predict The LOS For Each Patient Using Available Data.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DATA </a:t>
            </a:r>
            <a:r>
              <a:rPr lang="en-US" sz="4800" u="sng" dirty="0" smtClean="0"/>
              <a:t>DESCRIPTION</a:t>
            </a:r>
            <a:endParaRPr lang="en-US" sz="48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u="sng" dirty="0" smtClean="0"/>
              <a:t>DATASETS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Train_data.Csv</a:t>
            </a:r>
            <a:r>
              <a:rPr lang="en-US" dirty="0" smtClean="0"/>
              <a:t>: Features Related To Patient, Hospital, And </a:t>
            </a:r>
            <a:r>
              <a:rPr lang="en-US" dirty="0" err="1" smtClean="0"/>
              <a:t>LOS.Train_data_dictionary.Csv</a:t>
            </a:r>
            <a:r>
              <a:rPr lang="en-US" dirty="0" smtClean="0"/>
              <a:t>: Information On The Features In The Training </a:t>
            </a:r>
            <a:r>
              <a:rPr lang="en-US" dirty="0" err="1" smtClean="0"/>
              <a:t>File.Test_data.Csv</a:t>
            </a:r>
            <a:r>
              <a:rPr lang="en-US" dirty="0" smtClean="0"/>
              <a:t>: Features Related To Patient And Hospital; Predict LOS For Each Case_id.</a:t>
            </a:r>
          </a:p>
          <a:p>
            <a:pPr>
              <a:buNone/>
            </a:pPr>
            <a:r>
              <a:rPr lang="en-US" u="sng" dirty="0" smtClean="0"/>
              <a:t>TARGET VARIABLE</a:t>
            </a:r>
            <a:r>
              <a:rPr lang="en-US" dirty="0" smtClean="0"/>
              <a:t>:</a:t>
            </a:r>
          </a:p>
          <a:p>
            <a:r>
              <a:rPr lang="en-US" dirty="0" smtClean="0"/>
              <a:t>LOS Divided Into 11 Classes: 0-10 Days To More Than 100 Days.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u="sng" dirty="0" smtClean="0"/>
              <a:t>DATA EXPLORATION</a:t>
            </a:r>
            <a:endParaRPr lang="en-US" sz="48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</a:t>
            </a:r>
            <a:r>
              <a:rPr lang="en-US" u="sng" dirty="0" smtClean="0"/>
              <a:t>NITIAL ANALYSIS</a:t>
            </a:r>
            <a:r>
              <a:rPr lang="en-US" dirty="0" smtClean="0"/>
              <a:t>:</a:t>
            </a:r>
          </a:p>
          <a:p>
            <a:r>
              <a:rPr lang="en-US" dirty="0" smtClean="0"/>
              <a:t>Overview Of The Features (Age, Gender, Hospital Type, Admission Type, Etc.).</a:t>
            </a:r>
          </a:p>
          <a:p>
            <a:endParaRPr lang="en-US" dirty="0" smtClean="0"/>
          </a:p>
          <a:p>
            <a:r>
              <a:rPr lang="en-US" dirty="0" smtClean="0"/>
              <a:t>Distribution Of Los Classes.</a:t>
            </a:r>
          </a:p>
          <a:p>
            <a:pPr>
              <a:buNone/>
            </a:pPr>
            <a:r>
              <a:rPr lang="en-US" dirty="0" smtClean="0"/>
              <a:t>    Correlation Analysis Between Features And Los.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u="sng" dirty="0" smtClean="0"/>
              <a:t>DATA PREPROCESSING</a:t>
            </a:r>
            <a:endParaRPr lang="en-US" sz="48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8768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			  </a:t>
            </a:r>
            <a:r>
              <a:rPr lang="en-US" u="sng" dirty="0" smtClean="0"/>
              <a:t>STEPS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  Handling Missing Values.</a:t>
            </a:r>
          </a:p>
          <a:p>
            <a:r>
              <a:rPr lang="en-US" dirty="0" smtClean="0"/>
              <a:t>     Encoding Categorical Variables.</a:t>
            </a:r>
          </a:p>
          <a:p>
            <a:r>
              <a:rPr lang="en-US" dirty="0" smtClean="0"/>
              <a:t>     Normalizing Numerical Features.</a:t>
            </a:r>
          </a:p>
          <a:p>
            <a:r>
              <a:rPr lang="en-US" dirty="0" smtClean="0"/>
              <a:t>     Feature Engineering (If Applicable)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u="sng" dirty="0" smtClean="0"/>
              <a:t>MODEL SELECTION</a:t>
            </a:r>
            <a:endParaRPr lang="en-US" sz="48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			</a:t>
            </a:r>
            <a:r>
              <a:rPr lang="en-US" u="sng" dirty="0" smtClean="0"/>
              <a:t>APPROACH</a:t>
            </a:r>
            <a:r>
              <a:rPr lang="en-US" dirty="0" smtClean="0"/>
              <a:t>:</a:t>
            </a:r>
          </a:p>
          <a:p>
            <a:r>
              <a:rPr lang="en-US" dirty="0" smtClean="0"/>
              <a:t> Comparison Of Different Models: Logistic          Regression, Random Forest, Gradient Boosting, Etc.</a:t>
            </a:r>
          </a:p>
          <a:p>
            <a:r>
              <a:rPr lang="en-US" dirty="0" smtClean="0"/>
              <a:t> Cross-validation To Ensure Model       Robustness.</a:t>
            </a:r>
          </a:p>
          <a:p>
            <a:r>
              <a:rPr lang="en-US" dirty="0" smtClean="0"/>
              <a:t> Selection Criteria: Accuracy, F1 Score, </a:t>
            </a:r>
            <a:r>
              <a:rPr lang="en-US" dirty="0" err="1" smtClean="0"/>
              <a:t>Auc</a:t>
            </a:r>
            <a:r>
              <a:rPr lang="en-US" dirty="0" smtClean="0"/>
              <a:t>-                            Roc.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u="sng" dirty="0" smtClean="0"/>
              <a:t>MODEL TRAINING</a:t>
            </a:r>
            <a:endParaRPr lang="en-US" sz="48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u="sng" dirty="0" smtClean="0"/>
              <a:t>TRAINING PROCESS</a:t>
            </a:r>
            <a:r>
              <a:rPr lang="en-US" dirty="0" smtClean="0"/>
              <a:t>:</a:t>
            </a:r>
          </a:p>
          <a:p>
            <a:r>
              <a:rPr lang="en-US" dirty="0" smtClean="0"/>
              <a:t>Splitting The Data Into Training And Validation Sets.</a:t>
            </a:r>
          </a:p>
          <a:p>
            <a:r>
              <a:rPr lang="en-US" dirty="0" smtClean="0"/>
              <a:t>Hyperparameter Tuning Using Grid Search/Random Search.</a:t>
            </a:r>
          </a:p>
          <a:p>
            <a:r>
              <a:rPr lang="en-US" dirty="0" smtClean="0"/>
              <a:t>Model Evaluation On Validation Set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u="sng" dirty="0" smtClean="0"/>
              <a:t>MODEL EVALUTION</a:t>
            </a:r>
            <a:endParaRPr lang="en-US" sz="48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u="sng" dirty="0" smtClean="0"/>
              <a:t>METRICS</a:t>
            </a:r>
            <a:r>
              <a:rPr lang="en-US" dirty="0" smtClean="0"/>
              <a:t>:</a:t>
            </a:r>
          </a:p>
          <a:p>
            <a:r>
              <a:rPr lang="en-US" dirty="0" smtClean="0"/>
              <a:t>Confusion Matrix.</a:t>
            </a:r>
          </a:p>
          <a:p>
            <a:r>
              <a:rPr lang="en-US" dirty="0" smtClean="0"/>
              <a:t>Classification Report (Precision, Recall, F1 Score).</a:t>
            </a:r>
          </a:p>
          <a:p>
            <a:r>
              <a:rPr lang="en-US" dirty="0" smtClean="0"/>
              <a:t>Roc Curve.</a:t>
            </a:r>
          </a:p>
          <a:p>
            <a:pPr>
              <a:buNone/>
            </a:pPr>
            <a:r>
              <a:rPr lang="en-US" u="sng" dirty="0" smtClean="0"/>
              <a:t>RESULTS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Performance Comparison Of Different Models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386</Words>
  <Application>Microsoft Office PowerPoint</Application>
  <PresentationFormat>On-screen Show (4:3)</PresentationFormat>
  <Paragraphs>76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HEALTH PULSE: DATA DRIVEN STRATEGIES FOR HEALTHCARE OPTIMIZATION Predicting Patient Length Of Stay For Optimal Resource Allocation</vt:lpstr>
      <vt:lpstr>INTRODUCTION</vt:lpstr>
      <vt:lpstr>PROBLEM STATEMENT</vt:lpstr>
      <vt:lpstr>DATA DESCRIPTION</vt:lpstr>
      <vt:lpstr>DATA EXPLORATION</vt:lpstr>
      <vt:lpstr>DATA PREPROCESSING</vt:lpstr>
      <vt:lpstr>MODEL SELECTION</vt:lpstr>
      <vt:lpstr>MODEL TRAINING</vt:lpstr>
      <vt:lpstr>MODEL EVALUTION</vt:lpstr>
      <vt:lpstr>MODEL DEVELOPMENT </vt:lpstr>
      <vt:lpstr>TEST SET PREDICTION</vt:lpstr>
      <vt:lpstr>RESULTS AND DISCUSSION</vt:lpstr>
      <vt:lpstr>CONCLUSION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Pulse: Data Driven strategies for Healthcare Optimization</dc:title>
  <dc:creator>918008616816</dc:creator>
  <cp:lastModifiedBy>918008616816</cp:lastModifiedBy>
  <cp:revision>14</cp:revision>
  <dcterms:created xsi:type="dcterms:W3CDTF">2024-05-24T14:17:56Z</dcterms:created>
  <dcterms:modified xsi:type="dcterms:W3CDTF">2024-05-26T15:35:02Z</dcterms:modified>
</cp:coreProperties>
</file>