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CE160718735066 MOHAMMED ABDUL MUSHARAF" initials="EMAM" lastIdx="1" clrIdx="0">
    <p:extLst>
      <p:ext uri="{19B8F6BF-5375-455C-9EA6-DF929625EA0E}">
        <p15:presenceInfo xmlns:p15="http://schemas.microsoft.com/office/powerpoint/2012/main" userId="S-1-5-21-2353917002-4179620447-337331946-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2" autoAdjust="0"/>
    <p:restoredTop sz="94660"/>
  </p:normalViewPr>
  <p:slideViewPr>
    <p:cSldViewPr snapToGrid="0">
      <p:cViewPr varScale="1">
        <p:scale>
          <a:sx n="87" d="100"/>
          <a:sy n="87" d="100"/>
        </p:scale>
        <p:origin x="3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7T21:19:53.39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7221F-2653-44B5-AC4B-6637F46D25D1}" type="datetimeFigureOut">
              <a:rPr lang="en-GB" smtClean="0"/>
              <a:t>07/06/2022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03FBA-039C-4887-AFEE-7754B803A929}" type="slidenum">
              <a:rPr lang="en-GB" smtClean="0"/>
              <a:t>‹#›</a:t>
            </a:fld>
            <a:endParaRPr lang="en-GB"/>
          </a:p>
        </p:txBody>
      </p:sp>
    </p:spTree>
    <p:extLst>
      <p:ext uri="{BB962C8B-B14F-4D97-AF65-F5344CB8AC3E}">
        <p14:creationId xmlns:p14="http://schemas.microsoft.com/office/powerpoint/2010/main" val="2507555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A0853E-D158-4800-ADCA-78AFD7BD82D6}"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319784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0853E-D158-4800-ADCA-78AFD7BD82D6}"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163954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0853E-D158-4800-ADCA-78AFD7BD82D6}"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282432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A0853E-D158-4800-ADCA-78AFD7BD82D6}"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6203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A0853E-D158-4800-ADCA-78AFD7BD82D6}"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345534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A0853E-D158-4800-ADCA-78AFD7BD82D6}"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388067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A0853E-D158-4800-ADCA-78AFD7BD82D6}"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52067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A0853E-D158-4800-ADCA-78AFD7BD82D6}"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170146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853E-D158-4800-ADCA-78AFD7BD82D6}"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420964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A0853E-D158-4800-ADCA-78AFD7BD82D6}"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140560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A0853E-D158-4800-ADCA-78AFD7BD82D6}"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B3AAB-7419-470C-95D4-633C3487B7A6}" type="slidenum">
              <a:rPr lang="en-US" smtClean="0"/>
              <a:t>‹#›</a:t>
            </a:fld>
            <a:endParaRPr lang="en-US"/>
          </a:p>
        </p:txBody>
      </p:sp>
    </p:spTree>
    <p:extLst>
      <p:ext uri="{BB962C8B-B14F-4D97-AF65-F5344CB8AC3E}">
        <p14:creationId xmlns:p14="http://schemas.microsoft.com/office/powerpoint/2010/main" val="12805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853E-D158-4800-ADCA-78AFD7BD82D6}"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B3AAB-7419-470C-95D4-633C3487B7A6}" type="slidenum">
              <a:rPr lang="en-US" smtClean="0"/>
              <a:t>‹#›</a:t>
            </a:fld>
            <a:endParaRPr lang="en-US"/>
          </a:p>
        </p:txBody>
      </p:sp>
    </p:spTree>
    <p:extLst>
      <p:ext uri="{BB962C8B-B14F-4D97-AF65-F5344CB8AC3E}">
        <p14:creationId xmlns:p14="http://schemas.microsoft.com/office/powerpoint/2010/main" val="108125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2322" y="1964792"/>
            <a:ext cx="8834651" cy="935695"/>
          </a:xfrm>
        </p:spPr>
        <p:txBody>
          <a:bodyPr>
            <a:noAutofit/>
          </a:bodyPr>
          <a:lstStyle/>
          <a:p>
            <a:r>
              <a:rPr lang="en-US" sz="3600" b="1" dirty="0"/>
              <a:t>Batch No. 23</a:t>
            </a:r>
          </a:p>
        </p:txBody>
      </p:sp>
      <p:sp>
        <p:nvSpPr>
          <p:cNvPr id="3" name="Subtitle 2"/>
          <p:cNvSpPr>
            <a:spLocks noGrp="1"/>
          </p:cNvSpPr>
          <p:nvPr>
            <p:ph type="subTitle" idx="1"/>
          </p:nvPr>
        </p:nvSpPr>
        <p:spPr>
          <a:xfrm>
            <a:off x="7351594" y="4147949"/>
            <a:ext cx="3812275" cy="1655762"/>
          </a:xfrm>
        </p:spPr>
        <p:txBody>
          <a:bodyPr>
            <a:normAutofit/>
          </a:bodyPr>
          <a:lstStyle/>
          <a:p>
            <a:r>
              <a:rPr lang="en-US" dirty="0"/>
              <a:t>Under the Guidance of </a:t>
            </a:r>
          </a:p>
          <a:p>
            <a:r>
              <a:rPr lang="en-US" dirty="0"/>
              <a:t> Mr. Ramesh Malaya,</a:t>
            </a:r>
          </a:p>
          <a:p>
            <a:r>
              <a:rPr lang="en-US" dirty="0"/>
              <a:t>ECE Department</a:t>
            </a:r>
          </a:p>
        </p:txBody>
      </p:sp>
      <p:pic>
        <p:nvPicPr>
          <p:cNvPr id="4" name="Picture 3"/>
          <p:cNvPicPr/>
          <p:nvPr/>
        </p:nvPicPr>
        <p:blipFill rotWithShape="1">
          <a:blip r:embed="rId2"/>
          <a:srcRect l="9455" t="21095" r="13462" b="54960"/>
          <a:stretch/>
        </p:blipFill>
        <p:spPr bwMode="auto">
          <a:xfrm>
            <a:off x="1751462" y="450577"/>
            <a:ext cx="8775511" cy="1514215"/>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469040" y="-1176"/>
            <a:ext cx="5695665" cy="710859"/>
          </a:xfrm>
          <a:prstGeom prst="rect">
            <a:avLst/>
          </a:prstGeom>
        </p:spPr>
        <p:txBody>
          <a:bodyPr wrap="square">
            <a:spAutoFit/>
          </a:bodyPr>
          <a:lstStyle/>
          <a:p>
            <a:pPr algn="r"/>
            <a:r>
              <a:rPr lang="en-US" sz="4000" b="1" dirty="0">
                <a:solidFill>
                  <a:srgbClr val="FF0000"/>
                </a:solidFill>
              </a:rPr>
              <a:t>Department of ECE</a:t>
            </a:r>
            <a:endParaRPr lang="en-US" sz="4000" dirty="0">
              <a:solidFill>
                <a:srgbClr val="FF0000"/>
              </a:solidFill>
            </a:endParaRPr>
          </a:p>
        </p:txBody>
      </p:sp>
      <p:sp>
        <p:nvSpPr>
          <p:cNvPr id="6" name="Title 1"/>
          <p:cNvSpPr txBox="1">
            <a:spLocks/>
          </p:cNvSpPr>
          <p:nvPr/>
        </p:nvSpPr>
        <p:spPr>
          <a:xfrm>
            <a:off x="1833349" y="2900487"/>
            <a:ext cx="8834651" cy="9356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Heart Disease Prediction using Ai/ML</a:t>
            </a:r>
          </a:p>
        </p:txBody>
      </p:sp>
      <p:sp>
        <p:nvSpPr>
          <p:cNvPr id="7" name="Subtitle 2"/>
          <p:cNvSpPr txBox="1">
            <a:spLocks/>
          </p:cNvSpPr>
          <p:nvPr/>
        </p:nvSpPr>
        <p:spPr>
          <a:xfrm>
            <a:off x="1146412" y="4147949"/>
            <a:ext cx="3926748"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Mohammed Abdul </a:t>
            </a:r>
            <a:r>
              <a:rPr lang="en-US" dirty="0" err="1"/>
              <a:t>Musharaf</a:t>
            </a:r>
            <a:r>
              <a:rPr lang="en-US" dirty="0"/>
              <a:t> ECE-B, 160718735066</a:t>
            </a:r>
          </a:p>
          <a:p>
            <a:r>
              <a:rPr lang="en-US" dirty="0"/>
              <a:t>Syed Abdul </a:t>
            </a:r>
            <a:r>
              <a:rPr lang="en-US" dirty="0" err="1"/>
              <a:t>Quddoos</a:t>
            </a:r>
            <a:r>
              <a:rPr lang="en-US" dirty="0"/>
              <a:t> , ECE-B, 160718735069</a:t>
            </a:r>
          </a:p>
          <a:p>
            <a:r>
              <a:rPr lang="en-US" dirty="0"/>
              <a:t>Aqib Ali Khan , ECE-B, 160718735093</a:t>
            </a:r>
          </a:p>
        </p:txBody>
      </p:sp>
      <p:cxnSp>
        <p:nvCxnSpPr>
          <p:cNvPr id="9" name="Straight Connector 8"/>
          <p:cNvCxnSpPr/>
          <p:nvPr/>
        </p:nvCxnSpPr>
        <p:spPr>
          <a:xfrm>
            <a:off x="1146412" y="3836182"/>
            <a:ext cx="992192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6" idx="2"/>
          </p:cNvCxnSpPr>
          <p:nvPr/>
        </p:nvCxnSpPr>
        <p:spPr>
          <a:xfrm flipH="1">
            <a:off x="6250674" y="3836182"/>
            <a:ext cx="1" cy="25782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9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80226-3086-A313-46C8-FAA1DCE85FD5}"/>
              </a:ext>
            </a:extLst>
          </p:cNvPr>
          <p:cNvPicPr>
            <a:picLocks noChangeAspect="1"/>
          </p:cNvPicPr>
          <p:nvPr/>
        </p:nvPicPr>
        <p:blipFill rotWithShape="1">
          <a:blip r:embed="rId2">
            <a:extLst>
              <a:ext uri="{28A0092B-C50C-407E-A947-70E740481C1C}">
                <a14:useLocalDpi xmlns:a14="http://schemas.microsoft.com/office/drawing/2010/main" val="0"/>
              </a:ext>
            </a:extLst>
          </a:blip>
          <a:srcRect t="12051" b="4872"/>
          <a:stretch/>
        </p:blipFill>
        <p:spPr>
          <a:xfrm>
            <a:off x="1146412" y="1663056"/>
            <a:ext cx="9627577" cy="4499041"/>
          </a:xfrm>
          <a:prstGeom prst="rect">
            <a:avLst/>
          </a:prstGeom>
        </p:spPr>
      </p:pic>
      <p:cxnSp>
        <p:nvCxnSpPr>
          <p:cNvPr id="4" name="Straight Connector 3">
            <a:extLst>
              <a:ext uri="{FF2B5EF4-FFF2-40B4-BE49-F238E27FC236}">
                <a16:creationId xmlns:a16="http://schemas.microsoft.com/office/drawing/2014/main" id="{29C02702-5F48-4777-A7FD-6986C656C9C8}"/>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F7CE643-F0CC-40B6-9E3D-00CAEA48C1BC}"/>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CA970663-E5ED-42AA-A91B-CECAD54F82F6}"/>
              </a:ext>
            </a:extLst>
          </p:cNvPr>
          <p:cNvSpPr txBox="1"/>
          <p:nvPr/>
        </p:nvSpPr>
        <p:spPr>
          <a:xfrm>
            <a:off x="1318846" y="369276"/>
            <a:ext cx="9214339"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424778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FE052-7EC5-DC6F-568B-57F2EBD303B0}"/>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4503"/>
          <a:stretch/>
        </p:blipFill>
        <p:spPr>
          <a:xfrm>
            <a:off x="1146412" y="1355872"/>
            <a:ext cx="9653954" cy="4545623"/>
          </a:xfrm>
          <a:prstGeom prst="rect">
            <a:avLst/>
          </a:prstGeom>
        </p:spPr>
      </p:pic>
      <p:cxnSp>
        <p:nvCxnSpPr>
          <p:cNvPr id="4" name="Straight Connector 3">
            <a:extLst>
              <a:ext uri="{FF2B5EF4-FFF2-40B4-BE49-F238E27FC236}">
                <a16:creationId xmlns:a16="http://schemas.microsoft.com/office/drawing/2014/main" id="{B7CC0156-44F9-4C45-B499-C60CF79354A6}"/>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004EEF9F-4359-4118-8F32-7DB8E16B59A1}"/>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189762A2-0CF1-4B88-819D-19FCA569F91A}"/>
              </a:ext>
            </a:extLst>
          </p:cNvPr>
          <p:cNvSpPr txBox="1"/>
          <p:nvPr/>
        </p:nvSpPr>
        <p:spPr>
          <a:xfrm>
            <a:off x="1276590" y="204279"/>
            <a:ext cx="9393597"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396512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AB74E-5AC8-FB93-7514-431DBEDA9FA2}"/>
              </a:ext>
            </a:extLst>
          </p:cNvPr>
          <p:cNvPicPr>
            <a:picLocks noChangeAspect="1"/>
          </p:cNvPicPr>
          <p:nvPr/>
        </p:nvPicPr>
        <p:blipFill rotWithShape="1">
          <a:blip r:embed="rId2">
            <a:extLst>
              <a:ext uri="{28A0092B-C50C-407E-A947-70E740481C1C}">
                <a14:useLocalDpi xmlns:a14="http://schemas.microsoft.com/office/drawing/2010/main" val="0"/>
              </a:ext>
            </a:extLst>
          </a:blip>
          <a:srcRect t="12037" b="4678"/>
          <a:stretch/>
        </p:blipFill>
        <p:spPr>
          <a:xfrm>
            <a:off x="895349" y="1239715"/>
            <a:ext cx="9346223" cy="4378570"/>
          </a:xfrm>
          <a:prstGeom prst="rect">
            <a:avLst/>
          </a:prstGeom>
        </p:spPr>
      </p:pic>
      <p:cxnSp>
        <p:nvCxnSpPr>
          <p:cNvPr id="4" name="Straight Connector 3">
            <a:extLst>
              <a:ext uri="{FF2B5EF4-FFF2-40B4-BE49-F238E27FC236}">
                <a16:creationId xmlns:a16="http://schemas.microsoft.com/office/drawing/2014/main" id="{ABBA3085-1120-4B43-8D49-3FC5CCBAF5DB}"/>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6E19CB6F-972E-4495-BCDD-B827A88370F0}"/>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EE660F76-6321-43DB-81D2-EED83B9C64B6}"/>
              </a:ext>
            </a:extLst>
          </p:cNvPr>
          <p:cNvSpPr txBox="1"/>
          <p:nvPr/>
        </p:nvSpPr>
        <p:spPr>
          <a:xfrm>
            <a:off x="1222131" y="188625"/>
            <a:ext cx="9135208"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32719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C0160-4492-9E56-672A-6AD82650BC0C}"/>
              </a:ext>
            </a:extLst>
          </p:cNvPr>
          <p:cNvPicPr>
            <a:picLocks noChangeAspect="1"/>
          </p:cNvPicPr>
          <p:nvPr/>
        </p:nvPicPr>
        <p:blipFill rotWithShape="1">
          <a:blip r:embed="rId2">
            <a:extLst>
              <a:ext uri="{28A0092B-C50C-407E-A947-70E740481C1C}">
                <a14:useLocalDpi xmlns:a14="http://schemas.microsoft.com/office/drawing/2010/main" val="0"/>
              </a:ext>
            </a:extLst>
          </a:blip>
          <a:srcRect t="11753" b="5021"/>
          <a:stretch/>
        </p:blipFill>
        <p:spPr>
          <a:xfrm>
            <a:off x="1146412" y="1582616"/>
            <a:ext cx="9522069" cy="4457700"/>
          </a:xfrm>
          <a:prstGeom prst="rect">
            <a:avLst/>
          </a:prstGeom>
        </p:spPr>
      </p:pic>
      <p:cxnSp>
        <p:nvCxnSpPr>
          <p:cNvPr id="4" name="Straight Connector 3">
            <a:extLst>
              <a:ext uri="{FF2B5EF4-FFF2-40B4-BE49-F238E27FC236}">
                <a16:creationId xmlns:a16="http://schemas.microsoft.com/office/drawing/2014/main" id="{19440CD1-43CB-4166-AB2C-A00A8EB7954B}"/>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841AA200-789C-46D5-8463-83484D18B784}"/>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07EC7F8-A88C-49C4-B91D-B7F6F109351E}"/>
              </a:ext>
            </a:extLst>
          </p:cNvPr>
          <p:cNvSpPr txBox="1"/>
          <p:nvPr/>
        </p:nvSpPr>
        <p:spPr>
          <a:xfrm>
            <a:off x="1146412" y="197731"/>
            <a:ext cx="9645161"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302324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A9610-5BD4-E83D-15CB-49C20ADBA666}"/>
              </a:ext>
            </a:extLst>
          </p:cNvPr>
          <p:cNvPicPr>
            <a:picLocks noChangeAspect="1"/>
          </p:cNvPicPr>
          <p:nvPr/>
        </p:nvPicPr>
        <p:blipFill rotWithShape="1">
          <a:blip r:embed="rId2">
            <a:extLst>
              <a:ext uri="{28A0092B-C50C-407E-A947-70E740481C1C}">
                <a14:useLocalDpi xmlns:a14="http://schemas.microsoft.com/office/drawing/2010/main" val="0"/>
              </a:ext>
            </a:extLst>
          </a:blip>
          <a:srcRect t="11845" b="4562"/>
          <a:stretch/>
        </p:blipFill>
        <p:spPr>
          <a:xfrm>
            <a:off x="1146412" y="1521068"/>
            <a:ext cx="9592408" cy="4510455"/>
          </a:xfrm>
          <a:prstGeom prst="rect">
            <a:avLst/>
          </a:prstGeom>
        </p:spPr>
      </p:pic>
      <p:cxnSp>
        <p:nvCxnSpPr>
          <p:cNvPr id="4" name="Straight Connector 3">
            <a:extLst>
              <a:ext uri="{FF2B5EF4-FFF2-40B4-BE49-F238E27FC236}">
                <a16:creationId xmlns:a16="http://schemas.microsoft.com/office/drawing/2014/main" id="{051C3596-E923-4287-ACDE-316D507BAC3D}"/>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E3EF7FD8-9FD7-4BAC-80F5-24EA2B2442BC}"/>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00505B7-D083-4340-9196-D4BC814464B9}"/>
              </a:ext>
            </a:extLst>
          </p:cNvPr>
          <p:cNvSpPr txBox="1"/>
          <p:nvPr/>
        </p:nvSpPr>
        <p:spPr>
          <a:xfrm>
            <a:off x="1146412" y="269291"/>
            <a:ext cx="9749488"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365136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77A9C-9B46-CEF3-A148-50080CF12CF2}"/>
              </a:ext>
            </a:extLst>
          </p:cNvPr>
          <p:cNvPicPr>
            <a:picLocks noChangeAspect="1"/>
          </p:cNvPicPr>
          <p:nvPr/>
        </p:nvPicPr>
        <p:blipFill rotWithShape="1">
          <a:blip r:embed="rId2">
            <a:extLst>
              <a:ext uri="{28A0092B-C50C-407E-A947-70E740481C1C}">
                <a14:useLocalDpi xmlns:a14="http://schemas.microsoft.com/office/drawing/2010/main" val="0"/>
              </a:ext>
            </a:extLst>
          </a:blip>
          <a:srcRect t="12112" b="4472"/>
          <a:stretch/>
        </p:blipFill>
        <p:spPr>
          <a:xfrm>
            <a:off x="1146412" y="1415562"/>
            <a:ext cx="10137531" cy="4756638"/>
          </a:xfrm>
          <a:prstGeom prst="rect">
            <a:avLst/>
          </a:prstGeom>
        </p:spPr>
      </p:pic>
      <p:cxnSp>
        <p:nvCxnSpPr>
          <p:cNvPr id="4" name="Straight Connector 3">
            <a:extLst>
              <a:ext uri="{FF2B5EF4-FFF2-40B4-BE49-F238E27FC236}">
                <a16:creationId xmlns:a16="http://schemas.microsoft.com/office/drawing/2014/main" id="{B75A39CD-E1AC-40ED-A16A-556AF6912525}"/>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5FE7D36B-2E53-44D0-9991-3C8E9817F885}"/>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9F1B6CFC-2501-4936-9819-7B5D39C6D840}"/>
              </a:ext>
            </a:extLst>
          </p:cNvPr>
          <p:cNvSpPr txBox="1"/>
          <p:nvPr/>
        </p:nvSpPr>
        <p:spPr>
          <a:xfrm>
            <a:off x="1239716" y="122830"/>
            <a:ext cx="9583615"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184094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A1863E-B8BF-3495-8816-217FCC1860CA}"/>
              </a:ext>
            </a:extLst>
          </p:cNvPr>
          <p:cNvPicPr>
            <a:picLocks noChangeAspect="1"/>
          </p:cNvPicPr>
          <p:nvPr/>
        </p:nvPicPr>
        <p:blipFill rotWithShape="1">
          <a:blip r:embed="rId2">
            <a:extLst>
              <a:ext uri="{28A0092B-C50C-407E-A947-70E740481C1C}">
                <a14:useLocalDpi xmlns:a14="http://schemas.microsoft.com/office/drawing/2010/main" val="0"/>
              </a:ext>
            </a:extLst>
          </a:blip>
          <a:srcRect t="11922" b="5352"/>
          <a:stretch/>
        </p:blipFill>
        <p:spPr>
          <a:xfrm>
            <a:off x="1146412" y="1336431"/>
            <a:ext cx="9636369" cy="4484078"/>
          </a:xfrm>
          <a:prstGeom prst="rect">
            <a:avLst/>
          </a:prstGeom>
        </p:spPr>
      </p:pic>
      <p:cxnSp>
        <p:nvCxnSpPr>
          <p:cNvPr id="4" name="Straight Connector 3">
            <a:extLst>
              <a:ext uri="{FF2B5EF4-FFF2-40B4-BE49-F238E27FC236}">
                <a16:creationId xmlns:a16="http://schemas.microsoft.com/office/drawing/2014/main" id="{A199B4EE-E646-4437-9CB5-2B76A631A787}"/>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20C37475-7FB7-4A7A-BEAA-D81D6C9F57A9}"/>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8743EDE9-7ADF-4F4B-AFE1-292866A27F25}"/>
              </a:ext>
            </a:extLst>
          </p:cNvPr>
          <p:cNvSpPr txBox="1"/>
          <p:nvPr/>
        </p:nvSpPr>
        <p:spPr>
          <a:xfrm>
            <a:off x="1146412" y="188625"/>
            <a:ext cx="9481519"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425359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B3671A-31D7-A2F6-98DD-EA309AEDAD20}"/>
              </a:ext>
            </a:extLst>
          </p:cNvPr>
          <p:cNvPicPr>
            <a:picLocks noChangeAspect="1"/>
          </p:cNvPicPr>
          <p:nvPr/>
        </p:nvPicPr>
        <p:blipFill rotWithShape="1">
          <a:blip r:embed="rId2">
            <a:extLst>
              <a:ext uri="{28A0092B-C50C-407E-A947-70E740481C1C}">
                <a14:useLocalDpi xmlns:a14="http://schemas.microsoft.com/office/drawing/2010/main" val="0"/>
              </a:ext>
            </a:extLst>
          </a:blip>
          <a:srcRect t="11873" b="4850"/>
          <a:stretch/>
        </p:blipFill>
        <p:spPr>
          <a:xfrm>
            <a:off x="1146412" y="1522925"/>
            <a:ext cx="9347199" cy="4378570"/>
          </a:xfrm>
          <a:prstGeom prst="rect">
            <a:avLst/>
          </a:prstGeom>
        </p:spPr>
      </p:pic>
      <p:cxnSp>
        <p:nvCxnSpPr>
          <p:cNvPr id="4" name="Straight Connector 3">
            <a:extLst>
              <a:ext uri="{FF2B5EF4-FFF2-40B4-BE49-F238E27FC236}">
                <a16:creationId xmlns:a16="http://schemas.microsoft.com/office/drawing/2014/main" id="{6C8D9EB1-078E-4B55-9D73-2F6E03D050BC}"/>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CBFD8539-C0F1-408A-B720-53D576E153AB}"/>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DAC416E-50D4-4D69-A68F-4A9A7DC9BACD}"/>
              </a:ext>
            </a:extLst>
          </p:cNvPr>
          <p:cNvSpPr txBox="1"/>
          <p:nvPr/>
        </p:nvSpPr>
        <p:spPr>
          <a:xfrm>
            <a:off x="1199275" y="188625"/>
            <a:ext cx="9793449"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71834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DDD02-F6AE-C56B-5AF5-9D09781A82E1}"/>
              </a:ext>
            </a:extLst>
          </p:cNvPr>
          <p:cNvPicPr>
            <a:picLocks noChangeAspect="1"/>
          </p:cNvPicPr>
          <p:nvPr/>
        </p:nvPicPr>
        <p:blipFill rotWithShape="1">
          <a:blip r:embed="rId2">
            <a:extLst>
              <a:ext uri="{28A0092B-C50C-407E-A947-70E740481C1C}">
                <a14:useLocalDpi xmlns:a14="http://schemas.microsoft.com/office/drawing/2010/main" val="0"/>
              </a:ext>
            </a:extLst>
          </a:blip>
          <a:srcRect t="11820" b="5039"/>
          <a:stretch/>
        </p:blipFill>
        <p:spPr>
          <a:xfrm>
            <a:off x="1146412" y="1345224"/>
            <a:ext cx="9926516" cy="4642338"/>
          </a:xfrm>
          <a:prstGeom prst="rect">
            <a:avLst/>
          </a:prstGeom>
        </p:spPr>
      </p:pic>
      <p:cxnSp>
        <p:nvCxnSpPr>
          <p:cNvPr id="4" name="Straight Connector 3">
            <a:extLst>
              <a:ext uri="{FF2B5EF4-FFF2-40B4-BE49-F238E27FC236}">
                <a16:creationId xmlns:a16="http://schemas.microsoft.com/office/drawing/2014/main" id="{EA6B6CB2-9E42-4F0C-9E97-9955F7899A3A}"/>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DCD1863C-C321-4AF9-8DEE-80D5B2EAE1C4}"/>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83AC2AFA-6EE9-4E5D-A847-E91AB58C3609}"/>
              </a:ext>
            </a:extLst>
          </p:cNvPr>
          <p:cNvSpPr txBox="1"/>
          <p:nvPr/>
        </p:nvSpPr>
        <p:spPr>
          <a:xfrm>
            <a:off x="1146412" y="224108"/>
            <a:ext cx="9653954" cy="646331"/>
          </a:xfrm>
          <a:prstGeom prst="rect">
            <a:avLst/>
          </a:prstGeom>
          <a:noFill/>
        </p:spPr>
        <p:txBody>
          <a:bodyPr wrap="square" rtlCol="0">
            <a:spAutoFit/>
          </a:bodyPr>
          <a:lstStyle/>
          <a:p>
            <a:r>
              <a:rPr lang="en-US" sz="3600" b="1" dirty="0"/>
              <a:t>Heart Disease Prediction using Ai/ML</a:t>
            </a:r>
          </a:p>
        </p:txBody>
      </p:sp>
    </p:spTree>
    <p:extLst>
      <p:ext uri="{BB962C8B-B14F-4D97-AF65-F5344CB8AC3E}">
        <p14:creationId xmlns:p14="http://schemas.microsoft.com/office/powerpoint/2010/main" val="345347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860" y="2249461"/>
            <a:ext cx="8834651" cy="2569655"/>
          </a:xfrm>
        </p:spPr>
        <p:txBody>
          <a:bodyPr>
            <a:noAutofit/>
          </a:bodyPr>
          <a:lstStyle/>
          <a:p>
            <a:r>
              <a:rPr lang="en-US" sz="3600" b="1" dirty="0"/>
              <a:t>Thank You!!</a:t>
            </a:r>
            <a:br>
              <a:rPr lang="en-US" sz="3600" b="1" dirty="0"/>
            </a:br>
            <a:br>
              <a:rPr lang="en-US" sz="3600" b="1" dirty="0"/>
            </a:br>
            <a:br>
              <a:rPr lang="en-US" sz="3600" b="1" dirty="0"/>
            </a:br>
            <a:r>
              <a:rPr lang="en-US" sz="3600" b="1" dirty="0"/>
              <a:t>Batch No: 23</a:t>
            </a:r>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658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860" y="2903202"/>
            <a:ext cx="8834651" cy="935695"/>
          </a:xfrm>
        </p:spPr>
        <p:txBody>
          <a:bodyPr>
            <a:noAutofit/>
          </a:bodyPr>
          <a:lstStyle/>
          <a:p>
            <a:r>
              <a:rPr lang="en-US" sz="3600" b="1" dirty="0"/>
              <a:t>Engineering Subjects covered in this project</a:t>
            </a:r>
            <a:br>
              <a:rPr lang="en-US" sz="3600" b="1" dirty="0"/>
            </a:br>
            <a:r>
              <a:rPr lang="en-US" sz="3600" b="1" dirty="0"/>
              <a:t>1. Artificial Intelligence</a:t>
            </a:r>
            <a:br>
              <a:rPr lang="en-US" sz="3600" b="1" dirty="0"/>
            </a:br>
            <a:r>
              <a:rPr lang="en-US" sz="3600" b="1" dirty="0"/>
              <a:t>2. Machine learning</a:t>
            </a:r>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6703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860" y="1838677"/>
            <a:ext cx="8834651" cy="2310242"/>
          </a:xfrm>
        </p:spPr>
        <p:txBody>
          <a:bodyPr>
            <a:noAutofit/>
          </a:bodyPr>
          <a:lstStyle/>
          <a:p>
            <a:br>
              <a:rPr lang="en-US" sz="3600" b="1" dirty="0"/>
            </a:br>
            <a:br>
              <a:rPr lang="en-US" sz="3600" b="1" dirty="0"/>
            </a:br>
            <a:br>
              <a:rPr lang="en-US" sz="3600" b="1" dirty="0"/>
            </a:br>
            <a:br>
              <a:rPr lang="en-US" sz="3600" b="1" dirty="0"/>
            </a:br>
            <a:br>
              <a:rPr lang="en-US" sz="3600" b="1" dirty="0"/>
            </a:br>
            <a:br>
              <a:rPr lang="en-US" sz="3600" b="1" dirty="0"/>
            </a:br>
            <a:r>
              <a:rPr lang="en-US" sz="3600" b="1" dirty="0"/>
              <a:t>Project Work 1 Details</a:t>
            </a:r>
            <a:br>
              <a:rPr lang="en-US" sz="3600" b="1" dirty="0"/>
            </a:br>
            <a:br>
              <a:rPr lang="en-US" sz="3600" b="1" dirty="0"/>
            </a:br>
            <a:r>
              <a:rPr lang="en-US" sz="2800" b="1" dirty="0"/>
              <a:t>Using CSV files to execute them in the python coding language under anaconda navigator. These were the instructions given to us by the PRC for the extension of the Project work - II</a:t>
            </a:r>
            <a:br>
              <a:rPr lang="en-US" sz="3600" b="1" dirty="0"/>
            </a:br>
            <a:endParaRPr lang="en-US" sz="3600" b="1" dirty="0"/>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380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3671" y="1282890"/>
            <a:ext cx="6687403" cy="873457"/>
          </a:xfrm>
        </p:spPr>
        <p:txBody>
          <a:bodyPr>
            <a:noAutofit/>
          </a:bodyPr>
          <a:lstStyle/>
          <a:p>
            <a:r>
              <a:rPr lang="en-US" sz="3600" b="1" dirty="0"/>
              <a:t>Abstract </a:t>
            </a:r>
            <a:br>
              <a:rPr lang="en-US" sz="3600" b="1" dirty="0"/>
            </a:br>
            <a:endParaRPr lang="en-US" sz="3600" b="1" dirty="0"/>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655093" y="1582341"/>
            <a:ext cx="10877265" cy="4401205"/>
          </a:xfrm>
          <a:prstGeom prst="rect">
            <a:avLst/>
          </a:prstGeom>
        </p:spPr>
        <p:txBody>
          <a:bodyPr wrap="square">
            <a:spAutoFit/>
          </a:bodyPr>
          <a:lstStyle/>
          <a:p>
            <a:pPr marL="968375" indent="-968375">
              <a:buFont typeface="Arial" panose="020B0604020202020204" pitchFamily="34" charset="0"/>
              <a:buChar char="•"/>
            </a:pPr>
            <a:r>
              <a:rPr lang="en-IN" sz="2800" dirty="0"/>
              <a:t>With the increasing population and illness, it's become a challenge to diagnosis illness and providing the suitable treatment at the proper time.</a:t>
            </a:r>
          </a:p>
          <a:p>
            <a:pPr marL="968375" indent="-968375">
              <a:buFont typeface="Arial" panose="020B0604020202020204" pitchFamily="34" charset="0"/>
              <a:buChar char="•"/>
            </a:pPr>
            <a:r>
              <a:rPr lang="en-IN" sz="2800" dirty="0"/>
              <a:t>To develop an application which can predict the vulnerability of a heart disease given basic symptoms like age, sex, pulse rate etc </a:t>
            </a:r>
            <a:endParaRPr lang="en-US" sz="2800" dirty="0"/>
          </a:p>
          <a:p>
            <a:pPr marL="968375" indent="-968375">
              <a:buFont typeface="Arial" panose="020B0604020202020204" pitchFamily="34" charset="0"/>
              <a:buChar char="•"/>
            </a:pPr>
            <a:endParaRPr lang="en-US" sz="2800" dirty="0"/>
          </a:p>
          <a:p>
            <a:pPr marL="968375" indent="-968375">
              <a:buFont typeface="Arial" panose="020B0604020202020204" pitchFamily="34" charset="0"/>
              <a:buChar char="•"/>
            </a:pPr>
            <a:r>
              <a:rPr lang="en-IN" sz="2800" dirty="0"/>
              <a:t> At analysing the assorted datamining techniques particularly Naive Bayes, Random Forest Classification, Support Vector Machine by employing a qualified dataset for cardiopathy prediction.</a:t>
            </a:r>
            <a:endParaRPr lang="en-US" sz="2800" dirty="0"/>
          </a:p>
          <a:p>
            <a:pPr marL="968375" indent="-968375">
              <a:buFont typeface="Arial" panose="020B0604020202020204" pitchFamily="34" charset="0"/>
              <a:buChar char="•"/>
            </a:pPr>
            <a:endParaRPr lang="en-US" sz="2800" dirty="0"/>
          </a:p>
        </p:txBody>
      </p:sp>
    </p:spTree>
    <p:extLst>
      <p:ext uri="{BB962C8B-B14F-4D97-AF65-F5344CB8AC3E}">
        <p14:creationId xmlns:p14="http://schemas.microsoft.com/office/powerpoint/2010/main" val="218466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373" y="1095159"/>
            <a:ext cx="8834651" cy="3823070"/>
          </a:xfrm>
        </p:spPr>
        <p:txBody>
          <a:bodyPr>
            <a:noAutofit/>
          </a:bodyPr>
          <a:lstStyle/>
          <a:p>
            <a:pPr algn="l"/>
            <a:r>
              <a:rPr lang="en-US" sz="3600" b="1" dirty="0"/>
              <a:t>Literature Survey</a:t>
            </a:r>
            <a:br>
              <a:rPr lang="en-US" sz="3600" b="1" dirty="0"/>
            </a:br>
            <a:br>
              <a:rPr lang="en-US" sz="3600" b="1" dirty="0"/>
            </a:br>
            <a:r>
              <a:rPr lang="en-IN" sz="2000" dirty="0"/>
              <a:t>The main objective of this study is to predict weather a patient is affected with cardiopathy or not exploitation totally different machine learning algorithms on a certified dataset. conclude the correlations between totally different attributes. getting clear plan of our projected data processing techniques and </a:t>
            </a:r>
            <a:r>
              <a:rPr lang="en-IN" sz="2000" dirty="0" err="1"/>
              <a:t>analyze</a:t>
            </a:r>
            <a:r>
              <a:rPr lang="en-IN" sz="2000" dirty="0"/>
              <a:t> the result and scrutiny between the results of various data processing techniques. we are going to </a:t>
            </a:r>
            <a:r>
              <a:rPr lang="en-IN" sz="2000" dirty="0" err="1"/>
              <a:t>analyze</a:t>
            </a:r>
            <a:r>
              <a:rPr lang="en-IN" sz="2000" dirty="0"/>
              <a:t> our techniques if there's any chance to bring improvement for our results.</a:t>
            </a:r>
            <a:br>
              <a:rPr lang="en-US" sz="1050" dirty="0"/>
            </a:br>
            <a:endParaRPr lang="en-US" sz="3600" dirty="0"/>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3855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14383" y="511791"/>
            <a:ext cx="204142" cy="207233"/>
          </a:xfrm>
        </p:spPr>
        <p:txBody>
          <a:bodyPr>
            <a:noAutofit/>
          </a:bodyPr>
          <a:lstStyle/>
          <a:p>
            <a:br>
              <a:rPr lang="en-US" sz="3600" b="1" dirty="0"/>
            </a:br>
            <a:endParaRPr lang="en-US" sz="3600" b="1" dirty="0"/>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E925937E-9193-0484-AAD3-E3DA4E3FC2E4}"/>
              </a:ext>
            </a:extLst>
          </p:cNvPr>
          <p:cNvSpPr txBox="1"/>
          <p:nvPr/>
        </p:nvSpPr>
        <p:spPr>
          <a:xfrm>
            <a:off x="1146412" y="1713390"/>
            <a:ext cx="10110473" cy="5109091"/>
          </a:xfrm>
          <a:prstGeom prst="rect">
            <a:avLst/>
          </a:prstGeom>
          <a:noFill/>
        </p:spPr>
        <p:txBody>
          <a:bodyPr wrap="square" rtlCol="0">
            <a:spAutoFit/>
          </a:bodyPr>
          <a:lstStyle/>
          <a:p>
            <a:pPr marL="285750" indent="-285750">
              <a:buFont typeface="Arial" panose="020B0604020202020204" pitchFamily="34" charset="0"/>
              <a:buChar char="•"/>
            </a:pPr>
            <a:r>
              <a:rPr lang="en-IN" sz="2000" dirty="0"/>
              <a:t>In our project, proposed system is accuracy prediction of heart disease problem in health care application. Easier to analyse the scalable of health care big data. Less time consumption with efficiency of data in heart disease. High performance in data maintained of heart disease prediction.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2000" dirty="0"/>
              <a:t>Remote mobile health monitoring has already been recognized as not only a potential. Each stage such as data aggregation, data maintenance, data integration, and data analysis, and pattern interpretation, application faces many challenges while dealing with healthcare big data (HBD).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2000" dirty="0"/>
              <a:t>There are many problems in complexity of analysis and scalable of data in parallelization computing model is processed. They have not accuracy in prediction of heart disease.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064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8771" y="415070"/>
            <a:ext cx="150876" cy="105532"/>
          </a:xfrm>
        </p:spPr>
        <p:txBody>
          <a:bodyPr>
            <a:noAutofit/>
          </a:bodyPr>
          <a:lstStyle/>
          <a:p>
            <a:br>
              <a:rPr lang="en-US" sz="3600" b="1" dirty="0"/>
            </a:br>
            <a:endParaRPr lang="en-US" sz="3600" b="1" dirty="0"/>
          </a:p>
        </p:txBody>
      </p:sp>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948E6123-A1FA-662F-699D-D898954C681A}"/>
              </a:ext>
            </a:extLst>
          </p:cNvPr>
          <p:cNvSpPr txBox="1"/>
          <p:nvPr/>
        </p:nvSpPr>
        <p:spPr>
          <a:xfrm>
            <a:off x="1020932" y="1580225"/>
            <a:ext cx="102537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EDA (</a:t>
            </a:r>
            <a:r>
              <a:rPr lang="en-IN" b="1" dirty="0"/>
              <a:t>EXPLORATORY DATA ANALYSIS)</a:t>
            </a:r>
            <a:r>
              <a:rPr lang="en-US" dirty="0"/>
              <a:t> - In this section we are going to count values of explained variable otherwise known as the determining variable which is going to give us the prediction of a patient being affected by heart disease or not. Second of all we are going to separate numeric features from categorical features. Then we are going to show the relation between the categorical features in various plots and try to figure out or rather observe the influence of those categorical features in the actual determining variable “diagnosis”.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Splitting and Classification: </a:t>
            </a:r>
            <a:r>
              <a:rPr lang="en-US" dirty="0"/>
              <a:t>The whole database is split into training and testing database. The 80% data is taken for training while remaining 20% data is used for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Formatting:</a:t>
            </a:r>
            <a:r>
              <a:rPr lang="en-IN" dirty="0"/>
              <a:t>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Cleaning:</a:t>
            </a:r>
            <a:r>
              <a:rPr lang="en-IN" dirty="0"/>
              <a:t> Cleaning data is the removal or fixing of missing data. There may be data instances that are incomplete and do not carry the data you believe you need to address the problem. These instances may need to be removed. </a:t>
            </a: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3687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5044427" y="6389380"/>
            <a:ext cx="2125892" cy="376907"/>
          </a:xfrm>
          <a:prstGeom prst="rect">
            <a:avLst/>
          </a:prstGeom>
        </p:spPr>
        <p:txBody>
          <a:bodyPr wrap="square">
            <a:spAutoFit/>
          </a:bodyPr>
          <a:lstStyle/>
          <a:p>
            <a:r>
              <a:rPr lang="en-US" b="1" dirty="0"/>
              <a:t>Department of ECE</a:t>
            </a:r>
            <a:endParaRPr lang="en-US" dirty="0"/>
          </a:p>
        </p:txBody>
      </p:sp>
      <p:sp>
        <p:nvSpPr>
          <p:cNvPr id="6" name="Title 1"/>
          <p:cNvSpPr txBox="1">
            <a:spLocks/>
          </p:cNvSpPr>
          <p:nvPr/>
        </p:nvSpPr>
        <p:spPr>
          <a:xfrm>
            <a:off x="1464860" y="223352"/>
            <a:ext cx="8834651" cy="594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Heart Disease Prediction using Ai/ML</a:t>
            </a:r>
          </a:p>
        </p:txBody>
      </p:sp>
      <p:cxnSp>
        <p:nvCxnSpPr>
          <p:cNvPr id="9" name="Straight Connector 8"/>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1E6478F-EB93-7FF5-4808-2D8A9ACFD663}"/>
              </a:ext>
            </a:extLst>
          </p:cNvPr>
          <p:cNvSpPr txBox="1"/>
          <p:nvPr/>
        </p:nvSpPr>
        <p:spPr>
          <a:xfrm>
            <a:off x="511194" y="1423816"/>
            <a:ext cx="10741981"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t>Planning of the extension of this project took us around a week.</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Research work of collecting data took us one and a half weeks.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Execution of the code (with debugging) challenged us for two weeks.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Report and thesis cumulatively took us about five days.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So in total we dedicated a whole month and a half over this project. </a:t>
            </a:r>
          </a:p>
        </p:txBody>
      </p:sp>
    </p:spTree>
    <p:extLst>
      <p:ext uri="{BB962C8B-B14F-4D97-AF65-F5344CB8AC3E}">
        <p14:creationId xmlns:p14="http://schemas.microsoft.com/office/powerpoint/2010/main" val="262753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639EB-3B8E-3D3A-57A2-5A5F4A4F420C}"/>
              </a:ext>
            </a:extLst>
          </p:cNvPr>
          <p:cNvPicPr>
            <a:picLocks noChangeAspect="1"/>
          </p:cNvPicPr>
          <p:nvPr/>
        </p:nvPicPr>
        <p:blipFill rotWithShape="1">
          <a:blip r:embed="rId2">
            <a:extLst>
              <a:ext uri="{28A0092B-C50C-407E-A947-70E740481C1C}">
                <a14:useLocalDpi xmlns:a14="http://schemas.microsoft.com/office/drawing/2010/main" val="0"/>
              </a:ext>
            </a:extLst>
          </a:blip>
          <a:srcRect t="11920" b="4802"/>
          <a:stretch/>
        </p:blipFill>
        <p:spPr>
          <a:xfrm>
            <a:off x="1146412" y="1951892"/>
            <a:ext cx="9117623" cy="4422531"/>
          </a:xfrm>
          <a:prstGeom prst="rect">
            <a:avLst/>
          </a:prstGeom>
        </p:spPr>
      </p:pic>
      <p:pic>
        <p:nvPicPr>
          <p:cNvPr id="4" name="Picture 3">
            <a:extLst>
              <a:ext uri="{FF2B5EF4-FFF2-40B4-BE49-F238E27FC236}">
                <a16:creationId xmlns:a16="http://schemas.microsoft.com/office/drawing/2014/main" id="{F4031875-DF18-414F-99B0-5A00A0FEACF4}"/>
              </a:ext>
            </a:extLst>
          </p:cNvPr>
          <p:cNvPicPr/>
          <p:nvPr/>
        </p:nvPicPr>
        <p:blipFill rotWithShape="1">
          <a:blip r:embed="rId3"/>
          <a:srcRect l="9455" t="21095" r="81504" b="61530"/>
          <a:stretch/>
        </p:blipFill>
        <p:spPr bwMode="auto">
          <a:xfrm>
            <a:off x="400335" y="122830"/>
            <a:ext cx="746077" cy="777923"/>
          </a:xfrm>
          <a:prstGeom prst="rect">
            <a:avLst/>
          </a:prstGeom>
          <a:ln>
            <a:noFill/>
          </a:ln>
          <a:extLst>
            <a:ext uri="{53640926-AAD7-44D8-BBD7-CCE9431645EC}">
              <a14:shadowObscured xmlns:a14="http://schemas.microsoft.com/office/drawing/2010/main"/>
            </a:ext>
          </a:extLst>
        </p:spPr>
      </p:pic>
      <p:cxnSp>
        <p:nvCxnSpPr>
          <p:cNvPr id="5" name="Straight Connector 4">
            <a:extLst>
              <a:ext uri="{FF2B5EF4-FFF2-40B4-BE49-F238E27FC236}">
                <a16:creationId xmlns:a16="http://schemas.microsoft.com/office/drawing/2014/main" id="{069AF189-43FC-4607-9782-F7FA5A4FCF74}"/>
              </a:ext>
            </a:extLst>
          </p:cNvPr>
          <p:cNvCxnSpPr/>
          <p:nvPr/>
        </p:nvCxnSpPr>
        <p:spPr>
          <a:xfrm>
            <a:off x="1146412" y="956505"/>
            <a:ext cx="9921922"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D1E345DE-FFE9-4AED-8A08-203453B618FD}"/>
              </a:ext>
            </a:extLst>
          </p:cNvPr>
          <p:cNvSpPr txBox="1"/>
          <p:nvPr/>
        </p:nvSpPr>
        <p:spPr>
          <a:xfrm>
            <a:off x="1336431" y="310174"/>
            <a:ext cx="7939454" cy="923330"/>
          </a:xfrm>
          <a:prstGeom prst="rect">
            <a:avLst/>
          </a:prstGeom>
          <a:noFill/>
        </p:spPr>
        <p:txBody>
          <a:bodyPr wrap="square" rtlCol="0">
            <a:spAutoFit/>
          </a:bodyPr>
          <a:lstStyle/>
          <a:p>
            <a:r>
              <a:rPr lang="en-US" sz="3600" b="1" dirty="0"/>
              <a:t>Heart Disease Prediction using Ai/ML</a:t>
            </a:r>
          </a:p>
          <a:p>
            <a:endParaRPr lang="en-GB" dirty="0"/>
          </a:p>
        </p:txBody>
      </p:sp>
      <p:sp>
        <p:nvSpPr>
          <p:cNvPr id="7" name="TextBox 6">
            <a:extLst>
              <a:ext uri="{FF2B5EF4-FFF2-40B4-BE49-F238E27FC236}">
                <a16:creationId xmlns:a16="http://schemas.microsoft.com/office/drawing/2014/main" id="{AA463B70-2D3C-41B1-A31E-04F9D85ACFD2}"/>
              </a:ext>
            </a:extLst>
          </p:cNvPr>
          <p:cNvSpPr txBox="1"/>
          <p:nvPr/>
        </p:nvSpPr>
        <p:spPr>
          <a:xfrm>
            <a:off x="4449385" y="1069478"/>
            <a:ext cx="3204723" cy="523220"/>
          </a:xfrm>
          <a:prstGeom prst="rect">
            <a:avLst/>
          </a:prstGeom>
          <a:noFill/>
        </p:spPr>
        <p:txBody>
          <a:bodyPr wrap="none" rtlCol="0">
            <a:spAutoFit/>
          </a:bodyPr>
          <a:lstStyle/>
          <a:p>
            <a:r>
              <a:rPr lang="en-GB" sz="2800" b="1" dirty="0"/>
              <a:t>Procedure/Working </a:t>
            </a:r>
          </a:p>
        </p:txBody>
      </p:sp>
    </p:spTree>
    <p:extLst>
      <p:ext uri="{BB962C8B-B14F-4D97-AF65-F5344CB8AC3E}">
        <p14:creationId xmlns:p14="http://schemas.microsoft.com/office/powerpoint/2010/main" val="396940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715</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Batch No. 23</vt:lpstr>
      <vt:lpstr>Engineering Subjects covered in this project 1. Artificial Intelligence 2. Machine learning</vt:lpstr>
      <vt:lpstr>      Project Work 1 Details  Using CSV files to execute them in the python coding language under anaconda navigator. These were the instructions given to us by the PRC for the extension of the Project work - II </vt:lpstr>
      <vt:lpstr>Abstract  </vt:lpstr>
      <vt:lpstr>Literature Survey  The main objective of this study is to predict weather a patient is affected with cardiopathy or not exploitation totally different machine learning algorithms on a certified dataset. conclude the correlations between totally different attributes. getting clear plan of our projected data processing techniques and analyze the result and scrutiny between the results of various data processing techniques. we are going to analyze our techniques if there's any chance to bring improvement for our results.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Batch No: 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&gt;Batch No.&lt;</dc:title>
  <dc:creator>EEE Department</dc:creator>
  <cp:lastModifiedBy>ECE160718735066 MOHAMMED ABDUL MUSHARAF</cp:lastModifiedBy>
  <cp:revision>12</cp:revision>
  <dcterms:created xsi:type="dcterms:W3CDTF">2021-12-16T09:03:07Z</dcterms:created>
  <dcterms:modified xsi:type="dcterms:W3CDTF">2022-06-07T15:53:40Z</dcterms:modified>
</cp:coreProperties>
</file>