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60" r:id="rId4"/>
    <p:sldId id="262"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5" r:id="rId26"/>
    <p:sldId id="284" r:id="rId27"/>
    <p:sldId id="261" r:id="rId28"/>
    <p:sldId id="259" r:id="rId29"/>
  </p:sldIdLst>
  <p:sldSz cx="12192000" cy="6858000"/>
  <p:notesSz cx="6858000" cy="9144000"/>
  <p:embeddedFontLst>
    <p:embeddedFont>
      <p:font typeface="Lato Black" panose="020F0502020204030203" pitchFamily="34" charset="0"/>
      <p:bold r:id="rId31"/>
      <p:boldItalic r:id="rId32"/>
    </p:embeddedFont>
    <p:embeddedFont>
      <p:font typeface="Libre Baskerville" panose="02000000000000000000" pitchFamily="2"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5"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ohammed-mahboo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4000" b="1" i="0" u="none" strike="noStrike" cap="none" dirty="0">
                <a:solidFill>
                  <a:schemeClr val="dk1"/>
                </a:solidFill>
                <a:latin typeface="Calibri"/>
                <a:ea typeface="Calibri"/>
                <a:cs typeface="Calibri"/>
                <a:sym typeface="Calibri"/>
              </a:rPr>
            </a:br>
            <a:r>
              <a:rPr lang="en-IN" sz="4000" b="1" i="0" u="none" strike="noStrike" cap="none" dirty="0">
                <a:solidFill>
                  <a:schemeClr val="dk1"/>
                </a:solidFill>
                <a:latin typeface="Calibri"/>
                <a:ea typeface="Calibri"/>
                <a:cs typeface="Calibri"/>
                <a:sym typeface="Calibri"/>
              </a:rPr>
              <a:t>AMCAT</a:t>
            </a:r>
          </a:p>
          <a:p>
            <a:pPr marL="0" marR="0" lvl="0" indent="0" algn="ctr" rtl="0">
              <a:spcBef>
                <a:spcPts val="0"/>
              </a:spcBef>
              <a:spcAft>
                <a:spcPts val="0"/>
              </a:spcAft>
              <a:buNone/>
            </a:pPr>
            <a:r>
              <a:rPr lang="en-IN" sz="4000" b="1" dirty="0">
                <a:solidFill>
                  <a:schemeClr val="dk1"/>
                </a:solidFill>
                <a:latin typeface="Calibri"/>
                <a:ea typeface="Calibri"/>
                <a:cs typeface="Calibri"/>
                <a:sym typeface="Calibri"/>
              </a:rPr>
              <a:t>By - Mohammed Mahboob</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F15C-F6A8-75F5-3F83-95C9D645DEFC}"/>
              </a:ext>
            </a:extLst>
          </p:cNvPr>
          <p:cNvSpPr>
            <a:spLocks noGrp="1"/>
          </p:cNvSpPr>
          <p:nvPr>
            <p:ph type="title"/>
          </p:nvPr>
        </p:nvSpPr>
        <p:spPr>
          <a:xfrm>
            <a:off x="839788" y="457200"/>
            <a:ext cx="3932237" cy="530225"/>
          </a:xfrm>
        </p:spPr>
        <p:txBody>
          <a:bodyPr>
            <a:normAutofit fontScale="90000"/>
          </a:bodyPr>
          <a:lstStyle/>
          <a:p>
            <a:r>
              <a:rPr lang="en-US" dirty="0"/>
              <a:t>Personality Traits</a:t>
            </a:r>
            <a:endParaRPr lang="en-IN" dirty="0"/>
          </a:p>
        </p:txBody>
      </p:sp>
      <p:sp>
        <p:nvSpPr>
          <p:cNvPr id="3" name="Picture Placeholder 2">
            <a:extLst>
              <a:ext uri="{FF2B5EF4-FFF2-40B4-BE49-F238E27FC236}">
                <a16:creationId xmlns:a16="http://schemas.microsoft.com/office/drawing/2014/main" id="{FC4F0A6D-D819-13DA-AFBC-C495C7ED4916}"/>
              </a:ext>
            </a:extLst>
          </p:cNvPr>
          <p:cNvSpPr>
            <a:spLocks noGrp="1"/>
          </p:cNvSpPr>
          <p:nvPr>
            <p:ph type="pic" idx="2"/>
          </p:nvPr>
        </p:nvSpPr>
        <p:spPr/>
      </p:sp>
      <p:sp>
        <p:nvSpPr>
          <p:cNvPr id="4" name="Text Placeholder 3">
            <a:extLst>
              <a:ext uri="{FF2B5EF4-FFF2-40B4-BE49-F238E27FC236}">
                <a16:creationId xmlns:a16="http://schemas.microsoft.com/office/drawing/2014/main" id="{F4C73F05-FFD6-0CAA-1C08-1C4A83E6635A}"/>
              </a:ext>
            </a:extLst>
          </p:cNvPr>
          <p:cNvSpPr>
            <a:spLocks noGrp="1"/>
          </p:cNvSpPr>
          <p:nvPr>
            <p:ph type="body" idx="1"/>
          </p:nvPr>
        </p:nvSpPr>
        <p:spPr>
          <a:xfrm>
            <a:off x="336884" y="995363"/>
            <a:ext cx="4673888" cy="5581900"/>
          </a:xfrm>
        </p:spPr>
        <p:txBody>
          <a:bodyPr>
            <a:normAutofit/>
          </a:bodyPr>
          <a:lstStyle/>
          <a:p>
            <a:pPr marL="514350" indent="-285750">
              <a:buFont typeface="Arial" panose="020B0604020202020204" pitchFamily="34" charset="0"/>
              <a:buChar char="•"/>
            </a:pPr>
            <a:r>
              <a:rPr lang="en-IN" b="1" dirty="0"/>
              <a:t>Conscientiousness</a:t>
            </a:r>
            <a:r>
              <a:rPr lang="en-US" dirty="0"/>
              <a:t>: This trait reflects a person’s tendency to be organized, responsible, and goal-oriented. Here the Scores are standardized and is left skewed indicating most of them are well disciplined.</a:t>
            </a:r>
          </a:p>
          <a:p>
            <a:pPr marL="514350" indent="-285750">
              <a:buFont typeface="Arial" panose="020B0604020202020204" pitchFamily="34" charset="0"/>
              <a:buChar char="•"/>
            </a:pPr>
            <a:r>
              <a:rPr lang="en-US" b="1" dirty="0"/>
              <a:t>Agreeableness</a:t>
            </a:r>
            <a:r>
              <a:rPr lang="en-US" dirty="0"/>
              <a:t>: This trait measures a person’s tendency to be compassionate, cooperative, and trusting towards others. High agreeableness indicates a person is kind and empathetic. Here the Scores are standardized and is left skewed indicating most of them are warm and </a:t>
            </a:r>
            <a:r>
              <a:rPr lang="en-US" dirty="0" err="1"/>
              <a:t>freendly</a:t>
            </a:r>
            <a:r>
              <a:rPr lang="en-US" dirty="0"/>
              <a:t>.</a:t>
            </a:r>
          </a:p>
          <a:p>
            <a:pPr marL="514350" indent="-285750">
              <a:buFont typeface="Arial" panose="020B0604020202020204" pitchFamily="34" charset="0"/>
              <a:buChar char="•"/>
            </a:pPr>
            <a:r>
              <a:rPr lang="en-IN" b="1" dirty="0"/>
              <a:t>Extraversion</a:t>
            </a:r>
            <a:r>
              <a:rPr lang="en-IN" dirty="0"/>
              <a:t>: </a:t>
            </a:r>
            <a:r>
              <a:rPr lang="en-US" dirty="0"/>
              <a:t>Extraversion refers to the degree to which a person is outgoing, sociable, and energetic. Here the Scores are standardized and is left skewed indicating most of them are energetic and talkative.</a:t>
            </a:r>
          </a:p>
          <a:p>
            <a:pPr marL="514350" indent="-285750">
              <a:buFont typeface="Arial" panose="020B0604020202020204" pitchFamily="34" charset="0"/>
              <a:buChar char="•"/>
            </a:pPr>
            <a:r>
              <a:rPr lang="en-IN" b="1" dirty="0"/>
              <a:t>Neuroticism</a:t>
            </a:r>
            <a:r>
              <a:rPr lang="en-IN" dirty="0"/>
              <a:t>: It </a:t>
            </a:r>
            <a:r>
              <a:rPr lang="en-US" dirty="0"/>
              <a:t>refers to emotional stability. It reflects how prone a person is to experiencing negative emotions, such as anxiety, depression, or anger. This is Normally distributed which indicates having </a:t>
            </a:r>
            <a:r>
              <a:rPr lang="en-IN" dirty="0"/>
              <a:t>moderate level of neuroticism.</a:t>
            </a:r>
            <a:endParaRPr lang="en-US" dirty="0"/>
          </a:p>
          <a:p>
            <a:pPr marL="514350" indent="-285750">
              <a:buFont typeface="Arial" panose="020B0604020202020204" pitchFamily="34" charset="0"/>
              <a:buChar char="•"/>
            </a:pPr>
            <a:endParaRPr lang="en-IN" dirty="0"/>
          </a:p>
        </p:txBody>
      </p:sp>
      <p:pic>
        <p:nvPicPr>
          <p:cNvPr id="7170" name="Picture 2">
            <a:extLst>
              <a:ext uri="{FF2B5EF4-FFF2-40B4-BE49-F238E27FC236}">
                <a16:creationId xmlns:a16="http://schemas.microsoft.com/office/drawing/2014/main" id="{7970445A-BE50-965D-4D00-0BE4C3E93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38212"/>
            <a:ext cx="3338716" cy="24907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E3797FA-8BF5-4902-E3B6-C13483543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320" y="938212"/>
            <a:ext cx="3338716" cy="249078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C1E3276-EC60-742A-F791-1325D5840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88" y="3661110"/>
            <a:ext cx="3338716" cy="249078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E6FBFDCC-B14B-5837-3321-2A004928A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320" y="3661110"/>
            <a:ext cx="3338716" cy="249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81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FC39-1BB7-03AF-C714-76A6B5DDF63E}"/>
              </a:ext>
            </a:extLst>
          </p:cNvPr>
          <p:cNvSpPr>
            <a:spLocks noGrp="1"/>
          </p:cNvSpPr>
          <p:nvPr>
            <p:ph type="title"/>
          </p:nvPr>
        </p:nvSpPr>
        <p:spPr>
          <a:xfrm>
            <a:off x="486864" y="457200"/>
            <a:ext cx="3932237" cy="665747"/>
          </a:xfrm>
        </p:spPr>
        <p:txBody>
          <a:bodyPr/>
          <a:lstStyle/>
          <a:p>
            <a:r>
              <a:rPr lang="en-US" dirty="0"/>
              <a:t>Technical Assessment</a:t>
            </a:r>
            <a:endParaRPr lang="en-IN" dirty="0"/>
          </a:p>
        </p:txBody>
      </p:sp>
      <p:sp>
        <p:nvSpPr>
          <p:cNvPr id="3" name="Picture Placeholder 2">
            <a:extLst>
              <a:ext uri="{FF2B5EF4-FFF2-40B4-BE49-F238E27FC236}">
                <a16:creationId xmlns:a16="http://schemas.microsoft.com/office/drawing/2014/main" id="{D064DAE1-8EDE-318F-5B3D-E92FE6B8A078}"/>
              </a:ext>
            </a:extLst>
          </p:cNvPr>
          <p:cNvSpPr>
            <a:spLocks noGrp="1"/>
          </p:cNvSpPr>
          <p:nvPr>
            <p:ph type="pic" idx="2"/>
          </p:nvPr>
        </p:nvSpPr>
        <p:spPr/>
      </p:sp>
      <p:sp>
        <p:nvSpPr>
          <p:cNvPr id="4" name="Text Placeholder 3">
            <a:extLst>
              <a:ext uri="{FF2B5EF4-FFF2-40B4-BE49-F238E27FC236}">
                <a16:creationId xmlns:a16="http://schemas.microsoft.com/office/drawing/2014/main" id="{F693039B-B8C6-1D21-767B-4706DF0392A3}"/>
              </a:ext>
            </a:extLst>
          </p:cNvPr>
          <p:cNvSpPr>
            <a:spLocks noGrp="1"/>
          </p:cNvSpPr>
          <p:nvPr>
            <p:ph type="body" idx="1"/>
          </p:nvPr>
        </p:nvSpPr>
        <p:spPr>
          <a:xfrm>
            <a:off x="454780" y="1122947"/>
            <a:ext cx="3932237" cy="5277853"/>
          </a:xfrm>
        </p:spPr>
        <p:txBody>
          <a:bodyPr>
            <a:normAutofit/>
          </a:bodyPr>
          <a:lstStyle/>
          <a:p>
            <a:pPr marL="514350" indent="-285750">
              <a:buFont typeface="Arial" panose="020B0604020202020204" pitchFamily="34" charset="0"/>
              <a:buChar char="•"/>
            </a:pPr>
            <a:r>
              <a:rPr lang="en-US" dirty="0"/>
              <a:t>Computer Programming</a:t>
            </a:r>
          </a:p>
          <a:p>
            <a:pPr marL="971550" lvl="1" indent="-285750">
              <a:buFont typeface="Arial" panose="020B0604020202020204" pitchFamily="34" charset="0"/>
              <a:buChar char="•"/>
            </a:pPr>
            <a:r>
              <a:rPr lang="en-US" dirty="0"/>
              <a:t>78% of Candidates attended and the mean is 451.</a:t>
            </a:r>
          </a:p>
          <a:p>
            <a:pPr marL="514350" indent="-285750">
              <a:buFont typeface="Arial" panose="020B0604020202020204" pitchFamily="34" charset="0"/>
              <a:buChar char="•"/>
            </a:pPr>
            <a:r>
              <a:rPr lang="en-US" dirty="0"/>
              <a:t>Electronics and Semiconductor</a:t>
            </a:r>
          </a:p>
          <a:p>
            <a:pPr marL="971550" lvl="1" indent="-285750">
              <a:buFont typeface="Arial" panose="020B0604020202020204" pitchFamily="34" charset="0"/>
              <a:buChar char="•"/>
            </a:pPr>
            <a:r>
              <a:rPr lang="en-US" dirty="0"/>
              <a:t>28% of candidates attended and the mean is 335.</a:t>
            </a:r>
          </a:p>
          <a:p>
            <a:pPr marL="514350" indent="-285750">
              <a:buFont typeface="Arial" panose="020B0604020202020204" pitchFamily="34" charset="0"/>
              <a:buChar char="•"/>
            </a:pPr>
            <a:r>
              <a:rPr lang="en-US" dirty="0"/>
              <a:t>Computer Science </a:t>
            </a:r>
          </a:p>
          <a:p>
            <a:pPr marL="971550" lvl="1" indent="-285750">
              <a:buFont typeface="Arial" panose="020B0604020202020204" pitchFamily="34" charset="0"/>
              <a:buChar char="•"/>
            </a:pPr>
            <a:r>
              <a:rPr lang="en-US" dirty="0"/>
              <a:t>22% attended and the mean is 405.</a:t>
            </a:r>
          </a:p>
          <a:p>
            <a:pPr marL="514350" indent="-285750">
              <a:buFont typeface="Arial" panose="020B0604020202020204" pitchFamily="34" charset="0"/>
              <a:buChar char="•"/>
            </a:pPr>
            <a:r>
              <a:rPr lang="en-US" dirty="0"/>
              <a:t>Mechanical </a:t>
            </a:r>
            <a:r>
              <a:rPr lang="en-US" dirty="0" err="1"/>
              <a:t>Engg</a:t>
            </a:r>
            <a:endParaRPr lang="en-US" dirty="0"/>
          </a:p>
          <a:p>
            <a:pPr marL="971550" lvl="1" indent="-285750">
              <a:buFont typeface="Arial" panose="020B0604020202020204" pitchFamily="34" charset="0"/>
              <a:buChar char="•"/>
            </a:pPr>
            <a:r>
              <a:rPr lang="en-US" dirty="0"/>
              <a:t>8.8% attended and the mean is 406.</a:t>
            </a:r>
          </a:p>
          <a:p>
            <a:pPr marL="514350" indent="-285750">
              <a:buFont typeface="Arial" panose="020B0604020202020204" pitchFamily="34" charset="0"/>
              <a:buChar char="•"/>
            </a:pPr>
            <a:r>
              <a:rPr lang="en-US" dirty="0"/>
              <a:t>Electrical </a:t>
            </a:r>
            <a:r>
              <a:rPr lang="en-US" dirty="0" err="1"/>
              <a:t>Engg</a:t>
            </a:r>
            <a:r>
              <a:rPr lang="en-US" dirty="0"/>
              <a:t> </a:t>
            </a:r>
          </a:p>
          <a:p>
            <a:pPr marL="971550" lvl="1" indent="-285750">
              <a:buFont typeface="Arial" panose="020B0604020202020204" pitchFamily="34" charset="0"/>
              <a:buChar char="•"/>
            </a:pPr>
            <a:r>
              <a:rPr lang="en-US" dirty="0"/>
              <a:t>4% attended and mean is 433.</a:t>
            </a:r>
          </a:p>
          <a:p>
            <a:pPr marL="514350" indent="-285750">
              <a:buFont typeface="Arial" panose="020B0604020202020204" pitchFamily="34" charset="0"/>
              <a:buChar char="•"/>
            </a:pPr>
            <a:r>
              <a:rPr lang="en-US" dirty="0"/>
              <a:t>Telecom </a:t>
            </a:r>
            <a:r>
              <a:rPr lang="en-US" dirty="0" err="1"/>
              <a:t>Engg</a:t>
            </a:r>
            <a:r>
              <a:rPr lang="en-US" dirty="0"/>
              <a:t> </a:t>
            </a:r>
          </a:p>
          <a:p>
            <a:pPr marL="971550" lvl="1" indent="-285750">
              <a:buFont typeface="Arial" panose="020B0604020202020204" pitchFamily="34" charset="0"/>
              <a:buChar char="•"/>
            </a:pPr>
            <a:r>
              <a:rPr lang="en-US" dirty="0"/>
              <a:t>9.3% attended and the mean is 350.</a:t>
            </a:r>
          </a:p>
          <a:p>
            <a:pPr marL="514350" indent="-285750">
              <a:buFont typeface="Arial" panose="020B0604020202020204" pitchFamily="34" charset="0"/>
              <a:buChar char="•"/>
            </a:pPr>
            <a:r>
              <a:rPr lang="en-US" dirty="0"/>
              <a:t>Civil </a:t>
            </a:r>
            <a:r>
              <a:rPr lang="en-US" dirty="0" err="1"/>
              <a:t>Engg</a:t>
            </a:r>
            <a:endParaRPr lang="en-US" dirty="0"/>
          </a:p>
          <a:p>
            <a:pPr marL="971550" lvl="1" indent="-285750">
              <a:buFont typeface="Arial" panose="020B0604020202020204" pitchFamily="34" charset="0"/>
              <a:buChar char="•"/>
            </a:pPr>
            <a:r>
              <a:rPr lang="en-US" dirty="0"/>
              <a:t>0.6% attended for Civil </a:t>
            </a:r>
            <a:r>
              <a:rPr lang="en-US" dirty="0" err="1"/>
              <a:t>Engg</a:t>
            </a:r>
            <a:r>
              <a:rPr lang="en-US" dirty="0"/>
              <a:t> and the mean is 350.</a:t>
            </a:r>
            <a:endParaRPr lang="en-IN" dirty="0"/>
          </a:p>
        </p:txBody>
      </p:sp>
      <p:pic>
        <p:nvPicPr>
          <p:cNvPr id="8194" name="Picture 2">
            <a:extLst>
              <a:ext uri="{FF2B5EF4-FFF2-40B4-BE49-F238E27FC236}">
                <a16:creationId xmlns:a16="http://schemas.microsoft.com/office/drawing/2014/main" id="{80EF6457-8C64-02A2-29ED-6C163053F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127" y="240506"/>
            <a:ext cx="3000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AD410C8-AAA9-9C14-FF4A-B2A1FB0C4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995" y="340558"/>
            <a:ext cx="3000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5DCBFA1-9F06-0E26-F118-C8141278A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499" y="2478879"/>
            <a:ext cx="3000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EBA2C742-E845-EA32-336A-3098225DD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729" y="2478879"/>
            <a:ext cx="3000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42D6ECD2-5B04-FAA6-865D-5E3C462D3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4481" y="4617201"/>
            <a:ext cx="3000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8A653EC2-E996-FBAA-DA3F-AE29C3A5A9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6747" y="4617200"/>
            <a:ext cx="30003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4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15F8-3E09-29E2-7482-44D8AF5D6054}"/>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1158E1D3-6ADF-724F-E6E4-1C752904F8AE}"/>
              </a:ext>
            </a:extLst>
          </p:cNvPr>
          <p:cNvSpPr>
            <a:spLocks noGrp="1"/>
          </p:cNvSpPr>
          <p:nvPr>
            <p:ph type="body" idx="1"/>
          </p:nvPr>
        </p:nvSpPr>
        <p:spPr>
          <a:xfrm>
            <a:off x="839788" y="4800098"/>
            <a:ext cx="10515600" cy="2057901"/>
          </a:xfrm>
        </p:spPr>
        <p:txBody>
          <a:bodyPr/>
          <a:lstStyle/>
          <a:p>
            <a:pPr marL="514350" indent="-285750">
              <a:buFont typeface="Arial" panose="020B0604020202020204" pitchFamily="34" charset="0"/>
              <a:buChar char="•"/>
            </a:pPr>
            <a:r>
              <a:rPr lang="en-US" dirty="0"/>
              <a:t>In the original Dataset there are around 400 Job roles(designation) candidates applied.</a:t>
            </a:r>
          </a:p>
          <a:p>
            <a:pPr marL="514350" indent="-285750">
              <a:buFont typeface="Arial" panose="020B0604020202020204" pitchFamily="34" charset="0"/>
              <a:buChar char="•"/>
            </a:pPr>
            <a:r>
              <a:rPr lang="en-US" dirty="0"/>
              <a:t>The top 20 Job roles most of the people who attended the AMCAT have applied for and the top being Software Engineer.</a:t>
            </a:r>
            <a:endParaRPr lang="en-IN" dirty="0"/>
          </a:p>
        </p:txBody>
      </p:sp>
      <p:pic>
        <p:nvPicPr>
          <p:cNvPr id="9220" name="Picture 4">
            <a:extLst>
              <a:ext uri="{FF2B5EF4-FFF2-40B4-BE49-F238E27FC236}">
                <a16:creationId xmlns:a16="http://schemas.microsoft.com/office/drawing/2014/main" id="{978FABA9-B67F-1DF6-0BC1-F59C35BD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7" y="132848"/>
            <a:ext cx="9420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0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1B5FF-D98F-632A-E04A-6183AC4AACEF}"/>
              </a:ext>
            </a:extLst>
          </p:cNvPr>
          <p:cNvSpPr>
            <a:spLocks noGrp="1"/>
          </p:cNvSpPr>
          <p:nvPr>
            <p:ph type="body" idx="1"/>
          </p:nvPr>
        </p:nvSpPr>
        <p:spPr>
          <a:xfrm>
            <a:off x="839788" y="4251158"/>
            <a:ext cx="10453854" cy="1617830"/>
          </a:xfrm>
        </p:spPr>
        <p:txBody>
          <a:bodyPr/>
          <a:lstStyle/>
          <a:p>
            <a:pPr marL="514350" indent="-285750">
              <a:buFont typeface="Arial" panose="020B0604020202020204" pitchFamily="34" charset="0"/>
              <a:buChar char="•"/>
            </a:pPr>
            <a:r>
              <a:rPr lang="en-US" dirty="0"/>
              <a:t>These are the top 20 cities where the candidates and currently working and the top 5 being Bangalore, Noida, Hyderabad, Pune, Chennai.</a:t>
            </a:r>
          </a:p>
          <a:p>
            <a:pPr marL="514350" indent="-285750">
              <a:buFont typeface="Arial" panose="020B0604020202020204" pitchFamily="34" charset="0"/>
              <a:buChar char="•"/>
            </a:pPr>
            <a:r>
              <a:rPr lang="en-US" dirty="0"/>
              <a:t>-1 indicate the missing values in the city is imputed with -1.</a:t>
            </a:r>
            <a:endParaRPr lang="en-IN" dirty="0"/>
          </a:p>
        </p:txBody>
      </p:sp>
      <p:pic>
        <p:nvPicPr>
          <p:cNvPr id="10242" name="Picture 2">
            <a:extLst>
              <a:ext uri="{FF2B5EF4-FFF2-40B4-BE49-F238E27FC236}">
                <a16:creationId xmlns:a16="http://schemas.microsoft.com/office/drawing/2014/main" id="{98100ED3-91F1-C83D-01A8-AF531C9E4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400" y="176577"/>
            <a:ext cx="8379200" cy="407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9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C2497A-DDB9-C0A8-D272-5537B9066889}"/>
              </a:ext>
            </a:extLst>
          </p:cNvPr>
          <p:cNvSpPr>
            <a:spLocks noGrp="1"/>
          </p:cNvSpPr>
          <p:nvPr>
            <p:ph type="body" idx="1"/>
          </p:nvPr>
        </p:nvSpPr>
        <p:spPr>
          <a:xfrm>
            <a:off x="839788" y="4347410"/>
            <a:ext cx="10566149" cy="1521577"/>
          </a:xfrm>
        </p:spPr>
        <p:txBody>
          <a:bodyPr/>
          <a:lstStyle/>
          <a:p>
            <a:r>
              <a:rPr lang="en-US" dirty="0"/>
              <a:t>This Bar plot indicates that there are many Men (76%) who applied for AMCAT in comparison to women (23%)</a:t>
            </a:r>
            <a:endParaRPr lang="en-IN" dirty="0"/>
          </a:p>
        </p:txBody>
      </p:sp>
      <p:pic>
        <p:nvPicPr>
          <p:cNvPr id="11266" name="Picture 2">
            <a:extLst>
              <a:ext uri="{FF2B5EF4-FFF2-40B4-BE49-F238E27FC236}">
                <a16:creationId xmlns:a16="http://schemas.microsoft.com/office/drawing/2014/main" id="{C611235E-A93A-E419-7DD8-093100E68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49" y="582113"/>
            <a:ext cx="7373102" cy="365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5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126698-BFBD-89DD-BC73-2E0C1CA44D4D}"/>
              </a:ext>
            </a:extLst>
          </p:cNvPr>
          <p:cNvSpPr>
            <a:spLocks noGrp="1"/>
          </p:cNvSpPr>
          <p:nvPr>
            <p:ph type="body" idx="1"/>
          </p:nvPr>
        </p:nvSpPr>
        <p:spPr>
          <a:xfrm>
            <a:off x="839788" y="3882189"/>
            <a:ext cx="10726570" cy="1986799"/>
          </a:xfrm>
        </p:spPr>
        <p:txBody>
          <a:bodyPr/>
          <a:lstStyle/>
          <a:p>
            <a:pPr marL="514350" indent="-285750">
              <a:buFont typeface="Arial" panose="020B0604020202020204" pitchFamily="34" charset="0"/>
              <a:buChar char="•"/>
            </a:pPr>
            <a:r>
              <a:rPr lang="en-US" dirty="0"/>
              <a:t>This column was not monitored properly therefore new column was created. Here it indicates most of the people who have written AMCAT belongs to SSC background.</a:t>
            </a:r>
          </a:p>
          <a:p>
            <a:pPr marL="514350" indent="-285750">
              <a:buFont typeface="Arial" panose="020B0604020202020204" pitchFamily="34" charset="0"/>
              <a:buChar char="•"/>
            </a:pPr>
            <a:r>
              <a:rPr lang="en-US" dirty="0"/>
              <a:t>It was also observed that many students in ICSE shifted to SSC after their 10</a:t>
            </a:r>
            <a:r>
              <a:rPr lang="en-US" baseline="30000" dirty="0"/>
              <a:t>th</a:t>
            </a:r>
            <a:r>
              <a:rPr lang="en-US" dirty="0"/>
              <a:t> board.</a:t>
            </a:r>
            <a:endParaRPr lang="en-IN" dirty="0"/>
          </a:p>
        </p:txBody>
      </p:sp>
      <p:pic>
        <p:nvPicPr>
          <p:cNvPr id="12292" name="Picture 4">
            <a:extLst>
              <a:ext uri="{FF2B5EF4-FFF2-40B4-BE49-F238E27FC236}">
                <a16:creationId xmlns:a16="http://schemas.microsoft.com/office/drawing/2014/main" id="{1F91E051-D828-A882-173A-0B4D6D8D4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66" y="393910"/>
            <a:ext cx="5784934" cy="286614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92CD52F0-3A32-98C3-B3C2-06184C897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3910"/>
            <a:ext cx="5784934" cy="286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41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87E7F12-C984-90DD-94DE-DEAB2C173E37}"/>
              </a:ext>
            </a:extLst>
          </p:cNvPr>
          <p:cNvSpPr>
            <a:spLocks noGrp="1"/>
          </p:cNvSpPr>
          <p:nvPr>
            <p:ph type="body" idx="1"/>
          </p:nvPr>
        </p:nvSpPr>
        <p:spPr>
          <a:xfrm>
            <a:off x="839788" y="4732420"/>
            <a:ext cx="10453854" cy="1136567"/>
          </a:xfrm>
        </p:spPr>
        <p:txBody>
          <a:bodyPr/>
          <a:lstStyle/>
          <a:p>
            <a:pPr marL="514350" indent="-285750">
              <a:buFont typeface="Arial" panose="020B0604020202020204" pitchFamily="34" charset="0"/>
              <a:buChar char="•"/>
            </a:pPr>
            <a:r>
              <a:rPr lang="en-US" dirty="0"/>
              <a:t>This plot indicates that most candidates have an Electronics and Communication Engineering background and are looking to transition into different fields, such as Software Engineering.</a:t>
            </a:r>
            <a:endParaRPr lang="en-IN" dirty="0"/>
          </a:p>
        </p:txBody>
      </p:sp>
      <p:pic>
        <p:nvPicPr>
          <p:cNvPr id="13314" name="Picture 2">
            <a:extLst>
              <a:ext uri="{FF2B5EF4-FFF2-40B4-BE49-F238E27FC236}">
                <a16:creationId xmlns:a16="http://schemas.microsoft.com/office/drawing/2014/main" id="{ADC52F28-9481-8082-3469-DA6C886A9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341" y="74695"/>
            <a:ext cx="942022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5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FAC4A9-85E2-2AE5-68AF-25FC8340ED9A}"/>
              </a:ext>
            </a:extLst>
          </p:cNvPr>
          <p:cNvSpPr>
            <a:spLocks noGrp="1"/>
          </p:cNvSpPr>
          <p:nvPr>
            <p:ph type="body" idx="1"/>
          </p:nvPr>
        </p:nvSpPr>
        <p:spPr>
          <a:xfrm>
            <a:off x="839788" y="4892842"/>
            <a:ext cx="10518023" cy="976145"/>
          </a:xfrm>
        </p:spPr>
        <p:txBody>
          <a:bodyPr/>
          <a:lstStyle/>
          <a:p>
            <a:pPr marL="514350" indent="-285750">
              <a:buFont typeface="Arial" panose="020B0604020202020204" pitchFamily="34" charset="0"/>
              <a:buChar char="•"/>
            </a:pPr>
            <a:r>
              <a:rPr lang="en-US" dirty="0"/>
              <a:t>This plot indicates the state of the colleges attended by students taking the AMCAT exams. It shows that students from Uttar Pradesh are taking more AMCAT exams, suggesting a high scarcity or unavailability of jobs</a:t>
            </a:r>
            <a:endParaRPr lang="en-IN" dirty="0"/>
          </a:p>
        </p:txBody>
      </p:sp>
      <p:pic>
        <p:nvPicPr>
          <p:cNvPr id="14338" name="Picture 2">
            <a:extLst>
              <a:ext uri="{FF2B5EF4-FFF2-40B4-BE49-F238E27FC236}">
                <a16:creationId xmlns:a16="http://schemas.microsoft.com/office/drawing/2014/main" id="{D390F7A9-B757-B894-146D-7344F821E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7" y="225592"/>
            <a:ext cx="9420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80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CFB8-A84E-D453-EF0A-5DDDD8BFA62A}"/>
              </a:ext>
            </a:extLst>
          </p:cNvPr>
          <p:cNvSpPr>
            <a:spLocks noGrp="1"/>
          </p:cNvSpPr>
          <p:nvPr>
            <p:ph type="title"/>
          </p:nvPr>
        </p:nvSpPr>
        <p:spPr>
          <a:xfrm>
            <a:off x="838200" y="2530809"/>
            <a:ext cx="10515600" cy="1325563"/>
          </a:xfrm>
        </p:spPr>
        <p:txBody>
          <a:bodyPr/>
          <a:lstStyle/>
          <a:p>
            <a:r>
              <a:rPr lang="en-US" dirty="0"/>
              <a:t>Bivariate Analysis:</a:t>
            </a:r>
            <a:br>
              <a:rPr lang="en-US" dirty="0"/>
            </a:br>
            <a:r>
              <a:rPr lang="en-US" dirty="0"/>
              <a:t>		Relationship B/w 2 Variables</a:t>
            </a:r>
            <a:endParaRPr lang="en-IN" dirty="0"/>
          </a:p>
        </p:txBody>
      </p:sp>
    </p:spTree>
    <p:extLst>
      <p:ext uri="{BB962C8B-B14F-4D97-AF65-F5344CB8AC3E}">
        <p14:creationId xmlns:p14="http://schemas.microsoft.com/office/powerpoint/2010/main" val="388085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023-F3E7-8EED-2486-8C7B3D408126}"/>
              </a:ext>
            </a:extLst>
          </p:cNvPr>
          <p:cNvSpPr>
            <a:spLocks noGrp="1"/>
          </p:cNvSpPr>
          <p:nvPr>
            <p:ph type="title"/>
          </p:nvPr>
        </p:nvSpPr>
        <p:spPr/>
        <p:txBody>
          <a:bodyPr/>
          <a:lstStyle/>
          <a:p>
            <a:r>
              <a:rPr lang="en-US" dirty="0"/>
              <a:t>Salary vs 10 Percentage</a:t>
            </a:r>
            <a:endParaRPr lang="en-IN" dirty="0"/>
          </a:p>
        </p:txBody>
      </p:sp>
      <p:sp>
        <p:nvSpPr>
          <p:cNvPr id="3" name="Picture Placeholder 2">
            <a:extLst>
              <a:ext uri="{FF2B5EF4-FFF2-40B4-BE49-F238E27FC236}">
                <a16:creationId xmlns:a16="http://schemas.microsoft.com/office/drawing/2014/main" id="{CCCFEDE7-BE63-FE63-FD86-AA8F917545A2}"/>
              </a:ext>
            </a:extLst>
          </p:cNvPr>
          <p:cNvSpPr>
            <a:spLocks noGrp="1"/>
          </p:cNvSpPr>
          <p:nvPr>
            <p:ph type="pic" idx="2"/>
          </p:nvPr>
        </p:nvSpPr>
        <p:spPr/>
      </p:sp>
      <p:sp>
        <p:nvSpPr>
          <p:cNvPr id="4" name="Text Placeholder 3">
            <a:extLst>
              <a:ext uri="{FF2B5EF4-FFF2-40B4-BE49-F238E27FC236}">
                <a16:creationId xmlns:a16="http://schemas.microsoft.com/office/drawing/2014/main" id="{D94F762C-C551-2185-CC30-43D913257F47}"/>
              </a:ext>
            </a:extLst>
          </p:cNvPr>
          <p:cNvSpPr>
            <a:spLocks noGrp="1"/>
          </p:cNvSpPr>
          <p:nvPr>
            <p:ph type="body" idx="1"/>
          </p:nvPr>
        </p:nvSpPr>
        <p:spPr/>
        <p:txBody>
          <a:bodyPr/>
          <a:lstStyle/>
          <a:p>
            <a:pPr marL="514350" indent="-285750">
              <a:buFont typeface="Arial" panose="020B0604020202020204" pitchFamily="34" charset="0"/>
              <a:buChar char="•"/>
            </a:pPr>
            <a:r>
              <a:rPr lang="en-US" dirty="0"/>
              <a:t>The scatter plot continues to show a positive correlation between salary and 10 percentage, even after removing outliers. This suggests that there's a general trend of higher salaries associated with higher 10 percentages.</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endParaRPr lang="en-IN" dirty="0"/>
          </a:p>
        </p:txBody>
      </p:sp>
      <p:pic>
        <p:nvPicPr>
          <p:cNvPr id="15367" name="Picture 7">
            <a:extLst>
              <a:ext uri="{FF2B5EF4-FFF2-40B4-BE49-F238E27FC236}">
                <a16:creationId xmlns:a16="http://schemas.microsoft.com/office/drawing/2014/main" id="{E9DD6252-38D9-7F37-55D9-ED1333562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538" y="249238"/>
            <a:ext cx="59055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00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9769768" cy="17542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a:t>
            </a:r>
            <a:r>
              <a:rPr lang="en-US" sz="1800" b="1"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B.Tech</a:t>
            </a:r>
            <a:r>
              <a:rPr lang="en-US" sz="1800" b="1" i="0" u="none" strike="noStrike" cap="none" dirty="0">
                <a:solidFill>
                  <a:schemeClr val="dk1"/>
                </a:solidFill>
                <a:latin typeface="Calibri"/>
                <a:ea typeface="Calibri"/>
                <a:cs typeface="Calibri"/>
                <a:sym typeface="Calibri"/>
              </a:rPr>
              <a:t> in Mechanical Engineering with Minor in AI/ML</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a:t>
            </a:r>
            <a:r>
              <a:rPr lang="en-US" sz="1800" b="1" i="0" u="none" strike="noStrike" cap="none" dirty="0" err="1">
                <a:solidFill>
                  <a:schemeClr val="dk1"/>
                </a:solidFill>
                <a:latin typeface="Calibri"/>
                <a:ea typeface="Calibri"/>
                <a:cs typeface="Calibri"/>
                <a:sym typeface="Calibri"/>
              </a:rPr>
              <a:t>hy</a:t>
            </a:r>
            <a:r>
              <a:rPr lang="en-US" sz="1800" b="1" i="0" u="none" strike="noStrike" cap="none" dirty="0">
                <a:solidFill>
                  <a:schemeClr val="dk1"/>
                </a:solidFill>
                <a:latin typeface="Calibri"/>
                <a:ea typeface="Calibri"/>
                <a:cs typeface="Calibri"/>
                <a:sym typeface="Calibri"/>
              </a:rPr>
              <a:t> I want to learn Data Science? – I have a passion for using the data to solve real-world complex problems. Data is everything, it can solve the problem and Data Science provides a way to do so.</a:t>
            </a: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  </a:t>
            </a:r>
            <a:r>
              <a:rPr lang="en-IN" sz="1800" b="1" dirty="0">
                <a:solidFill>
                  <a:schemeClr val="dk1"/>
                </a:solidFill>
                <a:latin typeface="Calibri"/>
                <a:ea typeface="Calibri"/>
                <a:cs typeface="Calibri"/>
                <a:sym typeface="Calibri"/>
                <a:hlinkClick r:id="rId3"/>
              </a:rPr>
              <a:t>https://www.linkedin.com/in/mohammed-mahboob/</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 https://github.com/MohammedMahboob786</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FB35-D01D-9166-49C4-0C6CEF15759A}"/>
              </a:ext>
            </a:extLst>
          </p:cNvPr>
          <p:cNvSpPr>
            <a:spLocks noGrp="1"/>
          </p:cNvSpPr>
          <p:nvPr>
            <p:ph type="title"/>
          </p:nvPr>
        </p:nvSpPr>
        <p:spPr/>
        <p:txBody>
          <a:bodyPr/>
          <a:lstStyle/>
          <a:p>
            <a:r>
              <a:rPr lang="en-US" dirty="0"/>
              <a:t>Salary vs Computer Programming</a:t>
            </a:r>
            <a:endParaRPr lang="en-IN" dirty="0"/>
          </a:p>
        </p:txBody>
      </p:sp>
      <p:sp>
        <p:nvSpPr>
          <p:cNvPr id="3" name="Picture Placeholder 2">
            <a:extLst>
              <a:ext uri="{FF2B5EF4-FFF2-40B4-BE49-F238E27FC236}">
                <a16:creationId xmlns:a16="http://schemas.microsoft.com/office/drawing/2014/main" id="{8E29CA99-4D20-13E2-99BA-9BA92D376CC7}"/>
              </a:ext>
            </a:extLst>
          </p:cNvPr>
          <p:cNvSpPr>
            <a:spLocks noGrp="1"/>
          </p:cNvSpPr>
          <p:nvPr>
            <p:ph type="pic" idx="2"/>
          </p:nvPr>
        </p:nvSpPr>
        <p:spPr/>
      </p:sp>
      <p:sp>
        <p:nvSpPr>
          <p:cNvPr id="4" name="Text Placeholder 3">
            <a:extLst>
              <a:ext uri="{FF2B5EF4-FFF2-40B4-BE49-F238E27FC236}">
                <a16:creationId xmlns:a16="http://schemas.microsoft.com/office/drawing/2014/main" id="{C78DC958-ABA3-BA88-59DF-CA215951C833}"/>
              </a:ext>
            </a:extLst>
          </p:cNvPr>
          <p:cNvSpPr>
            <a:spLocks noGrp="1"/>
          </p:cNvSpPr>
          <p:nvPr>
            <p:ph type="body" idx="1"/>
          </p:nvPr>
        </p:nvSpPr>
        <p:spPr/>
        <p:txBody>
          <a:bodyPr/>
          <a:lstStyle/>
          <a:p>
            <a:r>
              <a:rPr lang="en-US" dirty="0"/>
              <a:t>This plot suggest that the candidates who score higher generally has higher salary package. But this relationship is not too strong</a:t>
            </a:r>
            <a:endParaRPr lang="en-IN" dirty="0"/>
          </a:p>
        </p:txBody>
      </p:sp>
      <p:pic>
        <p:nvPicPr>
          <p:cNvPr id="16386" name="Picture 2">
            <a:extLst>
              <a:ext uri="{FF2B5EF4-FFF2-40B4-BE49-F238E27FC236}">
                <a16:creationId xmlns:a16="http://schemas.microsoft.com/office/drawing/2014/main" id="{35D262B7-F4B8-CB03-1A24-1F25F4241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167" y="874294"/>
            <a:ext cx="6902388" cy="499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7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59F9-1C2D-219E-358F-501E4AE8E2AC}"/>
              </a:ext>
            </a:extLst>
          </p:cNvPr>
          <p:cNvSpPr>
            <a:spLocks noGrp="1"/>
          </p:cNvSpPr>
          <p:nvPr>
            <p:ph type="title"/>
          </p:nvPr>
        </p:nvSpPr>
        <p:spPr>
          <a:xfrm>
            <a:off x="839788" y="457200"/>
            <a:ext cx="3932237" cy="694695"/>
          </a:xfrm>
        </p:spPr>
        <p:txBody>
          <a:bodyPr/>
          <a:lstStyle/>
          <a:p>
            <a:r>
              <a:rPr lang="en-US" dirty="0"/>
              <a:t>Salary vs Designation</a:t>
            </a:r>
            <a:endParaRPr lang="en-IN" dirty="0"/>
          </a:p>
        </p:txBody>
      </p:sp>
      <p:sp>
        <p:nvSpPr>
          <p:cNvPr id="3" name="Picture Placeholder 2">
            <a:extLst>
              <a:ext uri="{FF2B5EF4-FFF2-40B4-BE49-F238E27FC236}">
                <a16:creationId xmlns:a16="http://schemas.microsoft.com/office/drawing/2014/main" id="{7CB47A92-52B6-326B-5413-8EA1AB26DD90}"/>
              </a:ext>
            </a:extLst>
          </p:cNvPr>
          <p:cNvSpPr>
            <a:spLocks noGrp="1"/>
          </p:cNvSpPr>
          <p:nvPr>
            <p:ph type="pic" idx="2"/>
          </p:nvPr>
        </p:nvSpPr>
        <p:spPr/>
      </p:sp>
      <p:sp>
        <p:nvSpPr>
          <p:cNvPr id="4" name="Text Placeholder 3">
            <a:extLst>
              <a:ext uri="{FF2B5EF4-FFF2-40B4-BE49-F238E27FC236}">
                <a16:creationId xmlns:a16="http://schemas.microsoft.com/office/drawing/2014/main" id="{A904B9E3-6508-1229-5D39-36CE1C02D417}"/>
              </a:ext>
            </a:extLst>
          </p:cNvPr>
          <p:cNvSpPr>
            <a:spLocks noGrp="1"/>
          </p:cNvSpPr>
          <p:nvPr>
            <p:ph type="body" idx="1"/>
          </p:nvPr>
        </p:nvSpPr>
        <p:spPr>
          <a:xfrm>
            <a:off x="839788" y="1283368"/>
            <a:ext cx="3932237" cy="4585620"/>
          </a:xfrm>
        </p:spPr>
        <p:txBody>
          <a:bodyPr/>
          <a:lstStyle/>
          <a:p>
            <a:pPr marL="514350" indent="-285750">
              <a:buFont typeface="Arial" panose="020B0604020202020204" pitchFamily="34" charset="0"/>
              <a:buChar char="•"/>
            </a:pPr>
            <a:r>
              <a:rPr lang="en-US" dirty="0"/>
              <a:t>The bar plot illustrates significant variations in salary across different job designations within the IT industry.</a:t>
            </a:r>
          </a:p>
          <a:p>
            <a:pPr marL="514350" indent="-285750">
              <a:buFont typeface="Arial" panose="020B0604020202020204" pitchFamily="34" charset="0"/>
              <a:buChar char="•"/>
            </a:pPr>
            <a:r>
              <a:rPr lang="en-US" dirty="0"/>
              <a:t>Software Engineer has higher salaries even with average salaries exceeding 500,000.</a:t>
            </a:r>
            <a:endParaRPr lang="en-IN" dirty="0"/>
          </a:p>
        </p:txBody>
      </p:sp>
      <p:pic>
        <p:nvPicPr>
          <p:cNvPr id="17412" name="Picture 4">
            <a:extLst>
              <a:ext uri="{FF2B5EF4-FFF2-40B4-BE49-F238E27FC236}">
                <a16:creationId xmlns:a16="http://schemas.microsoft.com/office/drawing/2014/main" id="{9CD47B39-97AB-14E2-7337-95EE24734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151895"/>
            <a:ext cx="6674018" cy="49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8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75ED-239C-DDA5-A777-FE758D212D03}"/>
              </a:ext>
            </a:extLst>
          </p:cNvPr>
          <p:cNvSpPr>
            <a:spLocks noGrp="1"/>
          </p:cNvSpPr>
          <p:nvPr>
            <p:ph type="title"/>
          </p:nvPr>
        </p:nvSpPr>
        <p:spPr>
          <a:xfrm>
            <a:off x="839788" y="457200"/>
            <a:ext cx="3932237" cy="728662"/>
          </a:xfrm>
        </p:spPr>
        <p:txBody>
          <a:bodyPr/>
          <a:lstStyle/>
          <a:p>
            <a:r>
              <a:rPr lang="en-US" dirty="0"/>
              <a:t>Salary vs Job City</a:t>
            </a:r>
            <a:endParaRPr lang="en-IN" dirty="0"/>
          </a:p>
        </p:txBody>
      </p:sp>
      <p:sp>
        <p:nvSpPr>
          <p:cNvPr id="3" name="Picture Placeholder 2">
            <a:extLst>
              <a:ext uri="{FF2B5EF4-FFF2-40B4-BE49-F238E27FC236}">
                <a16:creationId xmlns:a16="http://schemas.microsoft.com/office/drawing/2014/main" id="{AD215FE0-4649-DD45-2F91-0BBE73CFEBCE}"/>
              </a:ext>
            </a:extLst>
          </p:cNvPr>
          <p:cNvSpPr>
            <a:spLocks noGrp="1"/>
          </p:cNvSpPr>
          <p:nvPr>
            <p:ph type="pic" idx="2"/>
          </p:nvPr>
        </p:nvSpPr>
        <p:spPr/>
      </p:sp>
      <p:sp>
        <p:nvSpPr>
          <p:cNvPr id="4" name="Text Placeholder 3">
            <a:extLst>
              <a:ext uri="{FF2B5EF4-FFF2-40B4-BE49-F238E27FC236}">
                <a16:creationId xmlns:a16="http://schemas.microsoft.com/office/drawing/2014/main" id="{8AB5C6FE-8F37-9025-A5CC-A804976EA3CE}"/>
              </a:ext>
            </a:extLst>
          </p:cNvPr>
          <p:cNvSpPr>
            <a:spLocks noGrp="1"/>
          </p:cNvSpPr>
          <p:nvPr>
            <p:ph type="body" idx="1"/>
          </p:nvPr>
        </p:nvSpPr>
        <p:spPr>
          <a:xfrm>
            <a:off x="839788" y="1185862"/>
            <a:ext cx="3932237" cy="4683126"/>
          </a:xfrm>
        </p:spPr>
        <p:txBody>
          <a:bodyPr/>
          <a:lstStyle/>
          <a:p>
            <a:pPr marL="514350" indent="-285750">
              <a:buFont typeface="Arial" panose="020B0604020202020204" pitchFamily="34" charset="0"/>
              <a:buChar char="•"/>
            </a:pPr>
            <a:r>
              <a:rPr lang="en-US" dirty="0"/>
              <a:t>It shows a average salary received in different city.</a:t>
            </a:r>
          </a:p>
          <a:p>
            <a:pPr marL="514350" indent="-285750">
              <a:buFont typeface="Arial" panose="020B0604020202020204" pitchFamily="34" charset="0"/>
              <a:buChar char="•"/>
            </a:pPr>
            <a:r>
              <a:rPr lang="en-US" dirty="0"/>
              <a:t>Mumbai shows to have higher average salary and </a:t>
            </a:r>
            <a:r>
              <a:rPr lang="en-US" dirty="0" err="1"/>
              <a:t>lucknow</a:t>
            </a:r>
            <a:r>
              <a:rPr lang="en-US" dirty="0"/>
              <a:t> has the lowest </a:t>
            </a:r>
            <a:r>
              <a:rPr lang="en-US" dirty="0" err="1"/>
              <a:t>salry</a:t>
            </a:r>
            <a:r>
              <a:rPr lang="en-US" dirty="0"/>
              <a:t>.</a:t>
            </a:r>
          </a:p>
          <a:p>
            <a:pPr marL="514350" indent="-285750">
              <a:buFont typeface="Arial" panose="020B0604020202020204" pitchFamily="34" charset="0"/>
              <a:buChar char="•"/>
            </a:pPr>
            <a:endParaRPr lang="en-IN" dirty="0"/>
          </a:p>
        </p:txBody>
      </p:sp>
      <p:pic>
        <p:nvPicPr>
          <p:cNvPr id="18434" name="Picture 2">
            <a:extLst>
              <a:ext uri="{FF2B5EF4-FFF2-40B4-BE49-F238E27FC236}">
                <a16:creationId xmlns:a16="http://schemas.microsoft.com/office/drawing/2014/main" id="{F2AEC690-A2FC-2213-CAA5-2B53664C5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462" y="1185862"/>
            <a:ext cx="60007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0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ED5E-4929-F1BF-8C94-EAA0966F5CBB}"/>
              </a:ext>
            </a:extLst>
          </p:cNvPr>
          <p:cNvSpPr>
            <a:spLocks noGrp="1"/>
          </p:cNvSpPr>
          <p:nvPr>
            <p:ph type="title"/>
          </p:nvPr>
        </p:nvSpPr>
        <p:spPr/>
        <p:txBody>
          <a:bodyPr/>
          <a:lstStyle/>
          <a:p>
            <a:r>
              <a:rPr lang="en-US" dirty="0"/>
              <a:t>Salary vs Degree</a:t>
            </a:r>
            <a:endParaRPr lang="en-IN" dirty="0"/>
          </a:p>
        </p:txBody>
      </p:sp>
      <p:sp>
        <p:nvSpPr>
          <p:cNvPr id="3" name="Picture Placeholder 2">
            <a:extLst>
              <a:ext uri="{FF2B5EF4-FFF2-40B4-BE49-F238E27FC236}">
                <a16:creationId xmlns:a16="http://schemas.microsoft.com/office/drawing/2014/main" id="{DC7DFAB3-B273-DDBD-4998-5397093E3702}"/>
              </a:ext>
            </a:extLst>
          </p:cNvPr>
          <p:cNvSpPr>
            <a:spLocks noGrp="1"/>
          </p:cNvSpPr>
          <p:nvPr>
            <p:ph type="pic" idx="2"/>
          </p:nvPr>
        </p:nvSpPr>
        <p:spPr/>
      </p:sp>
      <p:sp>
        <p:nvSpPr>
          <p:cNvPr id="4" name="Text Placeholder 3">
            <a:extLst>
              <a:ext uri="{FF2B5EF4-FFF2-40B4-BE49-F238E27FC236}">
                <a16:creationId xmlns:a16="http://schemas.microsoft.com/office/drawing/2014/main" id="{8F592F3C-DCA4-8E0F-65C5-AF4CEC24576D}"/>
              </a:ext>
            </a:extLst>
          </p:cNvPr>
          <p:cNvSpPr>
            <a:spLocks noGrp="1"/>
          </p:cNvSpPr>
          <p:nvPr>
            <p:ph type="body" idx="1"/>
          </p:nvPr>
        </p:nvSpPr>
        <p:spPr/>
        <p:txBody>
          <a:bodyPr/>
          <a:lstStyle/>
          <a:p>
            <a:r>
              <a:rPr lang="en-US" dirty="0"/>
              <a:t>Even though many have done </a:t>
            </a:r>
            <a:r>
              <a:rPr lang="en-US" dirty="0" err="1"/>
              <a:t>B.Tech</a:t>
            </a:r>
            <a:r>
              <a:rPr lang="en-US" dirty="0"/>
              <a:t>/B.E but the candidates who have done </a:t>
            </a:r>
            <a:r>
              <a:rPr lang="en-US" dirty="0" err="1"/>
              <a:t>M.Tech</a:t>
            </a:r>
            <a:r>
              <a:rPr lang="en-US" dirty="0"/>
              <a:t> generally receives higher salary.</a:t>
            </a:r>
            <a:endParaRPr lang="en-IN" dirty="0"/>
          </a:p>
        </p:txBody>
      </p:sp>
      <p:pic>
        <p:nvPicPr>
          <p:cNvPr id="19458" name="Picture 2">
            <a:extLst>
              <a:ext uri="{FF2B5EF4-FFF2-40B4-BE49-F238E27FC236}">
                <a16:creationId xmlns:a16="http://schemas.microsoft.com/office/drawing/2014/main" id="{A78C9C8D-7B11-8BF2-B85D-FF4A10B8B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55450"/>
            <a:ext cx="4716379" cy="3518568"/>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79CDE969-7665-02A7-46B7-D186C2A52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00" y="3424237"/>
            <a:ext cx="5933429" cy="30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7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8C6B-6605-5330-0BE2-61AAFDEF5FFA}"/>
              </a:ext>
            </a:extLst>
          </p:cNvPr>
          <p:cNvSpPr>
            <a:spLocks noGrp="1"/>
          </p:cNvSpPr>
          <p:nvPr>
            <p:ph type="title"/>
          </p:nvPr>
        </p:nvSpPr>
        <p:spPr/>
        <p:txBody>
          <a:bodyPr/>
          <a:lstStyle/>
          <a:p>
            <a:r>
              <a:rPr lang="en-US" dirty="0"/>
              <a:t>Salary vs College State</a:t>
            </a:r>
            <a:endParaRPr lang="en-IN" dirty="0"/>
          </a:p>
        </p:txBody>
      </p:sp>
      <p:sp>
        <p:nvSpPr>
          <p:cNvPr id="3" name="Picture Placeholder 2">
            <a:extLst>
              <a:ext uri="{FF2B5EF4-FFF2-40B4-BE49-F238E27FC236}">
                <a16:creationId xmlns:a16="http://schemas.microsoft.com/office/drawing/2014/main" id="{0153170B-B89C-437B-CC63-D66C7987F10B}"/>
              </a:ext>
            </a:extLst>
          </p:cNvPr>
          <p:cNvSpPr>
            <a:spLocks noGrp="1"/>
          </p:cNvSpPr>
          <p:nvPr>
            <p:ph type="pic" idx="2"/>
          </p:nvPr>
        </p:nvSpPr>
        <p:spPr/>
      </p:sp>
      <p:sp>
        <p:nvSpPr>
          <p:cNvPr id="4" name="Text Placeholder 3">
            <a:extLst>
              <a:ext uri="{FF2B5EF4-FFF2-40B4-BE49-F238E27FC236}">
                <a16:creationId xmlns:a16="http://schemas.microsoft.com/office/drawing/2014/main" id="{380F38E6-DE55-AFCF-1756-6D8AEDBF651F}"/>
              </a:ext>
            </a:extLst>
          </p:cNvPr>
          <p:cNvSpPr>
            <a:spLocks noGrp="1"/>
          </p:cNvSpPr>
          <p:nvPr>
            <p:ph type="body" idx="1"/>
          </p:nvPr>
        </p:nvSpPr>
        <p:spPr/>
        <p:txBody>
          <a:bodyPr/>
          <a:lstStyle/>
          <a:p>
            <a:r>
              <a:rPr lang="en-US" dirty="0"/>
              <a:t>Candidates whose college is in </a:t>
            </a:r>
            <a:r>
              <a:rPr lang="en-US" dirty="0" err="1"/>
              <a:t>Jharkand</a:t>
            </a:r>
            <a:r>
              <a:rPr lang="en-US" dirty="0"/>
              <a:t>, Rajasthan generally tends to have higher average salary.</a:t>
            </a:r>
            <a:endParaRPr lang="en-IN" dirty="0"/>
          </a:p>
        </p:txBody>
      </p:sp>
      <p:pic>
        <p:nvPicPr>
          <p:cNvPr id="20482" name="Picture 2">
            <a:extLst>
              <a:ext uri="{FF2B5EF4-FFF2-40B4-BE49-F238E27FC236}">
                <a16:creationId xmlns:a16="http://schemas.microsoft.com/office/drawing/2014/main" id="{3971D78B-D40B-3894-A56C-DC949369C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257300"/>
            <a:ext cx="60007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55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FB13-5828-3BEE-41A4-46525C67A1E1}"/>
              </a:ext>
            </a:extLst>
          </p:cNvPr>
          <p:cNvSpPr>
            <a:spLocks noGrp="1"/>
          </p:cNvSpPr>
          <p:nvPr>
            <p:ph type="title"/>
          </p:nvPr>
        </p:nvSpPr>
        <p:spPr>
          <a:xfrm>
            <a:off x="839788" y="457199"/>
            <a:ext cx="3932237" cy="1884947"/>
          </a:xfrm>
        </p:spPr>
        <p:txBody>
          <a:bodyPr>
            <a:normAutofit fontScale="90000"/>
          </a:bodyPr>
          <a:lstStyle/>
          <a:p>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Test this claim with the data given to you.</a:t>
            </a:r>
            <a:endParaRPr lang="en-IN" dirty="0"/>
          </a:p>
        </p:txBody>
      </p:sp>
      <p:sp>
        <p:nvSpPr>
          <p:cNvPr id="3" name="Picture Placeholder 2">
            <a:extLst>
              <a:ext uri="{FF2B5EF4-FFF2-40B4-BE49-F238E27FC236}">
                <a16:creationId xmlns:a16="http://schemas.microsoft.com/office/drawing/2014/main" id="{8FAB0622-5055-057B-2BFC-204F71969C77}"/>
              </a:ext>
            </a:extLst>
          </p:cNvPr>
          <p:cNvSpPr>
            <a:spLocks noGrp="1"/>
          </p:cNvSpPr>
          <p:nvPr>
            <p:ph type="pic" idx="2"/>
          </p:nvPr>
        </p:nvSpPr>
        <p:spPr/>
      </p:sp>
      <p:sp>
        <p:nvSpPr>
          <p:cNvPr id="4" name="Text Placeholder 3">
            <a:extLst>
              <a:ext uri="{FF2B5EF4-FFF2-40B4-BE49-F238E27FC236}">
                <a16:creationId xmlns:a16="http://schemas.microsoft.com/office/drawing/2014/main" id="{9D0CED17-0367-853A-C179-2189964A96DE}"/>
              </a:ext>
            </a:extLst>
          </p:cNvPr>
          <p:cNvSpPr>
            <a:spLocks noGrp="1"/>
          </p:cNvSpPr>
          <p:nvPr>
            <p:ph type="body" idx="1"/>
          </p:nvPr>
        </p:nvSpPr>
        <p:spPr>
          <a:xfrm>
            <a:off x="839788" y="2566736"/>
            <a:ext cx="3932237" cy="3302251"/>
          </a:xfrm>
        </p:spPr>
        <p:txBody>
          <a:bodyPr/>
          <a:lstStyle/>
          <a:p>
            <a:pPr marL="514350" indent="-285750">
              <a:buFont typeface="Arial" panose="020B0604020202020204" pitchFamily="34" charset="0"/>
              <a:buChar char="•"/>
            </a:pPr>
            <a:r>
              <a:rPr lang="en-US" dirty="0"/>
              <a:t>Based on the salary data provided, the claim from the Times of India article appears to be valid for all four designations: Programming Analyst, Software Engineer, Hardware Engineer, and Associate Engineer.</a:t>
            </a:r>
          </a:p>
        </p:txBody>
      </p:sp>
      <p:pic>
        <p:nvPicPr>
          <p:cNvPr id="21506" name="Picture 2">
            <a:extLst>
              <a:ext uri="{FF2B5EF4-FFF2-40B4-BE49-F238E27FC236}">
                <a16:creationId xmlns:a16="http://schemas.microsoft.com/office/drawing/2014/main" id="{E060C001-FA4E-475E-C94D-5EE6B28C5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273" y="987425"/>
            <a:ext cx="6612030" cy="517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5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B572-D53E-ACCA-6323-D850270AA41B}"/>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Is there a relationship between gender and specialization? (i.e. Does the preference of </a:t>
            </a:r>
            <a:r>
              <a:rPr lang="en-US" sz="1800" b="0" i="0" u="none" strike="noStrike" dirty="0" err="1">
                <a:solidFill>
                  <a:srgbClr val="000000"/>
                </a:solidFill>
                <a:effectLst/>
                <a:latin typeface="Arial" panose="020B0604020202020204" pitchFamily="34" charset="0"/>
              </a:rPr>
              <a:t>Specialisation</a:t>
            </a:r>
            <a:r>
              <a:rPr lang="en-US" sz="1800" b="0" i="0" u="none" strike="noStrike" dirty="0">
                <a:solidFill>
                  <a:srgbClr val="000000"/>
                </a:solidFill>
                <a:effectLst/>
                <a:latin typeface="Arial" panose="020B0604020202020204" pitchFamily="34" charset="0"/>
              </a:rPr>
              <a:t> depend on the Gender?</a:t>
            </a:r>
            <a:endParaRPr lang="en-IN" dirty="0"/>
          </a:p>
        </p:txBody>
      </p:sp>
      <p:sp>
        <p:nvSpPr>
          <p:cNvPr id="3" name="Picture Placeholder 2">
            <a:extLst>
              <a:ext uri="{FF2B5EF4-FFF2-40B4-BE49-F238E27FC236}">
                <a16:creationId xmlns:a16="http://schemas.microsoft.com/office/drawing/2014/main" id="{7DA04187-82E4-154B-E5C9-8E63F0702A99}"/>
              </a:ext>
            </a:extLst>
          </p:cNvPr>
          <p:cNvSpPr>
            <a:spLocks noGrp="1"/>
          </p:cNvSpPr>
          <p:nvPr>
            <p:ph type="pic" idx="2"/>
          </p:nvPr>
        </p:nvSpPr>
        <p:spPr/>
      </p:sp>
      <p:sp>
        <p:nvSpPr>
          <p:cNvPr id="4" name="Text Placeholder 3">
            <a:extLst>
              <a:ext uri="{FF2B5EF4-FFF2-40B4-BE49-F238E27FC236}">
                <a16:creationId xmlns:a16="http://schemas.microsoft.com/office/drawing/2014/main" id="{A43BF35E-C854-BBA8-FA6B-3831A4315492}"/>
              </a:ext>
            </a:extLst>
          </p:cNvPr>
          <p:cNvSpPr>
            <a:spLocks noGrp="1"/>
          </p:cNvSpPr>
          <p:nvPr>
            <p:ph type="body" idx="1"/>
          </p:nvPr>
        </p:nvSpPr>
        <p:spPr/>
        <p:txBody>
          <a:bodyPr/>
          <a:lstStyle/>
          <a:p>
            <a:pPr marL="514350" indent="-285750">
              <a:buFont typeface="Arial" panose="020B0604020202020204" pitchFamily="34" charset="0"/>
              <a:buChar char="•"/>
            </a:pPr>
            <a:r>
              <a:rPr lang="en-US" dirty="0"/>
              <a:t>After performing chi square test of independence. The p-value which is very small indicates that the </a:t>
            </a:r>
            <a:r>
              <a:rPr lang="en-US" sz="1600" b="0" i="0" u="none" strike="noStrike" dirty="0">
                <a:solidFill>
                  <a:srgbClr val="000000"/>
                </a:solidFill>
                <a:effectLst/>
                <a:latin typeface="Arial" panose="020B0604020202020204" pitchFamily="34" charset="0"/>
              </a:rPr>
              <a:t>preference of </a:t>
            </a:r>
            <a:r>
              <a:rPr lang="en-US" sz="1600" b="0" i="0" u="none" strike="noStrike" dirty="0" err="1">
                <a:solidFill>
                  <a:srgbClr val="000000"/>
                </a:solidFill>
                <a:effectLst/>
                <a:latin typeface="Arial" panose="020B0604020202020204" pitchFamily="34" charset="0"/>
              </a:rPr>
              <a:t>Specialisation</a:t>
            </a:r>
            <a:r>
              <a:rPr lang="en-US" sz="1600" b="0" i="0" u="none" strike="noStrike" dirty="0">
                <a:solidFill>
                  <a:srgbClr val="000000"/>
                </a:solidFill>
                <a:effectLst/>
                <a:latin typeface="Arial" panose="020B0604020202020204" pitchFamily="34" charset="0"/>
              </a:rPr>
              <a:t> depends on the Gender.</a:t>
            </a:r>
            <a:endParaRPr lang="en-IN" dirty="0"/>
          </a:p>
        </p:txBody>
      </p:sp>
      <p:pic>
        <p:nvPicPr>
          <p:cNvPr id="6" name="Picture 5">
            <a:extLst>
              <a:ext uri="{FF2B5EF4-FFF2-40B4-BE49-F238E27FC236}">
                <a16:creationId xmlns:a16="http://schemas.microsoft.com/office/drawing/2014/main" id="{880A6265-DB78-5ED8-0BAF-72810CA64B91}"/>
              </a:ext>
            </a:extLst>
          </p:cNvPr>
          <p:cNvPicPr>
            <a:picLocks noChangeAspect="1"/>
          </p:cNvPicPr>
          <p:nvPr/>
        </p:nvPicPr>
        <p:blipFill>
          <a:blip r:embed="rId2"/>
          <a:stretch>
            <a:fillRect/>
          </a:stretch>
        </p:blipFill>
        <p:spPr>
          <a:xfrm>
            <a:off x="5009767" y="1584009"/>
            <a:ext cx="6974799" cy="3224530"/>
          </a:xfrm>
          <a:prstGeom prst="rect">
            <a:avLst/>
          </a:prstGeom>
        </p:spPr>
      </p:pic>
    </p:spTree>
    <p:extLst>
      <p:ext uri="{BB962C8B-B14F-4D97-AF65-F5344CB8AC3E}">
        <p14:creationId xmlns:p14="http://schemas.microsoft.com/office/powerpoint/2010/main" val="1663421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5E78-9074-73E9-4C15-843508479C27}"/>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B53D4973-5F2C-93A8-FD08-6C0D6D999F81}"/>
              </a:ext>
            </a:extLst>
          </p:cNvPr>
          <p:cNvSpPr>
            <a:spLocks noGrp="1"/>
          </p:cNvSpPr>
          <p:nvPr>
            <p:ph type="body" idx="1"/>
          </p:nvPr>
        </p:nvSpPr>
        <p:spPr/>
        <p:txBody>
          <a:bodyPr/>
          <a:lstStyle/>
          <a:p>
            <a:r>
              <a:rPr lang="en-US" dirty="0"/>
              <a:t>The EDA of the AMCAT dataset highlights that a majority of candidates come from engineering backgrounds, particularly Electronics and Communication Engineering. Salary analysis reveals outliers that indicate discrepancies in expected compensation. The geographical representation shows higher participation from states like Uttar Pradesh, suggesting a link between location and job scarcity. It was also noticed that </a:t>
            </a:r>
            <a:r>
              <a:rPr lang="en-US" dirty="0" err="1"/>
              <a:t>M.Tech</a:t>
            </a:r>
            <a:r>
              <a:rPr lang="en-US" dirty="0"/>
              <a:t> students are </a:t>
            </a:r>
            <a:r>
              <a:rPr lang="en-US" dirty="0" err="1"/>
              <a:t>higly</a:t>
            </a:r>
            <a:r>
              <a:rPr lang="en-US" dirty="0"/>
              <a:t> paid compared to B.Tech. Students Whose college is in Jharkhand has higher salary. Software engineer tends to have higher pay.</a:t>
            </a:r>
            <a:endParaRPr lang="en-IN" dirty="0"/>
          </a:p>
        </p:txBody>
      </p:sp>
    </p:spTree>
    <p:extLst>
      <p:ext uri="{BB962C8B-B14F-4D97-AF65-F5344CB8AC3E}">
        <p14:creationId xmlns:p14="http://schemas.microsoft.com/office/powerpoint/2010/main" val="2933363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3EC9C5-154F-BE16-F2C3-7E2AF96604E1}"/>
              </a:ext>
            </a:extLst>
          </p:cNvPr>
          <p:cNvSpPr>
            <a:spLocks noGrp="1"/>
          </p:cNvSpPr>
          <p:nvPr>
            <p:ph type="body" idx="1"/>
          </p:nvPr>
        </p:nvSpPr>
        <p:spPr>
          <a:xfrm>
            <a:off x="838200" y="513347"/>
            <a:ext cx="10515600" cy="5663616"/>
          </a:xfrm>
        </p:spPr>
        <p:txBody>
          <a:bodyPr/>
          <a:lstStyle/>
          <a:p>
            <a:r>
              <a:rPr lang="en-US" dirty="0"/>
              <a:t>Business Problem:</a:t>
            </a:r>
          </a:p>
          <a:p>
            <a:pPr lvl="1"/>
            <a:r>
              <a:rPr lang="en-US" dirty="0"/>
              <a:t>AMCAT (Aspiring Minds Computer Adaptive Test) is a computer-based test that evaluates a job applicant's skills.</a:t>
            </a:r>
          </a:p>
          <a:p>
            <a:pPr lvl="1"/>
            <a:r>
              <a:rPr lang="en-US" dirty="0"/>
              <a:t>The dataset contains the employment outcomes of engineering graduates as dependent variables (Salary, Job Titles, and Job Locations) along with the standardized scores from three different areas – cognitive skills, technical skills and personality skills. </a:t>
            </a:r>
          </a:p>
          <a:p>
            <a:pPr lvl="1"/>
            <a:r>
              <a:rPr lang="en-IN" dirty="0"/>
              <a:t>Businesses/ Organization can use it to filter-out candidates and recruit high-quality talent.</a:t>
            </a:r>
          </a:p>
          <a:p>
            <a:r>
              <a:rPr lang="en-IN" dirty="0"/>
              <a:t>Objective: </a:t>
            </a:r>
            <a:r>
              <a:rPr lang="en-US" dirty="0"/>
              <a:t>The objective of AMCAT data for Exploratory Data Analysis (EDA) is to uncover insights, trends, and patterns in the employability test results to make data-driven decisions that can improve hiring processes</a:t>
            </a:r>
            <a:endParaRPr lang="en-IN" dirty="0"/>
          </a:p>
        </p:txBody>
      </p:sp>
    </p:spTree>
    <p:extLst>
      <p:ext uri="{BB962C8B-B14F-4D97-AF65-F5344CB8AC3E}">
        <p14:creationId xmlns:p14="http://schemas.microsoft.com/office/powerpoint/2010/main" val="26294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E3F0-5E81-DB29-B8E6-79CD42CAB409}"/>
              </a:ext>
            </a:extLst>
          </p:cNvPr>
          <p:cNvSpPr>
            <a:spLocks noGrp="1"/>
          </p:cNvSpPr>
          <p:nvPr>
            <p:ph type="title"/>
          </p:nvPr>
        </p:nvSpPr>
        <p:spPr>
          <a:xfrm>
            <a:off x="838200" y="365125"/>
            <a:ext cx="10515600" cy="870117"/>
          </a:xfrm>
        </p:spPr>
        <p:txBody>
          <a:bodyPr>
            <a:normAutofit fontScale="90000"/>
          </a:bodyPr>
          <a:lstStyle/>
          <a:p>
            <a:r>
              <a:rPr lang="en-IN" dirty="0"/>
              <a:t>Summary of the Data:</a:t>
            </a:r>
            <a:br>
              <a:rPr lang="en-IN" dirty="0"/>
            </a:br>
            <a:endParaRPr lang="en-IN" dirty="0"/>
          </a:p>
        </p:txBody>
      </p:sp>
      <p:sp>
        <p:nvSpPr>
          <p:cNvPr id="3" name="Text Placeholder 2">
            <a:extLst>
              <a:ext uri="{FF2B5EF4-FFF2-40B4-BE49-F238E27FC236}">
                <a16:creationId xmlns:a16="http://schemas.microsoft.com/office/drawing/2014/main" id="{9B179BEC-14B5-60BF-9CFE-83B9B107EFAE}"/>
              </a:ext>
            </a:extLst>
          </p:cNvPr>
          <p:cNvSpPr>
            <a:spLocks noGrp="1"/>
          </p:cNvSpPr>
          <p:nvPr>
            <p:ph type="body" idx="1"/>
          </p:nvPr>
        </p:nvSpPr>
        <p:spPr>
          <a:xfrm>
            <a:off x="224589" y="946484"/>
            <a:ext cx="11566357" cy="5230479"/>
          </a:xfrm>
        </p:spPr>
        <p:txBody>
          <a:bodyPr/>
          <a:lstStyle/>
          <a:p>
            <a:r>
              <a:rPr lang="en-US" dirty="0"/>
              <a:t>Dependent </a:t>
            </a:r>
            <a:r>
              <a:rPr lang="en-US" dirty="0" err="1"/>
              <a:t>Varaibles</a:t>
            </a:r>
            <a:r>
              <a:rPr lang="en-US" dirty="0"/>
              <a:t>:</a:t>
            </a:r>
          </a:p>
          <a:p>
            <a:pPr lvl="1"/>
            <a:r>
              <a:rPr lang="en-US" dirty="0"/>
              <a:t>Salary</a:t>
            </a:r>
          </a:p>
          <a:p>
            <a:r>
              <a:rPr lang="en-US" dirty="0"/>
              <a:t>Independent Variable</a:t>
            </a:r>
          </a:p>
          <a:p>
            <a:pPr lvl="1"/>
            <a:r>
              <a:rPr lang="en-US" b="1" dirty="0"/>
              <a:t>Technical Skills</a:t>
            </a:r>
            <a:r>
              <a:rPr lang="en-US" dirty="0"/>
              <a:t>: Scores in '</a:t>
            </a:r>
            <a:r>
              <a:rPr lang="en-US" dirty="0" err="1"/>
              <a:t>ComputerProgramming</a:t>
            </a:r>
            <a:r>
              <a:rPr lang="en-US" dirty="0"/>
              <a:t>', '</a:t>
            </a:r>
            <a:r>
              <a:rPr lang="en-US" dirty="0" err="1"/>
              <a:t>ElectronicsAndSemicon</a:t>
            </a:r>
            <a:r>
              <a:rPr lang="en-US" dirty="0"/>
              <a:t>', '</a:t>
            </a:r>
            <a:r>
              <a:rPr lang="en-US" dirty="0" err="1"/>
              <a:t>ComputerScience</a:t>
            </a:r>
            <a:r>
              <a:rPr lang="en-US" dirty="0"/>
              <a:t>', '</a:t>
            </a:r>
            <a:r>
              <a:rPr lang="en-US" dirty="0" err="1"/>
              <a:t>MechanicalEngg</a:t>
            </a:r>
            <a:r>
              <a:rPr lang="en-US" dirty="0"/>
              <a:t>', '</a:t>
            </a:r>
            <a:r>
              <a:rPr lang="en-US" dirty="0" err="1"/>
              <a:t>ElectricalEngg</a:t>
            </a:r>
            <a:r>
              <a:rPr lang="en-US" dirty="0"/>
              <a:t>', '</a:t>
            </a:r>
            <a:r>
              <a:rPr lang="en-US" dirty="0" err="1"/>
              <a:t>TelecomEngg</a:t>
            </a:r>
            <a:r>
              <a:rPr lang="en-US" dirty="0"/>
              <a:t>', '</a:t>
            </a:r>
            <a:r>
              <a:rPr lang="en-US" dirty="0" err="1"/>
              <a:t>CivilEngg</a:t>
            </a:r>
            <a:r>
              <a:rPr lang="en-US" dirty="0"/>
              <a:t>’.</a:t>
            </a:r>
          </a:p>
          <a:p>
            <a:pPr lvl="1"/>
            <a:r>
              <a:rPr lang="en-US" b="1" dirty="0"/>
              <a:t>Personality Traits: </a:t>
            </a:r>
            <a:r>
              <a:rPr lang="en-US" dirty="0"/>
              <a:t>Scores in 'conscientiousness', 'agreeableness', 'extraversion', '</a:t>
            </a:r>
            <a:r>
              <a:rPr lang="en-US" dirty="0" err="1"/>
              <a:t>nueroticism</a:t>
            </a:r>
            <a:r>
              <a:rPr lang="en-US" dirty="0"/>
              <a:t>', '</a:t>
            </a:r>
            <a:r>
              <a:rPr lang="en-US" dirty="0" err="1"/>
              <a:t>openess_to_experience</a:t>
            </a:r>
            <a:r>
              <a:rPr lang="en-US" dirty="0"/>
              <a:t>’.</a:t>
            </a:r>
          </a:p>
          <a:p>
            <a:pPr lvl="1"/>
            <a:r>
              <a:rPr lang="en-US" b="1" dirty="0"/>
              <a:t>Thinking Skills: </a:t>
            </a:r>
            <a:r>
              <a:rPr lang="en-US" dirty="0"/>
              <a:t>Scores in 'English', 'Logical', 'Quant’</a:t>
            </a:r>
          </a:p>
          <a:p>
            <a:pPr lvl="1"/>
            <a:r>
              <a:rPr lang="en-US" b="1" dirty="0"/>
              <a:t>Personal Information : </a:t>
            </a:r>
            <a:r>
              <a:rPr lang="en-US" dirty="0"/>
              <a:t>ID, Gender, DOB, academic records, City, Designation, Date of Joining and Date of Leaving.</a:t>
            </a:r>
            <a:endParaRPr lang="en-IN" dirty="0"/>
          </a:p>
          <a:p>
            <a:pPr lvl="1"/>
            <a:endParaRPr lang="en-IN" dirty="0"/>
          </a:p>
          <a:p>
            <a:pPr lvl="1"/>
            <a:endParaRPr lang="en-IN" dirty="0"/>
          </a:p>
          <a:p>
            <a:pPr marL="571500" lvl="1" indent="0">
              <a:buNone/>
            </a:pPr>
            <a:endParaRPr lang="en-US" dirty="0"/>
          </a:p>
        </p:txBody>
      </p:sp>
    </p:spTree>
    <p:extLst>
      <p:ext uri="{BB962C8B-B14F-4D97-AF65-F5344CB8AC3E}">
        <p14:creationId xmlns:p14="http://schemas.microsoft.com/office/powerpoint/2010/main" val="415626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9E5344-81BE-7838-BA06-E83A6E568E99}"/>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A95A146B-ACDF-85A4-B717-5D028E17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30533"/>
            <a:ext cx="12246769" cy="682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3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FF87-A259-D353-A895-6D6A45A429FE}"/>
              </a:ext>
            </a:extLst>
          </p:cNvPr>
          <p:cNvSpPr>
            <a:spLocks noGrp="1"/>
          </p:cNvSpPr>
          <p:nvPr>
            <p:ph type="title"/>
          </p:nvPr>
        </p:nvSpPr>
        <p:spPr>
          <a:xfrm>
            <a:off x="838200" y="2675731"/>
            <a:ext cx="10515600" cy="1325563"/>
          </a:xfrm>
        </p:spPr>
        <p:txBody>
          <a:bodyPr/>
          <a:lstStyle/>
          <a:p>
            <a:r>
              <a:rPr lang="en-US" dirty="0"/>
              <a:t>Univariate Analysis:</a:t>
            </a:r>
            <a:br>
              <a:rPr lang="en-US" dirty="0"/>
            </a:br>
            <a:r>
              <a:rPr lang="en-US" dirty="0"/>
              <a:t>	 Describing a single Variable in Dataset.</a:t>
            </a:r>
            <a:endParaRPr lang="en-IN" dirty="0"/>
          </a:p>
        </p:txBody>
      </p:sp>
    </p:spTree>
    <p:extLst>
      <p:ext uri="{BB962C8B-B14F-4D97-AF65-F5344CB8AC3E}">
        <p14:creationId xmlns:p14="http://schemas.microsoft.com/office/powerpoint/2010/main" val="33352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206D-3568-FA00-EFE3-1E03A430DD96}"/>
              </a:ext>
            </a:extLst>
          </p:cNvPr>
          <p:cNvSpPr>
            <a:spLocks noGrp="1"/>
          </p:cNvSpPr>
          <p:nvPr>
            <p:ph type="title"/>
          </p:nvPr>
        </p:nvSpPr>
        <p:spPr>
          <a:xfrm>
            <a:off x="839788" y="457200"/>
            <a:ext cx="3932237" cy="874295"/>
          </a:xfrm>
        </p:spPr>
        <p:txBody>
          <a:bodyPr/>
          <a:lstStyle/>
          <a:p>
            <a:r>
              <a:rPr lang="en-US" dirty="0"/>
              <a:t>Salary</a:t>
            </a:r>
            <a:endParaRPr lang="en-IN" dirty="0"/>
          </a:p>
        </p:txBody>
      </p:sp>
      <p:sp>
        <p:nvSpPr>
          <p:cNvPr id="4" name="Text Placeholder 3">
            <a:extLst>
              <a:ext uri="{FF2B5EF4-FFF2-40B4-BE49-F238E27FC236}">
                <a16:creationId xmlns:a16="http://schemas.microsoft.com/office/drawing/2014/main" id="{EB42D6C6-65E3-9A7B-9648-14CFD551A27F}"/>
              </a:ext>
            </a:extLst>
          </p:cNvPr>
          <p:cNvSpPr>
            <a:spLocks noGrp="1"/>
          </p:cNvSpPr>
          <p:nvPr>
            <p:ph type="body" idx="1"/>
          </p:nvPr>
        </p:nvSpPr>
        <p:spPr>
          <a:xfrm>
            <a:off x="839788" y="1491916"/>
            <a:ext cx="4213475" cy="4377072"/>
          </a:xfrm>
        </p:spPr>
        <p:txBody>
          <a:bodyPr/>
          <a:lstStyle/>
          <a:p>
            <a:pPr marL="514350" indent="-285750">
              <a:buFont typeface="Arial" panose="020B0604020202020204" pitchFamily="34" charset="0"/>
              <a:buChar char="•"/>
            </a:pPr>
            <a:r>
              <a:rPr lang="en-US" dirty="0"/>
              <a:t>This is a Right Skewed data. Meaning most of the people gets less salary and only a few gets more salary creating outliers.</a:t>
            </a:r>
          </a:p>
          <a:p>
            <a:pPr marL="514350" indent="-285750">
              <a:buFont typeface="Arial" panose="020B0604020202020204" pitchFamily="34" charset="0"/>
              <a:buChar char="•"/>
            </a:pPr>
            <a:r>
              <a:rPr lang="en-US" dirty="0"/>
              <a:t>The minimum salary is 35,000 and maximum salary is 40,00,000. </a:t>
            </a:r>
          </a:p>
          <a:p>
            <a:pPr marL="514350" indent="-285750">
              <a:buFont typeface="Arial" panose="020B0604020202020204" pitchFamily="34" charset="0"/>
              <a:buChar char="•"/>
            </a:pPr>
            <a:r>
              <a:rPr lang="en-US" dirty="0"/>
              <a:t>The Central Value of Dataset is 3,00,000. which indicates this is the Salary most candidates get.</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endParaRPr lang="en-IN" dirty="0"/>
          </a:p>
        </p:txBody>
      </p:sp>
      <p:pic>
        <p:nvPicPr>
          <p:cNvPr id="3074" name="Picture 2">
            <a:extLst>
              <a:ext uri="{FF2B5EF4-FFF2-40B4-BE49-F238E27FC236}">
                <a16:creationId xmlns:a16="http://schemas.microsoft.com/office/drawing/2014/main" id="{2095D050-EAB9-C893-F22A-39ECADA009D3}"/>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2759" r="2759"/>
          <a:stretch>
            <a:fillRect/>
          </a:stretch>
        </p:blipFill>
        <p:spPr bwMode="auto">
          <a:xfrm>
            <a:off x="5180013" y="995363"/>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38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C595-D882-3621-D565-946F821B9E74}"/>
              </a:ext>
            </a:extLst>
          </p:cNvPr>
          <p:cNvSpPr>
            <a:spLocks noGrp="1"/>
          </p:cNvSpPr>
          <p:nvPr>
            <p:ph type="title"/>
          </p:nvPr>
        </p:nvSpPr>
        <p:spPr>
          <a:xfrm>
            <a:off x="839788" y="457200"/>
            <a:ext cx="3932237" cy="810126"/>
          </a:xfrm>
        </p:spPr>
        <p:txBody>
          <a:bodyPr/>
          <a:lstStyle/>
          <a:p>
            <a:r>
              <a:rPr lang="en-US" dirty="0"/>
              <a:t>College GPA</a:t>
            </a:r>
            <a:endParaRPr lang="en-IN" dirty="0"/>
          </a:p>
        </p:txBody>
      </p:sp>
      <p:sp>
        <p:nvSpPr>
          <p:cNvPr id="4" name="Text Placeholder 3">
            <a:extLst>
              <a:ext uri="{FF2B5EF4-FFF2-40B4-BE49-F238E27FC236}">
                <a16:creationId xmlns:a16="http://schemas.microsoft.com/office/drawing/2014/main" id="{A1EEDBE2-5895-87B2-004E-A10F64A4D15B}"/>
              </a:ext>
            </a:extLst>
          </p:cNvPr>
          <p:cNvSpPr>
            <a:spLocks noGrp="1"/>
          </p:cNvSpPr>
          <p:nvPr>
            <p:ph type="body" idx="1"/>
          </p:nvPr>
        </p:nvSpPr>
        <p:spPr>
          <a:xfrm>
            <a:off x="839788" y="1267326"/>
            <a:ext cx="3932237" cy="4601662"/>
          </a:xfrm>
        </p:spPr>
        <p:txBody>
          <a:bodyPr/>
          <a:lstStyle/>
          <a:p>
            <a:pPr marL="514350" indent="-285750">
              <a:buFont typeface="Arial" panose="020B0604020202020204" pitchFamily="34" charset="0"/>
              <a:buChar char="•"/>
            </a:pPr>
            <a:r>
              <a:rPr lang="en-US" dirty="0"/>
              <a:t>Most of the students that attends the exam has a GPA greater than 5 and less than 9.5.</a:t>
            </a:r>
          </a:p>
          <a:p>
            <a:pPr marL="514350" indent="-285750">
              <a:buFont typeface="Arial" panose="020B0604020202020204" pitchFamily="34" charset="0"/>
              <a:buChar char="•"/>
            </a:pPr>
            <a:r>
              <a:rPr lang="en-US" dirty="0"/>
              <a:t>The central value of this dataset is 7.1-7.2 GPA. These are the students who generally appear for AMCAT Exam.</a:t>
            </a:r>
          </a:p>
          <a:p>
            <a:pPr marL="514350" indent="-285750">
              <a:buFont typeface="Arial" panose="020B0604020202020204" pitchFamily="34" charset="0"/>
              <a:buChar char="•"/>
            </a:pPr>
            <a:r>
              <a:rPr lang="en-US" dirty="0"/>
              <a:t>The outliers on the extreme left suggest that these are not outliers but Datapoints that didn’t got converted into the range of 0-100. Example : </a:t>
            </a:r>
            <a:r>
              <a:rPr lang="en-US" dirty="0" err="1"/>
              <a:t>Mininimum</a:t>
            </a:r>
            <a:r>
              <a:rPr lang="en-US" dirty="0"/>
              <a:t> GPA is 6.45 but it should be stored in this </a:t>
            </a:r>
            <a:r>
              <a:rPr lang="en-US" dirty="0" err="1"/>
              <a:t>coulumn</a:t>
            </a:r>
            <a:r>
              <a:rPr lang="en-US" dirty="0"/>
              <a:t> as 64.5.</a:t>
            </a:r>
          </a:p>
          <a:p>
            <a:pPr marL="514350" indent="-285750">
              <a:buFont typeface="Arial" panose="020B0604020202020204" pitchFamily="34" charset="0"/>
              <a:buChar char="•"/>
            </a:pPr>
            <a:endParaRPr lang="en-IN" dirty="0"/>
          </a:p>
        </p:txBody>
      </p:sp>
      <p:pic>
        <p:nvPicPr>
          <p:cNvPr id="5" name="Picture 2">
            <a:extLst>
              <a:ext uri="{FF2B5EF4-FFF2-40B4-BE49-F238E27FC236}">
                <a16:creationId xmlns:a16="http://schemas.microsoft.com/office/drawing/2014/main" id="{FE08D128-279F-6DB7-E214-A1A513B64591}"/>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2759" r="2759"/>
          <a:stretch>
            <a:fillRect/>
          </a:stretch>
        </p:blipFill>
        <p:spPr bwMode="auto">
          <a:xfrm>
            <a:off x="5183188" y="987425"/>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8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82B4-D0A3-2F0E-9B6B-A466B1F0300D}"/>
              </a:ext>
            </a:extLst>
          </p:cNvPr>
          <p:cNvSpPr>
            <a:spLocks noGrp="1"/>
          </p:cNvSpPr>
          <p:nvPr>
            <p:ph type="title"/>
          </p:nvPr>
        </p:nvSpPr>
        <p:spPr>
          <a:xfrm>
            <a:off x="839788" y="457200"/>
            <a:ext cx="3932237" cy="858253"/>
          </a:xfrm>
        </p:spPr>
        <p:txBody>
          <a:bodyPr>
            <a:normAutofit/>
          </a:bodyPr>
          <a:lstStyle/>
          <a:p>
            <a:r>
              <a:rPr lang="en-US" dirty="0"/>
              <a:t>Domain </a:t>
            </a:r>
            <a:endParaRPr lang="en-IN" dirty="0"/>
          </a:p>
        </p:txBody>
      </p:sp>
      <p:sp>
        <p:nvSpPr>
          <p:cNvPr id="4" name="Text Placeholder 3">
            <a:extLst>
              <a:ext uri="{FF2B5EF4-FFF2-40B4-BE49-F238E27FC236}">
                <a16:creationId xmlns:a16="http://schemas.microsoft.com/office/drawing/2014/main" id="{3C39C9D5-6F4D-6AFE-FD8C-F1C6DB8736A7}"/>
              </a:ext>
            </a:extLst>
          </p:cNvPr>
          <p:cNvSpPr>
            <a:spLocks noGrp="1"/>
          </p:cNvSpPr>
          <p:nvPr>
            <p:ph type="body" idx="1"/>
          </p:nvPr>
        </p:nvSpPr>
        <p:spPr>
          <a:xfrm>
            <a:off x="839788" y="1315453"/>
            <a:ext cx="3932237" cy="4553535"/>
          </a:xfrm>
        </p:spPr>
        <p:txBody>
          <a:bodyPr/>
          <a:lstStyle/>
          <a:p>
            <a:pPr marL="514350" indent="-285750">
              <a:buFont typeface="Arial" panose="020B0604020202020204" pitchFamily="34" charset="0"/>
              <a:buChar char="•"/>
            </a:pPr>
            <a:r>
              <a:rPr lang="en-US" dirty="0"/>
              <a:t>This section tells the standardized score for the tests the technical knowledge of candidates in the range of 0 to 1</a:t>
            </a:r>
          </a:p>
          <a:p>
            <a:pPr marL="514350" indent="-285750">
              <a:buFont typeface="Arial" panose="020B0604020202020204" pitchFamily="34" charset="0"/>
              <a:buChar char="•"/>
            </a:pPr>
            <a:r>
              <a:rPr lang="en-US" dirty="0"/>
              <a:t>It is a left skewed data which indicates most of the values are towards the </a:t>
            </a:r>
            <a:r>
              <a:rPr lang="en-US" dirty="0" err="1"/>
              <a:t>Rigt</a:t>
            </a:r>
            <a:r>
              <a:rPr lang="en-US" dirty="0"/>
              <a:t> side indicating many students performed really well.</a:t>
            </a:r>
          </a:p>
          <a:p>
            <a:pPr marL="514350" indent="-285750">
              <a:buFont typeface="Arial" panose="020B0604020202020204" pitchFamily="34" charset="0"/>
              <a:buChar char="•"/>
            </a:pPr>
            <a:r>
              <a:rPr lang="en-US" dirty="0"/>
              <a:t>The </a:t>
            </a:r>
            <a:r>
              <a:rPr lang="en-US" dirty="0" err="1"/>
              <a:t>ouliers</a:t>
            </a:r>
            <a:r>
              <a:rPr lang="en-US" dirty="0"/>
              <a:t> in this dataset indicates that it was a missing value in the data and was imputed to -1. and there are around 250 missing values.</a:t>
            </a:r>
            <a:endParaRPr lang="en-IN" dirty="0"/>
          </a:p>
        </p:txBody>
      </p:sp>
      <p:pic>
        <p:nvPicPr>
          <p:cNvPr id="6146" name="Picture 2">
            <a:extLst>
              <a:ext uri="{FF2B5EF4-FFF2-40B4-BE49-F238E27FC236}">
                <a16:creationId xmlns:a16="http://schemas.microsoft.com/office/drawing/2014/main" id="{FCADEFFE-B3D6-863B-EC85-DBA497A574C4}"/>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2759" r="275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6751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1399</Words>
  <Application>Microsoft Office PowerPoint</Application>
  <PresentationFormat>Widescreen</PresentationFormat>
  <Paragraphs>85</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 Black</vt:lpstr>
      <vt:lpstr>Calibri</vt:lpstr>
      <vt:lpstr>Libre Baskerville</vt:lpstr>
      <vt:lpstr>Arial</vt:lpstr>
      <vt:lpstr>Office Theme</vt:lpstr>
      <vt:lpstr>PowerPoint Presentation</vt:lpstr>
      <vt:lpstr>PowerPoint Presentation</vt:lpstr>
      <vt:lpstr>PowerPoint Presentation</vt:lpstr>
      <vt:lpstr>Summary of the Data: </vt:lpstr>
      <vt:lpstr>PowerPoint Presentation</vt:lpstr>
      <vt:lpstr>Univariate Analysis:   Describing a single Variable in Dataset.</vt:lpstr>
      <vt:lpstr>Salary</vt:lpstr>
      <vt:lpstr>College GPA</vt:lpstr>
      <vt:lpstr>Domain </vt:lpstr>
      <vt:lpstr>Personality Traits</vt:lpstr>
      <vt:lpstr>Technical Assessment</vt:lpstr>
      <vt:lpstr>PowerPoint Presentation</vt:lpstr>
      <vt:lpstr>PowerPoint Presentation</vt:lpstr>
      <vt:lpstr>PowerPoint Presentation</vt:lpstr>
      <vt:lpstr>PowerPoint Presentation</vt:lpstr>
      <vt:lpstr>PowerPoint Presentation</vt:lpstr>
      <vt:lpstr>PowerPoint Presentation</vt:lpstr>
      <vt:lpstr>Bivariate Analysis:   Relationship B/w 2 Variables</vt:lpstr>
      <vt:lpstr>Salary vs 10 Percentage</vt:lpstr>
      <vt:lpstr>Salary vs Computer Programming</vt:lpstr>
      <vt:lpstr>Salary vs Designation</vt:lpstr>
      <vt:lpstr>Salary vs Job City</vt:lpstr>
      <vt:lpstr>Salary vs Degree</vt:lpstr>
      <vt:lpstr>Salary vs College State</vt:lpstr>
      <vt:lpstr>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vt:lpstr>
      <vt:lpstr>Is there a relationship between gender and specialization? (i.e. Does the preference of Specialisation depend on the Gender?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Dell</cp:lastModifiedBy>
  <cp:revision>4</cp:revision>
  <dcterms:created xsi:type="dcterms:W3CDTF">2021-02-16T05:19:01Z</dcterms:created>
  <dcterms:modified xsi:type="dcterms:W3CDTF">2024-10-04T09:14:56Z</dcterms:modified>
</cp:coreProperties>
</file>