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60" r:id="rId4"/>
    <p:sldId id="261" r:id="rId5"/>
    <p:sldId id="262" r:id="rId6"/>
    <p:sldId id="263" r:id="rId7"/>
    <p:sldId id="267" r:id="rId8"/>
    <p:sldId id="266" r:id="rId9"/>
    <p:sldId id="268" r:id="rId10"/>
    <p:sldId id="278" r:id="rId11"/>
    <p:sldId id="279" r:id="rId12"/>
    <p:sldId id="269" r:id="rId13"/>
    <p:sldId id="270" r:id="rId14"/>
    <p:sldId id="274" r:id="rId15"/>
    <p:sldId id="275" r:id="rId16"/>
    <p:sldId id="272" r:id="rId17"/>
    <p:sldId id="271" r:id="rId18"/>
    <p:sldId id="273" r:id="rId19"/>
    <p:sldId id="276" r:id="rId20"/>
    <p:sldId id="277"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59" r:id="rId36"/>
  </p:sldIdLst>
  <p:sldSz cx="12192000" cy="6858000"/>
  <p:notesSz cx="6858000" cy="9144000"/>
  <p:embeddedFontLst>
    <p:embeddedFont>
      <p:font typeface="Lato Black" panose="020F0502020204030203" pitchFamily="34" charset="0"/>
      <p:bold r:id="rId38"/>
      <p:boldItalic r:id="rId39"/>
    </p:embeddedFont>
    <p:embeddedFont>
      <p:font typeface="Libre Baskerville" panose="02000000000000000000" pitchFamily="2" charset="0"/>
      <p:regular r:id="rId40"/>
      <p:bold r:id="rId41"/>
      <p: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9"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ohammed-mahboob/"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9081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3600" b="1" i="0" u="none" strike="noStrike" cap="none" dirty="0">
                <a:solidFill>
                  <a:schemeClr val="dk1"/>
                </a:solidFill>
                <a:latin typeface="Calibri"/>
                <a:ea typeface="Calibri"/>
                <a:cs typeface="Calibri"/>
                <a:sym typeface="Calibri"/>
              </a:rPr>
            </a:br>
            <a:r>
              <a:rPr lang="en-IN" sz="3600" b="1" i="0" u="none" strike="noStrike" cap="none" dirty="0">
                <a:solidFill>
                  <a:schemeClr val="dk1"/>
                </a:solidFill>
                <a:latin typeface="Calibri"/>
                <a:ea typeface="Calibri"/>
                <a:cs typeface="Calibri"/>
                <a:sym typeface="Calibri"/>
              </a:rPr>
              <a:t>Electric Vehicle</a:t>
            </a:r>
          </a:p>
          <a:p>
            <a:pPr marL="0" marR="0" lvl="0" indent="0" algn="ctr"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IN" sz="2800" dirty="0">
                <a:solidFill>
                  <a:schemeClr val="dk1"/>
                </a:solidFill>
                <a:latin typeface="Calibri"/>
                <a:ea typeface="Calibri"/>
                <a:cs typeface="Calibri"/>
                <a:sym typeface="Calibri"/>
              </a:rPr>
              <a:t>By – Mohammed Mahboob </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C45D-A223-86CD-0FFC-7FAF41A870DA}"/>
              </a:ext>
            </a:extLst>
          </p:cNvPr>
          <p:cNvSpPr>
            <a:spLocks noGrp="1"/>
          </p:cNvSpPr>
          <p:nvPr>
            <p:ph type="title"/>
          </p:nvPr>
        </p:nvSpPr>
        <p:spPr>
          <a:xfrm>
            <a:off x="839788" y="457200"/>
            <a:ext cx="3932237" cy="530225"/>
          </a:xfrm>
        </p:spPr>
        <p:txBody>
          <a:bodyPr>
            <a:normAutofit fontScale="90000"/>
          </a:bodyPr>
          <a:lstStyle/>
          <a:p>
            <a:r>
              <a:rPr lang="en-US" dirty="0"/>
              <a:t>Make</a:t>
            </a:r>
            <a:endParaRPr lang="en-IN" dirty="0"/>
          </a:p>
        </p:txBody>
      </p:sp>
      <p:sp>
        <p:nvSpPr>
          <p:cNvPr id="3" name="Picture Placeholder 2">
            <a:extLst>
              <a:ext uri="{FF2B5EF4-FFF2-40B4-BE49-F238E27FC236}">
                <a16:creationId xmlns:a16="http://schemas.microsoft.com/office/drawing/2014/main" id="{74971DC4-27A5-8DDC-3811-B59219389ECA}"/>
              </a:ext>
            </a:extLst>
          </p:cNvPr>
          <p:cNvSpPr>
            <a:spLocks noGrp="1"/>
          </p:cNvSpPr>
          <p:nvPr>
            <p:ph type="pic" idx="2"/>
          </p:nvPr>
        </p:nvSpPr>
        <p:spPr/>
      </p:sp>
      <p:sp>
        <p:nvSpPr>
          <p:cNvPr id="4" name="Text Placeholder 3">
            <a:extLst>
              <a:ext uri="{FF2B5EF4-FFF2-40B4-BE49-F238E27FC236}">
                <a16:creationId xmlns:a16="http://schemas.microsoft.com/office/drawing/2014/main" id="{A1CD02C7-201B-D2FA-90CC-2D8184BEA4E3}"/>
              </a:ext>
            </a:extLst>
          </p:cNvPr>
          <p:cNvSpPr>
            <a:spLocks noGrp="1"/>
          </p:cNvSpPr>
          <p:nvPr>
            <p:ph type="body" idx="1"/>
          </p:nvPr>
        </p:nvSpPr>
        <p:spPr>
          <a:xfrm>
            <a:off x="839788" y="995363"/>
            <a:ext cx="3932237" cy="4873625"/>
          </a:xfrm>
        </p:spPr>
        <p:txBody>
          <a:bodyPr/>
          <a:lstStyle/>
          <a:p>
            <a:pPr marL="514350" indent="-285750">
              <a:buFont typeface="Arial" panose="020B0604020202020204" pitchFamily="34" charset="0"/>
              <a:buChar char="•"/>
            </a:pPr>
            <a:r>
              <a:rPr lang="en-US" dirty="0"/>
              <a:t>This is count plot of Make and it shows that Tesla is currently leading in this dataset by covering 46% of the dataset.</a:t>
            </a:r>
          </a:p>
          <a:p>
            <a:pPr marL="514350" indent="-285750">
              <a:buFont typeface="Arial" panose="020B0604020202020204" pitchFamily="34" charset="0"/>
              <a:buChar char="•"/>
            </a:pPr>
            <a:r>
              <a:rPr lang="en-US" dirty="0"/>
              <a:t>Nissan only covers 11.4% of sales followed by Chevrolet which covers 9%.</a:t>
            </a:r>
            <a:endParaRPr lang="en-IN" dirty="0"/>
          </a:p>
        </p:txBody>
      </p:sp>
      <p:pic>
        <p:nvPicPr>
          <p:cNvPr id="1026" name="Picture 2">
            <a:extLst>
              <a:ext uri="{FF2B5EF4-FFF2-40B4-BE49-F238E27FC236}">
                <a16:creationId xmlns:a16="http://schemas.microsoft.com/office/drawing/2014/main" id="{850C344A-967D-1A7A-0D59-CA42940F4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959993"/>
            <a:ext cx="5555436" cy="5037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42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E56E-DB10-D112-7425-60B396099F19}"/>
              </a:ext>
            </a:extLst>
          </p:cNvPr>
          <p:cNvSpPr>
            <a:spLocks noGrp="1"/>
          </p:cNvSpPr>
          <p:nvPr>
            <p:ph type="title"/>
          </p:nvPr>
        </p:nvSpPr>
        <p:spPr>
          <a:xfrm>
            <a:off x="839788" y="457200"/>
            <a:ext cx="3932237" cy="530225"/>
          </a:xfrm>
        </p:spPr>
        <p:txBody>
          <a:bodyPr>
            <a:normAutofit fontScale="90000"/>
          </a:bodyPr>
          <a:lstStyle/>
          <a:p>
            <a:r>
              <a:rPr lang="en-US" dirty="0"/>
              <a:t>Model</a:t>
            </a:r>
            <a:endParaRPr lang="en-IN" dirty="0"/>
          </a:p>
        </p:txBody>
      </p:sp>
      <p:sp>
        <p:nvSpPr>
          <p:cNvPr id="3" name="Picture Placeholder 2">
            <a:extLst>
              <a:ext uri="{FF2B5EF4-FFF2-40B4-BE49-F238E27FC236}">
                <a16:creationId xmlns:a16="http://schemas.microsoft.com/office/drawing/2014/main" id="{76AAFBC0-3A73-8099-4EB1-0EF367AEE354}"/>
              </a:ext>
            </a:extLst>
          </p:cNvPr>
          <p:cNvSpPr>
            <a:spLocks noGrp="1"/>
          </p:cNvSpPr>
          <p:nvPr>
            <p:ph type="pic" idx="2"/>
          </p:nvPr>
        </p:nvSpPr>
        <p:spPr/>
      </p:sp>
      <p:sp>
        <p:nvSpPr>
          <p:cNvPr id="4" name="Text Placeholder 3">
            <a:extLst>
              <a:ext uri="{FF2B5EF4-FFF2-40B4-BE49-F238E27FC236}">
                <a16:creationId xmlns:a16="http://schemas.microsoft.com/office/drawing/2014/main" id="{EF5DDB32-88E7-A1C5-3590-F1AA369DEF7B}"/>
              </a:ext>
            </a:extLst>
          </p:cNvPr>
          <p:cNvSpPr>
            <a:spLocks noGrp="1"/>
          </p:cNvSpPr>
          <p:nvPr>
            <p:ph type="body" idx="1"/>
          </p:nvPr>
        </p:nvSpPr>
        <p:spPr>
          <a:xfrm>
            <a:off x="839788" y="987425"/>
            <a:ext cx="3932237" cy="4881563"/>
          </a:xfrm>
        </p:spPr>
        <p:txBody>
          <a:bodyPr/>
          <a:lstStyle/>
          <a:p>
            <a:pPr marL="514350" indent="-285750">
              <a:buFont typeface="Arial" panose="020B0604020202020204" pitchFamily="34" charset="0"/>
              <a:buChar char="•"/>
            </a:pPr>
            <a:r>
              <a:rPr lang="en-US" dirty="0"/>
              <a:t>This is a count plot of Model Column. It clearly shows that Model 3 by Tesla is currently leading by covering 20% of dataset followed by Model Y of Tesla which covers 15% of dataset, followed by Leaf by Nissan which covers 11% of dataset.</a:t>
            </a:r>
          </a:p>
          <a:p>
            <a:pPr marL="514350" indent="-285750">
              <a:buFont typeface="Arial" panose="020B0604020202020204" pitchFamily="34" charset="0"/>
              <a:buChar char="•"/>
            </a:pPr>
            <a:endParaRPr lang="en-IN" dirty="0"/>
          </a:p>
        </p:txBody>
      </p:sp>
      <p:pic>
        <p:nvPicPr>
          <p:cNvPr id="2050" name="Picture 2">
            <a:extLst>
              <a:ext uri="{FF2B5EF4-FFF2-40B4-BE49-F238E27FC236}">
                <a16:creationId xmlns:a16="http://schemas.microsoft.com/office/drawing/2014/main" id="{500BFB2C-3E87-941E-5F9F-16C424496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401" y="457200"/>
            <a:ext cx="5419725"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920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AFF3-7B37-4A13-B8F5-6AFCE7D7230E}"/>
              </a:ext>
            </a:extLst>
          </p:cNvPr>
          <p:cNvSpPr>
            <a:spLocks noGrp="1"/>
          </p:cNvSpPr>
          <p:nvPr>
            <p:ph type="title"/>
          </p:nvPr>
        </p:nvSpPr>
        <p:spPr>
          <a:xfrm>
            <a:off x="839788" y="457200"/>
            <a:ext cx="3932237" cy="655320"/>
          </a:xfrm>
        </p:spPr>
        <p:txBody>
          <a:bodyPr/>
          <a:lstStyle/>
          <a:p>
            <a:r>
              <a:rPr lang="en-IN" dirty="0"/>
              <a:t>Model Year</a:t>
            </a:r>
          </a:p>
        </p:txBody>
      </p:sp>
      <p:sp>
        <p:nvSpPr>
          <p:cNvPr id="3" name="Text Placeholder 2">
            <a:extLst>
              <a:ext uri="{FF2B5EF4-FFF2-40B4-BE49-F238E27FC236}">
                <a16:creationId xmlns:a16="http://schemas.microsoft.com/office/drawing/2014/main" id="{BB2C3DC9-3931-80B6-E5BE-ED5D845E4195}"/>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14D2F5D5-D784-E3EA-E111-858A2019CAD5}"/>
              </a:ext>
            </a:extLst>
          </p:cNvPr>
          <p:cNvSpPr>
            <a:spLocks noGrp="1"/>
          </p:cNvSpPr>
          <p:nvPr>
            <p:ph type="body" idx="2"/>
          </p:nvPr>
        </p:nvSpPr>
        <p:spPr>
          <a:xfrm>
            <a:off x="839788" y="1341120"/>
            <a:ext cx="3932237" cy="4527868"/>
          </a:xfrm>
        </p:spPr>
        <p:txBody>
          <a:bodyPr/>
          <a:lstStyle/>
          <a:p>
            <a:pPr marL="514350" indent="-285750">
              <a:buFont typeface="Arial" panose="020B0604020202020204" pitchFamily="34" charset="0"/>
              <a:buChar char="•"/>
            </a:pPr>
            <a:r>
              <a:rPr lang="en-IN" dirty="0"/>
              <a:t>This is count plot on the column Model Year</a:t>
            </a:r>
          </a:p>
          <a:p>
            <a:pPr marL="514350" indent="-285750">
              <a:buFont typeface="Arial" panose="020B0604020202020204" pitchFamily="34" charset="0"/>
              <a:buChar char="•"/>
            </a:pPr>
            <a:r>
              <a:rPr lang="en-IN" dirty="0"/>
              <a:t>This shows the sales of EV in USA. The sales Started from the Year 1997 and significantly increased in 2011 and then on kept increasing.</a:t>
            </a:r>
          </a:p>
          <a:p>
            <a:pPr marL="514350" indent="-285750">
              <a:buFont typeface="Arial" panose="020B0604020202020204" pitchFamily="34" charset="0"/>
              <a:buChar char="•"/>
            </a:pPr>
            <a:endParaRPr lang="en-IN" dirty="0"/>
          </a:p>
        </p:txBody>
      </p:sp>
      <p:pic>
        <p:nvPicPr>
          <p:cNvPr id="4098" name="Picture 2">
            <a:extLst>
              <a:ext uri="{FF2B5EF4-FFF2-40B4-BE49-F238E27FC236}">
                <a16:creationId xmlns:a16="http://schemas.microsoft.com/office/drawing/2014/main" id="{41F2C078-5F02-C7AB-CB4F-1E3444633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7" y="987425"/>
            <a:ext cx="6646611" cy="3676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65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9E09-F796-640D-DC9F-76E7B9E3675A}"/>
              </a:ext>
            </a:extLst>
          </p:cNvPr>
          <p:cNvSpPr>
            <a:spLocks noGrp="1"/>
          </p:cNvSpPr>
          <p:nvPr>
            <p:ph type="title"/>
          </p:nvPr>
        </p:nvSpPr>
        <p:spPr>
          <a:xfrm>
            <a:off x="839788" y="457200"/>
            <a:ext cx="3932237" cy="530225"/>
          </a:xfrm>
        </p:spPr>
        <p:txBody>
          <a:bodyPr>
            <a:normAutofit fontScale="90000"/>
          </a:bodyPr>
          <a:lstStyle/>
          <a:p>
            <a:r>
              <a:rPr lang="en-IN" dirty="0"/>
              <a:t>State</a:t>
            </a:r>
          </a:p>
        </p:txBody>
      </p:sp>
      <p:sp>
        <p:nvSpPr>
          <p:cNvPr id="3" name="Picture Placeholder 2">
            <a:extLst>
              <a:ext uri="{FF2B5EF4-FFF2-40B4-BE49-F238E27FC236}">
                <a16:creationId xmlns:a16="http://schemas.microsoft.com/office/drawing/2014/main" id="{7624A8DE-6ABB-EC35-CA42-5EFF5C516136}"/>
              </a:ext>
            </a:extLst>
          </p:cNvPr>
          <p:cNvSpPr>
            <a:spLocks noGrp="1"/>
          </p:cNvSpPr>
          <p:nvPr>
            <p:ph type="pic" idx="2"/>
          </p:nvPr>
        </p:nvSpPr>
        <p:spPr/>
      </p:sp>
      <p:sp>
        <p:nvSpPr>
          <p:cNvPr id="4" name="Text Placeholder 3">
            <a:extLst>
              <a:ext uri="{FF2B5EF4-FFF2-40B4-BE49-F238E27FC236}">
                <a16:creationId xmlns:a16="http://schemas.microsoft.com/office/drawing/2014/main" id="{C46344CB-D8FF-30A1-8CF8-F40C278002C6}"/>
              </a:ext>
            </a:extLst>
          </p:cNvPr>
          <p:cNvSpPr>
            <a:spLocks noGrp="1"/>
          </p:cNvSpPr>
          <p:nvPr>
            <p:ph type="body" idx="1"/>
          </p:nvPr>
        </p:nvSpPr>
        <p:spPr>
          <a:xfrm>
            <a:off x="839788" y="995363"/>
            <a:ext cx="3932237" cy="4873625"/>
          </a:xfrm>
        </p:spPr>
        <p:txBody>
          <a:bodyPr/>
          <a:lstStyle/>
          <a:p>
            <a:pPr marL="514350" indent="-285750">
              <a:buFont typeface="Arial" panose="020B0604020202020204" pitchFamily="34" charset="0"/>
              <a:buChar char="•"/>
            </a:pPr>
            <a:r>
              <a:rPr lang="en-IN" dirty="0"/>
              <a:t>There were found to be 45 states in the entire dataset. The  highest sales were recorder in the dataset for the state Washington (WA) with over 99.7% (1,12,348) of the data. Whereas for others it was significantly low (&lt;100).</a:t>
            </a:r>
          </a:p>
          <a:p>
            <a:pPr marL="514350" indent="-285750">
              <a:buFont typeface="Arial" panose="020B0604020202020204" pitchFamily="34" charset="0"/>
              <a:buChar char="•"/>
            </a:pPr>
            <a:r>
              <a:rPr lang="en-IN" dirty="0"/>
              <a:t>The count plot shows the top 5 States with having higher sales in this dataset.</a:t>
            </a:r>
          </a:p>
        </p:txBody>
      </p:sp>
      <p:pic>
        <p:nvPicPr>
          <p:cNvPr id="5124" name="Picture 4">
            <a:extLst>
              <a:ext uri="{FF2B5EF4-FFF2-40B4-BE49-F238E27FC236}">
                <a16:creationId xmlns:a16="http://schemas.microsoft.com/office/drawing/2014/main" id="{186F8537-EB22-1E89-2ADC-10718B623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7" y="905510"/>
            <a:ext cx="6317297" cy="4626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48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9D71-BE3C-A34C-C83A-70FAD8CA1998}"/>
              </a:ext>
            </a:extLst>
          </p:cNvPr>
          <p:cNvSpPr>
            <a:spLocks noGrp="1"/>
          </p:cNvSpPr>
          <p:nvPr>
            <p:ph type="title"/>
          </p:nvPr>
        </p:nvSpPr>
        <p:spPr>
          <a:xfrm>
            <a:off x="839788" y="457200"/>
            <a:ext cx="3932237" cy="745067"/>
          </a:xfrm>
        </p:spPr>
        <p:txBody>
          <a:bodyPr/>
          <a:lstStyle/>
          <a:p>
            <a:r>
              <a:rPr lang="en-IN" dirty="0"/>
              <a:t>County</a:t>
            </a:r>
          </a:p>
        </p:txBody>
      </p:sp>
      <p:sp>
        <p:nvSpPr>
          <p:cNvPr id="3" name="Picture Placeholder 2">
            <a:extLst>
              <a:ext uri="{FF2B5EF4-FFF2-40B4-BE49-F238E27FC236}">
                <a16:creationId xmlns:a16="http://schemas.microsoft.com/office/drawing/2014/main" id="{30EB0C92-A4C9-2A41-8DD7-B9F5D8C05B70}"/>
              </a:ext>
            </a:extLst>
          </p:cNvPr>
          <p:cNvSpPr>
            <a:spLocks noGrp="1"/>
          </p:cNvSpPr>
          <p:nvPr>
            <p:ph type="pic" idx="2"/>
          </p:nvPr>
        </p:nvSpPr>
        <p:spPr/>
      </p:sp>
      <p:sp>
        <p:nvSpPr>
          <p:cNvPr id="4" name="Text Placeholder 3">
            <a:extLst>
              <a:ext uri="{FF2B5EF4-FFF2-40B4-BE49-F238E27FC236}">
                <a16:creationId xmlns:a16="http://schemas.microsoft.com/office/drawing/2014/main" id="{1AE1A70D-03D7-A454-A40E-85EDAA2928E8}"/>
              </a:ext>
            </a:extLst>
          </p:cNvPr>
          <p:cNvSpPr>
            <a:spLocks noGrp="1"/>
          </p:cNvSpPr>
          <p:nvPr>
            <p:ph type="body" idx="1"/>
          </p:nvPr>
        </p:nvSpPr>
        <p:spPr>
          <a:xfrm>
            <a:off x="839788" y="1490133"/>
            <a:ext cx="3932237" cy="4378855"/>
          </a:xfrm>
        </p:spPr>
        <p:txBody>
          <a:bodyPr/>
          <a:lstStyle/>
          <a:p>
            <a:pPr marL="514350" indent="-285750">
              <a:buFont typeface="Arial" panose="020B0604020202020204" pitchFamily="34" charset="0"/>
              <a:buChar char="•"/>
            </a:pPr>
            <a:r>
              <a:rPr lang="en-IN" dirty="0"/>
              <a:t>This Count plot tells the sales in each county </a:t>
            </a:r>
          </a:p>
          <a:p>
            <a:pPr marL="514350" indent="-285750">
              <a:buFont typeface="Arial" panose="020B0604020202020204" pitchFamily="34" charset="0"/>
              <a:buChar char="•"/>
            </a:pPr>
            <a:r>
              <a:rPr lang="en-IN" dirty="0"/>
              <a:t>It evident that highest sales is for the King County which is in WA.</a:t>
            </a:r>
          </a:p>
        </p:txBody>
      </p:sp>
      <p:pic>
        <p:nvPicPr>
          <p:cNvPr id="8194" name="Picture 2">
            <a:extLst>
              <a:ext uri="{FF2B5EF4-FFF2-40B4-BE49-F238E27FC236}">
                <a16:creationId xmlns:a16="http://schemas.microsoft.com/office/drawing/2014/main" id="{21E9F5EF-71F7-C90B-01D9-AE9819990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987425"/>
            <a:ext cx="6337701" cy="381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90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0C6D-54F6-7A11-BB2F-FBDFE6867DC8}"/>
              </a:ext>
            </a:extLst>
          </p:cNvPr>
          <p:cNvSpPr>
            <a:spLocks noGrp="1"/>
          </p:cNvSpPr>
          <p:nvPr>
            <p:ph type="title"/>
          </p:nvPr>
        </p:nvSpPr>
        <p:spPr>
          <a:xfrm>
            <a:off x="839788" y="457200"/>
            <a:ext cx="3932237" cy="530225"/>
          </a:xfrm>
        </p:spPr>
        <p:txBody>
          <a:bodyPr>
            <a:normAutofit fontScale="90000"/>
          </a:bodyPr>
          <a:lstStyle/>
          <a:p>
            <a:r>
              <a:rPr lang="en-IN" dirty="0"/>
              <a:t>City</a:t>
            </a:r>
          </a:p>
        </p:txBody>
      </p:sp>
      <p:sp>
        <p:nvSpPr>
          <p:cNvPr id="3" name="Picture Placeholder 2">
            <a:extLst>
              <a:ext uri="{FF2B5EF4-FFF2-40B4-BE49-F238E27FC236}">
                <a16:creationId xmlns:a16="http://schemas.microsoft.com/office/drawing/2014/main" id="{A1A646B0-17E9-C88F-4466-23DDB862B7AF}"/>
              </a:ext>
            </a:extLst>
          </p:cNvPr>
          <p:cNvSpPr>
            <a:spLocks noGrp="1"/>
          </p:cNvSpPr>
          <p:nvPr>
            <p:ph type="pic" idx="2"/>
          </p:nvPr>
        </p:nvSpPr>
        <p:spPr/>
      </p:sp>
      <p:sp>
        <p:nvSpPr>
          <p:cNvPr id="4" name="Text Placeholder 3">
            <a:extLst>
              <a:ext uri="{FF2B5EF4-FFF2-40B4-BE49-F238E27FC236}">
                <a16:creationId xmlns:a16="http://schemas.microsoft.com/office/drawing/2014/main" id="{626A8B39-7F9E-9006-15CB-FE22832FDFCF}"/>
              </a:ext>
            </a:extLst>
          </p:cNvPr>
          <p:cNvSpPr>
            <a:spLocks noGrp="1"/>
          </p:cNvSpPr>
          <p:nvPr>
            <p:ph type="body" idx="1"/>
          </p:nvPr>
        </p:nvSpPr>
        <p:spPr>
          <a:xfrm>
            <a:off x="839788" y="987425"/>
            <a:ext cx="3932237" cy="4881563"/>
          </a:xfrm>
        </p:spPr>
        <p:txBody>
          <a:bodyPr/>
          <a:lstStyle/>
          <a:p>
            <a:pPr marL="514350" indent="-285750">
              <a:buFont typeface="Arial" panose="020B0604020202020204" pitchFamily="34" charset="0"/>
              <a:buChar char="•"/>
            </a:pPr>
            <a:r>
              <a:rPr lang="en-IN" dirty="0"/>
              <a:t>There was highest Sales recorded in the City called Seattle of about 20000.</a:t>
            </a:r>
          </a:p>
          <a:p>
            <a:pPr marL="514350" indent="-285750">
              <a:buFont typeface="Arial" panose="020B0604020202020204" pitchFamily="34" charset="0"/>
              <a:buChar char="•"/>
            </a:pPr>
            <a:endParaRPr lang="en-IN" dirty="0"/>
          </a:p>
        </p:txBody>
      </p:sp>
      <p:pic>
        <p:nvPicPr>
          <p:cNvPr id="9218" name="Picture 2">
            <a:extLst>
              <a:ext uri="{FF2B5EF4-FFF2-40B4-BE49-F238E27FC236}">
                <a16:creationId xmlns:a16="http://schemas.microsoft.com/office/drawing/2014/main" id="{B7A62B67-C514-121B-847F-A21A2E195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987425"/>
            <a:ext cx="6392378" cy="391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80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3F86-E4D4-357F-8B98-901EA94CB199}"/>
              </a:ext>
            </a:extLst>
          </p:cNvPr>
          <p:cNvSpPr>
            <a:spLocks noGrp="1"/>
          </p:cNvSpPr>
          <p:nvPr>
            <p:ph type="title"/>
          </p:nvPr>
        </p:nvSpPr>
        <p:spPr>
          <a:xfrm>
            <a:off x="839788" y="457200"/>
            <a:ext cx="3932237" cy="530225"/>
          </a:xfrm>
        </p:spPr>
        <p:txBody>
          <a:bodyPr>
            <a:normAutofit fontScale="90000"/>
          </a:bodyPr>
          <a:lstStyle/>
          <a:p>
            <a:r>
              <a:rPr lang="en-IN" dirty="0"/>
              <a:t>Postal Code</a:t>
            </a:r>
          </a:p>
        </p:txBody>
      </p:sp>
      <p:sp>
        <p:nvSpPr>
          <p:cNvPr id="3" name="Picture Placeholder 2">
            <a:extLst>
              <a:ext uri="{FF2B5EF4-FFF2-40B4-BE49-F238E27FC236}">
                <a16:creationId xmlns:a16="http://schemas.microsoft.com/office/drawing/2014/main" id="{00CA66BB-1A2C-CEDB-54BD-1AAE2C39ACBC}"/>
              </a:ext>
            </a:extLst>
          </p:cNvPr>
          <p:cNvSpPr>
            <a:spLocks noGrp="1"/>
          </p:cNvSpPr>
          <p:nvPr>
            <p:ph type="pic" idx="2"/>
          </p:nvPr>
        </p:nvSpPr>
        <p:spPr/>
      </p:sp>
      <p:sp>
        <p:nvSpPr>
          <p:cNvPr id="4" name="Text Placeholder 3">
            <a:extLst>
              <a:ext uri="{FF2B5EF4-FFF2-40B4-BE49-F238E27FC236}">
                <a16:creationId xmlns:a16="http://schemas.microsoft.com/office/drawing/2014/main" id="{B3A8E9FB-BB09-16CE-C6BE-8CC69BCF1DDF}"/>
              </a:ext>
            </a:extLst>
          </p:cNvPr>
          <p:cNvSpPr>
            <a:spLocks noGrp="1"/>
          </p:cNvSpPr>
          <p:nvPr>
            <p:ph type="body" idx="1"/>
          </p:nvPr>
        </p:nvSpPr>
        <p:spPr>
          <a:xfrm>
            <a:off x="839788" y="1417320"/>
            <a:ext cx="3932237" cy="4451668"/>
          </a:xfrm>
        </p:spPr>
        <p:txBody>
          <a:bodyPr/>
          <a:lstStyle/>
          <a:p>
            <a:pPr marL="514350" indent="-285750">
              <a:buFont typeface="Arial" panose="020B0604020202020204" pitchFamily="34" charset="0"/>
              <a:buChar char="•"/>
            </a:pPr>
            <a:r>
              <a:rPr lang="en-IN" dirty="0"/>
              <a:t>This is a count plot of the most occurred Postal code in the dataset.</a:t>
            </a:r>
          </a:p>
          <a:p>
            <a:pPr marL="514350" indent="-285750">
              <a:buFont typeface="Arial" panose="020B0604020202020204" pitchFamily="34" charset="0"/>
              <a:buChar char="•"/>
            </a:pPr>
            <a:r>
              <a:rPr lang="en-IN" dirty="0"/>
              <a:t>It is clear that the postal code 98052 records the highest EV compared to other postal codes.</a:t>
            </a:r>
          </a:p>
          <a:p>
            <a:pPr marL="514350" indent="-285750">
              <a:buFont typeface="Arial" panose="020B0604020202020204" pitchFamily="34" charset="0"/>
              <a:buChar char="•"/>
            </a:pPr>
            <a:endParaRPr lang="en-IN" dirty="0"/>
          </a:p>
        </p:txBody>
      </p:sp>
      <p:pic>
        <p:nvPicPr>
          <p:cNvPr id="10242" name="Picture 2">
            <a:extLst>
              <a:ext uri="{FF2B5EF4-FFF2-40B4-BE49-F238E27FC236}">
                <a16:creationId xmlns:a16="http://schemas.microsoft.com/office/drawing/2014/main" id="{B6C7476E-CC95-3EE8-6713-5AA2CE7BE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607" y="987425"/>
            <a:ext cx="7277362" cy="507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33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13F3-E0A4-9774-997C-685ABD2DFEC0}"/>
              </a:ext>
            </a:extLst>
          </p:cNvPr>
          <p:cNvSpPr>
            <a:spLocks noGrp="1"/>
          </p:cNvSpPr>
          <p:nvPr>
            <p:ph type="title"/>
          </p:nvPr>
        </p:nvSpPr>
        <p:spPr>
          <a:xfrm>
            <a:off x="839788" y="457200"/>
            <a:ext cx="3932237" cy="530225"/>
          </a:xfrm>
        </p:spPr>
        <p:txBody>
          <a:bodyPr>
            <a:normAutofit fontScale="90000"/>
          </a:bodyPr>
          <a:lstStyle/>
          <a:p>
            <a:r>
              <a:rPr lang="en-IN" dirty="0"/>
              <a:t>Electric Vehicle Type</a:t>
            </a:r>
          </a:p>
        </p:txBody>
      </p:sp>
      <p:sp>
        <p:nvSpPr>
          <p:cNvPr id="3" name="Text Placeholder 2">
            <a:extLst>
              <a:ext uri="{FF2B5EF4-FFF2-40B4-BE49-F238E27FC236}">
                <a16:creationId xmlns:a16="http://schemas.microsoft.com/office/drawing/2014/main" id="{1B0D9FF3-0F68-0FA5-2FA7-A1BBD6483EA9}"/>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533A1F08-BC8B-221E-F857-A466DCBA12DA}"/>
              </a:ext>
            </a:extLst>
          </p:cNvPr>
          <p:cNvSpPr>
            <a:spLocks noGrp="1"/>
          </p:cNvSpPr>
          <p:nvPr>
            <p:ph type="body" idx="2"/>
          </p:nvPr>
        </p:nvSpPr>
        <p:spPr>
          <a:xfrm>
            <a:off x="839788" y="1112520"/>
            <a:ext cx="3932237" cy="4756468"/>
          </a:xfrm>
        </p:spPr>
        <p:txBody>
          <a:bodyPr/>
          <a:lstStyle/>
          <a:p>
            <a:pPr marL="514350" indent="-285750">
              <a:buFont typeface="Arial" panose="020B0604020202020204" pitchFamily="34" charset="0"/>
              <a:buChar char="•"/>
            </a:pPr>
            <a:r>
              <a:rPr lang="en-IN" dirty="0"/>
              <a:t>This column has 2 unique values. Battery Electric Vehicle and Plug in Hybrid Vehicle.</a:t>
            </a:r>
          </a:p>
          <a:p>
            <a:pPr marL="514350" indent="-285750">
              <a:buFont typeface="Arial" panose="020B0604020202020204" pitchFamily="34" charset="0"/>
              <a:buChar char="•"/>
            </a:pPr>
            <a:r>
              <a:rPr lang="en-IN" dirty="0"/>
              <a:t>The BEV accounts to 76% of the dataset. Whereas the PHEV accounts to only 23%.</a:t>
            </a:r>
          </a:p>
        </p:txBody>
      </p:sp>
      <p:pic>
        <p:nvPicPr>
          <p:cNvPr id="6146" name="Picture 2">
            <a:extLst>
              <a:ext uri="{FF2B5EF4-FFF2-40B4-BE49-F238E27FC236}">
                <a16:creationId xmlns:a16="http://schemas.microsoft.com/office/drawing/2014/main" id="{7B596CC0-86DE-B1B3-E7BA-3E34A83C5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760" y="962026"/>
            <a:ext cx="6414452" cy="524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449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2752-2A27-FE41-40A0-4F77D57284C6}"/>
              </a:ext>
            </a:extLst>
          </p:cNvPr>
          <p:cNvSpPr>
            <a:spLocks noGrp="1"/>
          </p:cNvSpPr>
          <p:nvPr>
            <p:ph type="title"/>
          </p:nvPr>
        </p:nvSpPr>
        <p:spPr>
          <a:xfrm>
            <a:off x="839788" y="457200"/>
            <a:ext cx="3932237" cy="1005840"/>
          </a:xfrm>
        </p:spPr>
        <p:txBody>
          <a:bodyPr>
            <a:normAutofit fontScale="90000"/>
          </a:bodyPr>
          <a:lstStyle/>
          <a:p>
            <a:r>
              <a:rPr lang="en-IN" dirty="0"/>
              <a:t>Clean Alternative Fuel Vehicle (CAFV) Eligibility</a:t>
            </a:r>
          </a:p>
        </p:txBody>
      </p:sp>
      <p:sp>
        <p:nvSpPr>
          <p:cNvPr id="3" name="Picture Placeholder 2">
            <a:extLst>
              <a:ext uri="{FF2B5EF4-FFF2-40B4-BE49-F238E27FC236}">
                <a16:creationId xmlns:a16="http://schemas.microsoft.com/office/drawing/2014/main" id="{79558F9C-DBC9-DA6B-38C9-CA481D7FCF80}"/>
              </a:ext>
            </a:extLst>
          </p:cNvPr>
          <p:cNvSpPr>
            <a:spLocks noGrp="1"/>
          </p:cNvSpPr>
          <p:nvPr>
            <p:ph type="pic" idx="2"/>
          </p:nvPr>
        </p:nvSpPr>
        <p:spPr/>
      </p:sp>
      <p:sp>
        <p:nvSpPr>
          <p:cNvPr id="4" name="Text Placeholder 3">
            <a:extLst>
              <a:ext uri="{FF2B5EF4-FFF2-40B4-BE49-F238E27FC236}">
                <a16:creationId xmlns:a16="http://schemas.microsoft.com/office/drawing/2014/main" id="{2867016B-1010-A0CC-1118-CA506009F62C}"/>
              </a:ext>
            </a:extLst>
          </p:cNvPr>
          <p:cNvSpPr>
            <a:spLocks noGrp="1"/>
          </p:cNvSpPr>
          <p:nvPr>
            <p:ph type="body" idx="1"/>
          </p:nvPr>
        </p:nvSpPr>
        <p:spPr>
          <a:xfrm>
            <a:off x="839788" y="1615440"/>
            <a:ext cx="3932237" cy="4253548"/>
          </a:xfrm>
        </p:spPr>
        <p:txBody>
          <a:bodyPr/>
          <a:lstStyle/>
          <a:p>
            <a:pPr marL="514350" indent="-285750">
              <a:buFont typeface="Arial" panose="020B0604020202020204" pitchFamily="34" charset="0"/>
              <a:buChar char="•"/>
            </a:pPr>
            <a:r>
              <a:rPr lang="en-IN" dirty="0"/>
              <a:t>By </a:t>
            </a:r>
            <a:r>
              <a:rPr lang="en-IN" dirty="0" err="1"/>
              <a:t>Analyzing</a:t>
            </a:r>
            <a:r>
              <a:rPr lang="en-IN" dirty="0"/>
              <a:t> this column it was observed that 35% EV’s Clean Alternative Fuel Vehicle (CAFV) Eligibility is unknown because the </a:t>
            </a:r>
            <a:r>
              <a:rPr lang="en-US" dirty="0"/>
              <a:t>battery range has not been researched.</a:t>
            </a:r>
          </a:p>
          <a:p>
            <a:pPr marL="514350" indent="-285750">
              <a:buFont typeface="Arial" panose="020B0604020202020204" pitchFamily="34" charset="0"/>
              <a:buChar char="•"/>
            </a:pPr>
            <a:r>
              <a:rPr lang="en-US" dirty="0"/>
              <a:t>52% of the data is Eligible and only 13% of data is not eligible due to low battery range.</a:t>
            </a:r>
          </a:p>
        </p:txBody>
      </p:sp>
      <p:pic>
        <p:nvPicPr>
          <p:cNvPr id="10242" name="Picture 2">
            <a:extLst>
              <a:ext uri="{FF2B5EF4-FFF2-40B4-BE49-F238E27FC236}">
                <a16:creationId xmlns:a16="http://schemas.microsoft.com/office/drawing/2014/main" id="{A3692C6D-36B7-BFAD-C501-FE3FD3EF7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257696"/>
            <a:ext cx="3488372" cy="652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301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B65A-EE4B-2B9A-9A32-D6632D3E8537}"/>
              </a:ext>
            </a:extLst>
          </p:cNvPr>
          <p:cNvSpPr>
            <a:spLocks noGrp="1"/>
          </p:cNvSpPr>
          <p:nvPr>
            <p:ph type="title"/>
          </p:nvPr>
        </p:nvSpPr>
        <p:spPr>
          <a:xfrm>
            <a:off x="838200" y="2766218"/>
            <a:ext cx="10515600" cy="1325563"/>
          </a:xfrm>
        </p:spPr>
        <p:txBody>
          <a:bodyPr/>
          <a:lstStyle/>
          <a:p>
            <a:r>
              <a:rPr lang="en-US" dirty="0"/>
              <a:t>Bivariate Analysis:</a:t>
            </a:r>
            <a:br>
              <a:rPr lang="en-US" dirty="0"/>
            </a:br>
            <a:r>
              <a:rPr lang="en-US" dirty="0"/>
              <a:t>				Relationship B/w 2 Variables</a:t>
            </a:r>
            <a:endParaRPr lang="en-IN" dirty="0"/>
          </a:p>
        </p:txBody>
      </p:sp>
    </p:spTree>
    <p:extLst>
      <p:ext uri="{BB962C8B-B14F-4D97-AF65-F5344CB8AC3E}">
        <p14:creationId xmlns:p14="http://schemas.microsoft.com/office/powerpoint/2010/main" val="93564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692188" cy="14772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Background – </a:t>
            </a:r>
            <a:r>
              <a:rPr lang="en-US" sz="1800" b="1" i="0" u="none" strike="noStrike" cap="none" dirty="0" err="1">
                <a:solidFill>
                  <a:schemeClr val="dk1"/>
                </a:solidFill>
                <a:latin typeface="Calibri"/>
                <a:ea typeface="Calibri"/>
                <a:cs typeface="Calibri"/>
                <a:sym typeface="Calibri"/>
              </a:rPr>
              <a:t>B.Tech</a:t>
            </a:r>
            <a:r>
              <a:rPr lang="en-US" sz="1800" b="1" i="0" u="none" strike="noStrike" cap="none" dirty="0">
                <a:solidFill>
                  <a:schemeClr val="dk1"/>
                </a:solidFill>
                <a:latin typeface="Calibri"/>
                <a:ea typeface="Calibri"/>
                <a:cs typeface="Calibri"/>
                <a:sym typeface="Calibri"/>
              </a:rPr>
              <a:t> in Mechanical Engineering with Minor in AI/ML</a:t>
            </a: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Why I want to learn Data Science? – I have a passion for using the data to solve real-world complex problems. Data is everything, it can solve the problem and Data Science provides a way to do so.</a:t>
            </a:r>
          </a:p>
          <a:p>
            <a:pPr marL="285750" marR="0" lvl="0" indent="-285750" algn="l" rtl="0">
              <a:spcBef>
                <a:spcPts val="0"/>
              </a:spcBef>
              <a:spcAft>
                <a:spcPts val="0"/>
              </a:spcAft>
              <a:buClr>
                <a:schemeClr val="dk1"/>
              </a:buClr>
              <a:buSzPts val="1800"/>
              <a:buFont typeface="Calibri"/>
              <a:buChar char="•"/>
            </a:pPr>
            <a:r>
              <a:rPr lang="en-US" sz="1800" b="1" dirty="0" err="1">
                <a:solidFill>
                  <a:schemeClr val="dk1"/>
                </a:solidFill>
                <a:latin typeface="Calibri"/>
                <a:ea typeface="Calibri"/>
                <a:cs typeface="Calibri"/>
                <a:sym typeface="Calibri"/>
              </a:rPr>
              <a:t>Linkedin</a:t>
            </a:r>
            <a:r>
              <a:rPr lang="en-US" sz="1800" b="1" dirty="0">
                <a:solidFill>
                  <a:schemeClr val="dk1"/>
                </a:solidFill>
                <a:latin typeface="Calibri"/>
                <a:ea typeface="Calibri"/>
                <a:cs typeface="Calibri"/>
                <a:sym typeface="Calibri"/>
              </a:rPr>
              <a:t> -  </a:t>
            </a:r>
            <a:r>
              <a:rPr lang="en-US" sz="1800" b="1" dirty="0">
                <a:solidFill>
                  <a:schemeClr val="dk1"/>
                </a:solidFill>
                <a:latin typeface="Calibri"/>
                <a:ea typeface="Calibri"/>
                <a:cs typeface="Calibri"/>
                <a:sym typeface="Calibri"/>
                <a:hlinkClick r:id="rId3"/>
              </a:rPr>
              <a:t>https://www.linkedin.com/in/mohammed-mahboob/</a:t>
            </a:r>
            <a:endParaRPr lang="en-US"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b="1" dirty="0" err="1">
                <a:solidFill>
                  <a:schemeClr val="dk1"/>
                </a:solidFill>
                <a:latin typeface="Calibri"/>
                <a:ea typeface="Calibri"/>
                <a:cs typeface="Calibri"/>
                <a:sym typeface="Calibri"/>
              </a:rPr>
              <a:t>Github</a:t>
            </a:r>
            <a:r>
              <a:rPr lang="en-US" sz="1800" b="1" dirty="0">
                <a:solidFill>
                  <a:schemeClr val="dk1"/>
                </a:solidFill>
                <a:latin typeface="Calibri"/>
                <a:ea typeface="Calibri"/>
                <a:cs typeface="Calibri"/>
                <a:sym typeface="Calibri"/>
              </a:rPr>
              <a:t> - https://github.com/MohammedMahboob786</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35D7-8215-A5FE-3B62-CF236410D986}"/>
              </a:ext>
            </a:extLst>
          </p:cNvPr>
          <p:cNvSpPr>
            <a:spLocks noGrp="1"/>
          </p:cNvSpPr>
          <p:nvPr>
            <p:ph type="title"/>
          </p:nvPr>
        </p:nvSpPr>
        <p:spPr>
          <a:xfrm>
            <a:off x="497306" y="433137"/>
            <a:ext cx="4539916" cy="1267326"/>
          </a:xfrm>
        </p:spPr>
        <p:txBody>
          <a:bodyPr>
            <a:noAutofit/>
          </a:bodyPr>
          <a:lstStyle/>
          <a:p>
            <a:r>
              <a:rPr lang="en-US" sz="2400" dirty="0"/>
              <a:t>Relationship B/w Electric Vehicle Type, Clean Alternative Fuel Vehicle (CAFV) Eligibility,</a:t>
            </a:r>
            <a:br>
              <a:rPr lang="en-US" sz="2400" dirty="0"/>
            </a:br>
            <a:r>
              <a:rPr lang="en-US" sz="2400" dirty="0"/>
              <a:t>Electric Range</a:t>
            </a:r>
            <a:endParaRPr lang="en-IN" sz="2400" dirty="0"/>
          </a:p>
        </p:txBody>
      </p:sp>
      <p:sp>
        <p:nvSpPr>
          <p:cNvPr id="3" name="Picture Placeholder 2">
            <a:extLst>
              <a:ext uri="{FF2B5EF4-FFF2-40B4-BE49-F238E27FC236}">
                <a16:creationId xmlns:a16="http://schemas.microsoft.com/office/drawing/2014/main" id="{ACA2C3CF-8CCC-9CD5-D3BF-95D4CF9E3B64}"/>
              </a:ext>
            </a:extLst>
          </p:cNvPr>
          <p:cNvSpPr>
            <a:spLocks noGrp="1"/>
          </p:cNvSpPr>
          <p:nvPr>
            <p:ph type="pic" idx="2"/>
          </p:nvPr>
        </p:nvSpPr>
        <p:spPr/>
      </p:sp>
      <p:sp>
        <p:nvSpPr>
          <p:cNvPr id="4" name="Text Placeholder 3">
            <a:extLst>
              <a:ext uri="{FF2B5EF4-FFF2-40B4-BE49-F238E27FC236}">
                <a16:creationId xmlns:a16="http://schemas.microsoft.com/office/drawing/2014/main" id="{6FD7E428-C07B-3199-4AFB-94B616F9F182}"/>
              </a:ext>
            </a:extLst>
          </p:cNvPr>
          <p:cNvSpPr>
            <a:spLocks noGrp="1"/>
          </p:cNvSpPr>
          <p:nvPr>
            <p:ph type="body" idx="1"/>
          </p:nvPr>
        </p:nvSpPr>
        <p:spPr>
          <a:xfrm>
            <a:off x="497306" y="1700463"/>
            <a:ext cx="4274719" cy="4168525"/>
          </a:xfrm>
        </p:spPr>
        <p:txBody>
          <a:bodyPr>
            <a:normAutofit/>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If the car's battery range is unknown, the electric range is set to 0, meaning the car's eligibility status hasn't been determined because the battery range hasn't been researched and all of these are Battery Electric Vehicle (BEV)</a:t>
            </a:r>
          </a:p>
          <a:p>
            <a:pPr algn="l">
              <a:buFont typeface="Arial" panose="020B0604020202020204" pitchFamily="34" charset="0"/>
              <a:buChar char="•"/>
            </a:pPr>
            <a:r>
              <a:rPr lang="en-US" b="0" i="0" dirty="0">
                <a:solidFill>
                  <a:srgbClr val="212121"/>
                </a:solidFill>
                <a:effectLst/>
                <a:latin typeface="Roboto" panose="02000000000000000000" pitchFamily="2" charset="0"/>
              </a:rPr>
              <a:t>When the electric range is less than 30, the vehicle is marked as "Not eligible due to low battery range."</a:t>
            </a:r>
          </a:p>
          <a:p>
            <a:pPr algn="l">
              <a:buFont typeface="Arial" panose="020B0604020202020204" pitchFamily="34" charset="0"/>
              <a:buChar char="•"/>
            </a:pPr>
            <a:r>
              <a:rPr lang="en-US" b="0" i="0" dirty="0">
                <a:solidFill>
                  <a:srgbClr val="212121"/>
                </a:solidFill>
                <a:effectLst/>
                <a:latin typeface="Roboto" panose="02000000000000000000" pitchFamily="2" charset="0"/>
              </a:rPr>
              <a:t>For cars with an electric range of 30 or more, the vehicle qualifies as "Clean Alternative Fuel Vehicle Eligible."</a:t>
            </a:r>
          </a:p>
          <a:p>
            <a:pPr algn="l">
              <a:buFont typeface="Arial" panose="020B0604020202020204" pitchFamily="34" charset="0"/>
              <a:buChar char="•"/>
            </a:pPr>
            <a:r>
              <a:rPr lang="en-US" b="0" i="0" dirty="0">
                <a:solidFill>
                  <a:srgbClr val="212121"/>
                </a:solidFill>
                <a:effectLst/>
                <a:latin typeface="Roboto" panose="02000000000000000000" pitchFamily="2" charset="0"/>
              </a:rPr>
              <a:t>Battery Electric Vehicle tends to have high electric range (337) whereas the maximum for Plug-in Hybrid Electric Vehicle (PHEV) was recorded till 153.</a:t>
            </a:r>
          </a:p>
          <a:p>
            <a:endParaRPr lang="en-IN" dirty="0"/>
          </a:p>
        </p:txBody>
      </p:sp>
      <p:pic>
        <p:nvPicPr>
          <p:cNvPr id="3076" name="Picture 4">
            <a:extLst>
              <a:ext uri="{FF2B5EF4-FFF2-40B4-BE49-F238E27FC236}">
                <a16:creationId xmlns:a16="http://schemas.microsoft.com/office/drawing/2014/main" id="{9304D0E0-EDD5-D01F-5434-D67D7BC49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241" y="0"/>
            <a:ext cx="4700253" cy="34301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C12C865-B2C5-7A0F-D9F4-B5AF132E7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222" y="3519738"/>
            <a:ext cx="6657472" cy="3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605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D366-750F-9F85-50AE-055D82D93459}"/>
              </a:ext>
            </a:extLst>
          </p:cNvPr>
          <p:cNvSpPr>
            <a:spLocks noGrp="1"/>
          </p:cNvSpPr>
          <p:nvPr>
            <p:ph type="title"/>
          </p:nvPr>
        </p:nvSpPr>
        <p:spPr>
          <a:xfrm>
            <a:off x="839788" y="457200"/>
            <a:ext cx="3932237" cy="826168"/>
          </a:xfrm>
        </p:spPr>
        <p:txBody>
          <a:bodyPr>
            <a:normAutofit fontScale="90000"/>
          </a:bodyPr>
          <a:lstStyle/>
          <a:p>
            <a:r>
              <a:rPr lang="en-US" dirty="0"/>
              <a:t>Electric Range Vs Top 5 Make</a:t>
            </a:r>
            <a:endParaRPr lang="en-IN" dirty="0"/>
          </a:p>
        </p:txBody>
      </p:sp>
      <p:sp>
        <p:nvSpPr>
          <p:cNvPr id="3" name="Picture Placeholder 2">
            <a:extLst>
              <a:ext uri="{FF2B5EF4-FFF2-40B4-BE49-F238E27FC236}">
                <a16:creationId xmlns:a16="http://schemas.microsoft.com/office/drawing/2014/main" id="{5F3CB536-469D-FD46-BD04-004E8FDA9DE5}"/>
              </a:ext>
            </a:extLst>
          </p:cNvPr>
          <p:cNvSpPr>
            <a:spLocks noGrp="1"/>
          </p:cNvSpPr>
          <p:nvPr>
            <p:ph type="pic" idx="2"/>
          </p:nvPr>
        </p:nvSpPr>
        <p:spPr/>
      </p:sp>
      <p:sp>
        <p:nvSpPr>
          <p:cNvPr id="4" name="Text Placeholder 3">
            <a:extLst>
              <a:ext uri="{FF2B5EF4-FFF2-40B4-BE49-F238E27FC236}">
                <a16:creationId xmlns:a16="http://schemas.microsoft.com/office/drawing/2014/main" id="{6D998EA1-29D8-78AD-3556-5F420CC02077}"/>
              </a:ext>
            </a:extLst>
          </p:cNvPr>
          <p:cNvSpPr>
            <a:spLocks noGrp="1"/>
          </p:cNvSpPr>
          <p:nvPr>
            <p:ph type="body" idx="1"/>
          </p:nvPr>
        </p:nvSpPr>
        <p:spPr>
          <a:xfrm>
            <a:off x="839788" y="1411705"/>
            <a:ext cx="3932237" cy="4457283"/>
          </a:xfrm>
        </p:spPr>
        <p:txBody>
          <a:bodyPr/>
          <a:lstStyle/>
          <a:p>
            <a:pPr marL="514350" indent="-285750">
              <a:buFont typeface="Arial" panose="020B0604020202020204" pitchFamily="34" charset="0"/>
              <a:buChar char="•"/>
            </a:pPr>
            <a:r>
              <a:rPr lang="en-US" dirty="0"/>
              <a:t>This box plot was analyzed without considering the 0 Value present in the Electric Range.</a:t>
            </a:r>
          </a:p>
          <a:p>
            <a:pPr marL="514350" indent="-285750">
              <a:buFont typeface="Arial" panose="020B0604020202020204" pitchFamily="34" charset="0"/>
              <a:buChar char="•"/>
            </a:pPr>
            <a:r>
              <a:rPr lang="en-US" dirty="0"/>
              <a:t>Form this plot it is clear that Tesla offers the best Electric Range which starts from 200. It has the highest median electric range, with a box that is positioned higher than the others.</a:t>
            </a:r>
          </a:p>
          <a:p>
            <a:pPr marL="514350" indent="-285750">
              <a:buFont typeface="Arial" panose="020B0604020202020204" pitchFamily="34" charset="0"/>
              <a:buChar char="•"/>
            </a:pPr>
            <a:r>
              <a:rPr lang="en-US" dirty="0"/>
              <a:t>Chevrolet though offers wide range of electric range, but it is still lower than Tesla.</a:t>
            </a:r>
          </a:p>
          <a:p>
            <a:pPr marL="514350" indent="-285750">
              <a:buFont typeface="Arial" panose="020B0604020202020204" pitchFamily="34" charset="0"/>
              <a:buChar char="•"/>
            </a:pPr>
            <a:r>
              <a:rPr lang="en-US" dirty="0"/>
              <a:t>Ford has the lowest median electric range among the five makes and its maximum is at 100.</a:t>
            </a:r>
          </a:p>
          <a:p>
            <a:pPr marL="514350" indent="-285750">
              <a:buFont typeface="Arial" panose="020B0604020202020204" pitchFamily="34" charset="0"/>
              <a:buChar char="•"/>
            </a:pPr>
            <a:endParaRPr lang="en-US" dirty="0"/>
          </a:p>
          <a:p>
            <a:pPr marL="514350" indent="-285750">
              <a:buFont typeface="Arial" panose="020B0604020202020204" pitchFamily="34" charset="0"/>
              <a:buChar char="•"/>
            </a:pPr>
            <a:endParaRPr lang="en-IN" dirty="0"/>
          </a:p>
        </p:txBody>
      </p:sp>
      <p:pic>
        <p:nvPicPr>
          <p:cNvPr id="4098" name="Picture 2">
            <a:extLst>
              <a:ext uri="{FF2B5EF4-FFF2-40B4-BE49-F238E27FC236}">
                <a16:creationId xmlns:a16="http://schemas.microsoft.com/office/drawing/2014/main" id="{177D247E-9BA5-5ED0-E34C-7DB5D9699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4035" y="1670509"/>
            <a:ext cx="6610505" cy="3507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59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925F-3EAD-7E9E-DD76-70E4D69B1141}"/>
              </a:ext>
            </a:extLst>
          </p:cNvPr>
          <p:cNvSpPr>
            <a:spLocks noGrp="1"/>
          </p:cNvSpPr>
          <p:nvPr>
            <p:ph type="title"/>
          </p:nvPr>
        </p:nvSpPr>
        <p:spPr>
          <a:xfrm>
            <a:off x="839788" y="457200"/>
            <a:ext cx="3932237" cy="853440"/>
          </a:xfrm>
        </p:spPr>
        <p:txBody>
          <a:bodyPr>
            <a:normAutofit fontScale="90000"/>
          </a:bodyPr>
          <a:lstStyle/>
          <a:p>
            <a:r>
              <a:rPr lang="en-US" dirty="0"/>
              <a:t>Base MSRP vs Top 5 Make</a:t>
            </a:r>
            <a:endParaRPr lang="en-IN" dirty="0"/>
          </a:p>
        </p:txBody>
      </p:sp>
      <p:sp>
        <p:nvSpPr>
          <p:cNvPr id="3" name="Picture Placeholder 2">
            <a:extLst>
              <a:ext uri="{FF2B5EF4-FFF2-40B4-BE49-F238E27FC236}">
                <a16:creationId xmlns:a16="http://schemas.microsoft.com/office/drawing/2014/main" id="{DB7231EB-45ED-42F5-C0BC-7A7C144EF687}"/>
              </a:ext>
            </a:extLst>
          </p:cNvPr>
          <p:cNvSpPr>
            <a:spLocks noGrp="1"/>
          </p:cNvSpPr>
          <p:nvPr>
            <p:ph type="pic" idx="2"/>
          </p:nvPr>
        </p:nvSpPr>
        <p:spPr/>
      </p:sp>
      <p:sp>
        <p:nvSpPr>
          <p:cNvPr id="4" name="Text Placeholder 3">
            <a:extLst>
              <a:ext uri="{FF2B5EF4-FFF2-40B4-BE49-F238E27FC236}">
                <a16:creationId xmlns:a16="http://schemas.microsoft.com/office/drawing/2014/main" id="{A7DBD0DA-0E9C-C15C-DEF8-D5CD2CDBE38D}"/>
              </a:ext>
            </a:extLst>
          </p:cNvPr>
          <p:cNvSpPr>
            <a:spLocks noGrp="1"/>
          </p:cNvSpPr>
          <p:nvPr>
            <p:ph type="body" idx="1"/>
          </p:nvPr>
        </p:nvSpPr>
        <p:spPr>
          <a:xfrm>
            <a:off x="839788" y="1447800"/>
            <a:ext cx="3932237" cy="4421188"/>
          </a:xfrm>
        </p:spPr>
        <p:txBody>
          <a:bodyPr>
            <a:normAutofit/>
          </a:bodyPr>
          <a:lstStyle/>
          <a:p>
            <a:pPr marL="514350" indent="-285750">
              <a:buFont typeface="Arial" panose="020B0604020202020204" pitchFamily="34" charset="0"/>
              <a:buChar char="•"/>
            </a:pPr>
            <a:r>
              <a:rPr lang="en-US" dirty="0"/>
              <a:t>The plot is a box plot that compares the base MSRP (manufacturer's suggested retail price) of five different car makes: Tesla, Nissan, Chevrolet, Ford, and BMW. This plot was made without considering the 0 values in Base MSRP.</a:t>
            </a:r>
          </a:p>
          <a:p>
            <a:pPr marL="514350" indent="-285750">
              <a:buFont typeface="Arial" panose="020B0604020202020204" pitchFamily="34" charset="0"/>
              <a:buChar char="•"/>
            </a:pPr>
            <a:r>
              <a:rPr lang="en-US" dirty="0"/>
              <a:t>Nissan, Chevrolet and Ford didn’t provide Base MSRP besides the 0 Value.</a:t>
            </a:r>
          </a:p>
          <a:p>
            <a:pPr marL="514350" indent="-285750">
              <a:buFont typeface="Arial" panose="020B0604020202020204" pitchFamily="34" charset="0"/>
              <a:buChar char="•"/>
            </a:pPr>
            <a:r>
              <a:rPr lang="en-US" dirty="0"/>
              <a:t>BMW has only 10% of data for Base MSRP. It median is approximately 52,600.</a:t>
            </a:r>
          </a:p>
          <a:p>
            <a:pPr marL="514350" indent="-285750">
              <a:buFont typeface="Arial" panose="020B0604020202020204" pitchFamily="34" charset="0"/>
              <a:buChar char="•"/>
            </a:pPr>
            <a:r>
              <a:rPr lang="en-US" dirty="0"/>
              <a:t>Tesla has only 3% of data for Base MSRP. Its median is at 69900.</a:t>
            </a:r>
          </a:p>
          <a:p>
            <a:pPr marL="514350" indent="-285750">
              <a:buFont typeface="Arial" panose="020B0604020202020204" pitchFamily="34" charset="0"/>
              <a:buChar char="•"/>
            </a:pPr>
            <a:endParaRPr lang="en-IN" dirty="0"/>
          </a:p>
        </p:txBody>
      </p:sp>
      <p:pic>
        <p:nvPicPr>
          <p:cNvPr id="5124" name="Picture 4">
            <a:extLst>
              <a:ext uri="{FF2B5EF4-FFF2-40B4-BE49-F238E27FC236}">
                <a16:creationId xmlns:a16="http://schemas.microsoft.com/office/drawing/2014/main" id="{185E9064-1BD4-03C3-9185-138ABDFA4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137" y="1658800"/>
            <a:ext cx="6866021" cy="3530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66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1B71-EFDA-3A64-1442-0A5DAC5CD3C2}"/>
              </a:ext>
            </a:extLst>
          </p:cNvPr>
          <p:cNvSpPr>
            <a:spLocks noGrp="1"/>
          </p:cNvSpPr>
          <p:nvPr>
            <p:ph type="title"/>
          </p:nvPr>
        </p:nvSpPr>
        <p:spPr>
          <a:xfrm>
            <a:off x="839788" y="457200"/>
            <a:ext cx="3932237" cy="874295"/>
          </a:xfrm>
        </p:spPr>
        <p:txBody>
          <a:bodyPr>
            <a:normAutofit fontScale="90000"/>
          </a:bodyPr>
          <a:lstStyle/>
          <a:p>
            <a:r>
              <a:rPr lang="en-US" dirty="0"/>
              <a:t>Electric Range vs top 5 County</a:t>
            </a:r>
            <a:endParaRPr lang="en-IN" dirty="0"/>
          </a:p>
        </p:txBody>
      </p:sp>
      <p:sp>
        <p:nvSpPr>
          <p:cNvPr id="3" name="Text Placeholder 2">
            <a:extLst>
              <a:ext uri="{FF2B5EF4-FFF2-40B4-BE49-F238E27FC236}">
                <a16:creationId xmlns:a16="http://schemas.microsoft.com/office/drawing/2014/main" id="{ECF42478-8951-2923-A32B-0A6E50C82951}"/>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0FB39464-ECF6-2AA2-0D54-A29D709E7860}"/>
              </a:ext>
            </a:extLst>
          </p:cNvPr>
          <p:cNvSpPr>
            <a:spLocks noGrp="1"/>
          </p:cNvSpPr>
          <p:nvPr>
            <p:ph type="body" idx="2"/>
          </p:nvPr>
        </p:nvSpPr>
        <p:spPr>
          <a:xfrm>
            <a:off x="839788" y="1331495"/>
            <a:ext cx="3932237" cy="4537493"/>
          </a:xfrm>
        </p:spPr>
        <p:txBody>
          <a:bodyPr>
            <a:normAutofit fontScale="92500" lnSpcReduction="10000"/>
          </a:bodyPr>
          <a:lstStyle/>
          <a:p>
            <a:pPr marL="514350" indent="-285750">
              <a:buFont typeface="Arial" panose="020B0604020202020204" pitchFamily="34" charset="0"/>
              <a:buChar char="•"/>
            </a:pPr>
            <a:r>
              <a:rPr lang="en-US" dirty="0"/>
              <a:t>The plot is a box plot that compares the electric range of electric vehicles in the top 5 counties in the United States. This plot was made without considering the 0 value in electric Range.</a:t>
            </a:r>
          </a:p>
          <a:p>
            <a:pPr marL="514350" indent="-285750">
              <a:buFont typeface="Arial" panose="020B0604020202020204" pitchFamily="34" charset="0"/>
              <a:buChar char="•"/>
            </a:pPr>
            <a:r>
              <a:rPr lang="en-US" dirty="0"/>
              <a:t>King County has the highest median electric range, with a box that is positioned slightly higher than the others. It has the median of 150 which is higher than other county followed by Snohomish at approximately 110.</a:t>
            </a:r>
          </a:p>
          <a:p>
            <a:pPr marL="514350" indent="-285750">
              <a:buFont typeface="Arial" panose="020B0604020202020204" pitchFamily="34" charset="0"/>
              <a:buChar char="•"/>
            </a:pPr>
            <a:r>
              <a:rPr lang="en-US" dirty="0"/>
              <a:t>Pierce, Clark, and Thurston Counties have similar median electric ranges, which are slightly lower than King County.</a:t>
            </a:r>
          </a:p>
          <a:p>
            <a:pPr marL="514350" indent="-285750">
              <a:buFont typeface="Arial" panose="020B0604020202020204" pitchFamily="34" charset="0"/>
              <a:buChar char="•"/>
            </a:pPr>
            <a:r>
              <a:rPr lang="en-US" dirty="0"/>
              <a:t>The whiskers of the box plots show the minimum and maximum values for each county. All five counties have similar lengths of whiskers, indicating a similar range of electric range values among electric vehicles in each county.</a:t>
            </a:r>
            <a:endParaRPr lang="en-IN" dirty="0"/>
          </a:p>
        </p:txBody>
      </p:sp>
      <p:pic>
        <p:nvPicPr>
          <p:cNvPr id="6146" name="Picture 2">
            <a:extLst>
              <a:ext uri="{FF2B5EF4-FFF2-40B4-BE49-F238E27FC236}">
                <a16:creationId xmlns:a16="http://schemas.microsoft.com/office/drawing/2014/main" id="{1C325F17-3787-C554-5F99-1FFD4E68E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1644733"/>
            <a:ext cx="6707664" cy="355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7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9487-C088-A1F0-E8BB-37CED77B2B54}"/>
              </a:ext>
            </a:extLst>
          </p:cNvPr>
          <p:cNvSpPr>
            <a:spLocks noGrp="1"/>
          </p:cNvSpPr>
          <p:nvPr>
            <p:ph type="title"/>
          </p:nvPr>
        </p:nvSpPr>
        <p:spPr>
          <a:xfrm>
            <a:off x="839788" y="457200"/>
            <a:ext cx="3932237" cy="883920"/>
          </a:xfrm>
        </p:spPr>
        <p:txBody>
          <a:bodyPr>
            <a:normAutofit fontScale="90000"/>
          </a:bodyPr>
          <a:lstStyle/>
          <a:p>
            <a:r>
              <a:rPr lang="en-US" dirty="0"/>
              <a:t>Electric Range vs top 5 City</a:t>
            </a:r>
            <a:endParaRPr lang="en-IN" dirty="0"/>
          </a:p>
        </p:txBody>
      </p:sp>
      <p:sp>
        <p:nvSpPr>
          <p:cNvPr id="3" name="Text Placeholder 2">
            <a:extLst>
              <a:ext uri="{FF2B5EF4-FFF2-40B4-BE49-F238E27FC236}">
                <a16:creationId xmlns:a16="http://schemas.microsoft.com/office/drawing/2014/main" id="{80592742-0539-6EFE-DAC6-00F785347787}"/>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FC7E23A8-681D-1E34-6E80-F512913A1724}"/>
              </a:ext>
            </a:extLst>
          </p:cNvPr>
          <p:cNvSpPr>
            <a:spLocks noGrp="1"/>
          </p:cNvSpPr>
          <p:nvPr>
            <p:ph type="body" idx="2"/>
          </p:nvPr>
        </p:nvSpPr>
        <p:spPr>
          <a:xfrm>
            <a:off x="839788" y="1341120"/>
            <a:ext cx="3932237" cy="4527868"/>
          </a:xfrm>
        </p:spPr>
        <p:txBody>
          <a:bodyPr/>
          <a:lstStyle/>
          <a:p>
            <a:pPr marL="514350" indent="-285750">
              <a:buFont typeface="Arial" panose="020B0604020202020204" pitchFamily="34" charset="0"/>
              <a:buChar char="•"/>
            </a:pPr>
            <a:r>
              <a:rPr lang="en-US" dirty="0"/>
              <a:t>The plot is a box plot that compares the electric range of electric vehicles in the top 5 cities in the United States.</a:t>
            </a:r>
          </a:p>
          <a:p>
            <a:pPr marL="514350" indent="-285750">
              <a:buFont typeface="Arial" panose="020B0604020202020204" pitchFamily="34" charset="0"/>
              <a:buChar char="•"/>
            </a:pPr>
            <a:r>
              <a:rPr lang="en-IN" dirty="0"/>
              <a:t>Seattle which has the highest count recorded has low electric range around 110.</a:t>
            </a:r>
          </a:p>
          <a:p>
            <a:pPr marL="514350" indent="-285750">
              <a:buFont typeface="Arial" panose="020B0604020202020204" pitchFamily="34" charset="0"/>
              <a:buChar char="•"/>
            </a:pPr>
            <a:r>
              <a:rPr lang="en-IN" dirty="0"/>
              <a:t>Bellevue, Redmond and Kirkland has </a:t>
            </a:r>
            <a:r>
              <a:rPr lang="en-US" dirty="0"/>
              <a:t>have similar median electric ranges, with the boxes being positioned at same height. Their Median is at 210.</a:t>
            </a:r>
          </a:p>
          <a:p>
            <a:pPr marL="514350" indent="-285750">
              <a:buFont typeface="Arial" panose="020B0604020202020204" pitchFamily="34" charset="0"/>
              <a:buChar char="•"/>
            </a:pPr>
            <a:r>
              <a:rPr lang="en-IN" dirty="0"/>
              <a:t>Vancouver has slightly lower Median range compared to Seattle and is the lowest in the top 5 city. Its median is approximately 70.</a:t>
            </a:r>
          </a:p>
          <a:p>
            <a:pPr marL="514350" indent="-285750">
              <a:buFont typeface="Arial" panose="020B0604020202020204" pitchFamily="34" charset="0"/>
              <a:buChar char="•"/>
            </a:pPr>
            <a:endParaRPr lang="en-IN" dirty="0"/>
          </a:p>
        </p:txBody>
      </p:sp>
      <p:pic>
        <p:nvPicPr>
          <p:cNvPr id="7170" name="Picture 2">
            <a:extLst>
              <a:ext uri="{FF2B5EF4-FFF2-40B4-BE49-F238E27FC236}">
                <a16:creationId xmlns:a16="http://schemas.microsoft.com/office/drawing/2014/main" id="{48906C59-1A45-424D-6C63-4EDE35B54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1719572"/>
            <a:ext cx="6425565" cy="340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3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3D03-4CFD-4842-CAE8-35F97896C343}"/>
              </a:ext>
            </a:extLst>
          </p:cNvPr>
          <p:cNvSpPr>
            <a:spLocks noGrp="1"/>
          </p:cNvSpPr>
          <p:nvPr>
            <p:ph type="title"/>
          </p:nvPr>
        </p:nvSpPr>
        <p:spPr>
          <a:xfrm>
            <a:off x="839788" y="457200"/>
            <a:ext cx="3932237" cy="807720"/>
          </a:xfrm>
        </p:spPr>
        <p:txBody>
          <a:bodyPr>
            <a:normAutofit fontScale="90000"/>
          </a:bodyPr>
          <a:lstStyle/>
          <a:p>
            <a:r>
              <a:rPr lang="en-US" dirty="0"/>
              <a:t>Electric Range vs Top 6 Years</a:t>
            </a:r>
            <a:endParaRPr lang="en-IN" dirty="0"/>
          </a:p>
        </p:txBody>
      </p:sp>
      <p:sp>
        <p:nvSpPr>
          <p:cNvPr id="3" name="Text Placeholder 2">
            <a:extLst>
              <a:ext uri="{FF2B5EF4-FFF2-40B4-BE49-F238E27FC236}">
                <a16:creationId xmlns:a16="http://schemas.microsoft.com/office/drawing/2014/main" id="{AE24ECAC-482A-EECC-AD23-D72097D90D4A}"/>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FBE108E3-C4D5-3C36-F74E-800051EDCB62}"/>
              </a:ext>
            </a:extLst>
          </p:cNvPr>
          <p:cNvSpPr>
            <a:spLocks noGrp="1"/>
          </p:cNvSpPr>
          <p:nvPr>
            <p:ph type="body" idx="2"/>
          </p:nvPr>
        </p:nvSpPr>
        <p:spPr>
          <a:xfrm>
            <a:off x="839788" y="1463040"/>
            <a:ext cx="3932237" cy="4405948"/>
          </a:xfrm>
        </p:spPr>
        <p:txBody>
          <a:bodyPr/>
          <a:lstStyle/>
          <a:p>
            <a:pPr marL="514350" indent="-285750">
              <a:buFont typeface="Arial" panose="020B0604020202020204" pitchFamily="34" charset="0"/>
              <a:buChar char="•"/>
            </a:pPr>
            <a:r>
              <a:rPr lang="en-US" dirty="0"/>
              <a:t>The plot is a box plot that compares the electric range of electric vehicles across six years: 2023, 2022, 2021, 2020, 2019, and 2018. This Analysis was conducted by not considering Electric Range value at 0.</a:t>
            </a:r>
          </a:p>
          <a:p>
            <a:pPr marL="514350" indent="-285750">
              <a:buFont typeface="Arial" panose="020B0604020202020204" pitchFamily="34" charset="0"/>
              <a:buChar char="•"/>
            </a:pPr>
            <a:r>
              <a:rPr lang="en-US" dirty="0"/>
              <a:t>It was observed that from the year 2018 to 2020 there was an increase in Electric Range.</a:t>
            </a:r>
          </a:p>
          <a:p>
            <a:pPr marL="514350" indent="-285750">
              <a:buFont typeface="Arial" panose="020B0604020202020204" pitchFamily="34" charset="0"/>
              <a:buChar char="•"/>
            </a:pPr>
            <a:r>
              <a:rPr lang="en-US" dirty="0"/>
              <a:t>But in the year 2021 and afterwards there is decline in electric range. It is due to the fact that the Manufacturers were not providing the Electric range therefore it was set to 0. And only the vehicle having electric range below 50 was provided</a:t>
            </a:r>
            <a:endParaRPr lang="en-IN" dirty="0"/>
          </a:p>
        </p:txBody>
      </p:sp>
      <p:pic>
        <p:nvPicPr>
          <p:cNvPr id="8194" name="Picture 2">
            <a:extLst>
              <a:ext uri="{FF2B5EF4-FFF2-40B4-BE49-F238E27FC236}">
                <a16:creationId xmlns:a16="http://schemas.microsoft.com/office/drawing/2014/main" id="{DE235058-5072-68A7-BEA5-3E8D07C2A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1748313"/>
            <a:ext cx="6317230" cy="335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430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95A4-1F5D-A687-9612-6F06BF7A9C41}"/>
              </a:ext>
            </a:extLst>
          </p:cNvPr>
          <p:cNvSpPr>
            <a:spLocks noGrp="1"/>
          </p:cNvSpPr>
          <p:nvPr>
            <p:ph type="title"/>
          </p:nvPr>
        </p:nvSpPr>
        <p:spPr>
          <a:xfrm>
            <a:off x="839788" y="457200"/>
            <a:ext cx="3932237" cy="1097280"/>
          </a:xfrm>
        </p:spPr>
        <p:txBody>
          <a:bodyPr>
            <a:normAutofit fontScale="90000"/>
          </a:bodyPr>
          <a:lstStyle/>
          <a:p>
            <a:r>
              <a:rPr lang="en-IN" dirty="0"/>
              <a:t>Electric Range vs top 5 Electric Utility providers</a:t>
            </a:r>
          </a:p>
        </p:txBody>
      </p:sp>
      <p:sp>
        <p:nvSpPr>
          <p:cNvPr id="3" name="Text Placeholder 2">
            <a:extLst>
              <a:ext uri="{FF2B5EF4-FFF2-40B4-BE49-F238E27FC236}">
                <a16:creationId xmlns:a16="http://schemas.microsoft.com/office/drawing/2014/main" id="{0F03E56C-FE9A-BE0A-0DE7-1550F9B24767}"/>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7364101F-9A65-DE33-297F-BD936D6BB72E}"/>
              </a:ext>
            </a:extLst>
          </p:cNvPr>
          <p:cNvSpPr>
            <a:spLocks noGrp="1"/>
          </p:cNvSpPr>
          <p:nvPr>
            <p:ph type="body" idx="2"/>
          </p:nvPr>
        </p:nvSpPr>
        <p:spPr>
          <a:xfrm>
            <a:off x="839788" y="1554480"/>
            <a:ext cx="3932237" cy="4314508"/>
          </a:xfrm>
        </p:spPr>
        <p:txBody>
          <a:bodyPr/>
          <a:lstStyle/>
          <a:p>
            <a:pPr marL="514350" indent="-285750">
              <a:buFont typeface="Arial" panose="020B0604020202020204" pitchFamily="34" charset="0"/>
              <a:buChar char="•"/>
            </a:pPr>
            <a:r>
              <a:rPr lang="en-US" dirty="0"/>
              <a:t>This is a box plot comparing the electric range of vehicles across the top 5 electric utilities.</a:t>
            </a:r>
          </a:p>
          <a:p>
            <a:pPr marL="514350" indent="-285750">
              <a:buFont typeface="Arial" panose="020B0604020202020204" pitchFamily="34" charset="0"/>
              <a:buChar char="•"/>
            </a:pPr>
            <a:r>
              <a:rPr lang="en-US" dirty="0"/>
              <a:t>All 5 Electric Utilities seem to have a similar range distribution, which means that the electric range is fairly similar across these providers.</a:t>
            </a:r>
          </a:p>
          <a:p>
            <a:pPr marL="514350" indent="-285750">
              <a:buFont typeface="Arial" panose="020B0604020202020204" pitchFamily="34" charset="0"/>
              <a:buChar char="•"/>
            </a:pPr>
            <a:r>
              <a:rPr lang="en-US" dirty="0"/>
              <a:t>The Median of the 1</a:t>
            </a:r>
            <a:r>
              <a:rPr lang="en-US" baseline="30000" dirty="0"/>
              <a:t>st</a:t>
            </a:r>
            <a:r>
              <a:rPr lang="en-US" dirty="0"/>
              <a:t> provider is comparatively higher than other (</a:t>
            </a:r>
            <a:r>
              <a:rPr lang="en-US" dirty="0" err="1"/>
              <a:t>i.e</a:t>
            </a:r>
            <a:r>
              <a:rPr lang="en-US" dirty="0"/>
              <a:t> 200). Followed by 3</a:t>
            </a:r>
            <a:r>
              <a:rPr lang="en-US" baseline="30000" dirty="0"/>
              <a:t>rd</a:t>
            </a:r>
            <a:r>
              <a:rPr lang="en-US" dirty="0"/>
              <a:t> provider at 110. </a:t>
            </a:r>
          </a:p>
          <a:p>
            <a:pPr marL="514350" indent="-285750">
              <a:buFont typeface="Arial" panose="020B0604020202020204" pitchFamily="34" charset="0"/>
              <a:buChar char="•"/>
            </a:pPr>
            <a:r>
              <a:rPr lang="en-US" dirty="0"/>
              <a:t>The median of the other 3 providers is around 90.</a:t>
            </a:r>
          </a:p>
          <a:p>
            <a:pPr marL="228600" indent="0"/>
            <a:endParaRPr lang="en-US" dirty="0"/>
          </a:p>
          <a:p>
            <a:pPr marL="514350" indent="-285750">
              <a:buFont typeface="Arial" panose="020B0604020202020204" pitchFamily="34" charset="0"/>
              <a:buChar char="•"/>
            </a:pPr>
            <a:endParaRPr lang="en-IN" dirty="0"/>
          </a:p>
        </p:txBody>
      </p:sp>
      <p:pic>
        <p:nvPicPr>
          <p:cNvPr id="9218" name="Picture 2">
            <a:extLst>
              <a:ext uri="{FF2B5EF4-FFF2-40B4-BE49-F238E27FC236}">
                <a16:creationId xmlns:a16="http://schemas.microsoft.com/office/drawing/2014/main" id="{C20A0B0E-0288-B475-6926-1EAB3AF8C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08" y="49752"/>
            <a:ext cx="5344160" cy="680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99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EA1D-DCD5-1019-5555-FE494FF4C0D2}"/>
              </a:ext>
            </a:extLst>
          </p:cNvPr>
          <p:cNvSpPr>
            <a:spLocks noGrp="1"/>
          </p:cNvSpPr>
          <p:nvPr>
            <p:ph type="title"/>
          </p:nvPr>
        </p:nvSpPr>
        <p:spPr>
          <a:xfrm>
            <a:off x="839788" y="457200"/>
            <a:ext cx="3932237" cy="899160"/>
          </a:xfrm>
        </p:spPr>
        <p:txBody>
          <a:bodyPr>
            <a:normAutofit fontScale="90000"/>
          </a:bodyPr>
          <a:lstStyle/>
          <a:p>
            <a:r>
              <a:rPr lang="en-US" dirty="0"/>
              <a:t>Tesla's Model vs count over various years</a:t>
            </a:r>
            <a:endParaRPr lang="en-IN" dirty="0"/>
          </a:p>
        </p:txBody>
      </p:sp>
      <p:sp>
        <p:nvSpPr>
          <p:cNvPr id="3" name="Picture Placeholder 2">
            <a:extLst>
              <a:ext uri="{FF2B5EF4-FFF2-40B4-BE49-F238E27FC236}">
                <a16:creationId xmlns:a16="http://schemas.microsoft.com/office/drawing/2014/main" id="{DE22D36B-E891-ECAC-B8AC-4A36C9268F78}"/>
              </a:ext>
            </a:extLst>
          </p:cNvPr>
          <p:cNvSpPr>
            <a:spLocks noGrp="1"/>
          </p:cNvSpPr>
          <p:nvPr>
            <p:ph type="pic" idx="2"/>
          </p:nvPr>
        </p:nvSpPr>
        <p:spPr/>
      </p:sp>
      <p:sp>
        <p:nvSpPr>
          <p:cNvPr id="4" name="Text Placeholder 3">
            <a:extLst>
              <a:ext uri="{FF2B5EF4-FFF2-40B4-BE49-F238E27FC236}">
                <a16:creationId xmlns:a16="http://schemas.microsoft.com/office/drawing/2014/main" id="{763EB195-530F-0F05-E33E-3025F55E290C}"/>
              </a:ext>
            </a:extLst>
          </p:cNvPr>
          <p:cNvSpPr>
            <a:spLocks noGrp="1"/>
          </p:cNvSpPr>
          <p:nvPr>
            <p:ph type="body" idx="1"/>
          </p:nvPr>
        </p:nvSpPr>
        <p:spPr>
          <a:xfrm>
            <a:off x="839788" y="1356360"/>
            <a:ext cx="3932237" cy="5044440"/>
          </a:xfrm>
        </p:spPr>
        <p:txBody>
          <a:bodyPr/>
          <a:lstStyle/>
          <a:p>
            <a:pPr marL="514350" indent="-285750">
              <a:buFont typeface="Arial" panose="020B0604020202020204" pitchFamily="34" charset="0"/>
              <a:buChar char="•"/>
            </a:pPr>
            <a:r>
              <a:rPr lang="en-IN" dirty="0"/>
              <a:t>The plot is a grouped bar plot. On X-axis we have Make and Model whereas on Y-axis it is the count.</a:t>
            </a:r>
          </a:p>
          <a:p>
            <a:pPr marL="514350" indent="-285750">
              <a:buFont typeface="Arial" panose="020B0604020202020204" pitchFamily="34" charset="0"/>
              <a:buChar char="•"/>
            </a:pPr>
            <a:r>
              <a:rPr lang="en-IN" dirty="0"/>
              <a:t>The dataset has 5 unique Model for the Make Tesla</a:t>
            </a:r>
          </a:p>
          <a:p>
            <a:pPr marL="514350" indent="-285750">
              <a:buFont typeface="Arial" panose="020B0604020202020204" pitchFamily="34" charset="0"/>
              <a:buChar char="•"/>
            </a:pPr>
            <a:r>
              <a:rPr lang="en-IN" dirty="0"/>
              <a:t>Tesla’s first model is Roadster which hasn’t recorded significant purchases only a few in 2008, 2010, 2011.</a:t>
            </a:r>
          </a:p>
          <a:p>
            <a:pPr marL="514350" indent="-285750">
              <a:buFont typeface="Arial" panose="020B0604020202020204" pitchFamily="34" charset="0"/>
              <a:buChar char="•"/>
            </a:pPr>
            <a:r>
              <a:rPr lang="en-IN" dirty="0"/>
              <a:t>Model S was released in year 2012. It has been recorded continuous increase in purchase </a:t>
            </a:r>
            <a:r>
              <a:rPr lang="en-IN" dirty="0" err="1"/>
              <a:t>upto</a:t>
            </a:r>
            <a:r>
              <a:rPr lang="en-IN" dirty="0"/>
              <a:t> 2015. After which the purchases dropped down.</a:t>
            </a:r>
          </a:p>
          <a:p>
            <a:pPr marL="514350" indent="-285750">
              <a:buFont typeface="Arial" panose="020B0604020202020204" pitchFamily="34" charset="0"/>
              <a:buChar char="•"/>
            </a:pPr>
            <a:r>
              <a:rPr lang="en-IN" dirty="0"/>
              <a:t>Model 3 was released in year 2017. It recorded high purchase in the Year 2018. and 2022.</a:t>
            </a:r>
          </a:p>
          <a:p>
            <a:pPr marL="514350" indent="-285750">
              <a:buFont typeface="Arial" panose="020B0604020202020204" pitchFamily="34" charset="0"/>
              <a:buChar char="•"/>
            </a:pPr>
            <a:r>
              <a:rPr lang="en-IN" dirty="0"/>
              <a:t>Model Y was released in the year 2020 (Most recent) and recorded the highest sales </a:t>
            </a:r>
            <a:r>
              <a:rPr lang="en-IN" dirty="0" err="1"/>
              <a:t>upto</a:t>
            </a:r>
            <a:r>
              <a:rPr lang="en-IN" dirty="0"/>
              <a:t> now in the year 2020, 2021, 2022, 2023.</a:t>
            </a:r>
          </a:p>
        </p:txBody>
      </p:sp>
      <p:pic>
        <p:nvPicPr>
          <p:cNvPr id="11266" name="Picture 2">
            <a:extLst>
              <a:ext uri="{FF2B5EF4-FFF2-40B4-BE49-F238E27FC236}">
                <a16:creationId xmlns:a16="http://schemas.microsoft.com/office/drawing/2014/main" id="{37C9603E-E8F1-FD1C-604F-2B95606AD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550" y="1356360"/>
            <a:ext cx="7551083" cy="45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122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39F3-8B6B-C1B2-EA7B-B5494F9E5D6F}"/>
              </a:ext>
            </a:extLst>
          </p:cNvPr>
          <p:cNvSpPr>
            <a:spLocks noGrp="1"/>
          </p:cNvSpPr>
          <p:nvPr>
            <p:ph type="title"/>
          </p:nvPr>
        </p:nvSpPr>
        <p:spPr>
          <a:xfrm>
            <a:off x="839788" y="655319"/>
            <a:ext cx="3932237" cy="648017"/>
          </a:xfrm>
        </p:spPr>
        <p:txBody>
          <a:bodyPr>
            <a:normAutofit fontScale="90000"/>
          </a:bodyPr>
          <a:lstStyle/>
          <a:p>
            <a:r>
              <a:rPr lang="en-US" dirty="0"/>
              <a:t>Nissan's Model vs count over various years</a:t>
            </a:r>
            <a:endParaRPr lang="en-IN" dirty="0"/>
          </a:p>
        </p:txBody>
      </p:sp>
      <p:sp>
        <p:nvSpPr>
          <p:cNvPr id="3" name="Picture Placeholder 2">
            <a:extLst>
              <a:ext uri="{FF2B5EF4-FFF2-40B4-BE49-F238E27FC236}">
                <a16:creationId xmlns:a16="http://schemas.microsoft.com/office/drawing/2014/main" id="{1F39AFFB-2342-B6CB-C22E-C3F636746FCD}"/>
              </a:ext>
            </a:extLst>
          </p:cNvPr>
          <p:cNvSpPr>
            <a:spLocks noGrp="1"/>
          </p:cNvSpPr>
          <p:nvPr>
            <p:ph type="pic" idx="2"/>
          </p:nvPr>
        </p:nvSpPr>
        <p:spPr/>
      </p:sp>
      <p:sp>
        <p:nvSpPr>
          <p:cNvPr id="4" name="Text Placeholder 3">
            <a:extLst>
              <a:ext uri="{FF2B5EF4-FFF2-40B4-BE49-F238E27FC236}">
                <a16:creationId xmlns:a16="http://schemas.microsoft.com/office/drawing/2014/main" id="{0624FB28-B59C-2A03-0D6A-62FA78AB50F3}"/>
              </a:ext>
            </a:extLst>
          </p:cNvPr>
          <p:cNvSpPr>
            <a:spLocks noGrp="1"/>
          </p:cNvSpPr>
          <p:nvPr>
            <p:ph type="body" idx="1"/>
          </p:nvPr>
        </p:nvSpPr>
        <p:spPr>
          <a:xfrm>
            <a:off x="839788" y="1303336"/>
            <a:ext cx="3932237" cy="4565652"/>
          </a:xfrm>
        </p:spPr>
        <p:txBody>
          <a:bodyPr/>
          <a:lstStyle/>
          <a:p>
            <a:pPr marL="514350" indent="-285750">
              <a:buFont typeface="Arial" panose="020B0604020202020204" pitchFamily="34" charset="0"/>
              <a:buChar char="•"/>
            </a:pPr>
            <a:r>
              <a:rPr lang="en-IN" dirty="0"/>
              <a:t>The plot is a grouped bar plot. On X-axis we have Make and Model whereas on Y-axis it is the count.</a:t>
            </a:r>
          </a:p>
          <a:p>
            <a:pPr marL="514350" indent="-285750">
              <a:buFont typeface="Arial" panose="020B0604020202020204" pitchFamily="34" charset="0"/>
              <a:buChar char="•"/>
            </a:pPr>
            <a:r>
              <a:rPr lang="en-IN" dirty="0"/>
              <a:t>In this dataset, It only has one Model which is Leaf. This was launched in the year 2011.</a:t>
            </a:r>
          </a:p>
          <a:p>
            <a:pPr marL="514350" indent="-285750">
              <a:buFont typeface="Arial" panose="020B0604020202020204" pitchFamily="34" charset="0"/>
              <a:buChar char="•"/>
            </a:pPr>
            <a:r>
              <a:rPr lang="en-IN" dirty="0"/>
              <a:t>It has been recorded continuous increase in sales till year 2019. 2013 and 2015 has recorded the highest sales. </a:t>
            </a:r>
          </a:p>
          <a:p>
            <a:pPr marL="514350" indent="-285750">
              <a:buFont typeface="Arial" panose="020B0604020202020204" pitchFamily="34" charset="0"/>
              <a:buChar char="•"/>
            </a:pPr>
            <a:r>
              <a:rPr lang="en-IN" dirty="0"/>
              <a:t>From the year 2020, it seems that there was a decrease in sales.</a:t>
            </a:r>
          </a:p>
          <a:p>
            <a:pPr marL="514350" indent="-285750">
              <a:buFont typeface="Arial" panose="020B0604020202020204" pitchFamily="34" charset="0"/>
              <a:buChar char="•"/>
            </a:pPr>
            <a:r>
              <a:rPr lang="en-IN" dirty="0"/>
              <a:t>The highest sales recorded were approximately 1900.</a:t>
            </a:r>
          </a:p>
          <a:p>
            <a:endParaRPr lang="en-IN" dirty="0"/>
          </a:p>
        </p:txBody>
      </p:sp>
      <p:pic>
        <p:nvPicPr>
          <p:cNvPr id="12290" name="Picture 2">
            <a:extLst>
              <a:ext uri="{FF2B5EF4-FFF2-40B4-BE49-F238E27FC236}">
                <a16:creationId xmlns:a16="http://schemas.microsoft.com/office/drawing/2014/main" id="{1FB70F55-AFFD-BBE3-E44E-2A3C74716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1457325"/>
            <a:ext cx="7137018"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508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3AB5-400F-1282-99F7-F781F87E891B}"/>
              </a:ext>
            </a:extLst>
          </p:cNvPr>
          <p:cNvSpPr>
            <a:spLocks noGrp="1"/>
          </p:cNvSpPr>
          <p:nvPr>
            <p:ph type="title"/>
          </p:nvPr>
        </p:nvSpPr>
        <p:spPr>
          <a:xfrm>
            <a:off x="839788" y="457200"/>
            <a:ext cx="3932237" cy="938463"/>
          </a:xfrm>
        </p:spPr>
        <p:txBody>
          <a:bodyPr>
            <a:normAutofit fontScale="90000"/>
          </a:bodyPr>
          <a:lstStyle/>
          <a:p>
            <a:r>
              <a:rPr lang="en-US" dirty="0"/>
              <a:t>Chevrolet's Model vs count over various years</a:t>
            </a:r>
            <a:endParaRPr lang="en-IN" dirty="0"/>
          </a:p>
        </p:txBody>
      </p:sp>
      <p:sp>
        <p:nvSpPr>
          <p:cNvPr id="3" name="Picture Placeholder 2">
            <a:extLst>
              <a:ext uri="{FF2B5EF4-FFF2-40B4-BE49-F238E27FC236}">
                <a16:creationId xmlns:a16="http://schemas.microsoft.com/office/drawing/2014/main" id="{78F138C8-FE59-EDB1-B2FB-35011740901A}"/>
              </a:ext>
            </a:extLst>
          </p:cNvPr>
          <p:cNvSpPr>
            <a:spLocks noGrp="1"/>
          </p:cNvSpPr>
          <p:nvPr>
            <p:ph type="pic" idx="2"/>
          </p:nvPr>
        </p:nvSpPr>
        <p:spPr/>
      </p:sp>
      <p:sp>
        <p:nvSpPr>
          <p:cNvPr id="4" name="Text Placeholder 3">
            <a:extLst>
              <a:ext uri="{FF2B5EF4-FFF2-40B4-BE49-F238E27FC236}">
                <a16:creationId xmlns:a16="http://schemas.microsoft.com/office/drawing/2014/main" id="{88B92545-8CA5-EE4F-06C2-9883FD22DF32}"/>
              </a:ext>
            </a:extLst>
          </p:cNvPr>
          <p:cNvSpPr>
            <a:spLocks noGrp="1"/>
          </p:cNvSpPr>
          <p:nvPr>
            <p:ph type="body" idx="1"/>
          </p:nvPr>
        </p:nvSpPr>
        <p:spPr>
          <a:xfrm>
            <a:off x="839788" y="1395663"/>
            <a:ext cx="3932237" cy="5306079"/>
          </a:xfrm>
        </p:spPr>
        <p:txBody>
          <a:bodyPr>
            <a:normAutofit lnSpcReduction="10000"/>
          </a:bodyPr>
          <a:lstStyle/>
          <a:p>
            <a:pPr marL="514350" indent="-285750">
              <a:buFont typeface="Arial" panose="020B0604020202020204" pitchFamily="34" charset="0"/>
              <a:buChar char="•"/>
            </a:pPr>
            <a:r>
              <a:rPr lang="en-IN" dirty="0"/>
              <a:t>The plot is a grouped bar plot. On X-axis we have Make and Model whereas on Y-axis it is the count.</a:t>
            </a:r>
          </a:p>
          <a:p>
            <a:pPr marL="514350" indent="-285750">
              <a:buFont typeface="Arial" panose="020B0604020202020204" pitchFamily="34" charset="0"/>
              <a:buChar char="•"/>
            </a:pPr>
            <a:r>
              <a:rPr lang="en-IN" dirty="0"/>
              <a:t>It has released </a:t>
            </a:r>
            <a:r>
              <a:rPr lang="en-IN" dirty="0" err="1"/>
              <a:t>upto</a:t>
            </a:r>
            <a:r>
              <a:rPr lang="en-IN" dirty="0"/>
              <a:t> 6 Model till now.</a:t>
            </a:r>
          </a:p>
          <a:p>
            <a:pPr marL="514350" indent="-285750">
              <a:buFont typeface="Arial" panose="020B0604020202020204" pitchFamily="34" charset="0"/>
              <a:buChar char="•"/>
            </a:pPr>
            <a:r>
              <a:rPr lang="en-IN" dirty="0"/>
              <a:t>S-10 Pickup was the first EV model by Chevrolet which recorded only 1 sale in the year 1997.</a:t>
            </a:r>
          </a:p>
          <a:p>
            <a:pPr marL="514350" indent="-285750">
              <a:buFont typeface="Arial" panose="020B0604020202020204" pitchFamily="34" charset="0"/>
              <a:buChar char="•"/>
            </a:pPr>
            <a:r>
              <a:rPr lang="en-IN" dirty="0"/>
              <a:t>Volt was the second model which was released in the year 2011. It has recorded highest sales in 2017.</a:t>
            </a:r>
          </a:p>
          <a:p>
            <a:pPr marL="514350" indent="-285750">
              <a:buFont typeface="Arial" panose="020B0604020202020204" pitchFamily="34" charset="0"/>
              <a:buChar char="•"/>
            </a:pPr>
            <a:r>
              <a:rPr lang="en-IN" dirty="0"/>
              <a:t>Spark was the next model which was released in the year 2014. It didn’t perform very well (in terms of sales) and lasted till 2016.</a:t>
            </a:r>
          </a:p>
          <a:p>
            <a:pPr marL="514350" indent="-285750">
              <a:buFont typeface="Arial" panose="020B0604020202020204" pitchFamily="34" charset="0"/>
              <a:buChar char="•"/>
            </a:pPr>
            <a:r>
              <a:rPr lang="en-IN" dirty="0"/>
              <a:t>Bolt EV is the next Model which was released in the year 2017 and its sales was high in the same year.</a:t>
            </a:r>
          </a:p>
          <a:p>
            <a:pPr marL="514350" indent="-285750">
              <a:buFont typeface="Arial" panose="020B0604020202020204" pitchFamily="34" charset="0"/>
              <a:buChar char="•"/>
            </a:pPr>
            <a:r>
              <a:rPr lang="en-IN" dirty="0"/>
              <a:t>Bolt EUV is the most recent model which was released in year 2023. Since the dataset is limited till year 2023 its sales was unrecorded.</a:t>
            </a:r>
          </a:p>
          <a:p>
            <a:pPr marL="514350" indent="-285750">
              <a:buFont typeface="Arial" panose="020B0604020202020204" pitchFamily="34" charset="0"/>
              <a:buChar char="•"/>
            </a:pPr>
            <a:endParaRPr lang="en-IN" dirty="0"/>
          </a:p>
        </p:txBody>
      </p:sp>
      <p:pic>
        <p:nvPicPr>
          <p:cNvPr id="13316" name="Picture 4">
            <a:extLst>
              <a:ext uri="{FF2B5EF4-FFF2-40B4-BE49-F238E27FC236}">
                <a16:creationId xmlns:a16="http://schemas.microsoft.com/office/drawing/2014/main" id="{BCE0CDBD-B8D0-F0AA-620E-536B729B7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009" y="1840583"/>
            <a:ext cx="7116145" cy="424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74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C9F586-2BD4-C795-6755-497593529C5C}"/>
              </a:ext>
            </a:extLst>
          </p:cNvPr>
          <p:cNvSpPr>
            <a:spLocks noGrp="1"/>
          </p:cNvSpPr>
          <p:nvPr>
            <p:ph type="body" idx="1"/>
          </p:nvPr>
        </p:nvSpPr>
        <p:spPr>
          <a:xfrm>
            <a:off x="838200" y="646771"/>
            <a:ext cx="10515600" cy="5530192"/>
          </a:xfrm>
        </p:spPr>
        <p:txBody>
          <a:bodyPr/>
          <a:lstStyle/>
          <a:p>
            <a:r>
              <a:rPr lang="en-IN" dirty="0"/>
              <a:t>Business Problem:</a:t>
            </a:r>
          </a:p>
          <a:p>
            <a:pPr lvl="1"/>
            <a:r>
              <a:rPr lang="en-IN" dirty="0"/>
              <a:t>As the </a:t>
            </a:r>
            <a:r>
              <a:rPr lang="en-US" dirty="0"/>
              <a:t>Electric Vehicle market grows exponentially, it becomes important for Manufacturers to analyze its growth and future potential in order to maximize profit and meet </a:t>
            </a:r>
            <a:r>
              <a:rPr lang="en-IN" dirty="0"/>
              <a:t>market needs.</a:t>
            </a:r>
          </a:p>
          <a:p>
            <a:pPr marL="571500" lvl="1" indent="0">
              <a:buNone/>
            </a:pPr>
            <a:endParaRPr lang="en-IN" dirty="0"/>
          </a:p>
          <a:p>
            <a:r>
              <a:rPr lang="en-IN" dirty="0"/>
              <a:t> Objective of the Project:</a:t>
            </a:r>
          </a:p>
          <a:p>
            <a:pPr lvl="1"/>
            <a:r>
              <a:rPr lang="en-IN" dirty="0"/>
              <a:t> This project aims to </a:t>
            </a:r>
            <a:r>
              <a:rPr lang="en-IN" dirty="0" err="1"/>
              <a:t>analyze</a:t>
            </a:r>
            <a:r>
              <a:rPr lang="en-IN" dirty="0"/>
              <a:t> the past data available and extract insights from it which includes customer preferences, market, geographic locations, type, in the USA.</a:t>
            </a:r>
          </a:p>
          <a:p>
            <a:endParaRPr lang="en-IN" dirty="0"/>
          </a:p>
          <a:p>
            <a:endParaRPr lang="en-IN" dirty="0"/>
          </a:p>
        </p:txBody>
      </p:sp>
    </p:spTree>
    <p:extLst>
      <p:ext uri="{BB962C8B-B14F-4D97-AF65-F5344CB8AC3E}">
        <p14:creationId xmlns:p14="http://schemas.microsoft.com/office/powerpoint/2010/main" val="1786988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F606-195B-7C31-DDDE-CD431475C791}"/>
              </a:ext>
            </a:extLst>
          </p:cNvPr>
          <p:cNvSpPr>
            <a:spLocks noGrp="1"/>
          </p:cNvSpPr>
          <p:nvPr>
            <p:ph type="title"/>
          </p:nvPr>
        </p:nvSpPr>
        <p:spPr>
          <a:xfrm>
            <a:off x="839788" y="457200"/>
            <a:ext cx="3932237" cy="758142"/>
          </a:xfrm>
        </p:spPr>
        <p:txBody>
          <a:bodyPr>
            <a:normAutofit fontScale="90000"/>
          </a:bodyPr>
          <a:lstStyle/>
          <a:p>
            <a:r>
              <a:rPr lang="en-US" dirty="0"/>
              <a:t>Ford's Model vs count over various years</a:t>
            </a:r>
            <a:endParaRPr lang="en-IN" dirty="0"/>
          </a:p>
        </p:txBody>
      </p:sp>
      <p:sp>
        <p:nvSpPr>
          <p:cNvPr id="3" name="Text Placeholder 2">
            <a:extLst>
              <a:ext uri="{FF2B5EF4-FFF2-40B4-BE49-F238E27FC236}">
                <a16:creationId xmlns:a16="http://schemas.microsoft.com/office/drawing/2014/main" id="{315BE4E8-2D62-A243-2893-C0E46BA3925B}"/>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9627515D-A24F-0983-F8EC-45B6A79B67C5}"/>
              </a:ext>
            </a:extLst>
          </p:cNvPr>
          <p:cNvSpPr>
            <a:spLocks noGrp="1"/>
          </p:cNvSpPr>
          <p:nvPr>
            <p:ph type="body" idx="2"/>
          </p:nvPr>
        </p:nvSpPr>
        <p:spPr>
          <a:xfrm>
            <a:off x="839788" y="1215342"/>
            <a:ext cx="3932237" cy="5642658"/>
          </a:xfrm>
        </p:spPr>
        <p:txBody>
          <a:bodyPr>
            <a:normAutofit/>
          </a:bodyPr>
          <a:lstStyle/>
          <a:p>
            <a:pPr marL="514350" indent="-285750">
              <a:buFont typeface="Arial" panose="020B0604020202020204" pitchFamily="34" charset="0"/>
              <a:buChar char="•"/>
            </a:pPr>
            <a:r>
              <a:rPr lang="en-IN" dirty="0"/>
              <a:t>The plot is a grouped bar plot. On X-axis we have Make and Model whereas on Y-axis it is the count.</a:t>
            </a:r>
          </a:p>
          <a:p>
            <a:pPr marL="514350" indent="-285750">
              <a:buFont typeface="Arial" panose="020B0604020202020204" pitchFamily="34" charset="0"/>
              <a:buChar char="•"/>
            </a:pPr>
            <a:r>
              <a:rPr lang="en-IN" dirty="0"/>
              <a:t>It has released </a:t>
            </a:r>
            <a:r>
              <a:rPr lang="en-IN" dirty="0" err="1"/>
              <a:t>upto</a:t>
            </a:r>
            <a:r>
              <a:rPr lang="en-IN" dirty="0"/>
              <a:t> 8 Model till now.</a:t>
            </a:r>
          </a:p>
          <a:p>
            <a:pPr marL="514350" indent="-285750">
              <a:buFont typeface="Arial" panose="020B0604020202020204" pitchFamily="34" charset="0"/>
              <a:buChar char="•"/>
            </a:pPr>
            <a:r>
              <a:rPr lang="en-IN" dirty="0"/>
              <a:t>C-MAX, Fusion, and Mustang Mach-E has recorded the highest sales compared to other Models.</a:t>
            </a:r>
          </a:p>
          <a:p>
            <a:pPr marL="514350" indent="-285750">
              <a:buFont typeface="Arial" panose="020B0604020202020204" pitchFamily="34" charset="0"/>
              <a:buChar char="•"/>
            </a:pPr>
            <a:r>
              <a:rPr lang="en-IN" dirty="0"/>
              <a:t>C-Max was released in year 2013 and recorded highest sales in the same year. Its distribution seems similar for the rest of the years.</a:t>
            </a:r>
          </a:p>
          <a:p>
            <a:pPr marL="514350" indent="-285750">
              <a:buFont typeface="Arial" panose="020B0604020202020204" pitchFamily="34" charset="0"/>
              <a:buChar char="•"/>
            </a:pPr>
            <a:r>
              <a:rPr lang="en-IN" dirty="0"/>
              <a:t>Fusion was also released in year 2013 and recorded </a:t>
            </a:r>
            <a:r>
              <a:rPr lang="en-IN" dirty="0" err="1"/>
              <a:t>highes</a:t>
            </a:r>
            <a:r>
              <a:rPr lang="en-IN" dirty="0"/>
              <a:t> sales in the year 2016. After which its sales started declining.</a:t>
            </a:r>
          </a:p>
          <a:p>
            <a:pPr marL="514350" indent="-285750">
              <a:buFont typeface="Arial" panose="020B0604020202020204" pitchFamily="34" charset="0"/>
              <a:buChar char="•"/>
            </a:pPr>
            <a:r>
              <a:rPr lang="en-IN" dirty="0"/>
              <a:t>Mustang Mach-E was released in year 2021 and recorded highest sales compared to the other Model</a:t>
            </a:r>
          </a:p>
          <a:p>
            <a:pPr marL="514350" indent="-285750">
              <a:buFont typeface="Arial" panose="020B0604020202020204" pitchFamily="34" charset="0"/>
              <a:buChar char="•"/>
            </a:pPr>
            <a:r>
              <a:rPr lang="en-IN" dirty="0"/>
              <a:t>Transit was released in 2022 but it didn’t perform very well in the market.</a:t>
            </a:r>
          </a:p>
          <a:p>
            <a:pPr marL="514350" indent="-285750">
              <a:buFont typeface="Arial" panose="020B0604020202020204" pitchFamily="34" charset="0"/>
              <a:buChar char="•"/>
            </a:pPr>
            <a:endParaRPr lang="en-IN" dirty="0"/>
          </a:p>
          <a:p>
            <a:pPr marL="514350" indent="-285750">
              <a:buFont typeface="Arial" panose="020B0604020202020204" pitchFamily="34" charset="0"/>
              <a:buChar char="•"/>
            </a:pPr>
            <a:endParaRPr lang="en-IN" dirty="0"/>
          </a:p>
          <a:p>
            <a:pPr marL="514350" indent="-285750">
              <a:buFont typeface="Arial" panose="020B0604020202020204" pitchFamily="34" charset="0"/>
              <a:buChar char="•"/>
            </a:pPr>
            <a:endParaRPr lang="en-IN" dirty="0"/>
          </a:p>
        </p:txBody>
      </p:sp>
      <p:pic>
        <p:nvPicPr>
          <p:cNvPr id="14338" name="Picture 2">
            <a:extLst>
              <a:ext uri="{FF2B5EF4-FFF2-40B4-BE49-F238E27FC236}">
                <a16:creationId xmlns:a16="http://schemas.microsoft.com/office/drawing/2014/main" id="{B0BA48F4-F7C6-A609-643E-9C51CE91F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324" y="1489994"/>
            <a:ext cx="7164715" cy="427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908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0F80-9DB0-9F72-CFC1-D2D18B2414E4}"/>
              </a:ext>
            </a:extLst>
          </p:cNvPr>
          <p:cNvSpPr>
            <a:spLocks noGrp="1"/>
          </p:cNvSpPr>
          <p:nvPr>
            <p:ph type="title"/>
          </p:nvPr>
        </p:nvSpPr>
        <p:spPr>
          <a:xfrm>
            <a:off x="839788" y="457200"/>
            <a:ext cx="3932237" cy="799405"/>
          </a:xfrm>
        </p:spPr>
        <p:txBody>
          <a:bodyPr>
            <a:normAutofit fontScale="90000"/>
          </a:bodyPr>
          <a:lstStyle/>
          <a:p>
            <a:r>
              <a:rPr lang="en-US" dirty="0"/>
              <a:t>BMW's Model vs count over various years</a:t>
            </a:r>
            <a:endParaRPr lang="en-IN" dirty="0"/>
          </a:p>
        </p:txBody>
      </p:sp>
      <p:sp>
        <p:nvSpPr>
          <p:cNvPr id="3" name="Picture Placeholder 2">
            <a:extLst>
              <a:ext uri="{FF2B5EF4-FFF2-40B4-BE49-F238E27FC236}">
                <a16:creationId xmlns:a16="http://schemas.microsoft.com/office/drawing/2014/main" id="{2568C45C-BD86-9E33-EBDA-28CBAA978A97}"/>
              </a:ext>
            </a:extLst>
          </p:cNvPr>
          <p:cNvSpPr>
            <a:spLocks noGrp="1"/>
          </p:cNvSpPr>
          <p:nvPr>
            <p:ph type="pic" idx="2"/>
          </p:nvPr>
        </p:nvSpPr>
        <p:spPr/>
      </p:sp>
      <p:sp>
        <p:nvSpPr>
          <p:cNvPr id="4" name="Text Placeholder 3">
            <a:extLst>
              <a:ext uri="{FF2B5EF4-FFF2-40B4-BE49-F238E27FC236}">
                <a16:creationId xmlns:a16="http://schemas.microsoft.com/office/drawing/2014/main" id="{E3E592E9-0CED-9400-9FDA-9584067F97B4}"/>
              </a:ext>
            </a:extLst>
          </p:cNvPr>
          <p:cNvSpPr>
            <a:spLocks noGrp="1"/>
          </p:cNvSpPr>
          <p:nvPr>
            <p:ph type="body" idx="1"/>
          </p:nvPr>
        </p:nvSpPr>
        <p:spPr>
          <a:xfrm>
            <a:off x="839788" y="1256605"/>
            <a:ext cx="3932237" cy="5266115"/>
          </a:xfrm>
        </p:spPr>
        <p:txBody>
          <a:bodyPr>
            <a:normAutofit/>
          </a:bodyPr>
          <a:lstStyle/>
          <a:p>
            <a:pPr marL="514350" indent="-285750">
              <a:buFont typeface="Arial" panose="020B0604020202020204" pitchFamily="34" charset="0"/>
              <a:buChar char="•"/>
            </a:pPr>
            <a:r>
              <a:rPr lang="en-IN" dirty="0"/>
              <a:t>The plot is a grouped bar plot. On X-axis we have Make and Model whereas on the Y-axis it is the count.</a:t>
            </a:r>
          </a:p>
          <a:p>
            <a:pPr marL="514350" indent="-285750">
              <a:buFont typeface="Arial" panose="020B0604020202020204" pitchFamily="34" charset="0"/>
              <a:buChar char="•"/>
            </a:pPr>
            <a:r>
              <a:rPr lang="en-IN" dirty="0"/>
              <a:t>It has released </a:t>
            </a:r>
            <a:r>
              <a:rPr lang="en-IN" dirty="0" err="1"/>
              <a:t>upto</a:t>
            </a:r>
            <a:r>
              <a:rPr lang="en-IN" dirty="0"/>
              <a:t> 11 Models till now.</a:t>
            </a:r>
          </a:p>
          <a:p>
            <a:pPr marL="514350" indent="-285750">
              <a:buFont typeface="Arial" panose="020B0604020202020204" pitchFamily="34" charset="0"/>
              <a:buChar char="•"/>
            </a:pPr>
            <a:r>
              <a:rPr lang="en-IN" dirty="0"/>
              <a:t>Model I3 and X5 seems to have performed exceptionally well </a:t>
            </a:r>
            <a:r>
              <a:rPr lang="en-IN" dirty="0" err="1"/>
              <a:t>interms</a:t>
            </a:r>
            <a:r>
              <a:rPr lang="en-IN" dirty="0"/>
              <a:t> of other models.</a:t>
            </a:r>
          </a:p>
          <a:p>
            <a:pPr marL="514350" indent="-285750">
              <a:buFont typeface="Arial" panose="020B0604020202020204" pitchFamily="34" charset="0"/>
              <a:buChar char="•"/>
            </a:pPr>
            <a:r>
              <a:rPr lang="en-IN" dirty="0"/>
              <a:t>I3 was released in year 2014, Its sales was also the highest in the same year. It sales has been declining after the year 2018.</a:t>
            </a:r>
          </a:p>
          <a:p>
            <a:pPr marL="514350" indent="-285750">
              <a:buFont typeface="Arial" panose="020B0604020202020204" pitchFamily="34" charset="0"/>
              <a:buChar char="•"/>
            </a:pPr>
            <a:r>
              <a:rPr lang="en-IN" dirty="0"/>
              <a:t>X5 was released in the year 2016. Its sales has been continuously increasing from the year of its release. It was also noted that the sales in year 2019 and 2023 is completely missing in the dataset and needs to be attended.</a:t>
            </a:r>
          </a:p>
          <a:p>
            <a:pPr marL="514350" indent="-285750">
              <a:buFont typeface="Arial" panose="020B0604020202020204" pitchFamily="34" charset="0"/>
              <a:buChar char="•"/>
            </a:pPr>
            <a:endParaRPr lang="en-IN" dirty="0"/>
          </a:p>
          <a:p>
            <a:pPr marL="514350" indent="-285750">
              <a:buFont typeface="Arial" panose="020B0604020202020204" pitchFamily="34" charset="0"/>
              <a:buChar char="•"/>
            </a:pPr>
            <a:endParaRPr lang="en-IN" dirty="0"/>
          </a:p>
          <a:p>
            <a:endParaRPr lang="en-IN" dirty="0"/>
          </a:p>
        </p:txBody>
      </p:sp>
      <p:pic>
        <p:nvPicPr>
          <p:cNvPr id="15362" name="Picture 2">
            <a:extLst>
              <a:ext uri="{FF2B5EF4-FFF2-40B4-BE49-F238E27FC236}">
                <a16:creationId xmlns:a16="http://schemas.microsoft.com/office/drawing/2014/main" id="{DFFE0EA3-7BA1-B279-CC95-D6CAEC4FA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923" y="1256605"/>
            <a:ext cx="7267077" cy="433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508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9CBD-F7A7-A0EF-9091-8E067647CAA9}"/>
              </a:ext>
            </a:extLst>
          </p:cNvPr>
          <p:cNvSpPr>
            <a:spLocks noGrp="1"/>
          </p:cNvSpPr>
          <p:nvPr>
            <p:ph type="title"/>
          </p:nvPr>
        </p:nvSpPr>
        <p:spPr/>
        <p:txBody>
          <a:bodyPr>
            <a:normAutofit fontScale="90000"/>
          </a:bodyPr>
          <a:lstStyle/>
          <a:p>
            <a:r>
              <a:rPr lang="en-IN" dirty="0"/>
              <a:t>Visualizing the Geographical region of the highest purchase</a:t>
            </a:r>
          </a:p>
        </p:txBody>
      </p:sp>
      <p:sp>
        <p:nvSpPr>
          <p:cNvPr id="3" name="Picture Placeholder 2">
            <a:extLst>
              <a:ext uri="{FF2B5EF4-FFF2-40B4-BE49-F238E27FC236}">
                <a16:creationId xmlns:a16="http://schemas.microsoft.com/office/drawing/2014/main" id="{1079C879-08D6-B0FC-74E3-CA6750DAA8F5}"/>
              </a:ext>
            </a:extLst>
          </p:cNvPr>
          <p:cNvSpPr>
            <a:spLocks noGrp="1"/>
          </p:cNvSpPr>
          <p:nvPr>
            <p:ph type="pic" idx="2"/>
          </p:nvPr>
        </p:nvSpPr>
        <p:spPr/>
      </p:sp>
      <p:sp>
        <p:nvSpPr>
          <p:cNvPr id="4" name="Text Placeholder 3">
            <a:extLst>
              <a:ext uri="{FF2B5EF4-FFF2-40B4-BE49-F238E27FC236}">
                <a16:creationId xmlns:a16="http://schemas.microsoft.com/office/drawing/2014/main" id="{F4E0DD39-1380-F769-1E23-88690A07D92D}"/>
              </a:ext>
            </a:extLst>
          </p:cNvPr>
          <p:cNvSpPr>
            <a:spLocks noGrp="1"/>
          </p:cNvSpPr>
          <p:nvPr>
            <p:ph type="body" idx="1"/>
          </p:nvPr>
        </p:nvSpPr>
        <p:spPr/>
        <p:txBody>
          <a:bodyPr/>
          <a:lstStyle/>
          <a:p>
            <a:pPr marL="514350" indent="-285750">
              <a:buFont typeface="Arial" panose="020B0604020202020204" pitchFamily="34" charset="0"/>
              <a:buChar char="•"/>
            </a:pPr>
            <a:r>
              <a:rPr lang="en-IN" dirty="0"/>
              <a:t>This was made using choropleth map available in </a:t>
            </a:r>
            <a:r>
              <a:rPr lang="en-IN" dirty="0" err="1"/>
              <a:t>plotly</a:t>
            </a:r>
            <a:r>
              <a:rPr lang="en-IN" dirty="0"/>
              <a:t> express.</a:t>
            </a:r>
          </a:p>
          <a:p>
            <a:pPr marL="514350" indent="-285750">
              <a:buFont typeface="Arial" panose="020B0604020202020204" pitchFamily="34" charset="0"/>
              <a:buChar char="•"/>
            </a:pPr>
            <a:r>
              <a:rPr lang="en-IN" dirty="0"/>
              <a:t>To get the geographical coordinates I downloaded </a:t>
            </a:r>
            <a:r>
              <a:rPr lang="en-IN" dirty="0" err="1"/>
              <a:t>geojson</a:t>
            </a:r>
            <a:r>
              <a:rPr lang="en-IN" dirty="0"/>
              <a:t> data from the </a:t>
            </a:r>
            <a:r>
              <a:rPr lang="en-IN" dirty="0" err="1"/>
              <a:t>github</a:t>
            </a:r>
            <a:r>
              <a:rPr lang="en-IN" dirty="0"/>
              <a:t> repository.</a:t>
            </a:r>
          </a:p>
          <a:p>
            <a:pPr marL="514350" indent="-285750">
              <a:buFont typeface="Arial" panose="020B0604020202020204" pitchFamily="34" charset="0"/>
              <a:buChar char="•"/>
            </a:pPr>
            <a:r>
              <a:rPr lang="en-IN" dirty="0"/>
              <a:t>This helps the Sales Executive identify the key market locations to promote </a:t>
            </a:r>
            <a:r>
              <a:rPr lang="en-IN" dirty="0" err="1"/>
              <a:t>Evs</a:t>
            </a:r>
            <a:r>
              <a:rPr lang="en-IN" dirty="0"/>
              <a:t>.</a:t>
            </a:r>
          </a:p>
        </p:txBody>
      </p:sp>
      <p:pic>
        <p:nvPicPr>
          <p:cNvPr id="6" name="Picture 5">
            <a:extLst>
              <a:ext uri="{FF2B5EF4-FFF2-40B4-BE49-F238E27FC236}">
                <a16:creationId xmlns:a16="http://schemas.microsoft.com/office/drawing/2014/main" id="{F0D34192-4A7C-E7B6-F4C0-FD46F3C68B13}"/>
              </a:ext>
            </a:extLst>
          </p:cNvPr>
          <p:cNvPicPr>
            <a:picLocks noChangeAspect="1"/>
          </p:cNvPicPr>
          <p:nvPr/>
        </p:nvPicPr>
        <p:blipFill>
          <a:blip r:embed="rId2"/>
          <a:stretch>
            <a:fillRect/>
          </a:stretch>
        </p:blipFill>
        <p:spPr>
          <a:xfrm>
            <a:off x="4907280" y="1872258"/>
            <a:ext cx="6869969" cy="3113484"/>
          </a:xfrm>
          <a:prstGeom prst="rect">
            <a:avLst/>
          </a:prstGeom>
        </p:spPr>
      </p:pic>
    </p:spTree>
    <p:extLst>
      <p:ext uri="{BB962C8B-B14F-4D97-AF65-F5344CB8AC3E}">
        <p14:creationId xmlns:p14="http://schemas.microsoft.com/office/powerpoint/2010/main" val="2881661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E262-9ADB-A4BE-BE07-F18EAB5C88A8}"/>
              </a:ext>
            </a:extLst>
          </p:cNvPr>
          <p:cNvSpPr>
            <a:spLocks noGrp="1"/>
          </p:cNvSpPr>
          <p:nvPr>
            <p:ph type="title"/>
          </p:nvPr>
        </p:nvSpPr>
        <p:spPr>
          <a:xfrm>
            <a:off x="839788" y="457200"/>
            <a:ext cx="3932237" cy="716280"/>
          </a:xfrm>
        </p:spPr>
        <p:txBody>
          <a:bodyPr>
            <a:normAutofit fontScale="90000"/>
          </a:bodyPr>
          <a:lstStyle/>
          <a:p>
            <a:r>
              <a:rPr lang="en-IN" dirty="0"/>
              <a:t>Racing Bar Plot of Car Makes Over Years</a:t>
            </a:r>
          </a:p>
        </p:txBody>
      </p:sp>
      <p:sp>
        <p:nvSpPr>
          <p:cNvPr id="3" name="Text Placeholder 2">
            <a:extLst>
              <a:ext uri="{FF2B5EF4-FFF2-40B4-BE49-F238E27FC236}">
                <a16:creationId xmlns:a16="http://schemas.microsoft.com/office/drawing/2014/main" id="{2E9FC6D7-2CE6-1856-2153-6324D007D433}"/>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96116DF6-CB5D-BABC-477D-E1E9675A17AC}"/>
              </a:ext>
            </a:extLst>
          </p:cNvPr>
          <p:cNvSpPr>
            <a:spLocks noGrp="1"/>
          </p:cNvSpPr>
          <p:nvPr>
            <p:ph type="body" idx="2"/>
          </p:nvPr>
        </p:nvSpPr>
        <p:spPr>
          <a:xfrm>
            <a:off x="839788" y="1173480"/>
            <a:ext cx="3932237" cy="4695508"/>
          </a:xfrm>
        </p:spPr>
        <p:txBody>
          <a:bodyPr/>
          <a:lstStyle/>
          <a:p>
            <a:pPr marL="514350" indent="-285750">
              <a:buFont typeface="Arial" panose="020B0604020202020204" pitchFamily="34" charset="0"/>
              <a:buChar char="•"/>
            </a:pPr>
            <a:r>
              <a:rPr lang="en-IN" dirty="0"/>
              <a:t>bar-chart-race is a library in python that allows one to create video animation of bar graph for varying column.</a:t>
            </a:r>
          </a:p>
          <a:p>
            <a:pPr marL="514350" indent="-285750">
              <a:buFont typeface="Arial" panose="020B0604020202020204" pitchFamily="34" charset="0"/>
              <a:buChar char="•"/>
            </a:pPr>
            <a:r>
              <a:rPr lang="en-IN" dirty="0"/>
              <a:t>This helps in evaluating the top leaders for every corresponding varying column. </a:t>
            </a:r>
          </a:p>
          <a:p>
            <a:pPr marL="514350" indent="-285750">
              <a:buFont typeface="Arial" panose="020B0604020202020204" pitchFamily="34" charset="0"/>
              <a:buChar char="•"/>
            </a:pPr>
            <a:r>
              <a:rPr lang="en-IN" dirty="0"/>
              <a:t>Here I plotted count plot of Car Make with respect to each year.</a:t>
            </a:r>
          </a:p>
        </p:txBody>
      </p:sp>
      <p:pic>
        <p:nvPicPr>
          <p:cNvPr id="5" name="racing_bar_plot (2)">
            <a:hlinkClick r:id="" action="ppaction://media"/>
            <a:extLst>
              <a:ext uri="{FF2B5EF4-FFF2-40B4-BE49-F238E27FC236}">
                <a16:creationId xmlns:a16="http://schemas.microsoft.com/office/drawing/2014/main" id="{4FFAD9D7-C4D8-81D3-D774-D02C696556D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957645" y="1556584"/>
            <a:ext cx="7234355" cy="3735306"/>
          </a:xfrm>
          <a:prstGeom prst="rect">
            <a:avLst/>
          </a:prstGeom>
        </p:spPr>
      </p:pic>
    </p:spTree>
    <p:extLst>
      <p:ext uri="{BB962C8B-B14F-4D97-AF65-F5344CB8AC3E}">
        <p14:creationId xmlns:p14="http://schemas.microsoft.com/office/powerpoint/2010/main" val="247680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03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1874-D39B-C095-EEC3-7471FABFD1E7}"/>
              </a:ext>
            </a:extLst>
          </p:cNvPr>
          <p:cNvSpPr>
            <a:spLocks noGrp="1"/>
          </p:cNvSpPr>
          <p:nvPr>
            <p:ph type="title"/>
          </p:nvPr>
        </p:nvSpPr>
        <p:spPr/>
        <p:txBody>
          <a:bodyPr/>
          <a:lstStyle/>
          <a:p>
            <a:r>
              <a:rPr lang="en-IN" dirty="0"/>
              <a:t>Conclusion </a:t>
            </a:r>
          </a:p>
        </p:txBody>
      </p:sp>
      <p:sp>
        <p:nvSpPr>
          <p:cNvPr id="3" name="Text Placeholder 2">
            <a:extLst>
              <a:ext uri="{FF2B5EF4-FFF2-40B4-BE49-F238E27FC236}">
                <a16:creationId xmlns:a16="http://schemas.microsoft.com/office/drawing/2014/main" id="{7BFB02E3-10D9-DE29-A801-5237EBF91AE9}"/>
              </a:ext>
            </a:extLst>
          </p:cNvPr>
          <p:cNvSpPr>
            <a:spLocks noGrp="1"/>
          </p:cNvSpPr>
          <p:nvPr>
            <p:ph type="body" idx="1"/>
          </p:nvPr>
        </p:nvSpPr>
        <p:spPr/>
        <p:txBody>
          <a:bodyPr>
            <a:normAutofit/>
          </a:bodyPr>
          <a:lstStyle/>
          <a:p>
            <a:pPr marL="114300" indent="0">
              <a:buNone/>
            </a:pPr>
            <a:r>
              <a:rPr lang="en-IN" sz="2400" dirty="0"/>
              <a:t>The Analysis is extremely useful for the Sales </a:t>
            </a:r>
            <a:r>
              <a:rPr lang="en-IN" sz="2400" dirty="0" err="1"/>
              <a:t>Exectives</a:t>
            </a:r>
            <a:r>
              <a:rPr lang="en-IN" sz="2400" dirty="0"/>
              <a:t> in making key decisions such as:</a:t>
            </a:r>
          </a:p>
          <a:p>
            <a:pPr lvl="1"/>
            <a:r>
              <a:rPr lang="en-IN" dirty="0"/>
              <a:t>Electric Range across various different fields</a:t>
            </a:r>
          </a:p>
          <a:p>
            <a:pPr lvl="1"/>
            <a:r>
              <a:rPr lang="en-IN" dirty="0"/>
              <a:t>Addressing the reasoning of the existence of the Missing values.</a:t>
            </a:r>
          </a:p>
          <a:p>
            <a:pPr lvl="1"/>
            <a:r>
              <a:rPr lang="en-IN" dirty="0"/>
              <a:t>Regional Sales Trends in USA</a:t>
            </a:r>
          </a:p>
          <a:p>
            <a:pPr lvl="1"/>
            <a:r>
              <a:rPr lang="en-IN" dirty="0"/>
              <a:t>Customer Preferences over Make and Model.</a:t>
            </a:r>
          </a:p>
          <a:p>
            <a:pPr lvl="1"/>
            <a:r>
              <a:rPr lang="en-IN" dirty="0"/>
              <a:t>Growth of EV across various years.</a:t>
            </a:r>
          </a:p>
          <a:p>
            <a:pPr lvl="1"/>
            <a:endParaRPr lang="en-IN" dirty="0"/>
          </a:p>
          <a:p>
            <a:pPr marL="571500" lvl="1" indent="0">
              <a:buNone/>
            </a:pPr>
            <a:r>
              <a:rPr lang="en-IN" dirty="0"/>
              <a:t>T</a:t>
            </a:r>
            <a:r>
              <a:rPr lang="en-US" dirty="0" err="1"/>
              <a:t>hese</a:t>
            </a:r>
            <a:r>
              <a:rPr lang="en-US" dirty="0"/>
              <a:t> insights enables sales executives to strategize, optimize, and enhance their approach to driving electric vehicle sales.</a:t>
            </a:r>
            <a:endParaRPr lang="en-IN" dirty="0"/>
          </a:p>
          <a:p>
            <a:pPr lvl="1"/>
            <a:endParaRPr lang="en-IN" dirty="0"/>
          </a:p>
          <a:p>
            <a:pPr lvl="1"/>
            <a:endParaRPr lang="en-IN" dirty="0"/>
          </a:p>
          <a:p>
            <a:pPr lvl="1"/>
            <a:endParaRPr lang="en-IN" dirty="0"/>
          </a:p>
          <a:p>
            <a:endParaRPr lang="en-IN" sz="2400" dirty="0"/>
          </a:p>
        </p:txBody>
      </p:sp>
    </p:spTree>
    <p:extLst>
      <p:ext uri="{BB962C8B-B14F-4D97-AF65-F5344CB8AC3E}">
        <p14:creationId xmlns:p14="http://schemas.microsoft.com/office/powerpoint/2010/main" val="4047601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0A5B-7DBB-B21A-323E-514C162E002F}"/>
              </a:ext>
            </a:extLst>
          </p:cNvPr>
          <p:cNvSpPr>
            <a:spLocks noGrp="1"/>
          </p:cNvSpPr>
          <p:nvPr>
            <p:ph type="title"/>
          </p:nvPr>
        </p:nvSpPr>
        <p:spPr>
          <a:xfrm>
            <a:off x="838200" y="193041"/>
            <a:ext cx="10515600" cy="640079"/>
          </a:xfrm>
        </p:spPr>
        <p:txBody>
          <a:bodyPr>
            <a:normAutofit fontScale="90000"/>
          </a:bodyPr>
          <a:lstStyle/>
          <a:p>
            <a:r>
              <a:rPr lang="en-IN" dirty="0"/>
              <a:t>Data Dictionary</a:t>
            </a:r>
          </a:p>
        </p:txBody>
      </p:sp>
      <p:graphicFrame>
        <p:nvGraphicFramePr>
          <p:cNvPr id="4" name="Table 3">
            <a:extLst>
              <a:ext uri="{FF2B5EF4-FFF2-40B4-BE49-F238E27FC236}">
                <a16:creationId xmlns:a16="http://schemas.microsoft.com/office/drawing/2014/main" id="{F0E31D9E-2FF8-3FC8-8EC3-09163C774BE5}"/>
              </a:ext>
            </a:extLst>
          </p:cNvPr>
          <p:cNvGraphicFramePr>
            <a:graphicFrameLocks noGrp="1"/>
          </p:cNvGraphicFramePr>
          <p:nvPr>
            <p:extLst>
              <p:ext uri="{D42A27DB-BD31-4B8C-83A1-F6EECF244321}">
                <p14:modId xmlns:p14="http://schemas.microsoft.com/office/powerpoint/2010/main" val="1796057288"/>
              </p:ext>
            </p:extLst>
          </p:nvPr>
        </p:nvGraphicFramePr>
        <p:xfrm>
          <a:off x="208280" y="791875"/>
          <a:ext cx="10303933" cy="6378545"/>
        </p:xfrm>
        <a:graphic>
          <a:graphicData uri="http://schemas.openxmlformats.org/drawingml/2006/table">
            <a:tbl>
              <a:tblPr firstRow="1" bandRow="1">
                <a:tableStyleId>{C083E6E3-FA7D-4D7B-A595-EF9225AFEA82}</a:tableStyleId>
              </a:tblPr>
              <a:tblGrid>
                <a:gridCol w="1270675">
                  <a:extLst>
                    <a:ext uri="{9D8B030D-6E8A-4147-A177-3AD203B41FA5}">
                      <a16:colId xmlns:a16="http://schemas.microsoft.com/office/drawing/2014/main" val="1235128063"/>
                    </a:ext>
                  </a:extLst>
                </a:gridCol>
                <a:gridCol w="9033258">
                  <a:extLst>
                    <a:ext uri="{9D8B030D-6E8A-4147-A177-3AD203B41FA5}">
                      <a16:colId xmlns:a16="http://schemas.microsoft.com/office/drawing/2014/main" val="704258402"/>
                    </a:ext>
                  </a:extLst>
                </a:gridCol>
              </a:tblGrid>
              <a:tr h="351497">
                <a:tc>
                  <a:txBody>
                    <a:bodyPr/>
                    <a:lstStyle/>
                    <a:p>
                      <a:r>
                        <a:rPr lang="en-IN" sz="1050" dirty="0"/>
                        <a:t>Column </a:t>
                      </a:r>
                    </a:p>
                  </a:txBody>
                  <a:tcPr/>
                </a:tc>
                <a:tc>
                  <a:txBody>
                    <a:bodyPr/>
                    <a:lstStyle/>
                    <a:p>
                      <a:r>
                        <a:rPr lang="en-IN" sz="1050" dirty="0"/>
                        <a:t>Description </a:t>
                      </a:r>
                    </a:p>
                  </a:txBody>
                  <a:tcPr/>
                </a:tc>
                <a:extLst>
                  <a:ext uri="{0D108BD9-81ED-4DB2-BD59-A6C34878D82A}">
                    <a16:rowId xmlns:a16="http://schemas.microsoft.com/office/drawing/2014/main" val="1490298971"/>
                  </a:ext>
                </a:extLst>
              </a:tr>
              <a:tr h="374571">
                <a:tc>
                  <a:txBody>
                    <a:bodyPr/>
                    <a:lstStyle/>
                    <a:p>
                      <a:r>
                        <a:rPr lang="en-IN" sz="1050" b="0" u="none" strike="noStrike" cap="none" dirty="0">
                          <a:solidFill>
                            <a:schemeClr val="dk1"/>
                          </a:solidFill>
                          <a:effectLst/>
                          <a:sym typeface="Arial"/>
                        </a:rPr>
                        <a:t>VIN (1-10)</a:t>
                      </a:r>
                      <a:endParaRPr lang="en-IN" sz="1050" b="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50" b="0" i="0" u="none" strike="noStrike" cap="none" dirty="0">
                          <a:solidFill>
                            <a:schemeClr val="tx1"/>
                          </a:solidFill>
                          <a:effectLst/>
                          <a:latin typeface="+mn-lt"/>
                          <a:ea typeface="+mn-ea"/>
                          <a:cs typeface="+mn-cs"/>
                          <a:sym typeface="Arial"/>
                        </a:rPr>
                        <a:t>VIN (Vehicle Identification Number). It provides information about the Manufacturer, Model, Model Year. </a:t>
                      </a:r>
                      <a:r>
                        <a:rPr lang="en-US" sz="1050" b="0" i="0" u="none" strike="noStrike" cap="none" dirty="0">
                          <a:solidFill>
                            <a:schemeClr val="tx1"/>
                          </a:solidFill>
                          <a:effectLst/>
                          <a:latin typeface="+mn-lt"/>
                          <a:ea typeface="+mn-ea"/>
                          <a:cs typeface="+mn-cs"/>
                          <a:sym typeface="Arial"/>
                        </a:rPr>
                        <a:t>It's like a car's fingerprints.</a:t>
                      </a:r>
                      <a:endParaRPr lang="en-IN" sz="1050" b="0" i="0" u="none" strike="noStrike" cap="none" dirty="0">
                        <a:solidFill>
                          <a:schemeClr val="tx1"/>
                        </a:solidFill>
                        <a:effectLst/>
                        <a:latin typeface="+mn-lt"/>
                        <a:ea typeface="+mn-ea"/>
                        <a:cs typeface="+mn-cs"/>
                        <a:sym typeface="Arial"/>
                      </a:endParaRPr>
                    </a:p>
                  </a:txBody>
                  <a:tcPr/>
                </a:tc>
                <a:extLst>
                  <a:ext uri="{0D108BD9-81ED-4DB2-BD59-A6C34878D82A}">
                    <a16:rowId xmlns:a16="http://schemas.microsoft.com/office/drawing/2014/main" val="2227951555"/>
                  </a:ext>
                </a:extLst>
              </a:tr>
              <a:tr h="330200">
                <a:tc>
                  <a:txBody>
                    <a:bodyPr/>
                    <a:lstStyle/>
                    <a:p>
                      <a:r>
                        <a:rPr lang="en-IN" sz="1050" b="0" i="0" u="none" strike="noStrike" cap="none" dirty="0">
                          <a:solidFill>
                            <a:schemeClr val="tx1"/>
                          </a:solidFill>
                          <a:effectLst/>
                          <a:latin typeface="+mn-lt"/>
                          <a:ea typeface="+mn-ea"/>
                          <a:cs typeface="+mn-cs"/>
                          <a:sym typeface="Arial"/>
                        </a:rPr>
                        <a:t>County</a:t>
                      </a:r>
                      <a:endParaRPr lang="en-IN" sz="1050" b="0" dirty="0"/>
                    </a:p>
                  </a:txBody>
                  <a:tcPr/>
                </a:tc>
                <a:tc>
                  <a:txBody>
                    <a:bodyPr/>
                    <a:lstStyle/>
                    <a:p>
                      <a:r>
                        <a:rPr lang="en-US" sz="1050" b="0" dirty="0"/>
                        <a:t>A county is a subdivision of a state. It is a form of local government. A county is usually a group of towns or villages.</a:t>
                      </a:r>
                      <a:endParaRPr lang="en-IN" sz="1050" b="0" dirty="0"/>
                    </a:p>
                  </a:txBody>
                  <a:tcPr/>
                </a:tc>
                <a:extLst>
                  <a:ext uri="{0D108BD9-81ED-4DB2-BD59-A6C34878D82A}">
                    <a16:rowId xmlns:a16="http://schemas.microsoft.com/office/drawing/2014/main" val="3589166954"/>
                  </a:ext>
                </a:extLst>
              </a:tr>
              <a:tr h="330200">
                <a:tc>
                  <a:txBody>
                    <a:bodyPr/>
                    <a:lstStyle/>
                    <a:p>
                      <a:r>
                        <a:rPr lang="en-IN" sz="1050" dirty="0"/>
                        <a:t>City</a:t>
                      </a:r>
                    </a:p>
                  </a:txBody>
                  <a:tcPr/>
                </a:tc>
                <a:tc>
                  <a:txBody>
                    <a:bodyPr/>
                    <a:lstStyle/>
                    <a:p>
                      <a:r>
                        <a:rPr lang="en-IN" sz="1050" dirty="0"/>
                        <a:t>A city is a subdivision of county. </a:t>
                      </a:r>
                      <a:r>
                        <a:rPr lang="en-US" sz="1050" b="0" i="0" u="none" strike="noStrike" cap="none" dirty="0">
                          <a:solidFill>
                            <a:schemeClr val="tx1"/>
                          </a:solidFill>
                          <a:effectLst/>
                          <a:latin typeface="+mn-lt"/>
                          <a:ea typeface="+mn-ea"/>
                          <a:cs typeface="+mn-cs"/>
                          <a:sym typeface="Arial"/>
                        </a:rPr>
                        <a:t>A city government is responsible for providing public services, maintaining infrastructure, and enforcing local laws.</a:t>
                      </a:r>
                      <a:endParaRPr lang="en-IN" sz="1050" dirty="0"/>
                    </a:p>
                  </a:txBody>
                  <a:tcPr/>
                </a:tc>
                <a:extLst>
                  <a:ext uri="{0D108BD9-81ED-4DB2-BD59-A6C34878D82A}">
                    <a16:rowId xmlns:a16="http://schemas.microsoft.com/office/drawing/2014/main" val="3542620878"/>
                  </a:ext>
                </a:extLst>
              </a:tr>
              <a:tr h="223313">
                <a:tc>
                  <a:txBody>
                    <a:bodyPr/>
                    <a:lstStyle/>
                    <a:p>
                      <a:r>
                        <a:rPr lang="en-IN" sz="1050" dirty="0"/>
                        <a:t>State</a:t>
                      </a:r>
                    </a:p>
                  </a:txBody>
                  <a:tcPr/>
                </a:tc>
                <a:tc>
                  <a:txBody>
                    <a:bodyPr/>
                    <a:lstStyle/>
                    <a:p>
                      <a:r>
                        <a:rPr lang="en-IN" sz="1050" dirty="0"/>
                        <a:t>A State is a subdivision of the entire country.</a:t>
                      </a:r>
                    </a:p>
                  </a:txBody>
                  <a:tcPr/>
                </a:tc>
                <a:extLst>
                  <a:ext uri="{0D108BD9-81ED-4DB2-BD59-A6C34878D82A}">
                    <a16:rowId xmlns:a16="http://schemas.microsoft.com/office/drawing/2014/main" val="1733798721"/>
                  </a:ext>
                </a:extLst>
              </a:tr>
              <a:tr h="351497">
                <a:tc>
                  <a:txBody>
                    <a:bodyPr/>
                    <a:lstStyle/>
                    <a:p>
                      <a:r>
                        <a:rPr lang="en-IN" sz="1050" dirty="0"/>
                        <a:t>Postal Code</a:t>
                      </a:r>
                    </a:p>
                  </a:txBody>
                  <a:tcPr/>
                </a:tc>
                <a:tc>
                  <a:txBody>
                    <a:bodyPr/>
                    <a:lstStyle/>
                    <a:p>
                      <a:r>
                        <a:rPr lang="en-IN" sz="1050" dirty="0"/>
                        <a:t>This is also called ZIP Code (</a:t>
                      </a:r>
                      <a:r>
                        <a:rPr lang="en-IN" sz="1050" b="0" i="0" u="none" strike="noStrike" cap="none" dirty="0">
                          <a:solidFill>
                            <a:schemeClr val="tx1"/>
                          </a:solidFill>
                          <a:effectLst/>
                          <a:latin typeface="+mn-lt"/>
                          <a:ea typeface="+mn-ea"/>
                          <a:cs typeface="+mn-cs"/>
                          <a:sym typeface="Arial"/>
                        </a:rPr>
                        <a:t>Zone Improvement Plan</a:t>
                      </a:r>
                      <a:r>
                        <a:rPr lang="en-IN" sz="1050" dirty="0"/>
                        <a:t>). This helps in breaking down a state further more.</a:t>
                      </a:r>
                    </a:p>
                  </a:txBody>
                  <a:tcPr/>
                </a:tc>
                <a:extLst>
                  <a:ext uri="{0D108BD9-81ED-4DB2-BD59-A6C34878D82A}">
                    <a16:rowId xmlns:a16="http://schemas.microsoft.com/office/drawing/2014/main" val="220708500"/>
                  </a:ext>
                </a:extLst>
              </a:tr>
              <a:tr h="0">
                <a:tc>
                  <a:txBody>
                    <a:bodyPr/>
                    <a:lstStyle/>
                    <a:p>
                      <a:r>
                        <a:rPr lang="en-IN" sz="1050" dirty="0"/>
                        <a:t>Model Year</a:t>
                      </a:r>
                    </a:p>
                  </a:txBody>
                  <a:tcPr/>
                </a:tc>
                <a:tc>
                  <a:txBody>
                    <a:bodyPr/>
                    <a:lstStyle/>
                    <a:p>
                      <a:r>
                        <a:rPr lang="en-IN" sz="1050" dirty="0"/>
                        <a:t>The Year when the Model of the Vehicle was manufactured.</a:t>
                      </a:r>
                    </a:p>
                    <a:p>
                      <a:endParaRPr lang="en-IN" sz="1050" dirty="0"/>
                    </a:p>
                  </a:txBody>
                  <a:tcPr/>
                </a:tc>
                <a:extLst>
                  <a:ext uri="{0D108BD9-81ED-4DB2-BD59-A6C34878D82A}">
                    <a16:rowId xmlns:a16="http://schemas.microsoft.com/office/drawing/2014/main" val="1993884328"/>
                  </a:ext>
                </a:extLst>
              </a:tr>
              <a:tr h="223313">
                <a:tc>
                  <a:txBody>
                    <a:bodyPr/>
                    <a:lstStyle/>
                    <a:p>
                      <a:r>
                        <a:rPr lang="en-IN" sz="1050" dirty="0"/>
                        <a:t>Make</a:t>
                      </a:r>
                    </a:p>
                  </a:txBody>
                  <a:tcPr/>
                </a:tc>
                <a:tc>
                  <a:txBody>
                    <a:bodyPr/>
                    <a:lstStyle/>
                    <a:p>
                      <a:r>
                        <a:rPr lang="en-IN" sz="1050" dirty="0"/>
                        <a:t>The Name of the Company/ Manufacturer.</a:t>
                      </a:r>
                    </a:p>
                  </a:txBody>
                  <a:tcPr/>
                </a:tc>
                <a:extLst>
                  <a:ext uri="{0D108BD9-81ED-4DB2-BD59-A6C34878D82A}">
                    <a16:rowId xmlns:a16="http://schemas.microsoft.com/office/drawing/2014/main" val="4009285067"/>
                  </a:ext>
                </a:extLst>
              </a:tr>
              <a:tr h="223313">
                <a:tc>
                  <a:txBody>
                    <a:bodyPr/>
                    <a:lstStyle/>
                    <a:p>
                      <a:r>
                        <a:rPr lang="en-IN" sz="1050" dirty="0"/>
                        <a:t>Model</a:t>
                      </a:r>
                    </a:p>
                  </a:txBody>
                  <a:tcPr/>
                </a:tc>
                <a:tc>
                  <a:txBody>
                    <a:bodyPr/>
                    <a:lstStyle/>
                    <a:p>
                      <a:r>
                        <a:rPr lang="en-IN" sz="1050" dirty="0"/>
                        <a:t>The Model of the Electric Vehicle.</a:t>
                      </a:r>
                    </a:p>
                  </a:txBody>
                  <a:tcPr/>
                </a:tc>
                <a:extLst>
                  <a:ext uri="{0D108BD9-81ED-4DB2-BD59-A6C34878D82A}">
                    <a16:rowId xmlns:a16="http://schemas.microsoft.com/office/drawing/2014/main" val="2166592485"/>
                  </a:ext>
                </a:extLst>
              </a:tr>
              <a:tr h="223313">
                <a:tc>
                  <a:txBody>
                    <a:bodyPr/>
                    <a:lstStyle/>
                    <a:p>
                      <a:r>
                        <a:rPr lang="en-IN" sz="1050" dirty="0"/>
                        <a:t>Electric Vehicle Type</a:t>
                      </a:r>
                    </a:p>
                  </a:txBody>
                  <a:tcPr/>
                </a:tc>
                <a:tc>
                  <a:txBody>
                    <a:bodyPr/>
                    <a:lstStyle/>
                    <a:p>
                      <a:r>
                        <a:rPr lang="en-IN" sz="1050" dirty="0"/>
                        <a:t>Types of Electric Vehicle:</a:t>
                      </a:r>
                    </a:p>
                    <a:p>
                      <a:r>
                        <a:rPr lang="en-IN" sz="1050" dirty="0"/>
                        <a:t>* Battery Electric Vehicle (BEV): Fully powered by electricity.</a:t>
                      </a:r>
                    </a:p>
                    <a:p>
                      <a:r>
                        <a:rPr lang="en-IN" sz="1050" dirty="0"/>
                        <a:t>* </a:t>
                      </a:r>
                      <a:r>
                        <a:rPr lang="en-US" sz="1050" dirty="0"/>
                        <a:t>Plug-in Hybrid Electric Vehicle (PHEV): Uses both an internal combustion engine and a battery charged from an external socket (they have a plug).</a:t>
                      </a:r>
                      <a:endParaRPr lang="en-IN" sz="1050" dirty="0"/>
                    </a:p>
                  </a:txBody>
                  <a:tcPr/>
                </a:tc>
                <a:extLst>
                  <a:ext uri="{0D108BD9-81ED-4DB2-BD59-A6C34878D82A}">
                    <a16:rowId xmlns:a16="http://schemas.microsoft.com/office/drawing/2014/main" val="3460190495"/>
                  </a:ext>
                </a:extLst>
              </a:tr>
              <a:tr h="223313">
                <a:tc>
                  <a:txBody>
                    <a:bodyPr/>
                    <a:lstStyle/>
                    <a:p>
                      <a:r>
                        <a:rPr lang="en-IN" sz="1050" dirty="0"/>
                        <a:t>Clean Alternative Fuel Vehicle (CAFV) Eligibility</a:t>
                      </a:r>
                    </a:p>
                  </a:txBody>
                  <a:tcPr/>
                </a:tc>
                <a:tc>
                  <a:txBody>
                    <a:bodyPr/>
                    <a:lstStyle/>
                    <a:p>
                      <a:r>
                        <a:rPr lang="en-IN" sz="1050" dirty="0"/>
                        <a:t>The Column name is itself </a:t>
                      </a:r>
                      <a:r>
                        <a:rPr lang="en-IN" sz="1050" dirty="0" err="1"/>
                        <a:t>explainatory</a:t>
                      </a:r>
                      <a:r>
                        <a:rPr lang="en-IN" sz="1050" dirty="0"/>
                        <a:t>. It consists of 3 values:</a:t>
                      </a:r>
                    </a:p>
                    <a:p>
                      <a:pPr marL="171450" indent="-171450">
                        <a:buFont typeface="Arial" panose="020B0604020202020204" pitchFamily="34" charset="0"/>
                        <a:buChar char="•"/>
                      </a:pPr>
                      <a:r>
                        <a:rPr lang="en-US" sz="1050" dirty="0"/>
                        <a:t>Clean Alternative Fuel Vehicle Eligible</a:t>
                      </a:r>
                    </a:p>
                    <a:p>
                      <a:pPr marL="171450" indent="-171450">
                        <a:buFont typeface="Arial" panose="020B0604020202020204" pitchFamily="34" charset="0"/>
                        <a:buChar char="•"/>
                      </a:pPr>
                      <a:r>
                        <a:rPr lang="en-US" sz="1050" dirty="0"/>
                        <a:t>Not eligible due to low battery range</a:t>
                      </a:r>
                    </a:p>
                    <a:p>
                      <a:pPr marL="171450" indent="-171450">
                        <a:buFont typeface="Arial" panose="020B0604020202020204" pitchFamily="34" charset="0"/>
                        <a:buChar char="•"/>
                      </a:pPr>
                      <a:r>
                        <a:rPr lang="en-US" sz="1050" dirty="0"/>
                        <a:t>Eligibility unknown as battery range has not been researched</a:t>
                      </a:r>
                      <a:endParaRPr lang="en-IN" sz="1050" dirty="0"/>
                    </a:p>
                  </a:txBody>
                  <a:tcPr/>
                </a:tc>
                <a:extLst>
                  <a:ext uri="{0D108BD9-81ED-4DB2-BD59-A6C34878D82A}">
                    <a16:rowId xmlns:a16="http://schemas.microsoft.com/office/drawing/2014/main" val="1555539124"/>
                  </a:ext>
                </a:extLst>
              </a:tr>
              <a:tr h="223313">
                <a:tc>
                  <a:txBody>
                    <a:bodyPr/>
                    <a:lstStyle/>
                    <a:p>
                      <a:r>
                        <a:rPr lang="en-IN" sz="1050" dirty="0"/>
                        <a:t>Electric Range</a:t>
                      </a:r>
                    </a:p>
                  </a:txBody>
                  <a:tcPr/>
                </a:tc>
                <a:tc>
                  <a:txBody>
                    <a:bodyPr/>
                    <a:lstStyle/>
                    <a:p>
                      <a:r>
                        <a:rPr lang="en-US" sz="1050" dirty="0"/>
                        <a:t>The amount of electricity the battery can store before its battery needs to be recharged.</a:t>
                      </a:r>
                      <a:endParaRPr lang="en-IN" sz="1050" dirty="0"/>
                    </a:p>
                  </a:txBody>
                  <a:tcPr/>
                </a:tc>
                <a:extLst>
                  <a:ext uri="{0D108BD9-81ED-4DB2-BD59-A6C34878D82A}">
                    <a16:rowId xmlns:a16="http://schemas.microsoft.com/office/drawing/2014/main" val="2656097665"/>
                  </a:ext>
                </a:extLst>
              </a:tr>
              <a:tr h="223313">
                <a:tc>
                  <a:txBody>
                    <a:bodyPr/>
                    <a:lstStyle/>
                    <a:p>
                      <a:r>
                        <a:rPr lang="en-IN" sz="1050" dirty="0"/>
                        <a:t>Base MSRP</a:t>
                      </a:r>
                    </a:p>
                  </a:txBody>
                  <a:tcPr/>
                </a:tc>
                <a:tc>
                  <a:txBody>
                    <a:bodyPr/>
                    <a:lstStyle/>
                    <a:p>
                      <a:r>
                        <a:rPr lang="en-IN" sz="1050" dirty="0"/>
                        <a:t>Base MSRP stands for Manufacturer's Suggested Retail Price.</a:t>
                      </a:r>
                    </a:p>
                  </a:txBody>
                  <a:tcPr/>
                </a:tc>
                <a:extLst>
                  <a:ext uri="{0D108BD9-81ED-4DB2-BD59-A6C34878D82A}">
                    <a16:rowId xmlns:a16="http://schemas.microsoft.com/office/drawing/2014/main" val="3125207270"/>
                  </a:ext>
                </a:extLst>
              </a:tr>
              <a:tr h="223313">
                <a:tc>
                  <a:txBody>
                    <a:bodyPr/>
                    <a:lstStyle/>
                    <a:p>
                      <a:r>
                        <a:rPr lang="en-IN" sz="1050" dirty="0"/>
                        <a:t>Legislative District</a:t>
                      </a:r>
                    </a:p>
                  </a:txBody>
                  <a:tcPr/>
                </a:tc>
                <a:tc>
                  <a:txBody>
                    <a:bodyPr/>
                    <a:lstStyle/>
                    <a:p>
                      <a:r>
                        <a:rPr lang="en-IN" sz="1050" dirty="0"/>
                        <a:t>District where EV is registered.</a:t>
                      </a:r>
                    </a:p>
                  </a:txBody>
                  <a:tcPr/>
                </a:tc>
                <a:extLst>
                  <a:ext uri="{0D108BD9-81ED-4DB2-BD59-A6C34878D82A}">
                    <a16:rowId xmlns:a16="http://schemas.microsoft.com/office/drawing/2014/main" val="1283029582"/>
                  </a:ext>
                </a:extLst>
              </a:tr>
              <a:tr h="223313">
                <a:tc>
                  <a:txBody>
                    <a:bodyPr/>
                    <a:lstStyle/>
                    <a:p>
                      <a:r>
                        <a:rPr lang="en-IN" sz="1050" dirty="0"/>
                        <a:t>DOL Vehicle ID</a:t>
                      </a:r>
                    </a:p>
                  </a:txBody>
                  <a:tcPr/>
                </a:tc>
                <a:tc>
                  <a:txBody>
                    <a:bodyPr/>
                    <a:lstStyle/>
                    <a:p>
                      <a:r>
                        <a:rPr lang="en-IN" sz="1050" dirty="0"/>
                        <a:t>It is a unique value given by Department of Licensing to each vehicle</a:t>
                      </a:r>
                    </a:p>
                  </a:txBody>
                  <a:tcPr/>
                </a:tc>
                <a:extLst>
                  <a:ext uri="{0D108BD9-81ED-4DB2-BD59-A6C34878D82A}">
                    <a16:rowId xmlns:a16="http://schemas.microsoft.com/office/drawing/2014/main" val="89080623"/>
                  </a:ext>
                </a:extLst>
              </a:tr>
              <a:tr h="223313">
                <a:tc>
                  <a:txBody>
                    <a:bodyPr/>
                    <a:lstStyle/>
                    <a:p>
                      <a:r>
                        <a:rPr lang="en-IN" sz="1050" dirty="0"/>
                        <a:t>Vehicle Location</a:t>
                      </a:r>
                    </a:p>
                  </a:txBody>
                  <a:tcPr/>
                </a:tc>
                <a:tc>
                  <a:txBody>
                    <a:bodyPr/>
                    <a:lstStyle/>
                    <a:p>
                      <a:r>
                        <a:rPr lang="en-IN" sz="1050" dirty="0"/>
                        <a:t>This Provides the geographical coordinates for corresponding ZIP Code.</a:t>
                      </a:r>
                    </a:p>
                  </a:txBody>
                  <a:tcPr/>
                </a:tc>
                <a:extLst>
                  <a:ext uri="{0D108BD9-81ED-4DB2-BD59-A6C34878D82A}">
                    <a16:rowId xmlns:a16="http://schemas.microsoft.com/office/drawing/2014/main" val="2620557466"/>
                  </a:ext>
                </a:extLst>
              </a:tr>
              <a:tr h="223313">
                <a:tc>
                  <a:txBody>
                    <a:bodyPr/>
                    <a:lstStyle/>
                    <a:p>
                      <a:r>
                        <a:rPr lang="en-IN" sz="1050" dirty="0"/>
                        <a:t>Electric Utility</a:t>
                      </a:r>
                    </a:p>
                  </a:txBody>
                  <a:tcPr/>
                </a:tc>
                <a:tc>
                  <a:txBody>
                    <a:bodyPr/>
                    <a:lstStyle/>
                    <a:p>
                      <a:r>
                        <a:rPr lang="en-US" sz="1050" dirty="0"/>
                        <a:t>Electric Utility is a company that generates, transmits, and distributes electricity to customers in a specific geographic area.</a:t>
                      </a:r>
                      <a:endParaRPr lang="en-IN" sz="1050" dirty="0"/>
                    </a:p>
                  </a:txBody>
                  <a:tcPr/>
                </a:tc>
                <a:extLst>
                  <a:ext uri="{0D108BD9-81ED-4DB2-BD59-A6C34878D82A}">
                    <a16:rowId xmlns:a16="http://schemas.microsoft.com/office/drawing/2014/main" val="1680262094"/>
                  </a:ext>
                </a:extLst>
              </a:tr>
              <a:tr h="223313">
                <a:tc>
                  <a:txBody>
                    <a:bodyPr/>
                    <a:lstStyle/>
                    <a:p>
                      <a:r>
                        <a:rPr lang="en-IN" sz="1050" dirty="0"/>
                        <a:t>2020 Census Tract</a:t>
                      </a:r>
                    </a:p>
                  </a:txBody>
                  <a:tcPr/>
                </a:tc>
                <a:tc>
                  <a:txBody>
                    <a:bodyPr/>
                    <a:lstStyle/>
                    <a:p>
                      <a:r>
                        <a:rPr lang="en-IN" sz="1050" dirty="0"/>
                        <a:t>It is a further subdivision of the Postal Code, </a:t>
                      </a:r>
                      <a:r>
                        <a:rPr lang="en-US" sz="1050" dirty="0"/>
                        <a:t>allowing for analysis based on census demographics.</a:t>
                      </a:r>
                      <a:r>
                        <a:rPr lang="en-IN" sz="1050" dirty="0"/>
                        <a:t> </a:t>
                      </a:r>
                    </a:p>
                  </a:txBody>
                  <a:tcPr/>
                </a:tc>
                <a:extLst>
                  <a:ext uri="{0D108BD9-81ED-4DB2-BD59-A6C34878D82A}">
                    <a16:rowId xmlns:a16="http://schemas.microsoft.com/office/drawing/2014/main" val="2385877816"/>
                  </a:ext>
                </a:extLst>
              </a:tr>
              <a:tr h="223313">
                <a:tc>
                  <a:txBody>
                    <a:bodyPr/>
                    <a:lstStyle/>
                    <a:p>
                      <a:endParaRPr lang="en-IN" sz="1050" dirty="0"/>
                    </a:p>
                  </a:txBody>
                  <a:tcPr/>
                </a:tc>
                <a:tc>
                  <a:txBody>
                    <a:bodyPr/>
                    <a:lstStyle/>
                    <a:p>
                      <a:endParaRPr lang="en-IN" sz="1050" dirty="0"/>
                    </a:p>
                  </a:txBody>
                  <a:tcPr/>
                </a:tc>
                <a:extLst>
                  <a:ext uri="{0D108BD9-81ED-4DB2-BD59-A6C34878D82A}">
                    <a16:rowId xmlns:a16="http://schemas.microsoft.com/office/drawing/2014/main" val="2965091507"/>
                  </a:ext>
                </a:extLst>
              </a:tr>
            </a:tbl>
          </a:graphicData>
        </a:graphic>
      </p:graphicFrame>
    </p:spTree>
    <p:extLst>
      <p:ext uri="{BB962C8B-B14F-4D97-AF65-F5344CB8AC3E}">
        <p14:creationId xmlns:p14="http://schemas.microsoft.com/office/powerpoint/2010/main" val="357165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F0C5-73DE-1F0A-2309-D140230DC4AF}"/>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6955CF8B-55FC-388A-9471-0ABBE5AF94C5}"/>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A95A146B-ACDF-85A4-B717-5D028E17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30153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2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8FBB-5AC7-8879-C930-2EFA54FFA869}"/>
              </a:ext>
            </a:extLst>
          </p:cNvPr>
          <p:cNvSpPr>
            <a:spLocks noGrp="1"/>
          </p:cNvSpPr>
          <p:nvPr>
            <p:ph type="title"/>
          </p:nvPr>
        </p:nvSpPr>
        <p:spPr>
          <a:xfrm>
            <a:off x="838200" y="487680"/>
            <a:ext cx="10515600" cy="761048"/>
          </a:xfrm>
        </p:spPr>
        <p:txBody>
          <a:bodyPr/>
          <a:lstStyle/>
          <a:p>
            <a:r>
              <a:rPr lang="en-IN" dirty="0"/>
              <a:t>Understanding Missing Data</a:t>
            </a:r>
          </a:p>
        </p:txBody>
      </p:sp>
      <p:sp>
        <p:nvSpPr>
          <p:cNvPr id="3" name="Text Placeholder 2">
            <a:extLst>
              <a:ext uri="{FF2B5EF4-FFF2-40B4-BE49-F238E27FC236}">
                <a16:creationId xmlns:a16="http://schemas.microsoft.com/office/drawing/2014/main" id="{439BD8CF-9F49-1D15-D1FA-2332D01454F4}"/>
              </a:ext>
            </a:extLst>
          </p:cNvPr>
          <p:cNvSpPr>
            <a:spLocks noGrp="1"/>
          </p:cNvSpPr>
          <p:nvPr>
            <p:ph type="body" idx="1"/>
          </p:nvPr>
        </p:nvSpPr>
        <p:spPr>
          <a:xfrm>
            <a:off x="838200" y="1253330"/>
            <a:ext cx="10515600" cy="4918869"/>
          </a:xfrm>
        </p:spPr>
        <p:txBody>
          <a:bodyPr>
            <a:normAutofit fontScale="70000" lnSpcReduction="20000"/>
          </a:bodyPr>
          <a:lstStyle/>
          <a:p>
            <a:r>
              <a:rPr lang="en-IN" dirty="0"/>
              <a:t>The entire data consists of 1,12,634 observations and 17 columns.</a:t>
            </a:r>
          </a:p>
          <a:p>
            <a:r>
              <a:rPr lang="en-IN" dirty="0"/>
              <a:t>There are 20 Missing Values in the Model, 286 in the Legislative District, 24 in Vehicle Location, and 443 in Electric Utility. </a:t>
            </a:r>
          </a:p>
          <a:p>
            <a:r>
              <a:rPr lang="en-IN" dirty="0"/>
              <a:t>There are 3 types of Missing Values:</a:t>
            </a:r>
          </a:p>
          <a:p>
            <a:pPr lvl="1"/>
            <a:r>
              <a:rPr lang="en-IN" dirty="0"/>
              <a:t>MCAR</a:t>
            </a:r>
          </a:p>
          <a:p>
            <a:pPr lvl="1"/>
            <a:r>
              <a:rPr lang="en-IN" dirty="0"/>
              <a:t>MAR</a:t>
            </a:r>
          </a:p>
          <a:p>
            <a:pPr lvl="1"/>
            <a:r>
              <a:rPr lang="en-IN" dirty="0"/>
              <a:t>MNAR</a:t>
            </a:r>
          </a:p>
          <a:p>
            <a:r>
              <a:rPr lang="en-IN" dirty="0"/>
              <a:t>Heatmap helps evaluate the type of missing value in the dataset.</a:t>
            </a:r>
          </a:p>
          <a:p>
            <a:r>
              <a:rPr lang="en-IN" dirty="0"/>
              <a:t>Observation: </a:t>
            </a:r>
          </a:p>
          <a:p>
            <a:pPr lvl="1"/>
            <a:r>
              <a:rPr lang="en-US" dirty="0"/>
              <a:t>Wherever there is a missing value in Legislative District Column there is also a missing value in the Electric Utility column. But not vice versa. This suggests that there is a one-way dependency in the column and is a case of MNAR.</a:t>
            </a:r>
          </a:p>
          <a:p>
            <a:pPr lvl="1"/>
            <a:r>
              <a:rPr lang="en-US" dirty="0"/>
              <a:t>Further analyzing the data, I observed that 99% of the data belongs to Washington State and only for this State Legislative District values exist whereas for others it is a Null.</a:t>
            </a:r>
          </a:p>
          <a:p>
            <a:pPr lvl="1"/>
            <a:r>
              <a:rPr lang="en-US" dirty="0"/>
              <a:t>The missing values in the Model are dependent on the Make, Electric Vehicle type, and Model Year (MAR) which is Volvo, Battery Electric Vehicle, and the year is 2023. By analyzing the data I can conclude that the Missing values belong to either or both of them which is “XC40” or “C40” model.</a:t>
            </a:r>
          </a:p>
          <a:p>
            <a:pPr lvl="1"/>
            <a:r>
              <a:rPr lang="en-US" dirty="0"/>
              <a:t>The missing values in the column Vehicle Location is a case of MCAR. After carefully analyzing the data I couldn’t find the relationship with other columns in the missing data.</a:t>
            </a:r>
          </a:p>
          <a:p>
            <a:pPr lvl="1"/>
            <a:endParaRPr lang="en-US" dirty="0"/>
          </a:p>
          <a:p>
            <a:endParaRPr lang="en-US" dirty="0"/>
          </a:p>
          <a:p>
            <a:endParaRPr lang="en-IN" dirty="0"/>
          </a:p>
        </p:txBody>
      </p:sp>
    </p:spTree>
    <p:extLst>
      <p:ext uri="{BB962C8B-B14F-4D97-AF65-F5344CB8AC3E}">
        <p14:creationId xmlns:p14="http://schemas.microsoft.com/office/powerpoint/2010/main" val="182062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058E-6495-3A47-182F-8AA9340ACECC}"/>
              </a:ext>
            </a:extLst>
          </p:cNvPr>
          <p:cNvSpPr>
            <a:spLocks noGrp="1"/>
          </p:cNvSpPr>
          <p:nvPr>
            <p:ph type="title"/>
          </p:nvPr>
        </p:nvSpPr>
        <p:spPr>
          <a:xfrm>
            <a:off x="838200" y="2766218"/>
            <a:ext cx="10515600" cy="1325563"/>
          </a:xfrm>
        </p:spPr>
        <p:txBody>
          <a:bodyPr/>
          <a:lstStyle/>
          <a:p>
            <a:r>
              <a:rPr lang="en-IN" dirty="0"/>
              <a:t>Univariate Analysis:   Describing the Column</a:t>
            </a:r>
          </a:p>
        </p:txBody>
      </p:sp>
    </p:spTree>
    <p:extLst>
      <p:ext uri="{BB962C8B-B14F-4D97-AF65-F5344CB8AC3E}">
        <p14:creationId xmlns:p14="http://schemas.microsoft.com/office/powerpoint/2010/main" val="163782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9E55-3F3C-9AE7-C64A-06583F3E9E9D}"/>
              </a:ext>
            </a:extLst>
          </p:cNvPr>
          <p:cNvSpPr>
            <a:spLocks noGrp="1"/>
          </p:cNvSpPr>
          <p:nvPr>
            <p:ph type="title"/>
          </p:nvPr>
        </p:nvSpPr>
        <p:spPr>
          <a:xfrm>
            <a:off x="839788" y="457200"/>
            <a:ext cx="3932237" cy="530225"/>
          </a:xfrm>
        </p:spPr>
        <p:txBody>
          <a:bodyPr>
            <a:normAutofit fontScale="90000"/>
          </a:bodyPr>
          <a:lstStyle/>
          <a:p>
            <a:r>
              <a:rPr lang="en-IN" dirty="0"/>
              <a:t>Electric Range</a:t>
            </a:r>
          </a:p>
        </p:txBody>
      </p:sp>
      <p:sp>
        <p:nvSpPr>
          <p:cNvPr id="3" name="Picture Placeholder 2">
            <a:extLst>
              <a:ext uri="{FF2B5EF4-FFF2-40B4-BE49-F238E27FC236}">
                <a16:creationId xmlns:a16="http://schemas.microsoft.com/office/drawing/2014/main" id="{78294815-A309-83D8-52D4-B7406BBF3521}"/>
              </a:ext>
            </a:extLst>
          </p:cNvPr>
          <p:cNvSpPr>
            <a:spLocks noGrp="1"/>
          </p:cNvSpPr>
          <p:nvPr>
            <p:ph type="pic" idx="2"/>
          </p:nvPr>
        </p:nvSpPr>
        <p:spPr/>
      </p:sp>
      <p:sp>
        <p:nvSpPr>
          <p:cNvPr id="4" name="Text Placeholder 3">
            <a:extLst>
              <a:ext uri="{FF2B5EF4-FFF2-40B4-BE49-F238E27FC236}">
                <a16:creationId xmlns:a16="http://schemas.microsoft.com/office/drawing/2014/main" id="{9B3D9FEA-63A3-6E78-9C82-00CCD935EE91}"/>
              </a:ext>
            </a:extLst>
          </p:cNvPr>
          <p:cNvSpPr>
            <a:spLocks noGrp="1"/>
          </p:cNvSpPr>
          <p:nvPr>
            <p:ph type="body" idx="1"/>
          </p:nvPr>
        </p:nvSpPr>
        <p:spPr>
          <a:xfrm>
            <a:off x="839788" y="987425"/>
            <a:ext cx="3932237" cy="5581015"/>
          </a:xfrm>
        </p:spPr>
        <p:txBody>
          <a:bodyPr>
            <a:normAutofit fontScale="92500" lnSpcReduction="10000"/>
          </a:bodyPr>
          <a:lstStyle/>
          <a:p>
            <a:pPr marL="514350" indent="-285750">
              <a:buFont typeface="Arial" panose="020B0604020202020204" pitchFamily="34" charset="0"/>
              <a:buChar char="•"/>
            </a:pPr>
            <a:r>
              <a:rPr lang="en-IN" dirty="0"/>
              <a:t>There are in total of 101 unique rows in this column.</a:t>
            </a:r>
          </a:p>
          <a:p>
            <a:pPr marL="514350" indent="-285750">
              <a:buFont typeface="Arial" panose="020B0604020202020204" pitchFamily="34" charset="0"/>
              <a:buChar char="•"/>
            </a:pPr>
            <a:r>
              <a:rPr lang="en-IN" dirty="0"/>
              <a:t>There are 35% of rows in which Electric Range is set to 0.</a:t>
            </a:r>
          </a:p>
          <a:p>
            <a:pPr marL="514350" indent="-285750">
              <a:buFont typeface="Arial" panose="020B0604020202020204" pitchFamily="34" charset="0"/>
              <a:buChar char="•"/>
            </a:pPr>
            <a:r>
              <a:rPr lang="en-IN" dirty="0"/>
              <a:t>Without considering the values which is 0. I made both box plot and count plot because the values are continuous in nature but since there are only 101 unique values I also made count plot.</a:t>
            </a:r>
          </a:p>
          <a:p>
            <a:pPr marL="514350" indent="-285750">
              <a:buFont typeface="Arial" panose="020B0604020202020204" pitchFamily="34" charset="0"/>
              <a:buChar char="•"/>
            </a:pPr>
            <a:r>
              <a:rPr lang="en-US" dirty="0"/>
              <a:t>The box plot shows the spread of Electric Range values. The median electric range is around 100 (green line inside the box). The interquartile range (IQR), which covers the middle 50% of the data, spans from approximately 50 to 200. The whiskers extend from about 0 to 350, showing the overall spread of the data without any extreme outliers.</a:t>
            </a:r>
          </a:p>
          <a:p>
            <a:pPr marL="514350" indent="-285750">
              <a:buFont typeface="Arial" panose="020B0604020202020204" pitchFamily="34" charset="0"/>
              <a:buChar char="•"/>
            </a:pPr>
            <a:r>
              <a:rPr lang="en-US" dirty="0"/>
              <a:t>The bar plot provides a frequency distribution of Electric Range values. The distribution indicates that certain electric ranges (like 215, 284, and 204 miles) are much more common in the dataset than others.</a:t>
            </a:r>
            <a:endParaRPr lang="en-IN" dirty="0"/>
          </a:p>
        </p:txBody>
      </p:sp>
      <p:pic>
        <p:nvPicPr>
          <p:cNvPr id="2050" name="Picture 2">
            <a:extLst>
              <a:ext uri="{FF2B5EF4-FFF2-40B4-BE49-F238E27FC236}">
                <a16:creationId xmlns:a16="http://schemas.microsoft.com/office/drawing/2014/main" id="{19A3B610-0B0C-1863-854C-7DF6C3659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2941320"/>
            <a:ext cx="7203799" cy="3333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DCF67DF-22AC-3EDC-D9C5-665B92E5F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464" y="46514"/>
            <a:ext cx="3937648" cy="296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01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507E-5617-5A0E-83B7-563268ED9FCE}"/>
              </a:ext>
            </a:extLst>
          </p:cNvPr>
          <p:cNvSpPr>
            <a:spLocks noGrp="1"/>
          </p:cNvSpPr>
          <p:nvPr>
            <p:ph type="title"/>
          </p:nvPr>
        </p:nvSpPr>
        <p:spPr>
          <a:xfrm>
            <a:off x="839788" y="457200"/>
            <a:ext cx="3932237" cy="665544"/>
          </a:xfrm>
        </p:spPr>
        <p:txBody>
          <a:bodyPr/>
          <a:lstStyle/>
          <a:p>
            <a:r>
              <a:rPr lang="en-IN" dirty="0"/>
              <a:t>Base MSRP</a:t>
            </a:r>
          </a:p>
        </p:txBody>
      </p:sp>
      <p:sp>
        <p:nvSpPr>
          <p:cNvPr id="3" name="Picture Placeholder 2">
            <a:extLst>
              <a:ext uri="{FF2B5EF4-FFF2-40B4-BE49-F238E27FC236}">
                <a16:creationId xmlns:a16="http://schemas.microsoft.com/office/drawing/2014/main" id="{B418279A-8E83-5930-8292-0B6CF3A7360E}"/>
              </a:ext>
            </a:extLst>
          </p:cNvPr>
          <p:cNvSpPr>
            <a:spLocks noGrp="1"/>
          </p:cNvSpPr>
          <p:nvPr>
            <p:ph type="pic" idx="2"/>
          </p:nvPr>
        </p:nvSpPr>
        <p:spPr/>
      </p:sp>
      <p:sp>
        <p:nvSpPr>
          <p:cNvPr id="4" name="Text Placeholder 3">
            <a:extLst>
              <a:ext uri="{FF2B5EF4-FFF2-40B4-BE49-F238E27FC236}">
                <a16:creationId xmlns:a16="http://schemas.microsoft.com/office/drawing/2014/main" id="{9BD73431-CD1C-6321-BA28-271C99522723}"/>
              </a:ext>
            </a:extLst>
          </p:cNvPr>
          <p:cNvSpPr>
            <a:spLocks noGrp="1"/>
          </p:cNvSpPr>
          <p:nvPr>
            <p:ph type="body" idx="1"/>
          </p:nvPr>
        </p:nvSpPr>
        <p:spPr>
          <a:xfrm>
            <a:off x="839788" y="1122744"/>
            <a:ext cx="3932237" cy="5845215"/>
          </a:xfrm>
        </p:spPr>
        <p:txBody>
          <a:bodyPr>
            <a:normAutofit/>
          </a:bodyPr>
          <a:lstStyle/>
          <a:p>
            <a:pPr marL="514350" indent="-285750">
              <a:buFont typeface="Arial" panose="020B0604020202020204" pitchFamily="34" charset="0"/>
              <a:buChar char="•"/>
            </a:pPr>
            <a:r>
              <a:rPr lang="en-IN" dirty="0"/>
              <a:t>The column doesn’t give any importance in the EDA only because 96% of the data is imputed to 0.</a:t>
            </a:r>
          </a:p>
          <a:p>
            <a:pPr marL="514350" indent="-285750">
              <a:buFont typeface="Arial" panose="020B0604020202020204" pitchFamily="34" charset="0"/>
              <a:buChar char="•"/>
            </a:pPr>
            <a:r>
              <a:rPr lang="en-IN" dirty="0" err="1"/>
              <a:t>Analyzing</a:t>
            </a:r>
            <a:r>
              <a:rPr lang="en-IN" dirty="0"/>
              <a:t> the data after not considering the 0 value and the outliers. </a:t>
            </a:r>
          </a:p>
          <a:p>
            <a:pPr marL="514350" indent="-285750">
              <a:buFont typeface="Arial" panose="020B0604020202020204" pitchFamily="34" charset="0"/>
              <a:buChar char="•"/>
            </a:pPr>
            <a:r>
              <a:rPr lang="en-US" dirty="0"/>
              <a:t>The box plot shows the spread of Base MSRP values. The median MSRP is around 60000(green line inside the box). The interquartile range (IQR), which covers the middle 50% of the data, spans from approximately 40000 to 70000. The whiskers extend from about 32000 to 110000, showing the overall spread of the data without any extreme outliers.</a:t>
            </a:r>
          </a:p>
          <a:p>
            <a:pPr marL="514350" indent="-285750">
              <a:buFont typeface="Arial" panose="020B0604020202020204" pitchFamily="34" charset="0"/>
              <a:buChar char="•"/>
            </a:pPr>
            <a:r>
              <a:rPr lang="en-US" dirty="0"/>
              <a:t>Note: This is highly unreliable.</a:t>
            </a:r>
          </a:p>
          <a:p>
            <a:pPr marL="514350" indent="-285750">
              <a:buFont typeface="Arial" panose="020B0604020202020204" pitchFamily="34" charset="0"/>
              <a:buChar char="•"/>
            </a:pPr>
            <a:endParaRPr lang="en-IN" dirty="0"/>
          </a:p>
        </p:txBody>
      </p:sp>
      <p:pic>
        <p:nvPicPr>
          <p:cNvPr id="3074" name="Picture 2">
            <a:extLst>
              <a:ext uri="{FF2B5EF4-FFF2-40B4-BE49-F238E27FC236}">
                <a16:creationId xmlns:a16="http://schemas.microsoft.com/office/drawing/2014/main" id="{22A9A627-910A-5522-6594-2B875BCD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7" y="996950"/>
            <a:ext cx="6304385" cy="45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3995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TotalTime>
  <Words>3024</Words>
  <Application>Microsoft Office PowerPoint</Application>
  <PresentationFormat>Widescreen</PresentationFormat>
  <Paragraphs>198</Paragraphs>
  <Slides>35</Slides>
  <Notes>3</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Lato Black</vt:lpstr>
      <vt:lpstr>Roboto</vt:lpstr>
      <vt:lpstr>Calibri</vt:lpstr>
      <vt:lpstr>Libre Baskerville</vt:lpstr>
      <vt:lpstr>Office Theme</vt:lpstr>
      <vt:lpstr>PowerPoint Presentation</vt:lpstr>
      <vt:lpstr>PowerPoint Presentation</vt:lpstr>
      <vt:lpstr>PowerPoint Presentation</vt:lpstr>
      <vt:lpstr>Data Dictionary</vt:lpstr>
      <vt:lpstr>PowerPoint Presentation</vt:lpstr>
      <vt:lpstr>Understanding Missing Data</vt:lpstr>
      <vt:lpstr>Univariate Analysis:   Describing the Column</vt:lpstr>
      <vt:lpstr>Electric Range</vt:lpstr>
      <vt:lpstr>Base MSRP</vt:lpstr>
      <vt:lpstr>Make</vt:lpstr>
      <vt:lpstr>Model</vt:lpstr>
      <vt:lpstr>Model Year</vt:lpstr>
      <vt:lpstr>State</vt:lpstr>
      <vt:lpstr>County</vt:lpstr>
      <vt:lpstr>City</vt:lpstr>
      <vt:lpstr>Postal Code</vt:lpstr>
      <vt:lpstr>Electric Vehicle Type</vt:lpstr>
      <vt:lpstr>Clean Alternative Fuel Vehicle (CAFV) Eligibility</vt:lpstr>
      <vt:lpstr>Bivariate Analysis:     Relationship B/w 2 Variables</vt:lpstr>
      <vt:lpstr>Relationship B/w Electric Vehicle Type, Clean Alternative Fuel Vehicle (CAFV) Eligibility, Electric Range</vt:lpstr>
      <vt:lpstr>Electric Range Vs Top 5 Make</vt:lpstr>
      <vt:lpstr>Base MSRP vs Top 5 Make</vt:lpstr>
      <vt:lpstr>Electric Range vs top 5 County</vt:lpstr>
      <vt:lpstr>Electric Range vs top 5 City</vt:lpstr>
      <vt:lpstr>Electric Range vs Top 6 Years</vt:lpstr>
      <vt:lpstr>Electric Range vs top 5 Electric Utility providers</vt:lpstr>
      <vt:lpstr>Tesla's Model vs count over various years</vt:lpstr>
      <vt:lpstr>Nissan's Model vs count over various years</vt:lpstr>
      <vt:lpstr>Chevrolet's Model vs count over various years</vt:lpstr>
      <vt:lpstr>Ford's Model vs count over various years</vt:lpstr>
      <vt:lpstr>BMW's Model vs count over various years</vt:lpstr>
      <vt:lpstr>Visualizing the Geographical region of the highest purchase</vt:lpstr>
      <vt:lpstr>Racing Bar Plot of Car Makes Over Years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Dell</cp:lastModifiedBy>
  <cp:revision>3</cp:revision>
  <dcterms:created xsi:type="dcterms:W3CDTF">2021-02-16T05:19:01Z</dcterms:created>
  <dcterms:modified xsi:type="dcterms:W3CDTF">2024-10-09T15:16:06Z</dcterms:modified>
</cp:coreProperties>
</file>