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59" r:id="rId6"/>
    <p:sldId id="258" r:id="rId7"/>
    <p:sldId id="289" r:id="rId8"/>
    <p:sldId id="260" r:id="rId9"/>
    <p:sldId id="261" r:id="rId10"/>
    <p:sldId id="287" r:id="rId11"/>
    <p:sldId id="288" r:id="rId12"/>
    <p:sldId id="263" r:id="rId13"/>
    <p:sldId id="264" r:id="rId14"/>
    <p:sldId id="265" r:id="rId15"/>
    <p:sldId id="266" r:id="rId16"/>
    <p:sldId id="267" r:id="rId17"/>
    <p:sldId id="268" r:id="rId18"/>
    <p:sldId id="269" r:id="rId19"/>
    <p:sldId id="270" r:id="rId20"/>
    <p:sldId id="271" r:id="rId21"/>
    <p:sldId id="272" r:id="rId22"/>
    <p:sldId id="273" r:id="rId23"/>
    <p:sldId id="275" r:id="rId24"/>
    <p:sldId id="276" r:id="rId25"/>
    <p:sldId id="274" r:id="rId26"/>
    <p:sldId id="277" r:id="rId27"/>
    <p:sldId id="278" r:id="rId28"/>
    <p:sldId id="279" r:id="rId29"/>
    <p:sldId id="280" r:id="rId30"/>
    <p:sldId id="281" r:id="rId31"/>
    <p:sldId id="282" r:id="rId32"/>
    <p:sldId id="262" r:id="rId33"/>
    <p:sldId id="283" r:id="rId34"/>
    <p:sldId id="284" r:id="rId35"/>
    <p:sldId id="286" r:id="rId36"/>
    <p:sldId id="285"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19" autoAdjust="0"/>
  </p:normalViewPr>
  <p:slideViewPr>
    <p:cSldViewPr snapToGrid="0">
      <p:cViewPr varScale="1">
        <p:scale>
          <a:sx n="95" d="100"/>
          <a:sy n="95" d="100"/>
        </p:scale>
        <p:origin x="163"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A70FD8F-0050-42E3-8B3A-6ED7CFB9852E}" type="doc">
      <dgm:prSet loTypeId="urn:microsoft.com/office/officeart/2005/8/layout/hProcess11" loCatId="process" qsTypeId="urn:microsoft.com/office/officeart/2005/8/quickstyle/simple4" qsCatId="simple" csTypeId="urn:microsoft.com/office/officeart/2005/8/colors/accent1_3" csCatId="accent1" phldr="1"/>
      <dgm:spPr/>
      <dgm:t>
        <a:bodyPr/>
        <a:lstStyle/>
        <a:p>
          <a:endParaRPr lang="en-US"/>
        </a:p>
      </dgm:t>
    </dgm:pt>
    <dgm:pt modelId="{8DB5D7D5-6A1C-4ABC-8850-759A9D876047}">
      <dgm:prSet/>
      <dgm:spPr/>
      <dgm:t>
        <a:bodyPr/>
        <a:lstStyle/>
        <a:p>
          <a:pPr algn="ctr"/>
          <a:r>
            <a:rPr lang="en-US" b="1" dirty="0" err="1">
              <a:latin typeface="Agency FB" panose="020B0503020202020204" pitchFamily="34" charset="0"/>
            </a:rPr>
            <a:t>Cantiliver</a:t>
          </a:r>
          <a:r>
            <a:rPr lang="en-US" b="1" dirty="0">
              <a:latin typeface="Agency FB" panose="020B0503020202020204" pitchFamily="34" charset="0"/>
            </a:rPr>
            <a:t> Beam</a:t>
          </a:r>
        </a:p>
      </dgm:t>
    </dgm:pt>
    <dgm:pt modelId="{D8874F40-D7B0-41DE-BB6F-A6014FEAB2D7}" type="parTrans" cxnId="{C5202EE1-10E9-4076-9D55-9E0CF8B152AF}">
      <dgm:prSet/>
      <dgm:spPr/>
      <dgm:t>
        <a:bodyPr/>
        <a:lstStyle/>
        <a:p>
          <a:endParaRPr lang="en-US"/>
        </a:p>
      </dgm:t>
    </dgm:pt>
    <dgm:pt modelId="{BD6E0A2E-99C8-4F5A-971A-CD211D1099FF}" type="sibTrans" cxnId="{C5202EE1-10E9-4076-9D55-9E0CF8B152AF}">
      <dgm:prSet/>
      <dgm:spPr/>
      <dgm:t>
        <a:bodyPr/>
        <a:lstStyle/>
        <a:p>
          <a:endParaRPr lang="en-US"/>
        </a:p>
      </dgm:t>
    </dgm:pt>
    <dgm:pt modelId="{96262926-A67D-4E4E-9515-5EBC67F0B634}">
      <dgm:prSet/>
      <dgm:spPr/>
      <dgm:t>
        <a:bodyPr/>
        <a:lstStyle/>
        <a:p>
          <a:pPr algn="l"/>
          <a:r>
            <a:rPr lang="en-US" b="0" i="0" dirty="0"/>
            <a:t>A beam fixed only at one end, while the other end has no support.</a:t>
          </a:r>
          <a:endParaRPr lang="en-US" dirty="0"/>
        </a:p>
      </dgm:t>
    </dgm:pt>
    <dgm:pt modelId="{EC74E552-C501-4B0E-9400-E8B410F53D50}" type="parTrans" cxnId="{8C5B110A-FBC3-4CBF-BED2-413E87D4DAD5}">
      <dgm:prSet/>
      <dgm:spPr/>
      <dgm:t>
        <a:bodyPr/>
        <a:lstStyle/>
        <a:p>
          <a:endParaRPr lang="en-US"/>
        </a:p>
      </dgm:t>
    </dgm:pt>
    <dgm:pt modelId="{1DA7ACEB-F642-43C1-BCB5-F580B9B985B9}" type="sibTrans" cxnId="{8C5B110A-FBC3-4CBF-BED2-413E87D4DAD5}">
      <dgm:prSet/>
      <dgm:spPr/>
      <dgm:t>
        <a:bodyPr/>
        <a:lstStyle/>
        <a:p>
          <a:endParaRPr lang="en-US"/>
        </a:p>
      </dgm:t>
    </dgm:pt>
    <dgm:pt modelId="{C5146535-FD3D-4589-98A3-623B8DA4B8DB}">
      <dgm:prSet/>
      <dgm:spPr/>
      <dgm:t>
        <a:bodyPr/>
        <a:lstStyle/>
        <a:p>
          <a:pPr algn="ctr"/>
          <a:r>
            <a:rPr lang="en-US" b="1" dirty="0">
              <a:latin typeface="Agency FB" panose="020B0503020202020204" pitchFamily="34" charset="0"/>
            </a:rPr>
            <a:t>Simply Supported Beam</a:t>
          </a:r>
        </a:p>
      </dgm:t>
    </dgm:pt>
    <dgm:pt modelId="{20848F78-EC70-4162-96CE-CC68006930F0}" type="parTrans" cxnId="{8EBF857E-7408-4941-91E4-293B0F59EEF7}">
      <dgm:prSet/>
      <dgm:spPr/>
      <dgm:t>
        <a:bodyPr/>
        <a:lstStyle/>
        <a:p>
          <a:endParaRPr lang="en-US"/>
        </a:p>
      </dgm:t>
    </dgm:pt>
    <dgm:pt modelId="{7A3CCAF8-AC3A-401E-AEDD-44BBC1AA9C31}" type="sibTrans" cxnId="{8EBF857E-7408-4941-91E4-293B0F59EEF7}">
      <dgm:prSet/>
      <dgm:spPr/>
      <dgm:t>
        <a:bodyPr/>
        <a:lstStyle/>
        <a:p>
          <a:endParaRPr lang="en-US"/>
        </a:p>
      </dgm:t>
    </dgm:pt>
    <dgm:pt modelId="{E80CA270-6C90-4E17-ACEA-46B56AD54DD1}">
      <dgm:prSet/>
      <dgm:spPr/>
      <dgm:t>
        <a:bodyPr/>
        <a:lstStyle/>
        <a:p>
          <a:pPr algn="l"/>
          <a:r>
            <a:rPr lang="en-US" dirty="0"/>
            <a:t>A beam which is supported at the two ends of the beam </a:t>
          </a:r>
        </a:p>
      </dgm:t>
    </dgm:pt>
    <dgm:pt modelId="{7EEC8067-96EF-4BE0-8BE3-BA59ED78A31F}" type="parTrans" cxnId="{2DC28DF8-5C1B-4F53-A4C1-D5B63FB54BAF}">
      <dgm:prSet/>
      <dgm:spPr/>
      <dgm:t>
        <a:bodyPr/>
        <a:lstStyle/>
        <a:p>
          <a:endParaRPr lang="en-US"/>
        </a:p>
      </dgm:t>
    </dgm:pt>
    <dgm:pt modelId="{1AFE46E5-6B07-4894-8ECB-21BD7E7B8AF1}" type="sibTrans" cxnId="{2DC28DF8-5C1B-4F53-A4C1-D5B63FB54BAF}">
      <dgm:prSet/>
      <dgm:spPr/>
      <dgm:t>
        <a:bodyPr/>
        <a:lstStyle/>
        <a:p>
          <a:endParaRPr lang="en-US"/>
        </a:p>
      </dgm:t>
    </dgm:pt>
    <dgm:pt modelId="{09C152DA-7620-4852-8162-A77EC3609F3F}">
      <dgm:prSet/>
      <dgm:spPr/>
      <dgm:t>
        <a:bodyPr/>
        <a:lstStyle/>
        <a:p>
          <a:pPr algn="ctr"/>
          <a:r>
            <a:rPr lang="en-US" b="1" dirty="0">
              <a:latin typeface="Agency FB" panose="020B0503020202020204" pitchFamily="34" charset="0"/>
            </a:rPr>
            <a:t>Overhang Beams</a:t>
          </a:r>
        </a:p>
      </dgm:t>
    </dgm:pt>
    <dgm:pt modelId="{9F6D14C0-6C82-4CBD-8D6D-B0E117B6F2ED}" type="parTrans" cxnId="{23ECAC8B-17A4-4883-AA0E-06D66B7E788A}">
      <dgm:prSet/>
      <dgm:spPr/>
      <dgm:t>
        <a:bodyPr/>
        <a:lstStyle/>
        <a:p>
          <a:endParaRPr lang="en-US"/>
        </a:p>
      </dgm:t>
    </dgm:pt>
    <dgm:pt modelId="{0AE8D36D-0F0F-4206-AE39-0A2D73987B68}" type="sibTrans" cxnId="{23ECAC8B-17A4-4883-AA0E-06D66B7E788A}">
      <dgm:prSet/>
      <dgm:spPr/>
      <dgm:t>
        <a:bodyPr/>
        <a:lstStyle/>
        <a:p>
          <a:endParaRPr lang="en-US"/>
        </a:p>
      </dgm:t>
    </dgm:pt>
    <dgm:pt modelId="{6C8937BE-93F8-4DED-8538-1C601DAEBA66}">
      <dgm:prSet/>
      <dgm:spPr/>
      <dgm:t>
        <a:bodyPr/>
        <a:lstStyle/>
        <a:p>
          <a:pPr algn="l"/>
          <a:r>
            <a:rPr lang="en-US" b="0" i="0" dirty="0"/>
            <a:t>A beam that has one or both end portions extending beyond its supports</a:t>
          </a:r>
          <a:endParaRPr lang="en-US" dirty="0"/>
        </a:p>
      </dgm:t>
    </dgm:pt>
    <dgm:pt modelId="{77D169C6-D77F-456D-B18B-D7BE016AD87A}" type="parTrans" cxnId="{FAA8D3DD-12E8-457D-9144-B037C5678347}">
      <dgm:prSet/>
      <dgm:spPr/>
      <dgm:t>
        <a:bodyPr/>
        <a:lstStyle/>
        <a:p>
          <a:endParaRPr lang="en-US"/>
        </a:p>
      </dgm:t>
    </dgm:pt>
    <dgm:pt modelId="{A97BE953-FA9D-4BA6-A92C-494DB1F3BA59}" type="sibTrans" cxnId="{FAA8D3DD-12E8-457D-9144-B037C5678347}">
      <dgm:prSet/>
      <dgm:spPr/>
      <dgm:t>
        <a:bodyPr/>
        <a:lstStyle/>
        <a:p>
          <a:endParaRPr lang="en-US"/>
        </a:p>
      </dgm:t>
    </dgm:pt>
    <dgm:pt modelId="{21CDA66F-FA38-45CC-97DA-28E9E9D3F62B}" type="pres">
      <dgm:prSet presAssocID="{6A70FD8F-0050-42E3-8B3A-6ED7CFB9852E}" presName="Name0" presStyleCnt="0">
        <dgm:presLayoutVars>
          <dgm:dir/>
          <dgm:resizeHandles val="exact"/>
        </dgm:presLayoutVars>
      </dgm:prSet>
      <dgm:spPr/>
    </dgm:pt>
    <dgm:pt modelId="{EB2EBF68-BAB7-4FAB-85C8-E7DE4F1D2EDA}" type="pres">
      <dgm:prSet presAssocID="{6A70FD8F-0050-42E3-8B3A-6ED7CFB9852E}" presName="arrow" presStyleLbl="bgShp" presStyleIdx="0" presStyleCnt="1"/>
      <dgm:spPr/>
    </dgm:pt>
    <dgm:pt modelId="{BD3FF259-CE37-4EF7-ADD6-96BCE7AB91F9}" type="pres">
      <dgm:prSet presAssocID="{6A70FD8F-0050-42E3-8B3A-6ED7CFB9852E}" presName="points" presStyleCnt="0"/>
      <dgm:spPr/>
    </dgm:pt>
    <dgm:pt modelId="{DD23BB86-E986-47A2-8952-939AAA972AF7}" type="pres">
      <dgm:prSet presAssocID="{8DB5D7D5-6A1C-4ABC-8850-759A9D876047}" presName="compositeA" presStyleCnt="0"/>
      <dgm:spPr/>
    </dgm:pt>
    <dgm:pt modelId="{6223C060-9EEC-4790-BEEF-D533BAB6FE59}" type="pres">
      <dgm:prSet presAssocID="{8DB5D7D5-6A1C-4ABC-8850-759A9D876047}" presName="textA" presStyleLbl="revTx" presStyleIdx="0" presStyleCnt="3">
        <dgm:presLayoutVars>
          <dgm:bulletEnabled val="1"/>
        </dgm:presLayoutVars>
      </dgm:prSet>
      <dgm:spPr/>
    </dgm:pt>
    <dgm:pt modelId="{2116DB43-AF97-4BC2-8641-FECF0F9A18EE}" type="pres">
      <dgm:prSet presAssocID="{8DB5D7D5-6A1C-4ABC-8850-759A9D876047}" presName="circleA" presStyleLbl="node1" presStyleIdx="0" presStyleCnt="3"/>
      <dgm:spPr/>
    </dgm:pt>
    <dgm:pt modelId="{8C366FF4-418F-4230-8C9C-2651DB2E48F8}" type="pres">
      <dgm:prSet presAssocID="{8DB5D7D5-6A1C-4ABC-8850-759A9D876047}" presName="spaceA" presStyleCnt="0"/>
      <dgm:spPr/>
    </dgm:pt>
    <dgm:pt modelId="{67008C4D-399B-4C88-AB02-5A596D8ED3A9}" type="pres">
      <dgm:prSet presAssocID="{BD6E0A2E-99C8-4F5A-971A-CD211D1099FF}" presName="space" presStyleCnt="0"/>
      <dgm:spPr/>
    </dgm:pt>
    <dgm:pt modelId="{5CC1023C-9D21-4104-9493-B80A22945E03}" type="pres">
      <dgm:prSet presAssocID="{C5146535-FD3D-4589-98A3-623B8DA4B8DB}" presName="compositeB" presStyleCnt="0"/>
      <dgm:spPr/>
    </dgm:pt>
    <dgm:pt modelId="{19D0BC2E-9001-4321-869C-F62AF7303347}" type="pres">
      <dgm:prSet presAssocID="{C5146535-FD3D-4589-98A3-623B8DA4B8DB}" presName="textB" presStyleLbl="revTx" presStyleIdx="1" presStyleCnt="3">
        <dgm:presLayoutVars>
          <dgm:bulletEnabled val="1"/>
        </dgm:presLayoutVars>
      </dgm:prSet>
      <dgm:spPr/>
    </dgm:pt>
    <dgm:pt modelId="{B5E3992F-D35E-47F4-AB96-10722837393A}" type="pres">
      <dgm:prSet presAssocID="{C5146535-FD3D-4589-98A3-623B8DA4B8DB}" presName="circleB" presStyleLbl="node1" presStyleIdx="1" presStyleCnt="3"/>
      <dgm:spPr/>
    </dgm:pt>
    <dgm:pt modelId="{6A62BD1C-11E0-4233-8C16-AC3B042CCF35}" type="pres">
      <dgm:prSet presAssocID="{C5146535-FD3D-4589-98A3-623B8DA4B8DB}" presName="spaceB" presStyleCnt="0"/>
      <dgm:spPr/>
    </dgm:pt>
    <dgm:pt modelId="{EDCB7285-3544-49B8-A7C0-5A93EA447DD5}" type="pres">
      <dgm:prSet presAssocID="{7A3CCAF8-AC3A-401E-AEDD-44BBC1AA9C31}" presName="space" presStyleCnt="0"/>
      <dgm:spPr/>
    </dgm:pt>
    <dgm:pt modelId="{C226C43F-C39E-4A2E-801E-DF537763E759}" type="pres">
      <dgm:prSet presAssocID="{09C152DA-7620-4852-8162-A77EC3609F3F}" presName="compositeA" presStyleCnt="0"/>
      <dgm:spPr/>
    </dgm:pt>
    <dgm:pt modelId="{6CC590D7-0F1F-4D6D-9F26-FA943DC6A719}" type="pres">
      <dgm:prSet presAssocID="{09C152DA-7620-4852-8162-A77EC3609F3F}" presName="textA" presStyleLbl="revTx" presStyleIdx="2" presStyleCnt="3" custLinFactNeighborX="-347" custLinFactNeighborY="538">
        <dgm:presLayoutVars>
          <dgm:bulletEnabled val="1"/>
        </dgm:presLayoutVars>
      </dgm:prSet>
      <dgm:spPr/>
    </dgm:pt>
    <dgm:pt modelId="{AFB1B96E-BBC7-4824-8C4C-353A55473127}" type="pres">
      <dgm:prSet presAssocID="{09C152DA-7620-4852-8162-A77EC3609F3F}" presName="circleA" presStyleLbl="node1" presStyleIdx="2" presStyleCnt="3"/>
      <dgm:spPr/>
    </dgm:pt>
    <dgm:pt modelId="{BC45B5A6-20B3-4BF4-ACE8-B11A4CF9C2EA}" type="pres">
      <dgm:prSet presAssocID="{09C152DA-7620-4852-8162-A77EC3609F3F}" presName="spaceA" presStyleCnt="0"/>
      <dgm:spPr/>
    </dgm:pt>
  </dgm:ptLst>
  <dgm:cxnLst>
    <dgm:cxn modelId="{8C5B110A-FBC3-4CBF-BED2-413E87D4DAD5}" srcId="{8DB5D7D5-6A1C-4ABC-8850-759A9D876047}" destId="{96262926-A67D-4E4E-9515-5EBC67F0B634}" srcOrd="0" destOrd="0" parTransId="{EC74E552-C501-4B0E-9400-E8B410F53D50}" sibTransId="{1DA7ACEB-F642-43C1-BCB5-F580B9B985B9}"/>
    <dgm:cxn modelId="{846BD534-2C82-4B4B-B4F0-AC0D2D1A7737}" type="presOf" srcId="{E80CA270-6C90-4E17-ACEA-46B56AD54DD1}" destId="{19D0BC2E-9001-4321-869C-F62AF7303347}" srcOrd="0" destOrd="1" presId="urn:microsoft.com/office/officeart/2005/8/layout/hProcess11"/>
    <dgm:cxn modelId="{70915C38-F8DE-4464-87C8-69C5517A436B}" type="presOf" srcId="{8DB5D7D5-6A1C-4ABC-8850-759A9D876047}" destId="{6223C060-9EEC-4790-BEEF-D533BAB6FE59}" srcOrd="0" destOrd="0" presId="urn:microsoft.com/office/officeart/2005/8/layout/hProcess11"/>
    <dgm:cxn modelId="{CC1A8F39-9741-4668-9940-BFB8687042E2}" type="presOf" srcId="{C5146535-FD3D-4589-98A3-623B8DA4B8DB}" destId="{19D0BC2E-9001-4321-869C-F62AF7303347}" srcOrd="0" destOrd="0" presId="urn:microsoft.com/office/officeart/2005/8/layout/hProcess11"/>
    <dgm:cxn modelId="{2EE9E364-51C1-4C7C-A545-9B6AB70EA537}" type="presOf" srcId="{09C152DA-7620-4852-8162-A77EC3609F3F}" destId="{6CC590D7-0F1F-4D6D-9F26-FA943DC6A719}" srcOrd="0" destOrd="0" presId="urn:microsoft.com/office/officeart/2005/8/layout/hProcess11"/>
    <dgm:cxn modelId="{8EBF857E-7408-4941-91E4-293B0F59EEF7}" srcId="{6A70FD8F-0050-42E3-8B3A-6ED7CFB9852E}" destId="{C5146535-FD3D-4589-98A3-623B8DA4B8DB}" srcOrd="1" destOrd="0" parTransId="{20848F78-EC70-4162-96CE-CC68006930F0}" sibTransId="{7A3CCAF8-AC3A-401E-AEDD-44BBC1AA9C31}"/>
    <dgm:cxn modelId="{23ECAC8B-17A4-4883-AA0E-06D66B7E788A}" srcId="{6A70FD8F-0050-42E3-8B3A-6ED7CFB9852E}" destId="{09C152DA-7620-4852-8162-A77EC3609F3F}" srcOrd="2" destOrd="0" parTransId="{9F6D14C0-6C82-4CBD-8D6D-B0E117B6F2ED}" sibTransId="{0AE8D36D-0F0F-4206-AE39-0A2D73987B68}"/>
    <dgm:cxn modelId="{9EC2ACBF-A69C-4865-8CE0-011F9FA1F597}" type="presOf" srcId="{6C8937BE-93F8-4DED-8538-1C601DAEBA66}" destId="{6CC590D7-0F1F-4D6D-9F26-FA943DC6A719}" srcOrd="0" destOrd="1" presId="urn:microsoft.com/office/officeart/2005/8/layout/hProcess11"/>
    <dgm:cxn modelId="{FAA8D3DD-12E8-457D-9144-B037C5678347}" srcId="{09C152DA-7620-4852-8162-A77EC3609F3F}" destId="{6C8937BE-93F8-4DED-8538-1C601DAEBA66}" srcOrd="0" destOrd="0" parTransId="{77D169C6-D77F-456D-B18B-D7BE016AD87A}" sibTransId="{A97BE953-FA9D-4BA6-A92C-494DB1F3BA59}"/>
    <dgm:cxn modelId="{C5202EE1-10E9-4076-9D55-9E0CF8B152AF}" srcId="{6A70FD8F-0050-42E3-8B3A-6ED7CFB9852E}" destId="{8DB5D7D5-6A1C-4ABC-8850-759A9D876047}" srcOrd="0" destOrd="0" parTransId="{D8874F40-D7B0-41DE-BB6F-A6014FEAB2D7}" sibTransId="{BD6E0A2E-99C8-4F5A-971A-CD211D1099FF}"/>
    <dgm:cxn modelId="{4EC84FE4-3883-4269-A88C-D383DB2D6C20}" type="presOf" srcId="{96262926-A67D-4E4E-9515-5EBC67F0B634}" destId="{6223C060-9EEC-4790-BEEF-D533BAB6FE59}" srcOrd="0" destOrd="1" presId="urn:microsoft.com/office/officeart/2005/8/layout/hProcess11"/>
    <dgm:cxn modelId="{6B2A58F7-89F7-4447-AFB6-D7770CDEC5D1}" type="presOf" srcId="{6A70FD8F-0050-42E3-8B3A-6ED7CFB9852E}" destId="{21CDA66F-FA38-45CC-97DA-28E9E9D3F62B}" srcOrd="0" destOrd="0" presId="urn:microsoft.com/office/officeart/2005/8/layout/hProcess11"/>
    <dgm:cxn modelId="{2DC28DF8-5C1B-4F53-A4C1-D5B63FB54BAF}" srcId="{C5146535-FD3D-4589-98A3-623B8DA4B8DB}" destId="{E80CA270-6C90-4E17-ACEA-46B56AD54DD1}" srcOrd="0" destOrd="0" parTransId="{7EEC8067-96EF-4BE0-8BE3-BA59ED78A31F}" sibTransId="{1AFE46E5-6B07-4894-8ECB-21BD7E7B8AF1}"/>
    <dgm:cxn modelId="{0B66E1CF-8AD3-4BE2-879C-19DA2B4469C0}" type="presParOf" srcId="{21CDA66F-FA38-45CC-97DA-28E9E9D3F62B}" destId="{EB2EBF68-BAB7-4FAB-85C8-E7DE4F1D2EDA}" srcOrd="0" destOrd="0" presId="urn:microsoft.com/office/officeart/2005/8/layout/hProcess11"/>
    <dgm:cxn modelId="{B215A3B8-4BD3-45FA-9063-A856DDF29E50}" type="presParOf" srcId="{21CDA66F-FA38-45CC-97DA-28E9E9D3F62B}" destId="{BD3FF259-CE37-4EF7-ADD6-96BCE7AB91F9}" srcOrd="1" destOrd="0" presId="urn:microsoft.com/office/officeart/2005/8/layout/hProcess11"/>
    <dgm:cxn modelId="{52E6F8CC-CD07-4FE2-90A1-CC97746BB760}" type="presParOf" srcId="{BD3FF259-CE37-4EF7-ADD6-96BCE7AB91F9}" destId="{DD23BB86-E986-47A2-8952-939AAA972AF7}" srcOrd="0" destOrd="0" presId="urn:microsoft.com/office/officeart/2005/8/layout/hProcess11"/>
    <dgm:cxn modelId="{0252094A-9CDD-45F4-826D-1C7954A70ABB}" type="presParOf" srcId="{DD23BB86-E986-47A2-8952-939AAA972AF7}" destId="{6223C060-9EEC-4790-BEEF-D533BAB6FE59}" srcOrd="0" destOrd="0" presId="urn:microsoft.com/office/officeart/2005/8/layout/hProcess11"/>
    <dgm:cxn modelId="{AB5C5152-7A63-4B57-8721-56167E80AE6E}" type="presParOf" srcId="{DD23BB86-E986-47A2-8952-939AAA972AF7}" destId="{2116DB43-AF97-4BC2-8641-FECF0F9A18EE}" srcOrd="1" destOrd="0" presId="urn:microsoft.com/office/officeart/2005/8/layout/hProcess11"/>
    <dgm:cxn modelId="{99FEAAAD-8FDA-42E8-BE3C-FEAFDA43346C}" type="presParOf" srcId="{DD23BB86-E986-47A2-8952-939AAA972AF7}" destId="{8C366FF4-418F-4230-8C9C-2651DB2E48F8}" srcOrd="2" destOrd="0" presId="urn:microsoft.com/office/officeart/2005/8/layout/hProcess11"/>
    <dgm:cxn modelId="{62021F28-11E1-4A0E-AFBF-A6FDDC1182A9}" type="presParOf" srcId="{BD3FF259-CE37-4EF7-ADD6-96BCE7AB91F9}" destId="{67008C4D-399B-4C88-AB02-5A596D8ED3A9}" srcOrd="1" destOrd="0" presId="urn:microsoft.com/office/officeart/2005/8/layout/hProcess11"/>
    <dgm:cxn modelId="{99AC4394-A145-41A0-AE8D-B1830A1621C8}" type="presParOf" srcId="{BD3FF259-CE37-4EF7-ADD6-96BCE7AB91F9}" destId="{5CC1023C-9D21-4104-9493-B80A22945E03}" srcOrd="2" destOrd="0" presId="urn:microsoft.com/office/officeart/2005/8/layout/hProcess11"/>
    <dgm:cxn modelId="{316FAF61-D7A6-4A63-8BE2-3B280D2396A3}" type="presParOf" srcId="{5CC1023C-9D21-4104-9493-B80A22945E03}" destId="{19D0BC2E-9001-4321-869C-F62AF7303347}" srcOrd="0" destOrd="0" presId="urn:microsoft.com/office/officeart/2005/8/layout/hProcess11"/>
    <dgm:cxn modelId="{6D2DF0E9-18E2-4E98-8603-1B186969EADF}" type="presParOf" srcId="{5CC1023C-9D21-4104-9493-B80A22945E03}" destId="{B5E3992F-D35E-47F4-AB96-10722837393A}" srcOrd="1" destOrd="0" presId="urn:microsoft.com/office/officeart/2005/8/layout/hProcess11"/>
    <dgm:cxn modelId="{58FAF77A-2C27-472D-8DFB-1678D04206E5}" type="presParOf" srcId="{5CC1023C-9D21-4104-9493-B80A22945E03}" destId="{6A62BD1C-11E0-4233-8C16-AC3B042CCF35}" srcOrd="2" destOrd="0" presId="urn:microsoft.com/office/officeart/2005/8/layout/hProcess11"/>
    <dgm:cxn modelId="{55BF2927-E392-4FC7-B9DF-752A9F89F8E8}" type="presParOf" srcId="{BD3FF259-CE37-4EF7-ADD6-96BCE7AB91F9}" destId="{EDCB7285-3544-49B8-A7C0-5A93EA447DD5}" srcOrd="3" destOrd="0" presId="urn:microsoft.com/office/officeart/2005/8/layout/hProcess11"/>
    <dgm:cxn modelId="{54909382-0478-41DD-92BE-5B93C6B01C67}" type="presParOf" srcId="{BD3FF259-CE37-4EF7-ADD6-96BCE7AB91F9}" destId="{C226C43F-C39E-4A2E-801E-DF537763E759}" srcOrd="4" destOrd="0" presId="urn:microsoft.com/office/officeart/2005/8/layout/hProcess11"/>
    <dgm:cxn modelId="{4630584C-6D0D-4152-AF6A-CDA5090332F6}" type="presParOf" srcId="{C226C43F-C39E-4A2E-801E-DF537763E759}" destId="{6CC590D7-0F1F-4D6D-9F26-FA943DC6A719}" srcOrd="0" destOrd="0" presId="urn:microsoft.com/office/officeart/2005/8/layout/hProcess11"/>
    <dgm:cxn modelId="{73B38CF1-84EC-40F3-9124-1690E7D8CB59}" type="presParOf" srcId="{C226C43F-C39E-4A2E-801E-DF537763E759}" destId="{AFB1B96E-BBC7-4824-8C4C-353A55473127}" srcOrd="1" destOrd="0" presId="urn:microsoft.com/office/officeart/2005/8/layout/hProcess11"/>
    <dgm:cxn modelId="{680B3B80-EFCC-435A-964D-FA4AF5C42106}" type="presParOf" srcId="{C226C43F-C39E-4A2E-801E-DF537763E759}" destId="{BC45B5A6-20B3-4BF4-ACE8-B11A4CF9C2EA}" srcOrd="2" destOrd="0" presId="urn:microsoft.com/office/officeart/2005/8/layout/hProcess1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B2EBF68-BAB7-4FAB-85C8-E7DE4F1D2EDA}">
      <dsp:nvSpPr>
        <dsp:cNvPr id="0" name=""/>
        <dsp:cNvSpPr/>
      </dsp:nvSpPr>
      <dsp:spPr>
        <a:xfrm>
          <a:off x="0" y="849329"/>
          <a:ext cx="11326394" cy="1132438"/>
        </a:xfrm>
        <a:prstGeom prst="notchedRightArrow">
          <a:avLst/>
        </a:prstGeom>
        <a:solidFill>
          <a:schemeClr val="accent1">
            <a:tint val="40000"/>
            <a:hueOff val="0"/>
            <a:satOff val="0"/>
            <a:lumOff val="0"/>
            <a:alphaOff val="0"/>
          </a:schemeClr>
        </a:solidFill>
        <a:ln>
          <a:noFill/>
        </a:ln>
        <a:effectLst>
          <a:outerShdw blurRad="38100" dist="25400" dir="5400000" rotWithShape="0">
            <a:srgbClr val="000000">
              <a:alpha val="55000"/>
            </a:srgbClr>
          </a:outerShdw>
        </a:effectLst>
      </dsp:spPr>
      <dsp:style>
        <a:lnRef idx="0">
          <a:scrgbClr r="0" g="0" b="0"/>
        </a:lnRef>
        <a:fillRef idx="1">
          <a:scrgbClr r="0" g="0" b="0"/>
        </a:fillRef>
        <a:effectRef idx="2">
          <a:scrgbClr r="0" g="0" b="0"/>
        </a:effectRef>
        <a:fontRef idx="minor"/>
      </dsp:style>
    </dsp:sp>
    <dsp:sp modelId="{6223C060-9EEC-4790-BEEF-D533BAB6FE59}">
      <dsp:nvSpPr>
        <dsp:cNvPr id="0" name=""/>
        <dsp:cNvSpPr/>
      </dsp:nvSpPr>
      <dsp:spPr>
        <a:xfrm>
          <a:off x="4977" y="0"/>
          <a:ext cx="3285096" cy="1132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marL="0" lvl="0" indent="0" algn="ctr" defTabSz="800100">
            <a:lnSpc>
              <a:spcPct val="90000"/>
            </a:lnSpc>
            <a:spcBef>
              <a:spcPct val="0"/>
            </a:spcBef>
            <a:spcAft>
              <a:spcPct val="35000"/>
            </a:spcAft>
            <a:buNone/>
          </a:pPr>
          <a:r>
            <a:rPr lang="en-US" sz="1800" b="1" kern="1200" dirty="0" err="1">
              <a:latin typeface="Agency FB" panose="020B0503020202020204" pitchFamily="34" charset="0"/>
            </a:rPr>
            <a:t>Cantiliver</a:t>
          </a:r>
          <a:r>
            <a:rPr lang="en-US" sz="1800" b="1" kern="1200" dirty="0">
              <a:latin typeface="Agency FB" panose="020B0503020202020204" pitchFamily="34" charset="0"/>
            </a:rPr>
            <a:t> Beam</a:t>
          </a:r>
        </a:p>
        <a:p>
          <a:pPr marL="114300" lvl="1" indent="-114300" algn="l" defTabSz="622300">
            <a:lnSpc>
              <a:spcPct val="90000"/>
            </a:lnSpc>
            <a:spcBef>
              <a:spcPct val="0"/>
            </a:spcBef>
            <a:spcAft>
              <a:spcPct val="15000"/>
            </a:spcAft>
            <a:buChar char="•"/>
          </a:pPr>
          <a:r>
            <a:rPr lang="en-US" sz="1400" b="0" i="0" kern="1200" dirty="0"/>
            <a:t>A beam fixed only at one end, while the other end has no support.</a:t>
          </a:r>
          <a:endParaRPr lang="en-US" sz="1400" kern="1200" dirty="0"/>
        </a:p>
      </dsp:txBody>
      <dsp:txXfrm>
        <a:off x="4977" y="0"/>
        <a:ext cx="3285096" cy="1132438"/>
      </dsp:txXfrm>
    </dsp:sp>
    <dsp:sp modelId="{2116DB43-AF97-4BC2-8641-FECF0F9A18EE}">
      <dsp:nvSpPr>
        <dsp:cNvPr id="0" name=""/>
        <dsp:cNvSpPr/>
      </dsp:nvSpPr>
      <dsp:spPr>
        <a:xfrm>
          <a:off x="1505971" y="1273993"/>
          <a:ext cx="283109" cy="283109"/>
        </a:xfrm>
        <a:prstGeom prst="ellipse">
          <a:avLst/>
        </a:prstGeom>
        <a:gradFill rotWithShape="0">
          <a:gsLst>
            <a:gs pos="0">
              <a:schemeClr val="accent1">
                <a:shade val="80000"/>
                <a:hueOff val="0"/>
                <a:satOff val="0"/>
                <a:lumOff val="0"/>
                <a:alphaOff val="0"/>
                <a:tint val="98000"/>
                <a:lumMod val="110000"/>
              </a:schemeClr>
            </a:gs>
            <a:gs pos="84000">
              <a:schemeClr val="accent1">
                <a:shade val="80000"/>
                <a:hueOff val="0"/>
                <a:satOff val="0"/>
                <a:lumOff val="0"/>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19D0BC2E-9001-4321-869C-F62AF7303347}">
      <dsp:nvSpPr>
        <dsp:cNvPr id="0" name=""/>
        <dsp:cNvSpPr/>
      </dsp:nvSpPr>
      <dsp:spPr>
        <a:xfrm>
          <a:off x="3454329" y="1698658"/>
          <a:ext cx="3285096" cy="1132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t" anchorCtr="1">
          <a:noAutofit/>
        </a:bodyPr>
        <a:lstStyle/>
        <a:p>
          <a:pPr marL="0" lvl="0" indent="0" algn="ctr" defTabSz="800100">
            <a:lnSpc>
              <a:spcPct val="90000"/>
            </a:lnSpc>
            <a:spcBef>
              <a:spcPct val="0"/>
            </a:spcBef>
            <a:spcAft>
              <a:spcPct val="35000"/>
            </a:spcAft>
            <a:buNone/>
          </a:pPr>
          <a:r>
            <a:rPr lang="en-US" sz="1800" b="1" kern="1200" dirty="0">
              <a:latin typeface="Agency FB" panose="020B0503020202020204" pitchFamily="34" charset="0"/>
            </a:rPr>
            <a:t>Simply Supported Beam</a:t>
          </a:r>
        </a:p>
        <a:p>
          <a:pPr marL="114300" lvl="1" indent="-114300" algn="l" defTabSz="622300">
            <a:lnSpc>
              <a:spcPct val="90000"/>
            </a:lnSpc>
            <a:spcBef>
              <a:spcPct val="0"/>
            </a:spcBef>
            <a:spcAft>
              <a:spcPct val="15000"/>
            </a:spcAft>
            <a:buChar char="•"/>
          </a:pPr>
          <a:r>
            <a:rPr lang="en-US" sz="1400" kern="1200" dirty="0"/>
            <a:t>A beam which is supported at the two ends of the beam </a:t>
          </a:r>
        </a:p>
      </dsp:txBody>
      <dsp:txXfrm>
        <a:off x="3454329" y="1698658"/>
        <a:ext cx="3285096" cy="1132438"/>
      </dsp:txXfrm>
    </dsp:sp>
    <dsp:sp modelId="{B5E3992F-D35E-47F4-AB96-10722837393A}">
      <dsp:nvSpPr>
        <dsp:cNvPr id="0" name=""/>
        <dsp:cNvSpPr/>
      </dsp:nvSpPr>
      <dsp:spPr>
        <a:xfrm>
          <a:off x="4955322" y="1273993"/>
          <a:ext cx="283109" cy="283109"/>
        </a:xfrm>
        <a:prstGeom prst="ellipse">
          <a:avLst/>
        </a:prstGeom>
        <a:gradFill rotWithShape="0">
          <a:gsLst>
            <a:gs pos="0">
              <a:schemeClr val="accent1">
                <a:shade val="80000"/>
                <a:hueOff val="223096"/>
                <a:satOff val="-4529"/>
                <a:lumOff val="15339"/>
                <a:alphaOff val="0"/>
                <a:tint val="98000"/>
                <a:lumMod val="110000"/>
              </a:schemeClr>
            </a:gs>
            <a:gs pos="84000">
              <a:schemeClr val="accent1">
                <a:shade val="80000"/>
                <a:hueOff val="223096"/>
                <a:satOff val="-4529"/>
                <a:lumOff val="15339"/>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 modelId="{6CC590D7-0F1F-4D6D-9F26-FA943DC6A719}">
      <dsp:nvSpPr>
        <dsp:cNvPr id="0" name=""/>
        <dsp:cNvSpPr/>
      </dsp:nvSpPr>
      <dsp:spPr>
        <a:xfrm>
          <a:off x="6892281" y="6092"/>
          <a:ext cx="3285096" cy="113243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b" anchorCtr="1">
          <a:noAutofit/>
        </a:bodyPr>
        <a:lstStyle/>
        <a:p>
          <a:pPr marL="0" lvl="0" indent="0" algn="ctr" defTabSz="800100">
            <a:lnSpc>
              <a:spcPct val="90000"/>
            </a:lnSpc>
            <a:spcBef>
              <a:spcPct val="0"/>
            </a:spcBef>
            <a:spcAft>
              <a:spcPct val="35000"/>
            </a:spcAft>
            <a:buNone/>
          </a:pPr>
          <a:r>
            <a:rPr lang="en-US" sz="1800" b="1" kern="1200" dirty="0">
              <a:latin typeface="Agency FB" panose="020B0503020202020204" pitchFamily="34" charset="0"/>
            </a:rPr>
            <a:t>Overhang Beams</a:t>
          </a:r>
        </a:p>
        <a:p>
          <a:pPr marL="114300" lvl="1" indent="-114300" algn="l" defTabSz="622300">
            <a:lnSpc>
              <a:spcPct val="90000"/>
            </a:lnSpc>
            <a:spcBef>
              <a:spcPct val="0"/>
            </a:spcBef>
            <a:spcAft>
              <a:spcPct val="15000"/>
            </a:spcAft>
            <a:buChar char="•"/>
          </a:pPr>
          <a:r>
            <a:rPr lang="en-US" sz="1400" b="0" i="0" kern="1200" dirty="0"/>
            <a:t>A beam that has one or both end portions extending beyond its supports</a:t>
          </a:r>
          <a:endParaRPr lang="en-US" sz="1400" kern="1200" dirty="0"/>
        </a:p>
      </dsp:txBody>
      <dsp:txXfrm>
        <a:off x="6892281" y="6092"/>
        <a:ext cx="3285096" cy="1132438"/>
      </dsp:txXfrm>
    </dsp:sp>
    <dsp:sp modelId="{AFB1B96E-BBC7-4824-8C4C-353A55473127}">
      <dsp:nvSpPr>
        <dsp:cNvPr id="0" name=""/>
        <dsp:cNvSpPr/>
      </dsp:nvSpPr>
      <dsp:spPr>
        <a:xfrm>
          <a:off x="8404674" y="1273993"/>
          <a:ext cx="283109" cy="283109"/>
        </a:xfrm>
        <a:prstGeom prst="ellipse">
          <a:avLst/>
        </a:prstGeom>
        <a:gradFill rotWithShape="0">
          <a:gsLst>
            <a:gs pos="0">
              <a:schemeClr val="accent1">
                <a:shade val="80000"/>
                <a:hueOff val="446191"/>
                <a:satOff val="-9058"/>
                <a:lumOff val="30677"/>
                <a:alphaOff val="0"/>
                <a:tint val="98000"/>
                <a:lumMod val="110000"/>
              </a:schemeClr>
            </a:gs>
            <a:gs pos="84000">
              <a:schemeClr val="accent1">
                <a:shade val="80000"/>
                <a:hueOff val="446191"/>
                <a:satOff val="-9058"/>
                <a:lumOff val="30677"/>
                <a:alphaOff val="0"/>
                <a:shade val="90000"/>
                <a:lumMod val="88000"/>
              </a:schemeClr>
            </a:gs>
          </a:gsLst>
          <a:lin ang="5400000" scaled="0"/>
        </a:gradFill>
        <a:ln>
          <a:noFill/>
        </a:ln>
        <a:effectLst>
          <a:outerShdw blurRad="38100" dist="25400" dir="5400000" rotWithShape="0">
            <a:srgbClr val="000000">
              <a:alpha val="55000"/>
            </a:srgbClr>
          </a:outerShdw>
        </a:effectLst>
      </dsp:spPr>
      <dsp:style>
        <a:lnRef idx="0">
          <a:scrgbClr r="0" g="0" b="0"/>
        </a:lnRef>
        <a:fillRef idx="3">
          <a:scrgbClr r="0" g="0" b="0"/>
        </a:fillRef>
        <a:effectRef idx="2">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hProcess11">
  <dgm:title val=""/>
  <dgm:desc val=""/>
  <dgm:catLst>
    <dgm:cat type="process" pri="8000"/>
    <dgm:cat type="convert" pri="14000"/>
  </dgm:catLst>
  <dgm:sampData useDef="1">
    <dgm:dataModel>
      <dgm:pt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hoose name="Name1">
      <dgm:if name="Name2" func="var" arg="dir" op="equ" val="norm">
        <dgm:constrLst>
          <dgm:constr type="w" for="ch" forName="arrow" refType="w"/>
          <dgm:constr type="h" for="ch" forName="arrow" refType="h" fact="0.4"/>
          <dgm:constr type="ctrY" for="ch" forName="arrow" refType="h" fact="0.5"/>
          <dgm:constr type="l" for="ch" forName="arrow"/>
          <dgm:constr type="w" for="ch" forName="points" refType="w" fact="0.9"/>
          <dgm:constr type="h" for="ch" forName="points" refType="h"/>
          <dgm:constr type="t" for="ch" forName="points"/>
          <dgm:constr type="l" for="ch" forName="points"/>
        </dgm:constrLst>
      </dgm:if>
      <dgm:else name="Name3">
        <dgm:constrLst>
          <dgm:constr type="w" for="ch" forName="arrow" refType="w"/>
          <dgm:constr type="h" for="ch" forName="arrow" refType="h" fact="0.4"/>
          <dgm:constr type="ctrY" for="ch" forName="arrow" refType="h" fact="0.5"/>
          <dgm:constr type="r" for="ch" forName="arrow" refType="w"/>
          <dgm:constr type="w" for="ch" forName="points" refType="w" fact="0.9"/>
          <dgm:constr type="h" for="ch" forName="points" refType="h"/>
          <dgm:constr type="t" for="ch" forName="points"/>
          <dgm:constr type="r" for="ch" forName="points" refType="w"/>
        </dgm:constrLst>
      </dgm:else>
    </dgm:choose>
    <dgm:ruleLst/>
    <dgm:layoutNode name="arrow" styleLbl="bgShp">
      <dgm:alg type="sp"/>
      <dgm:choose name="Name4">
        <dgm:if name="Name5" func="var" arg="dir" op="equ" val="norm">
          <dgm:shape xmlns:r="http://schemas.openxmlformats.org/officeDocument/2006/relationships" type="notchedRightArrow" r:blip="">
            <dgm:adjLst/>
          </dgm:shape>
        </dgm:if>
        <dgm:else name="Name6">
          <dgm:shape xmlns:r="http://schemas.openxmlformats.org/officeDocument/2006/relationships" rot="180" type="notchedRightArrow" r:blip="">
            <dgm:adjLst/>
          </dgm:shape>
        </dgm:else>
      </dgm:choose>
      <dgm:presOf/>
      <dgm:constrLst/>
      <dgm:ruleLst/>
    </dgm:layoutNode>
    <dgm:layoutNode name="points">
      <dgm:choose name="Name7">
        <dgm:if name="Name8" func="var" arg="dir" op="equ" val="norm">
          <dgm:alg type="lin">
            <dgm:param type="linDir" val="fromL"/>
          </dgm:alg>
        </dgm:if>
        <dgm:else name="Name9">
          <dgm:alg type="lin">
            <dgm:param type="linDir" val="fromR"/>
          </dgm:alg>
        </dgm:else>
      </dgm:choose>
      <dgm:shape xmlns:r="http://schemas.openxmlformats.org/officeDocument/2006/relationships" r:blip="">
        <dgm:adjLst/>
      </dgm:shape>
      <dgm:presOf/>
      <dgm:constrLst>
        <dgm:constr type="w" for="ch" forName="compositeA" refType="w"/>
        <dgm:constr type="h" for="ch" forName="compositeA" refType="h"/>
        <dgm:constr type="w" for="ch" forName="compositeB" refType="w" refFor="ch" refForName="compositeA" op="equ"/>
        <dgm:constr type="h" for="ch" forName="compositeB" refType="h" refFor="ch" refForName="compositeA" op="equ"/>
        <dgm:constr type="primFontSz" for="des" ptType="node" op="equ" val="65"/>
        <dgm:constr type="w" for="ch" forName="space" refType="w" refFor="ch" refForName="compositeA" op="equ" fact="0.05"/>
      </dgm:constrLst>
      <dgm:ruleLst/>
      <dgm:forEach name="Name10" axis="ch" ptType="node">
        <dgm:choose name="Name11">
          <dgm:if name="Name12" axis="self" ptType="node" func="posOdd" op="equ" val="1">
            <dgm:layoutNode name="compositeA">
              <dgm:alg type="composite"/>
              <dgm:shape xmlns:r="http://schemas.openxmlformats.org/officeDocument/2006/relationships" r:blip="">
                <dgm:adjLst/>
              </dgm:shape>
              <dgm:presOf/>
              <dgm:constrLst>
                <dgm:constr type="w" for="ch" forName="textA" refType="w"/>
                <dgm:constr type="h" for="ch" forName="textA" refType="h" fact="0.4"/>
                <dgm:constr type="t" for="ch" forName="textA"/>
                <dgm:constr type="l" for="ch" forName="textA"/>
                <dgm:constr type="h" for="ch" forName="circleA" refType="h" fact="0.1"/>
                <dgm:constr type="h" for="ch" forName="circleA" refType="w" op="lte"/>
                <dgm:constr type="w" for="ch" forName="circleA" refType="h" refFor="ch" refForName="circleA" op="equ"/>
                <dgm:constr type="ctrY" for="ch" forName="circleA" refType="h" fact="0.5"/>
                <dgm:constr type="ctrX" for="ch" forName="circleA" refType="w" refFor="ch" refForName="textA" fact="0.5"/>
                <dgm:constr type="w" for="ch" forName="spaceA" refType="w"/>
                <dgm:constr type="h" for="ch" forName="spaceA" refType="h" fact="0.4"/>
                <dgm:constr type="b" for="ch" forName="spaceA" refType="h"/>
                <dgm:constr type="l" for="ch" forName="spaceA"/>
              </dgm:constrLst>
              <dgm:ruleLst/>
              <dgm:layoutNode name="textA" styleLbl="revTx">
                <dgm:varLst>
                  <dgm:bulletEnabled val="1"/>
                </dgm:varLst>
                <dgm:alg type="tx">
                  <dgm:param type="txAnchorVert" val="b"/>
                  <dgm:param type="txAnchorVertCh" val="b"/>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A">
                <dgm:alg type="sp"/>
                <dgm:shape xmlns:r="http://schemas.openxmlformats.org/officeDocument/2006/relationships" type="ellipse" r:blip="">
                  <dgm:adjLst/>
                </dgm:shape>
                <dgm:presOf/>
                <dgm:constrLst/>
                <dgm:ruleLst/>
              </dgm:layoutNode>
              <dgm:layoutNode name="spaceA">
                <dgm:alg type="sp"/>
                <dgm:shape xmlns:r="http://schemas.openxmlformats.org/officeDocument/2006/relationships" r:blip="">
                  <dgm:adjLst/>
                </dgm:shape>
                <dgm:presOf/>
                <dgm:constrLst/>
                <dgm:ruleLst/>
              </dgm:layoutNode>
            </dgm:layoutNode>
          </dgm:if>
          <dgm:else name="Name13">
            <dgm:layoutNode name="compositeB">
              <dgm:alg type="composite"/>
              <dgm:shape xmlns:r="http://schemas.openxmlformats.org/officeDocument/2006/relationships" r:blip="">
                <dgm:adjLst/>
              </dgm:shape>
              <dgm:presOf/>
              <dgm:constrLst>
                <dgm:constr type="w" for="ch" forName="textB" refType="w"/>
                <dgm:constr type="h" for="ch" forName="textB" refType="h" fact="0.4"/>
                <dgm:constr type="b" for="ch" forName="textB" refType="h"/>
                <dgm:constr type="l" for="ch" forName="textB"/>
                <dgm:constr type="h" for="ch" forName="circleB" refType="h" fact="0.1"/>
                <dgm:constr type="w" for="ch" forName="circleB" refType="h" refFor="ch" refForName="circleB" op="equ"/>
                <dgm:constr type="h" for="ch" forName="circleB" refType="w" op="lte"/>
                <dgm:constr type="ctrY" for="ch" forName="circleB" refType="h" fact="0.5"/>
                <dgm:constr type="ctrX" for="ch" forName="circleB" refType="w" refFor="ch" refForName="textB" fact="0.5"/>
                <dgm:constr type="w" for="ch" forName="spaceB" refType="w"/>
                <dgm:constr type="h" for="ch" forName="spaceB" refType="h" fact="0.4"/>
                <dgm:constr type="t" for="ch" forName="spaceB"/>
                <dgm:constr type="l" for="ch" forName="spaceB"/>
              </dgm:constrLst>
              <dgm:ruleLst/>
              <dgm:layoutNode name="textB" styleLbl="revTx">
                <dgm:varLst>
                  <dgm:bulletEnabled val="1"/>
                </dgm:varLst>
                <dgm:alg type="tx">
                  <dgm:param type="txAnchorVert" val="t"/>
                  <dgm:param type="txAnchorVertCh" val="t"/>
                  <dgm:param type="txAnchorHorzCh" val="ctr"/>
                </dgm:alg>
                <dgm:shape xmlns:r="http://schemas.openxmlformats.org/officeDocument/2006/relationships" type="rect" r:blip="">
                  <dgm:adjLst/>
                </dgm:shape>
                <dgm:presOf axis="desOrSelf" ptType="node"/>
                <dgm:constrLst/>
                <dgm:ruleLst>
                  <dgm:rule type="primFontSz" val="5" fact="NaN" max="NaN"/>
                </dgm:ruleLst>
              </dgm:layoutNode>
              <dgm:layoutNode name="circleB">
                <dgm:alg type="sp"/>
                <dgm:shape xmlns:r="http://schemas.openxmlformats.org/officeDocument/2006/relationships" type="ellipse" r:blip="">
                  <dgm:adjLst/>
                </dgm:shape>
                <dgm:presOf/>
                <dgm:constrLst/>
                <dgm:ruleLst/>
              </dgm:layoutNode>
              <dgm:layoutNode name="spaceB">
                <dgm:alg type="sp"/>
                <dgm:shape xmlns:r="http://schemas.openxmlformats.org/officeDocument/2006/relationships" r:blip="">
                  <dgm:adjLst/>
                </dgm:shape>
                <dgm:presOf/>
                <dgm:constrLst/>
                <dgm:ruleLst/>
              </dgm:layoutNode>
            </dgm:layoutNode>
          </dgm:else>
        </dgm:choose>
        <dgm:forEach name="Name14" axis="followSib" ptType="sibTrans" cnt="1">
          <dgm:layoutNode name="space">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6/28/2024</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6/28/2024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6/28/2024</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6/28/2024</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6/28/2024</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6/28/2024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6/28/2024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6/28/2024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6/28/2024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6/28/2024</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6/28/2024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6/28/2024</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gi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2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4.png"/><Relationship Id="rId5" Type="http://schemas.openxmlformats.org/officeDocument/2006/relationships/image" Target="../media/image18.png"/><Relationship Id="rId10" Type="http://schemas.openxmlformats.org/officeDocument/2006/relationships/image" Target="../media/image23.png"/><Relationship Id="rId4" Type="http://schemas.openxmlformats.org/officeDocument/2006/relationships/image" Target="../media/image17.png"/><Relationship Id="rId9" Type="http://schemas.openxmlformats.org/officeDocument/2006/relationships/image" Target="../media/image22.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diagramLayout" Target="../diagrams/layout1.xml"/><Relationship Id="rId7" Type="http://schemas.openxmlformats.org/officeDocument/2006/relationships/image" Target="../media/image2.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 Id="rId9"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fontScale="90000"/>
          </a:bodyPr>
          <a:lstStyle/>
          <a:p>
            <a:r>
              <a:rPr lang="en-US" dirty="0"/>
              <a:t>Displaying Shear force, Bending moment &amp; Deflection diagram for </a:t>
            </a:r>
            <a:r>
              <a:rPr lang="en-IN" b="1" i="0" u="sng" dirty="0">
                <a:solidFill>
                  <a:srgbClr val="4F4F4F"/>
                </a:solidFill>
                <a:effectLst/>
                <a:latin typeface="helvetica neue"/>
              </a:rPr>
              <a:t>Statically determinate beam</a:t>
            </a:r>
            <a:r>
              <a:rPr lang="en-IN" b="1" i="0" dirty="0">
                <a:solidFill>
                  <a:srgbClr val="4F4F4F"/>
                </a:solidFill>
                <a:effectLst/>
                <a:latin typeface="helvetica neue"/>
              </a:rPr>
              <a:t> </a:t>
            </a:r>
            <a:r>
              <a:rPr lang="en-US" dirty="0"/>
              <a:t>using</a:t>
            </a:r>
            <a:r>
              <a:rPr lang="en-IN" b="1" i="0" dirty="0">
                <a:solidFill>
                  <a:srgbClr val="4F4F4F"/>
                </a:solidFill>
                <a:effectLst/>
                <a:latin typeface="helvetica neue"/>
              </a:rPr>
              <a:t> </a:t>
            </a:r>
            <a:r>
              <a:rPr lang="en-IN" b="1" i="0" u="sng" dirty="0">
                <a:solidFill>
                  <a:srgbClr val="4F4F4F"/>
                </a:solidFill>
                <a:effectLst/>
                <a:latin typeface="helvetica neue"/>
              </a:rPr>
              <a:t>python</a:t>
            </a:r>
            <a:endParaRPr lang="en-US" dirty="0"/>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a:off x="596717" y="2567635"/>
            <a:ext cx="10993546" cy="1081262"/>
          </a:xfrm>
        </p:spPr>
        <p:txBody>
          <a:bodyPr>
            <a:normAutofit/>
          </a:bodyPr>
          <a:lstStyle/>
          <a:p>
            <a:r>
              <a:rPr lang="en-US" dirty="0"/>
              <a:t>~ Mohammed Mahboob </a:t>
            </a:r>
          </a:p>
          <a:p>
            <a:r>
              <a:rPr lang="en-US" dirty="0"/>
              <a:t>   CMR college of engineering and technology </a:t>
            </a:r>
          </a:p>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5" name="Picture 4">
            <a:extLst>
              <a:ext uri="{FF2B5EF4-FFF2-40B4-BE49-F238E27FC236}">
                <a16:creationId xmlns:a16="http://schemas.microsoft.com/office/drawing/2014/main" id="{467B7F66-6556-865D-169D-5C258DB6AA51}"/>
              </a:ext>
            </a:extLst>
          </p:cNvPr>
          <p:cNvPicPr>
            <a:picLocks noChangeAspect="1"/>
          </p:cNvPicPr>
          <p:nvPr/>
        </p:nvPicPr>
        <p:blipFill>
          <a:blip r:embed="rId2"/>
          <a:stretch>
            <a:fillRect/>
          </a:stretch>
        </p:blipFill>
        <p:spPr>
          <a:xfrm>
            <a:off x="1140426" y="3515875"/>
            <a:ext cx="9906128" cy="3122321"/>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9452D65-823E-A50E-EB01-594BB587BCFB}"/>
              </a:ext>
            </a:extLst>
          </p:cNvPr>
          <p:cNvSpPr/>
          <p:nvPr/>
        </p:nvSpPr>
        <p:spPr>
          <a:xfrm>
            <a:off x="433137" y="1018674"/>
            <a:ext cx="4868779" cy="54302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4" name="Rectangle 3">
            <a:extLst>
              <a:ext uri="{FF2B5EF4-FFF2-40B4-BE49-F238E27FC236}">
                <a16:creationId xmlns:a16="http://schemas.microsoft.com/office/drawing/2014/main" id="{B4E8E9C0-6B76-7C44-01A4-6100A15C281D}"/>
              </a:ext>
            </a:extLst>
          </p:cNvPr>
          <p:cNvSpPr/>
          <p:nvPr/>
        </p:nvSpPr>
        <p:spPr>
          <a:xfrm>
            <a:off x="6400800" y="721895"/>
            <a:ext cx="5205663" cy="57270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36F46F30-D31E-C040-F7CD-25AB24F04744}"/>
              </a:ext>
            </a:extLst>
          </p:cNvPr>
          <p:cNvSpPr txBox="1"/>
          <p:nvPr/>
        </p:nvSpPr>
        <p:spPr>
          <a:xfrm>
            <a:off x="625642" y="625642"/>
            <a:ext cx="4547937" cy="369332"/>
          </a:xfrm>
          <a:prstGeom prst="rect">
            <a:avLst/>
          </a:prstGeom>
          <a:noFill/>
        </p:spPr>
        <p:txBody>
          <a:bodyPr wrap="square" rtlCol="0">
            <a:spAutoFit/>
          </a:bodyPr>
          <a:lstStyle/>
          <a:p>
            <a:r>
              <a:rPr lang="en-IN" dirty="0"/>
              <a:t>Function to calculate the vertical reactions </a:t>
            </a:r>
          </a:p>
        </p:txBody>
      </p:sp>
      <p:sp>
        <p:nvSpPr>
          <p:cNvPr id="6" name="TextBox 5">
            <a:extLst>
              <a:ext uri="{FF2B5EF4-FFF2-40B4-BE49-F238E27FC236}">
                <a16:creationId xmlns:a16="http://schemas.microsoft.com/office/drawing/2014/main" id="{B8F21F8A-04CE-1315-2BFE-1F0C748BDEC4}"/>
              </a:ext>
            </a:extLst>
          </p:cNvPr>
          <p:cNvSpPr txBox="1"/>
          <p:nvPr/>
        </p:nvSpPr>
        <p:spPr>
          <a:xfrm>
            <a:off x="6537158" y="858253"/>
            <a:ext cx="4940968" cy="1200329"/>
          </a:xfrm>
          <a:prstGeom prst="rect">
            <a:avLst/>
          </a:prstGeom>
          <a:noFill/>
        </p:spPr>
        <p:txBody>
          <a:bodyPr wrap="square" rtlCol="0">
            <a:spAutoFit/>
          </a:bodyPr>
          <a:lstStyle/>
          <a:p>
            <a:r>
              <a:rPr lang="en-IN" dirty="0" err="1"/>
              <a:t>Pl_record</a:t>
            </a:r>
            <a:r>
              <a:rPr lang="en-IN" dirty="0"/>
              <a:t> =&gt; stores vertical reactions due to each point load in an array format</a:t>
            </a:r>
          </a:p>
          <a:p>
            <a:endParaRPr lang="en-IN" dirty="0"/>
          </a:p>
          <a:p>
            <a:r>
              <a:rPr lang="en-IN" dirty="0"/>
              <a:t>If beam is subjected to any point load</a:t>
            </a:r>
          </a:p>
        </p:txBody>
      </p:sp>
      <p:sp>
        <p:nvSpPr>
          <p:cNvPr id="7" name="Arrow: Bent-Up 6">
            <a:extLst>
              <a:ext uri="{FF2B5EF4-FFF2-40B4-BE49-F238E27FC236}">
                <a16:creationId xmlns:a16="http://schemas.microsoft.com/office/drawing/2014/main" id="{B45C78AB-B96B-8414-38F7-5DE5F4FCED14}"/>
              </a:ext>
            </a:extLst>
          </p:cNvPr>
          <p:cNvSpPr/>
          <p:nvPr/>
        </p:nvSpPr>
        <p:spPr>
          <a:xfrm rot="5400000">
            <a:off x="6685429" y="2017178"/>
            <a:ext cx="299607" cy="38241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Rectangle 7">
            <a:extLst>
              <a:ext uri="{FF2B5EF4-FFF2-40B4-BE49-F238E27FC236}">
                <a16:creationId xmlns:a16="http://schemas.microsoft.com/office/drawing/2014/main" id="{41647EF9-D629-023E-C321-70383FD30262}"/>
              </a:ext>
            </a:extLst>
          </p:cNvPr>
          <p:cNvSpPr/>
          <p:nvPr/>
        </p:nvSpPr>
        <p:spPr>
          <a:xfrm>
            <a:off x="7079992" y="2078634"/>
            <a:ext cx="4398134" cy="42339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A6A20830-7B61-C59F-C485-C466C891C132}"/>
              </a:ext>
            </a:extLst>
          </p:cNvPr>
          <p:cNvSpPr txBox="1"/>
          <p:nvPr/>
        </p:nvSpPr>
        <p:spPr>
          <a:xfrm>
            <a:off x="7154779" y="2213811"/>
            <a:ext cx="3834063" cy="646331"/>
          </a:xfrm>
          <a:prstGeom prst="rect">
            <a:avLst/>
          </a:prstGeom>
          <a:noFill/>
        </p:spPr>
        <p:txBody>
          <a:bodyPr wrap="square" rtlCol="0">
            <a:spAutoFit/>
          </a:bodyPr>
          <a:lstStyle/>
          <a:p>
            <a:r>
              <a:rPr lang="en-IN" dirty="0"/>
              <a:t>Iterating through all the point loads on the beam one by one</a:t>
            </a:r>
          </a:p>
        </p:txBody>
      </p:sp>
      <p:sp>
        <p:nvSpPr>
          <p:cNvPr id="10" name="Rectangle 9">
            <a:extLst>
              <a:ext uri="{FF2B5EF4-FFF2-40B4-BE49-F238E27FC236}">
                <a16:creationId xmlns:a16="http://schemas.microsoft.com/office/drawing/2014/main" id="{168BE1C7-4C55-7AA7-14CC-6391EFB521A3}"/>
              </a:ext>
            </a:extLst>
          </p:cNvPr>
          <p:cNvSpPr/>
          <p:nvPr/>
        </p:nvSpPr>
        <p:spPr>
          <a:xfrm>
            <a:off x="7620000" y="2877364"/>
            <a:ext cx="3745832" cy="3346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Arrow: Bent-Up 10">
            <a:extLst>
              <a:ext uri="{FF2B5EF4-FFF2-40B4-BE49-F238E27FC236}">
                <a16:creationId xmlns:a16="http://schemas.microsoft.com/office/drawing/2014/main" id="{7BCD69D1-440F-0440-2FF5-BF92CE5E7381}"/>
              </a:ext>
            </a:extLst>
          </p:cNvPr>
          <p:cNvSpPr/>
          <p:nvPr/>
        </p:nvSpPr>
        <p:spPr>
          <a:xfrm rot="5400000">
            <a:off x="7294050" y="2914557"/>
            <a:ext cx="451374" cy="200527"/>
          </a:xfrm>
          <a:prstGeom prst="bentUpArrow">
            <a:avLst>
              <a:gd name="adj1" fmla="val 37001"/>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94D6E06C-32BC-D40E-8FF9-87E37392E4B6}"/>
              </a:ext>
            </a:extLst>
          </p:cNvPr>
          <p:cNvSpPr txBox="1"/>
          <p:nvPr/>
        </p:nvSpPr>
        <p:spPr>
          <a:xfrm>
            <a:off x="7740316" y="3023937"/>
            <a:ext cx="3505200" cy="2800767"/>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t>Calling the </a:t>
            </a:r>
            <a:r>
              <a:rPr lang="en-IN" sz="1600" dirty="0" err="1"/>
              <a:t>fuction</a:t>
            </a:r>
            <a:r>
              <a:rPr lang="en-IN" sz="1600" dirty="0"/>
              <a:t> at left hand side which returns the value of Reaction and storing it in two variables</a:t>
            </a:r>
          </a:p>
          <a:p>
            <a:endParaRPr lang="en-IN" sz="1600" dirty="0"/>
          </a:p>
          <a:p>
            <a:pPr marL="285750" indent="-285750">
              <a:buFont typeface="Wingdings" panose="05000000000000000000" pitchFamily="2" charset="2"/>
              <a:buChar char="Ø"/>
            </a:pPr>
            <a:r>
              <a:rPr lang="en-IN" sz="1600" dirty="0"/>
              <a:t>Appending the values of the reaction in </a:t>
            </a:r>
            <a:r>
              <a:rPr lang="en-IN" sz="1600" dirty="0" err="1"/>
              <a:t>Pl_record</a:t>
            </a:r>
            <a:r>
              <a:rPr lang="en-IN" sz="1600" dirty="0"/>
              <a:t> row wise which is used for calculating shear force and bending moment</a:t>
            </a:r>
          </a:p>
          <a:p>
            <a:endParaRPr lang="en-IN" sz="1600" dirty="0"/>
          </a:p>
          <a:p>
            <a:pPr marL="285750" indent="-285750">
              <a:buFont typeface="Wingdings" panose="05000000000000000000" pitchFamily="2" charset="2"/>
              <a:buChar char="Ø"/>
            </a:pPr>
            <a:r>
              <a:rPr lang="en-IN" sz="1600" dirty="0"/>
              <a:t>Adding the reaction obtained by point load in a reaction array</a:t>
            </a:r>
          </a:p>
        </p:txBody>
      </p:sp>
      <p:sp>
        <p:nvSpPr>
          <p:cNvPr id="13" name="Rectangle 12">
            <a:extLst>
              <a:ext uri="{FF2B5EF4-FFF2-40B4-BE49-F238E27FC236}">
                <a16:creationId xmlns:a16="http://schemas.microsoft.com/office/drawing/2014/main" id="{D1C78321-5657-B56E-AD6D-04A8A157C757}"/>
              </a:ext>
            </a:extLst>
          </p:cNvPr>
          <p:cNvSpPr/>
          <p:nvPr/>
        </p:nvSpPr>
        <p:spPr>
          <a:xfrm>
            <a:off x="657726" y="625641"/>
            <a:ext cx="922421" cy="361311"/>
          </a:xfrm>
          <a:prstGeom prst="rect">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Rectangle 13">
            <a:extLst>
              <a:ext uri="{FF2B5EF4-FFF2-40B4-BE49-F238E27FC236}">
                <a16:creationId xmlns:a16="http://schemas.microsoft.com/office/drawing/2014/main" id="{1EAB27AA-FA54-DE51-0BB2-69ABE6A8B164}"/>
              </a:ext>
            </a:extLst>
          </p:cNvPr>
          <p:cNvSpPr/>
          <p:nvPr/>
        </p:nvSpPr>
        <p:spPr>
          <a:xfrm>
            <a:off x="6565230" y="858615"/>
            <a:ext cx="1025513" cy="361311"/>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Rectangle 14">
            <a:extLst>
              <a:ext uri="{FF2B5EF4-FFF2-40B4-BE49-F238E27FC236}">
                <a16:creationId xmlns:a16="http://schemas.microsoft.com/office/drawing/2014/main" id="{8ECA3351-8411-6CF0-AEA6-B73C7AC18178}"/>
              </a:ext>
            </a:extLst>
          </p:cNvPr>
          <p:cNvSpPr/>
          <p:nvPr/>
        </p:nvSpPr>
        <p:spPr>
          <a:xfrm>
            <a:off x="9031705" y="4251159"/>
            <a:ext cx="906379" cy="352925"/>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9F905CB8-F333-1213-FF7F-AAF33C367801}"/>
              </a:ext>
            </a:extLst>
          </p:cNvPr>
          <p:cNvSpPr/>
          <p:nvPr/>
        </p:nvSpPr>
        <p:spPr>
          <a:xfrm>
            <a:off x="9023684" y="3030902"/>
            <a:ext cx="683435" cy="352925"/>
          </a:xfrm>
          <a:prstGeom prst="rect">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704DB07B-0189-67BB-5D0B-3240CA6BBF39}"/>
              </a:ext>
            </a:extLst>
          </p:cNvPr>
          <p:cNvSpPr/>
          <p:nvPr/>
        </p:nvSpPr>
        <p:spPr>
          <a:xfrm>
            <a:off x="9039726" y="5222158"/>
            <a:ext cx="760110" cy="35292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TextBox 17">
            <a:extLst>
              <a:ext uri="{FF2B5EF4-FFF2-40B4-BE49-F238E27FC236}">
                <a16:creationId xmlns:a16="http://schemas.microsoft.com/office/drawing/2014/main" id="{5A20A3FE-4CE1-297D-6728-50DFE23773B0}"/>
              </a:ext>
            </a:extLst>
          </p:cNvPr>
          <p:cNvSpPr txBox="1"/>
          <p:nvPr/>
        </p:nvSpPr>
        <p:spPr>
          <a:xfrm>
            <a:off x="657726" y="1411705"/>
            <a:ext cx="4297394" cy="923330"/>
          </a:xfrm>
          <a:prstGeom prst="rect">
            <a:avLst/>
          </a:prstGeom>
          <a:noFill/>
        </p:spPr>
        <p:txBody>
          <a:bodyPr wrap="square" rtlCol="0">
            <a:spAutoFit/>
          </a:bodyPr>
          <a:lstStyle/>
          <a:p>
            <a:r>
              <a:rPr lang="en-IN" dirty="0"/>
              <a:t>This contains the formula showed in the previous slide which return vertical reactions to the called function</a:t>
            </a:r>
          </a:p>
        </p:txBody>
      </p:sp>
      <p:sp>
        <p:nvSpPr>
          <p:cNvPr id="19" name="TextBox 18">
            <a:extLst>
              <a:ext uri="{FF2B5EF4-FFF2-40B4-BE49-F238E27FC236}">
                <a16:creationId xmlns:a16="http://schemas.microsoft.com/office/drawing/2014/main" id="{A4FE05A3-E412-D263-65AF-D5978F953D50}"/>
              </a:ext>
            </a:extLst>
          </p:cNvPr>
          <p:cNvSpPr txBox="1"/>
          <p:nvPr/>
        </p:nvSpPr>
        <p:spPr>
          <a:xfrm>
            <a:off x="80210" y="1155032"/>
            <a:ext cx="577515" cy="369332"/>
          </a:xfrm>
          <a:prstGeom prst="rect">
            <a:avLst/>
          </a:prstGeom>
          <a:noFill/>
        </p:spPr>
        <p:txBody>
          <a:bodyPr wrap="square" rtlCol="0">
            <a:spAutoFit/>
          </a:bodyPr>
          <a:lstStyle/>
          <a:p>
            <a:r>
              <a:rPr lang="en-IN" dirty="0"/>
              <a:t>1.</a:t>
            </a:r>
          </a:p>
        </p:txBody>
      </p:sp>
      <p:sp>
        <p:nvSpPr>
          <p:cNvPr id="20" name="TextBox 19">
            <a:extLst>
              <a:ext uri="{FF2B5EF4-FFF2-40B4-BE49-F238E27FC236}">
                <a16:creationId xmlns:a16="http://schemas.microsoft.com/office/drawing/2014/main" id="{F259D061-2BE5-1B99-A196-1B737B4F7681}"/>
              </a:ext>
            </a:extLst>
          </p:cNvPr>
          <p:cNvSpPr txBox="1"/>
          <p:nvPr/>
        </p:nvSpPr>
        <p:spPr>
          <a:xfrm>
            <a:off x="6031848" y="1155033"/>
            <a:ext cx="612176" cy="369332"/>
          </a:xfrm>
          <a:prstGeom prst="rect">
            <a:avLst/>
          </a:prstGeom>
          <a:noFill/>
        </p:spPr>
        <p:txBody>
          <a:bodyPr wrap="square" rtlCol="0">
            <a:spAutoFit/>
          </a:bodyPr>
          <a:lstStyle/>
          <a:p>
            <a:r>
              <a:rPr lang="en-IN" dirty="0"/>
              <a:t>2.</a:t>
            </a:r>
          </a:p>
        </p:txBody>
      </p:sp>
      <p:sp>
        <p:nvSpPr>
          <p:cNvPr id="23" name="Arrow: Bent 22">
            <a:extLst>
              <a:ext uri="{FF2B5EF4-FFF2-40B4-BE49-F238E27FC236}">
                <a16:creationId xmlns:a16="http://schemas.microsoft.com/office/drawing/2014/main" id="{8CB216B3-7834-BE83-4442-A2A004A6B32F}"/>
              </a:ext>
            </a:extLst>
          </p:cNvPr>
          <p:cNvSpPr/>
          <p:nvPr/>
        </p:nvSpPr>
        <p:spPr>
          <a:xfrm rot="16200000">
            <a:off x="5993054" y="3953051"/>
            <a:ext cx="2780654" cy="457203"/>
          </a:xfrm>
          <a:prstGeom prst="bentArrow">
            <a:avLst>
              <a:gd name="adj1" fmla="val 17983"/>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3494262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BAE498-D435-D7BC-C8BB-2C8A516D1F79}"/>
              </a:ext>
            </a:extLst>
          </p:cNvPr>
          <p:cNvSpPr>
            <a:spLocks noGrp="1"/>
          </p:cNvSpPr>
          <p:nvPr>
            <p:ph idx="1"/>
          </p:nvPr>
        </p:nvSpPr>
        <p:spPr>
          <a:xfrm>
            <a:off x="517976" y="958738"/>
            <a:ext cx="11029615" cy="5153303"/>
          </a:xfrm>
        </p:spPr>
        <p:txBody>
          <a:bodyPr>
            <a:normAutofit fontScale="85000" lnSpcReduction="20000"/>
          </a:bodyPr>
          <a:lstStyle/>
          <a:p>
            <a:endParaRPr lang="en-US" dirty="0"/>
          </a:p>
          <a:p>
            <a:endParaRPr lang="en-US" dirty="0"/>
          </a:p>
          <a:p>
            <a:pPr marL="0" indent="0">
              <a:buNone/>
            </a:pPr>
            <a:r>
              <a:rPr lang="en-US" dirty="0"/>
              <a:t>	</a:t>
            </a:r>
            <a:r>
              <a:rPr lang="en-US" b="1" u="sng" dirty="0"/>
              <a:t>Shear Force and Bending Moment Calculation</a:t>
            </a:r>
          </a:p>
          <a:p>
            <a:r>
              <a:rPr lang="en-US" dirty="0"/>
              <a:t>Section 1-1:</a:t>
            </a:r>
          </a:p>
          <a:p>
            <a:pPr lvl="1"/>
            <a:r>
              <a:rPr lang="en-US" dirty="0"/>
              <a:t>V1 = </a:t>
            </a:r>
            <a:r>
              <a:rPr lang="en-US" dirty="0" err="1"/>
              <a:t>Va</a:t>
            </a:r>
            <a:endParaRPr lang="en-US" dirty="0"/>
          </a:p>
          <a:p>
            <a:pPr lvl="1"/>
            <a:r>
              <a:rPr lang="en-US" dirty="0"/>
              <a:t>M1 = -</a:t>
            </a:r>
            <a:r>
              <a:rPr lang="en-US" dirty="0" err="1"/>
              <a:t>Va</a:t>
            </a:r>
            <a:r>
              <a:rPr lang="en-US" dirty="0"/>
              <a:t>*(x – A)</a:t>
            </a:r>
          </a:p>
          <a:p>
            <a:pPr marL="324000" lvl="1" indent="0">
              <a:buNone/>
            </a:pPr>
            <a:endParaRPr lang="en-US" dirty="0"/>
          </a:p>
          <a:p>
            <a:pPr marL="324000" lvl="1" indent="0">
              <a:buNone/>
            </a:pPr>
            <a:endParaRPr lang="en-US" dirty="0"/>
          </a:p>
          <a:p>
            <a:pPr marL="324000" lvl="1" indent="0">
              <a:buNone/>
            </a:pPr>
            <a:endParaRPr lang="en-US" dirty="0"/>
          </a:p>
          <a:p>
            <a:r>
              <a:rPr lang="en-US" dirty="0"/>
              <a:t>Section 2-2:</a:t>
            </a:r>
          </a:p>
          <a:p>
            <a:pPr lvl="1"/>
            <a:r>
              <a:rPr lang="en-US" dirty="0"/>
              <a:t>V1 = </a:t>
            </a:r>
            <a:r>
              <a:rPr lang="en-US" dirty="0" err="1"/>
              <a:t>Va</a:t>
            </a:r>
            <a:r>
              <a:rPr lang="en-US" dirty="0"/>
              <a:t> - 90</a:t>
            </a:r>
          </a:p>
          <a:p>
            <a:pPr lvl="1"/>
            <a:r>
              <a:rPr lang="en-US" dirty="0"/>
              <a:t>M2 = -</a:t>
            </a:r>
            <a:r>
              <a:rPr lang="en-US" dirty="0" err="1"/>
              <a:t>Va</a:t>
            </a:r>
            <a:r>
              <a:rPr lang="en-US" dirty="0"/>
              <a:t>*(x – A) – (-90)(x – </a:t>
            </a:r>
            <a:r>
              <a:rPr lang="en-US" dirty="0" err="1"/>
              <a:t>xp</a:t>
            </a:r>
            <a:r>
              <a:rPr lang="en-US" dirty="0"/>
              <a:t>)</a:t>
            </a:r>
          </a:p>
          <a:p>
            <a:pPr lvl="1"/>
            <a:endParaRPr lang="en-US" dirty="0"/>
          </a:p>
          <a:p>
            <a:pPr marL="324000" lvl="1" indent="0">
              <a:buNone/>
            </a:pPr>
            <a:endParaRPr lang="en-US" dirty="0"/>
          </a:p>
          <a:p>
            <a:pPr marL="324000" lvl="1" indent="0">
              <a:buNone/>
            </a:pPr>
            <a:endParaRPr lang="en-US" dirty="0"/>
          </a:p>
          <a:p>
            <a:r>
              <a:rPr lang="en-US" dirty="0"/>
              <a:t>Section 3-3:</a:t>
            </a:r>
          </a:p>
          <a:p>
            <a:pPr lvl="1"/>
            <a:r>
              <a:rPr lang="en-US" dirty="0"/>
              <a:t>V3 = </a:t>
            </a:r>
            <a:r>
              <a:rPr lang="en-US" dirty="0" err="1"/>
              <a:t>Va</a:t>
            </a:r>
            <a:r>
              <a:rPr lang="en-US" dirty="0"/>
              <a:t> – 90 + </a:t>
            </a:r>
            <a:r>
              <a:rPr lang="en-US" dirty="0" err="1"/>
              <a:t>Vb</a:t>
            </a:r>
            <a:endParaRPr lang="en-US" dirty="0"/>
          </a:p>
          <a:p>
            <a:pPr lvl="1"/>
            <a:r>
              <a:rPr lang="en-US" dirty="0"/>
              <a:t>M3 = -</a:t>
            </a:r>
            <a:r>
              <a:rPr lang="en-US" dirty="0" err="1"/>
              <a:t>Va</a:t>
            </a:r>
            <a:r>
              <a:rPr lang="en-US" dirty="0"/>
              <a:t>*(x – A) –(-90)*(x – </a:t>
            </a:r>
            <a:r>
              <a:rPr lang="en-US" dirty="0" err="1"/>
              <a:t>xp</a:t>
            </a:r>
            <a:r>
              <a:rPr lang="en-US" dirty="0"/>
              <a:t>) – </a:t>
            </a:r>
            <a:r>
              <a:rPr lang="en-US" dirty="0" err="1"/>
              <a:t>Vb</a:t>
            </a:r>
            <a:r>
              <a:rPr lang="en-US" dirty="0"/>
              <a:t>*(x – B)</a:t>
            </a:r>
          </a:p>
          <a:p>
            <a:pPr lvl="1"/>
            <a:endParaRPr lang="en-US" dirty="0"/>
          </a:p>
          <a:p>
            <a:pPr lvl="1"/>
            <a:endParaRPr lang="en-US" dirty="0"/>
          </a:p>
          <a:p>
            <a:pPr lvl="1"/>
            <a:endParaRPr lang="en-US" dirty="0"/>
          </a:p>
          <a:p>
            <a:pPr marL="324000" lvl="1" indent="0">
              <a:buNone/>
            </a:pPr>
            <a:endParaRPr lang="en-US" dirty="0"/>
          </a:p>
        </p:txBody>
      </p:sp>
      <p:pic>
        <p:nvPicPr>
          <p:cNvPr id="92" name="Picture 91">
            <a:extLst>
              <a:ext uri="{FF2B5EF4-FFF2-40B4-BE49-F238E27FC236}">
                <a16:creationId xmlns:a16="http://schemas.microsoft.com/office/drawing/2014/main" id="{E6E2018E-5C96-7218-80F5-3440119889D2}"/>
              </a:ext>
            </a:extLst>
          </p:cNvPr>
          <p:cNvPicPr>
            <a:picLocks noChangeAspect="1"/>
          </p:cNvPicPr>
          <p:nvPr/>
        </p:nvPicPr>
        <p:blipFill>
          <a:blip r:embed="rId2"/>
          <a:stretch>
            <a:fillRect/>
          </a:stretch>
        </p:blipFill>
        <p:spPr>
          <a:xfrm>
            <a:off x="5395213" y="4424256"/>
            <a:ext cx="4017633" cy="1475006"/>
          </a:xfrm>
          <a:prstGeom prst="rect">
            <a:avLst/>
          </a:prstGeom>
        </p:spPr>
      </p:pic>
      <p:pic>
        <p:nvPicPr>
          <p:cNvPr id="97" name="Picture 96">
            <a:extLst>
              <a:ext uri="{FF2B5EF4-FFF2-40B4-BE49-F238E27FC236}">
                <a16:creationId xmlns:a16="http://schemas.microsoft.com/office/drawing/2014/main" id="{E1EEFB42-5E6D-D6A7-8A7F-2BB56C2B1333}"/>
              </a:ext>
            </a:extLst>
          </p:cNvPr>
          <p:cNvPicPr>
            <a:picLocks noChangeAspect="1"/>
          </p:cNvPicPr>
          <p:nvPr/>
        </p:nvPicPr>
        <p:blipFill>
          <a:blip r:embed="rId3"/>
          <a:stretch>
            <a:fillRect/>
          </a:stretch>
        </p:blipFill>
        <p:spPr>
          <a:xfrm>
            <a:off x="5427939" y="1420995"/>
            <a:ext cx="1679997" cy="1300643"/>
          </a:xfrm>
          <a:prstGeom prst="rect">
            <a:avLst/>
          </a:prstGeom>
        </p:spPr>
      </p:pic>
      <p:pic>
        <p:nvPicPr>
          <p:cNvPr id="99" name="Picture 98">
            <a:extLst>
              <a:ext uri="{FF2B5EF4-FFF2-40B4-BE49-F238E27FC236}">
                <a16:creationId xmlns:a16="http://schemas.microsoft.com/office/drawing/2014/main" id="{9041F112-FD05-8082-0BD8-0884DD10EEB0}"/>
              </a:ext>
            </a:extLst>
          </p:cNvPr>
          <p:cNvPicPr>
            <a:picLocks noChangeAspect="1"/>
          </p:cNvPicPr>
          <p:nvPr/>
        </p:nvPicPr>
        <p:blipFill>
          <a:blip r:embed="rId4"/>
          <a:stretch>
            <a:fillRect/>
          </a:stretch>
        </p:blipFill>
        <p:spPr>
          <a:xfrm>
            <a:off x="5473320" y="2922865"/>
            <a:ext cx="2402712" cy="1311716"/>
          </a:xfrm>
          <a:prstGeom prst="rect">
            <a:avLst/>
          </a:prstGeom>
        </p:spPr>
      </p:pic>
      <p:cxnSp>
        <p:nvCxnSpPr>
          <p:cNvPr id="101" name="Straight Arrow Connector 100">
            <a:extLst>
              <a:ext uri="{FF2B5EF4-FFF2-40B4-BE49-F238E27FC236}">
                <a16:creationId xmlns:a16="http://schemas.microsoft.com/office/drawing/2014/main" id="{0EFE1FC8-4C77-F27C-325C-FB448A564E3F}"/>
              </a:ext>
            </a:extLst>
          </p:cNvPr>
          <p:cNvCxnSpPr/>
          <p:nvPr/>
        </p:nvCxnSpPr>
        <p:spPr>
          <a:xfrm>
            <a:off x="7940200" y="3429000"/>
            <a:ext cx="0" cy="477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06" name="Group 105">
            <a:extLst>
              <a:ext uri="{FF2B5EF4-FFF2-40B4-BE49-F238E27FC236}">
                <a16:creationId xmlns:a16="http://schemas.microsoft.com/office/drawing/2014/main" id="{C45FBD6F-689B-3B83-79E8-13BA8C8C5E5E}"/>
              </a:ext>
            </a:extLst>
          </p:cNvPr>
          <p:cNvGrpSpPr/>
          <p:nvPr/>
        </p:nvGrpSpPr>
        <p:grpSpPr>
          <a:xfrm>
            <a:off x="7823200" y="3256280"/>
            <a:ext cx="446505" cy="786331"/>
            <a:chOff x="7823200" y="3256280"/>
            <a:chExt cx="446505" cy="786331"/>
          </a:xfrm>
        </p:grpSpPr>
        <p:sp>
          <p:nvSpPr>
            <p:cNvPr id="102" name="Arc 101">
              <a:extLst>
                <a:ext uri="{FF2B5EF4-FFF2-40B4-BE49-F238E27FC236}">
                  <a16:creationId xmlns:a16="http://schemas.microsoft.com/office/drawing/2014/main" id="{090C37D0-691F-806C-58FA-857EA399DA55}"/>
                </a:ext>
              </a:extLst>
            </p:cNvPr>
            <p:cNvSpPr/>
            <p:nvPr/>
          </p:nvSpPr>
          <p:spPr>
            <a:xfrm>
              <a:off x="7823200" y="3256280"/>
              <a:ext cx="446505" cy="786331"/>
            </a:xfrm>
            <a:prstGeom prst="arc">
              <a:avLst>
                <a:gd name="adj1" fmla="val 13955051"/>
                <a:gd name="adj2" fmla="val 531520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04" name="Straight Arrow Connector 103">
              <a:extLst>
                <a:ext uri="{FF2B5EF4-FFF2-40B4-BE49-F238E27FC236}">
                  <a16:creationId xmlns:a16="http://schemas.microsoft.com/office/drawing/2014/main" id="{AF6BFEE8-6E00-557A-6BD1-B2D6895FCE82}"/>
                </a:ext>
              </a:extLst>
            </p:cNvPr>
            <p:cNvCxnSpPr>
              <a:cxnSpLocks/>
            </p:cNvCxnSpPr>
            <p:nvPr/>
          </p:nvCxnSpPr>
          <p:spPr>
            <a:xfrm flipH="1" flipV="1">
              <a:off x="7940200" y="4030313"/>
              <a:ext cx="111600" cy="6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07" name="TextBox 106">
            <a:extLst>
              <a:ext uri="{FF2B5EF4-FFF2-40B4-BE49-F238E27FC236}">
                <a16:creationId xmlns:a16="http://schemas.microsoft.com/office/drawing/2014/main" id="{62EAEBE8-677B-5408-AB0D-1B8BBA1A0E54}"/>
              </a:ext>
            </a:extLst>
          </p:cNvPr>
          <p:cNvSpPr txBox="1"/>
          <p:nvPr/>
        </p:nvSpPr>
        <p:spPr>
          <a:xfrm>
            <a:off x="7876032" y="3525052"/>
            <a:ext cx="446505" cy="338554"/>
          </a:xfrm>
          <a:prstGeom prst="rect">
            <a:avLst/>
          </a:prstGeom>
          <a:noFill/>
        </p:spPr>
        <p:txBody>
          <a:bodyPr wrap="square" rtlCol="0">
            <a:spAutoFit/>
          </a:bodyPr>
          <a:lstStyle/>
          <a:p>
            <a:r>
              <a:rPr lang="en-US" sz="1600" dirty="0"/>
              <a:t>V2</a:t>
            </a:r>
            <a:endParaRPr lang="en-IN" sz="1600" dirty="0"/>
          </a:p>
        </p:txBody>
      </p:sp>
      <p:sp>
        <p:nvSpPr>
          <p:cNvPr id="108" name="TextBox 107">
            <a:extLst>
              <a:ext uri="{FF2B5EF4-FFF2-40B4-BE49-F238E27FC236}">
                <a16:creationId xmlns:a16="http://schemas.microsoft.com/office/drawing/2014/main" id="{119D26A9-DEAD-5DC0-5003-83C3FBA56C23}"/>
              </a:ext>
            </a:extLst>
          </p:cNvPr>
          <p:cNvSpPr txBox="1"/>
          <p:nvPr/>
        </p:nvSpPr>
        <p:spPr>
          <a:xfrm>
            <a:off x="8090728" y="3922260"/>
            <a:ext cx="482600" cy="338554"/>
          </a:xfrm>
          <a:prstGeom prst="rect">
            <a:avLst/>
          </a:prstGeom>
          <a:noFill/>
        </p:spPr>
        <p:txBody>
          <a:bodyPr wrap="square" rtlCol="0">
            <a:spAutoFit/>
          </a:bodyPr>
          <a:lstStyle/>
          <a:p>
            <a:r>
              <a:rPr lang="en-US" sz="1600" dirty="0"/>
              <a:t>M2</a:t>
            </a:r>
            <a:endParaRPr lang="en-IN" sz="1600" dirty="0"/>
          </a:p>
        </p:txBody>
      </p:sp>
      <p:grpSp>
        <p:nvGrpSpPr>
          <p:cNvPr id="109" name="Group 108">
            <a:extLst>
              <a:ext uri="{FF2B5EF4-FFF2-40B4-BE49-F238E27FC236}">
                <a16:creationId xmlns:a16="http://schemas.microsoft.com/office/drawing/2014/main" id="{A23B4E4F-406B-6AC1-E219-46D6710759F2}"/>
              </a:ext>
            </a:extLst>
          </p:cNvPr>
          <p:cNvGrpSpPr/>
          <p:nvPr/>
        </p:nvGrpSpPr>
        <p:grpSpPr>
          <a:xfrm>
            <a:off x="9367520" y="4780145"/>
            <a:ext cx="446505" cy="786331"/>
            <a:chOff x="7823200" y="3256280"/>
            <a:chExt cx="446505" cy="786331"/>
          </a:xfrm>
        </p:grpSpPr>
        <p:sp>
          <p:nvSpPr>
            <p:cNvPr id="110" name="Arc 109">
              <a:extLst>
                <a:ext uri="{FF2B5EF4-FFF2-40B4-BE49-F238E27FC236}">
                  <a16:creationId xmlns:a16="http://schemas.microsoft.com/office/drawing/2014/main" id="{86E4E0C6-6358-AE0F-4B5D-E7AD6712C683}"/>
                </a:ext>
              </a:extLst>
            </p:cNvPr>
            <p:cNvSpPr/>
            <p:nvPr/>
          </p:nvSpPr>
          <p:spPr>
            <a:xfrm>
              <a:off x="7823200" y="3256280"/>
              <a:ext cx="446505" cy="786331"/>
            </a:xfrm>
            <a:prstGeom prst="arc">
              <a:avLst>
                <a:gd name="adj1" fmla="val 13955051"/>
                <a:gd name="adj2" fmla="val 531520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11" name="Straight Arrow Connector 110">
              <a:extLst>
                <a:ext uri="{FF2B5EF4-FFF2-40B4-BE49-F238E27FC236}">
                  <a16:creationId xmlns:a16="http://schemas.microsoft.com/office/drawing/2014/main" id="{AAE02FC9-A8FD-84AD-88EA-474472DF3CD5}"/>
                </a:ext>
              </a:extLst>
            </p:cNvPr>
            <p:cNvCxnSpPr>
              <a:cxnSpLocks/>
            </p:cNvCxnSpPr>
            <p:nvPr/>
          </p:nvCxnSpPr>
          <p:spPr>
            <a:xfrm flipH="1" flipV="1">
              <a:off x="7940200" y="4030313"/>
              <a:ext cx="111600" cy="6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12" name="Straight Arrow Connector 111">
            <a:extLst>
              <a:ext uri="{FF2B5EF4-FFF2-40B4-BE49-F238E27FC236}">
                <a16:creationId xmlns:a16="http://schemas.microsoft.com/office/drawing/2014/main" id="{E480A7A9-5207-DAA6-1A6C-CD5E3EB894BE}"/>
              </a:ext>
            </a:extLst>
          </p:cNvPr>
          <p:cNvCxnSpPr/>
          <p:nvPr/>
        </p:nvCxnSpPr>
        <p:spPr>
          <a:xfrm>
            <a:off x="9525240" y="4998720"/>
            <a:ext cx="0" cy="477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6563AF62-A40A-1D77-45AD-FEABCE779D49}"/>
              </a:ext>
            </a:extLst>
          </p:cNvPr>
          <p:cNvSpPr txBox="1"/>
          <p:nvPr/>
        </p:nvSpPr>
        <p:spPr>
          <a:xfrm>
            <a:off x="9445492" y="5040563"/>
            <a:ext cx="492680" cy="338554"/>
          </a:xfrm>
          <a:prstGeom prst="rect">
            <a:avLst/>
          </a:prstGeom>
          <a:noFill/>
        </p:spPr>
        <p:txBody>
          <a:bodyPr wrap="square" rtlCol="0">
            <a:spAutoFit/>
          </a:bodyPr>
          <a:lstStyle/>
          <a:p>
            <a:r>
              <a:rPr lang="en-US" sz="1600" dirty="0"/>
              <a:t>V3</a:t>
            </a:r>
            <a:endParaRPr lang="en-IN" sz="1600" dirty="0"/>
          </a:p>
        </p:txBody>
      </p:sp>
      <p:sp>
        <p:nvSpPr>
          <p:cNvPr id="114" name="TextBox 113">
            <a:extLst>
              <a:ext uri="{FF2B5EF4-FFF2-40B4-BE49-F238E27FC236}">
                <a16:creationId xmlns:a16="http://schemas.microsoft.com/office/drawing/2014/main" id="{3C624CA6-F4E3-E715-6EDA-1DE8D8FE1338}"/>
              </a:ext>
            </a:extLst>
          </p:cNvPr>
          <p:cNvSpPr txBox="1"/>
          <p:nvPr/>
        </p:nvSpPr>
        <p:spPr>
          <a:xfrm>
            <a:off x="9540320" y="5500704"/>
            <a:ext cx="482600" cy="338554"/>
          </a:xfrm>
          <a:prstGeom prst="rect">
            <a:avLst/>
          </a:prstGeom>
          <a:noFill/>
        </p:spPr>
        <p:txBody>
          <a:bodyPr wrap="square" rtlCol="0">
            <a:spAutoFit/>
          </a:bodyPr>
          <a:lstStyle/>
          <a:p>
            <a:r>
              <a:rPr lang="en-US" sz="1600" dirty="0"/>
              <a:t>M3</a:t>
            </a:r>
            <a:endParaRPr lang="en-IN" sz="1600" dirty="0"/>
          </a:p>
        </p:txBody>
      </p:sp>
    </p:spTree>
    <p:extLst>
      <p:ext uri="{BB962C8B-B14F-4D97-AF65-F5344CB8AC3E}">
        <p14:creationId xmlns:p14="http://schemas.microsoft.com/office/powerpoint/2010/main" val="18179942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8FACC4-38AE-D2D2-1E40-29654B799AB0}"/>
              </a:ext>
            </a:extLst>
          </p:cNvPr>
          <p:cNvSpPr>
            <a:spLocks noGrp="1"/>
          </p:cNvSpPr>
          <p:nvPr>
            <p:ph idx="1"/>
          </p:nvPr>
        </p:nvSpPr>
        <p:spPr/>
        <p:txBody>
          <a:bodyPr/>
          <a:lstStyle/>
          <a:p>
            <a:endParaRPr lang="en-IN" dirty="0"/>
          </a:p>
        </p:txBody>
      </p:sp>
      <p:sp>
        <p:nvSpPr>
          <p:cNvPr id="17" name="Rectangle 16">
            <a:extLst>
              <a:ext uri="{FF2B5EF4-FFF2-40B4-BE49-F238E27FC236}">
                <a16:creationId xmlns:a16="http://schemas.microsoft.com/office/drawing/2014/main" id="{F8092B4D-B5B6-F9C0-82C9-0A13592214C4}"/>
              </a:ext>
            </a:extLst>
          </p:cNvPr>
          <p:cNvSpPr/>
          <p:nvPr/>
        </p:nvSpPr>
        <p:spPr>
          <a:xfrm>
            <a:off x="6400800" y="721895"/>
            <a:ext cx="5205663" cy="57270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TextBox 17">
            <a:extLst>
              <a:ext uri="{FF2B5EF4-FFF2-40B4-BE49-F238E27FC236}">
                <a16:creationId xmlns:a16="http://schemas.microsoft.com/office/drawing/2014/main" id="{5417EB38-9E21-7BA9-8F57-5488781C9EFA}"/>
              </a:ext>
            </a:extLst>
          </p:cNvPr>
          <p:cNvSpPr txBox="1"/>
          <p:nvPr/>
        </p:nvSpPr>
        <p:spPr>
          <a:xfrm>
            <a:off x="6537158" y="858253"/>
            <a:ext cx="4940968" cy="646331"/>
          </a:xfrm>
          <a:prstGeom prst="rect">
            <a:avLst/>
          </a:prstGeom>
          <a:noFill/>
        </p:spPr>
        <p:txBody>
          <a:bodyPr wrap="square" rtlCol="0">
            <a:spAutoFit/>
          </a:bodyPr>
          <a:lstStyle/>
          <a:p>
            <a:endParaRPr lang="en-IN" dirty="0"/>
          </a:p>
          <a:p>
            <a:r>
              <a:rPr lang="en-IN" dirty="0"/>
              <a:t>If beam is subjected to any point load</a:t>
            </a:r>
          </a:p>
        </p:txBody>
      </p:sp>
      <p:sp>
        <p:nvSpPr>
          <p:cNvPr id="19" name="Arrow: Bent-Up 18">
            <a:extLst>
              <a:ext uri="{FF2B5EF4-FFF2-40B4-BE49-F238E27FC236}">
                <a16:creationId xmlns:a16="http://schemas.microsoft.com/office/drawing/2014/main" id="{4789270A-E432-EDF5-694C-47458736C5D7}"/>
              </a:ext>
            </a:extLst>
          </p:cNvPr>
          <p:cNvSpPr/>
          <p:nvPr/>
        </p:nvSpPr>
        <p:spPr>
          <a:xfrm rot="5400000">
            <a:off x="6408431" y="1740181"/>
            <a:ext cx="853604" cy="38241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Rectangle 19">
            <a:extLst>
              <a:ext uri="{FF2B5EF4-FFF2-40B4-BE49-F238E27FC236}">
                <a16:creationId xmlns:a16="http://schemas.microsoft.com/office/drawing/2014/main" id="{C89C5C0A-A3F5-AAFC-E82D-C5348081952A}"/>
              </a:ext>
            </a:extLst>
          </p:cNvPr>
          <p:cNvSpPr/>
          <p:nvPr/>
        </p:nvSpPr>
        <p:spPr>
          <a:xfrm>
            <a:off x="7079992" y="2078634"/>
            <a:ext cx="4398134" cy="42339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1" name="TextBox 20">
            <a:extLst>
              <a:ext uri="{FF2B5EF4-FFF2-40B4-BE49-F238E27FC236}">
                <a16:creationId xmlns:a16="http://schemas.microsoft.com/office/drawing/2014/main" id="{BA21E8EC-3587-B5F5-B0F4-297339A15D07}"/>
              </a:ext>
            </a:extLst>
          </p:cNvPr>
          <p:cNvSpPr txBox="1"/>
          <p:nvPr/>
        </p:nvSpPr>
        <p:spPr>
          <a:xfrm>
            <a:off x="7154779" y="2213811"/>
            <a:ext cx="3834063" cy="646331"/>
          </a:xfrm>
          <a:prstGeom prst="rect">
            <a:avLst/>
          </a:prstGeom>
          <a:noFill/>
        </p:spPr>
        <p:txBody>
          <a:bodyPr wrap="square" rtlCol="0">
            <a:spAutoFit/>
          </a:bodyPr>
          <a:lstStyle/>
          <a:p>
            <a:r>
              <a:rPr lang="en-IN" dirty="0"/>
              <a:t>Iterating through all the point loads on the beam one by one</a:t>
            </a:r>
          </a:p>
        </p:txBody>
      </p:sp>
      <p:sp>
        <p:nvSpPr>
          <p:cNvPr id="22" name="Rectangle 21">
            <a:extLst>
              <a:ext uri="{FF2B5EF4-FFF2-40B4-BE49-F238E27FC236}">
                <a16:creationId xmlns:a16="http://schemas.microsoft.com/office/drawing/2014/main" id="{C8C4E9AA-4547-B2C6-F320-5D54B40FA011}"/>
              </a:ext>
            </a:extLst>
          </p:cNvPr>
          <p:cNvSpPr/>
          <p:nvPr/>
        </p:nvSpPr>
        <p:spPr>
          <a:xfrm>
            <a:off x="7620000" y="2877364"/>
            <a:ext cx="3745832" cy="3346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3" name="Arrow: Bent-Up 22">
            <a:extLst>
              <a:ext uri="{FF2B5EF4-FFF2-40B4-BE49-F238E27FC236}">
                <a16:creationId xmlns:a16="http://schemas.microsoft.com/office/drawing/2014/main" id="{78E7B76A-A238-1F7F-9DA1-085708A3C955}"/>
              </a:ext>
            </a:extLst>
          </p:cNvPr>
          <p:cNvSpPr/>
          <p:nvPr/>
        </p:nvSpPr>
        <p:spPr>
          <a:xfrm rot="5400000">
            <a:off x="7294050" y="2914557"/>
            <a:ext cx="451374" cy="200527"/>
          </a:xfrm>
          <a:prstGeom prst="bentUpArrow">
            <a:avLst>
              <a:gd name="adj1" fmla="val 37001"/>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3B1B12B1-07A8-BD58-854E-5E244323302A}"/>
              </a:ext>
            </a:extLst>
          </p:cNvPr>
          <p:cNvSpPr txBox="1"/>
          <p:nvPr/>
        </p:nvSpPr>
        <p:spPr>
          <a:xfrm>
            <a:off x="7740316" y="3023937"/>
            <a:ext cx="3505200" cy="3046988"/>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t>Calling the function at left hand side and </a:t>
            </a:r>
            <a:r>
              <a:rPr lang="en-IN" sz="1600" dirty="0" err="1"/>
              <a:t>and</a:t>
            </a:r>
            <a:r>
              <a:rPr lang="en-IN" sz="1600" dirty="0"/>
              <a:t> returning the value of shear forces and moment in a container</a:t>
            </a:r>
          </a:p>
          <a:p>
            <a:endParaRPr lang="en-IN" sz="1600" dirty="0"/>
          </a:p>
          <a:p>
            <a:pPr marL="285750" indent="-285750">
              <a:buFont typeface="Wingdings" panose="05000000000000000000" pitchFamily="2" charset="2"/>
              <a:buChar char="Ø"/>
            </a:pPr>
            <a:r>
              <a:rPr lang="en-IN" sz="1600" dirty="0"/>
              <a:t>Appending the value of shear forces in a shear force container array row wise</a:t>
            </a:r>
          </a:p>
          <a:p>
            <a:pPr marL="285750" indent="-285750">
              <a:buFont typeface="Wingdings" panose="05000000000000000000" pitchFamily="2" charset="2"/>
              <a:buChar char="Ø"/>
            </a:pPr>
            <a:endParaRPr lang="en-IN" sz="1600" dirty="0"/>
          </a:p>
          <a:p>
            <a:pPr marL="285750" indent="-285750">
              <a:buFont typeface="Wingdings" panose="05000000000000000000" pitchFamily="2" charset="2"/>
              <a:buChar char="Ø"/>
            </a:pPr>
            <a:r>
              <a:rPr lang="en-IN" sz="1600" dirty="0"/>
              <a:t>Appending the value of moment in a moment container array row wise</a:t>
            </a:r>
          </a:p>
          <a:p>
            <a:endParaRPr lang="en-IN" sz="1600" dirty="0"/>
          </a:p>
        </p:txBody>
      </p:sp>
      <p:sp>
        <p:nvSpPr>
          <p:cNvPr id="29" name="Arrow: Bent 28">
            <a:extLst>
              <a:ext uri="{FF2B5EF4-FFF2-40B4-BE49-F238E27FC236}">
                <a16:creationId xmlns:a16="http://schemas.microsoft.com/office/drawing/2014/main" id="{F90CD18F-6407-9C8F-FFC9-E73C50A44613}"/>
              </a:ext>
            </a:extLst>
          </p:cNvPr>
          <p:cNvSpPr/>
          <p:nvPr/>
        </p:nvSpPr>
        <p:spPr>
          <a:xfrm rot="16200000">
            <a:off x="5993054" y="3953051"/>
            <a:ext cx="2780654" cy="457203"/>
          </a:xfrm>
          <a:prstGeom prst="bentArrow">
            <a:avLst>
              <a:gd name="adj1" fmla="val 17983"/>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30" name="TextBox 29">
            <a:extLst>
              <a:ext uri="{FF2B5EF4-FFF2-40B4-BE49-F238E27FC236}">
                <a16:creationId xmlns:a16="http://schemas.microsoft.com/office/drawing/2014/main" id="{4D667759-4EE8-F94D-C5CE-CD1F1A63274A}"/>
              </a:ext>
            </a:extLst>
          </p:cNvPr>
          <p:cNvSpPr txBox="1"/>
          <p:nvPr/>
        </p:nvSpPr>
        <p:spPr>
          <a:xfrm>
            <a:off x="452855" y="721895"/>
            <a:ext cx="5488939" cy="369332"/>
          </a:xfrm>
          <a:prstGeom prst="rect">
            <a:avLst/>
          </a:prstGeom>
          <a:noFill/>
        </p:spPr>
        <p:txBody>
          <a:bodyPr wrap="none" rtlCol="0">
            <a:spAutoFit/>
          </a:bodyPr>
          <a:lstStyle/>
          <a:p>
            <a:r>
              <a:rPr lang="en-IN" dirty="0"/>
              <a:t>Function to calculate shear force and bending moment</a:t>
            </a:r>
          </a:p>
        </p:txBody>
      </p:sp>
      <p:sp>
        <p:nvSpPr>
          <p:cNvPr id="31" name="Rectangle 30">
            <a:extLst>
              <a:ext uri="{FF2B5EF4-FFF2-40B4-BE49-F238E27FC236}">
                <a16:creationId xmlns:a16="http://schemas.microsoft.com/office/drawing/2014/main" id="{257A0F72-8F28-1132-232B-688956B67C78}"/>
              </a:ext>
            </a:extLst>
          </p:cNvPr>
          <p:cNvSpPr/>
          <p:nvPr/>
        </p:nvSpPr>
        <p:spPr>
          <a:xfrm>
            <a:off x="713874" y="1091227"/>
            <a:ext cx="4868779" cy="54780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2" name="TextBox 31">
            <a:extLst>
              <a:ext uri="{FF2B5EF4-FFF2-40B4-BE49-F238E27FC236}">
                <a16:creationId xmlns:a16="http://schemas.microsoft.com/office/drawing/2014/main" id="{86EE869C-A712-D4F3-6D30-FADACC3260F0}"/>
              </a:ext>
            </a:extLst>
          </p:cNvPr>
          <p:cNvSpPr txBox="1"/>
          <p:nvPr/>
        </p:nvSpPr>
        <p:spPr>
          <a:xfrm>
            <a:off x="834189" y="1323474"/>
            <a:ext cx="4636169" cy="3600986"/>
          </a:xfrm>
          <a:prstGeom prst="rect">
            <a:avLst/>
          </a:prstGeom>
          <a:noFill/>
        </p:spPr>
        <p:txBody>
          <a:bodyPr wrap="square" rtlCol="0">
            <a:spAutoFit/>
          </a:bodyPr>
          <a:lstStyle/>
          <a:p>
            <a:r>
              <a:rPr lang="en-IN" sz="1600" dirty="0" err="1"/>
              <a:t>Xp</a:t>
            </a:r>
            <a:r>
              <a:rPr lang="en-IN" sz="1600" dirty="0"/>
              <a:t> =&gt; location of point load</a:t>
            </a:r>
          </a:p>
          <a:p>
            <a:r>
              <a:rPr lang="en-IN" sz="1600" dirty="0" err="1"/>
              <a:t>Fy</a:t>
            </a:r>
            <a:r>
              <a:rPr lang="en-IN" sz="1600" dirty="0"/>
              <a:t> =&gt; magnitude of point load</a:t>
            </a:r>
          </a:p>
          <a:p>
            <a:r>
              <a:rPr lang="en-IN" sz="1600" dirty="0" err="1"/>
              <a:t>Va</a:t>
            </a:r>
            <a:r>
              <a:rPr lang="en-IN" sz="1600" dirty="0"/>
              <a:t> =&gt; Vertical Reaction at A due to that      	particular point load(</a:t>
            </a:r>
            <a:r>
              <a:rPr lang="en-IN" sz="1600" dirty="0" err="1"/>
              <a:t>i.e</a:t>
            </a:r>
            <a:r>
              <a:rPr lang="en-IN" sz="1600" dirty="0"/>
              <a:t> from </a:t>
            </a:r>
            <a:r>
              <a:rPr lang="en-IN" sz="1600" dirty="0" err="1"/>
              <a:t>Pl_record</a:t>
            </a:r>
            <a:r>
              <a:rPr lang="en-IN" sz="1600" dirty="0"/>
              <a:t>   )</a:t>
            </a:r>
          </a:p>
          <a:p>
            <a:r>
              <a:rPr lang="en-IN" sz="1600" dirty="0" err="1"/>
              <a:t>Vb</a:t>
            </a:r>
            <a:r>
              <a:rPr lang="en-IN" sz="1600" dirty="0"/>
              <a:t> =&gt; Vertical Reaction at A due to that 	particular point load(</a:t>
            </a:r>
            <a:r>
              <a:rPr lang="en-IN" sz="1600" dirty="0" err="1"/>
              <a:t>i.e</a:t>
            </a:r>
            <a:r>
              <a:rPr lang="en-IN" sz="1600" dirty="0"/>
              <a:t> from </a:t>
            </a:r>
            <a:r>
              <a:rPr lang="en-IN" sz="1600" dirty="0" err="1"/>
              <a:t>Pl_record</a:t>
            </a:r>
            <a:r>
              <a:rPr lang="en-IN" sz="1600" dirty="0"/>
              <a:t>   )</a:t>
            </a:r>
          </a:p>
          <a:p>
            <a:endParaRPr lang="en-IN" sz="1600" dirty="0"/>
          </a:p>
          <a:p>
            <a:r>
              <a:rPr lang="en-IN" sz="1600" dirty="0"/>
              <a:t>Shear =&gt; array of length of span</a:t>
            </a:r>
          </a:p>
          <a:p>
            <a:r>
              <a:rPr lang="en-IN" sz="1600" dirty="0"/>
              <a:t>Moment =&gt; array of length of span</a:t>
            </a:r>
          </a:p>
          <a:p>
            <a:endParaRPr lang="en-IN" sz="1600" dirty="0"/>
          </a:p>
          <a:p>
            <a:r>
              <a:rPr lang="en-IN" sz="1600" dirty="0"/>
              <a:t>Iterate through each value of length of span</a:t>
            </a:r>
          </a:p>
          <a:p>
            <a:endParaRPr lang="en-IN" sz="1600" dirty="0"/>
          </a:p>
          <a:p>
            <a:endParaRPr lang="en-IN" dirty="0"/>
          </a:p>
          <a:p>
            <a:endParaRPr lang="en-IN" dirty="0"/>
          </a:p>
        </p:txBody>
      </p:sp>
      <p:sp>
        <p:nvSpPr>
          <p:cNvPr id="33" name="Rectangle 32">
            <a:extLst>
              <a:ext uri="{FF2B5EF4-FFF2-40B4-BE49-F238E27FC236}">
                <a16:creationId xmlns:a16="http://schemas.microsoft.com/office/drawing/2014/main" id="{03FE15AF-35A8-C3C1-87AE-887BB90937B7}"/>
              </a:ext>
            </a:extLst>
          </p:cNvPr>
          <p:cNvSpPr/>
          <p:nvPr/>
        </p:nvSpPr>
        <p:spPr>
          <a:xfrm>
            <a:off x="4275105" y="2108617"/>
            <a:ext cx="959930" cy="293557"/>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4" name="Rectangle 33">
            <a:extLst>
              <a:ext uri="{FF2B5EF4-FFF2-40B4-BE49-F238E27FC236}">
                <a16:creationId xmlns:a16="http://schemas.microsoft.com/office/drawing/2014/main" id="{52BF2DDF-8ED6-9E73-5A1E-7364B713DD47}"/>
              </a:ext>
            </a:extLst>
          </p:cNvPr>
          <p:cNvSpPr/>
          <p:nvPr/>
        </p:nvSpPr>
        <p:spPr>
          <a:xfrm>
            <a:off x="4272393" y="2573227"/>
            <a:ext cx="959930" cy="293557"/>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5" name="Rectangle 34">
            <a:extLst>
              <a:ext uri="{FF2B5EF4-FFF2-40B4-BE49-F238E27FC236}">
                <a16:creationId xmlns:a16="http://schemas.microsoft.com/office/drawing/2014/main" id="{822CB0DE-3030-B675-E8D3-246B0E125F1C}"/>
              </a:ext>
            </a:extLst>
          </p:cNvPr>
          <p:cNvSpPr/>
          <p:nvPr/>
        </p:nvSpPr>
        <p:spPr>
          <a:xfrm>
            <a:off x="1223323" y="4125061"/>
            <a:ext cx="4247035" cy="23238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6" name="Arrow: Bent-Up 35">
            <a:extLst>
              <a:ext uri="{FF2B5EF4-FFF2-40B4-BE49-F238E27FC236}">
                <a16:creationId xmlns:a16="http://schemas.microsoft.com/office/drawing/2014/main" id="{43E405D0-835B-8C94-BE04-FEB1B714365E}"/>
              </a:ext>
            </a:extLst>
          </p:cNvPr>
          <p:cNvSpPr/>
          <p:nvPr/>
        </p:nvSpPr>
        <p:spPr>
          <a:xfrm rot="5400000">
            <a:off x="859216" y="4151019"/>
            <a:ext cx="451374" cy="276839"/>
          </a:xfrm>
          <a:prstGeom prst="bentUpArrow">
            <a:avLst>
              <a:gd name="adj1" fmla="val 37001"/>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TextBox 36">
            <a:extLst>
              <a:ext uri="{FF2B5EF4-FFF2-40B4-BE49-F238E27FC236}">
                <a16:creationId xmlns:a16="http://schemas.microsoft.com/office/drawing/2014/main" id="{277082E9-8BC9-5AFF-5FFD-DD52CE17C641}"/>
              </a:ext>
            </a:extLst>
          </p:cNvPr>
          <p:cNvSpPr txBox="1"/>
          <p:nvPr/>
        </p:nvSpPr>
        <p:spPr>
          <a:xfrm>
            <a:off x="1284891" y="4203622"/>
            <a:ext cx="4065147" cy="2031325"/>
          </a:xfrm>
          <a:prstGeom prst="rect">
            <a:avLst/>
          </a:prstGeom>
          <a:noFill/>
        </p:spPr>
        <p:txBody>
          <a:bodyPr wrap="square" rtlCol="0">
            <a:spAutoFit/>
          </a:bodyPr>
          <a:lstStyle/>
          <a:p>
            <a:r>
              <a:rPr lang="en-IN" dirty="0"/>
              <a:t>Calculation of shear forces and moments using the formula and logic on the previous slide</a:t>
            </a:r>
          </a:p>
          <a:p>
            <a:endParaRPr lang="en-IN" dirty="0"/>
          </a:p>
          <a:p>
            <a:r>
              <a:rPr lang="en-IN" dirty="0"/>
              <a:t>Adding the value of the shear and moment in Shear, Moment array in that particular index of length</a:t>
            </a:r>
          </a:p>
        </p:txBody>
      </p:sp>
      <p:sp>
        <p:nvSpPr>
          <p:cNvPr id="38" name="Rectangle 37">
            <a:extLst>
              <a:ext uri="{FF2B5EF4-FFF2-40B4-BE49-F238E27FC236}">
                <a16:creationId xmlns:a16="http://schemas.microsoft.com/office/drawing/2014/main" id="{96B6DCCF-E35D-5FE8-334F-3862400E0593}"/>
              </a:ext>
            </a:extLst>
          </p:cNvPr>
          <p:cNvSpPr/>
          <p:nvPr/>
        </p:nvSpPr>
        <p:spPr>
          <a:xfrm>
            <a:off x="517190" y="754009"/>
            <a:ext cx="886494" cy="312791"/>
          </a:xfrm>
          <a:prstGeom prst="rect">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39" name="Rectangle 38">
            <a:extLst>
              <a:ext uri="{FF2B5EF4-FFF2-40B4-BE49-F238E27FC236}">
                <a16:creationId xmlns:a16="http://schemas.microsoft.com/office/drawing/2014/main" id="{BCDE4271-99A9-9CFA-D8C2-49413ED4CCCE}"/>
              </a:ext>
            </a:extLst>
          </p:cNvPr>
          <p:cNvSpPr/>
          <p:nvPr/>
        </p:nvSpPr>
        <p:spPr>
          <a:xfrm>
            <a:off x="9011652" y="3023937"/>
            <a:ext cx="782053" cy="332600"/>
          </a:xfrm>
          <a:prstGeom prst="rect">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150495165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7A1EC7-423A-FD19-7E03-152312406870}"/>
              </a:ext>
            </a:extLst>
          </p:cNvPr>
          <p:cNvSpPr>
            <a:spLocks noGrp="1"/>
          </p:cNvSpPr>
          <p:nvPr>
            <p:ph idx="1"/>
          </p:nvPr>
        </p:nvSpPr>
        <p:spPr/>
        <p:txBody>
          <a:bodyPr/>
          <a:lstStyle/>
          <a:p>
            <a:r>
              <a:rPr lang="en-IN" b="1" u="sng" dirty="0"/>
              <a:t>Reaction Calculation</a:t>
            </a:r>
          </a:p>
          <a:p>
            <a:pPr marL="324000" lvl="1" indent="0">
              <a:buNone/>
            </a:pPr>
            <a:r>
              <a:rPr lang="en-IN" dirty="0"/>
              <a:t>	</a:t>
            </a:r>
            <a:r>
              <a:rPr lang="el-GR" b="0" i="1" dirty="0">
                <a:solidFill>
                  <a:srgbClr val="000000"/>
                </a:solidFill>
                <a:effectLst/>
                <a:latin typeface="Times New Roman" panose="02020603050405020304" pitchFamily="18" charset="0"/>
                <a:ea typeface="Roboto" panose="02000000000000000000" pitchFamily="2" charset="0"/>
                <a:cs typeface="Times New Roman" panose="02020603050405020304" pitchFamily="18" charset="0"/>
              </a:rPr>
              <a:t> </a:t>
            </a:r>
            <a:endParaRPr lang="en-IN" b="0" i="1" dirty="0">
              <a:solidFill>
                <a:srgbClr val="000000"/>
              </a:solidFill>
              <a:effectLst/>
              <a:latin typeface="Times New Roman" panose="02020603050405020304" pitchFamily="18" charset="0"/>
              <a:ea typeface="Roboto" panose="02000000000000000000" pitchFamily="2" charset="0"/>
              <a:cs typeface="Times New Roman" panose="02020603050405020304" pitchFamily="18" charset="0"/>
            </a:endParaRPr>
          </a:p>
          <a:p>
            <a:pPr marL="324000" lvl="1" indent="0">
              <a:buNone/>
            </a:pPr>
            <a:r>
              <a:rPr lang="en-IN" i="1"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l-GR" b="0" i="1" dirty="0">
                <a:solidFill>
                  <a:srgbClr val="000000"/>
                </a:solidFill>
                <a:effectLst/>
                <a:latin typeface="Times New Roman" panose="02020603050405020304" pitchFamily="18" charset="0"/>
                <a:ea typeface="Roboto" panose="02000000000000000000" pitchFamily="2" charset="0"/>
                <a:cs typeface="Times New Roman" panose="02020603050405020304" pitchFamily="18" charset="0"/>
              </a:rPr>
              <a:t>Σ</a:t>
            </a:r>
            <a:r>
              <a:rPr lang="en-US" b="0" i="1" dirty="0">
                <a:solidFill>
                  <a:srgbClr val="000000"/>
                </a:solidFill>
                <a:effectLst/>
                <a:latin typeface="Times New Roman" panose="02020603050405020304" pitchFamily="18" charset="0"/>
                <a:ea typeface="Roboto" panose="02000000000000000000" pitchFamily="2" charset="0"/>
                <a:cs typeface="Times New Roman" panose="02020603050405020304" pitchFamily="18" charset="0"/>
              </a:rPr>
              <a:t>M </a:t>
            </a:r>
            <a:r>
              <a:rPr lang="en-US" b="0" i="1" baseline="-25000" dirty="0">
                <a:solidFill>
                  <a:srgbClr val="000000"/>
                </a:solidFill>
                <a:effectLst/>
                <a:latin typeface="Times New Roman" panose="02020603050405020304" pitchFamily="18" charset="0"/>
                <a:ea typeface="Roboto" panose="02000000000000000000" pitchFamily="2" charset="0"/>
                <a:cs typeface="Times New Roman" panose="02020603050405020304" pitchFamily="18" charset="0"/>
              </a:rPr>
              <a:t>A</a:t>
            </a:r>
            <a:r>
              <a:rPr lang="en-US" b="0" i="1" dirty="0">
                <a:solidFill>
                  <a:srgbClr val="000000"/>
                </a:solidFill>
                <a:effectLst/>
                <a:latin typeface="Times New Roman" panose="02020603050405020304" pitchFamily="18" charset="0"/>
                <a:ea typeface="Roboto" panose="02000000000000000000" pitchFamily="2" charset="0"/>
                <a:cs typeface="Times New Roman" panose="02020603050405020304" pitchFamily="18" charset="0"/>
              </a:rPr>
              <a:t>=0 </a:t>
            </a:r>
          </a:p>
          <a:p>
            <a:pPr marL="324000" lvl="1" indent="0">
              <a:buNone/>
            </a:pPr>
            <a:r>
              <a:rPr lang="en-US" dirty="0" err="1">
                <a:solidFill>
                  <a:srgbClr val="000000"/>
                </a:solidFill>
                <a:ea typeface="Roboto" panose="02000000000000000000" pitchFamily="2" charset="0"/>
                <a:cs typeface="Times New Roman" panose="02020603050405020304" pitchFamily="18" charset="0"/>
              </a:rPr>
              <a:t>la_Vb</a:t>
            </a:r>
            <a:r>
              <a:rPr lang="en-US" dirty="0">
                <a:solidFill>
                  <a:srgbClr val="000000"/>
                </a:solidFill>
                <a:ea typeface="Roboto" panose="02000000000000000000" pitchFamily="2" charset="0"/>
                <a:cs typeface="Times New Roman" panose="02020603050405020304" pitchFamily="18" charset="0"/>
              </a:rPr>
              <a:t> = B – A = 0</a:t>
            </a:r>
          </a:p>
          <a:p>
            <a:pPr marL="324000" lvl="1" indent="0">
              <a:buNone/>
            </a:pPr>
            <a:r>
              <a:rPr lang="en-US" dirty="0">
                <a:solidFill>
                  <a:srgbClr val="000000"/>
                </a:solidFill>
                <a:ea typeface="Roboto" panose="02000000000000000000" pitchFamily="2" charset="0"/>
                <a:cs typeface="Times New Roman" panose="02020603050405020304" pitchFamily="18" charset="0"/>
              </a:rPr>
              <a:t>M – </a:t>
            </a:r>
            <a:r>
              <a:rPr lang="en-US" dirty="0" err="1">
                <a:solidFill>
                  <a:srgbClr val="000000"/>
                </a:solidFill>
                <a:ea typeface="Roboto" panose="02000000000000000000" pitchFamily="2" charset="0"/>
                <a:cs typeface="Times New Roman" panose="02020603050405020304" pitchFamily="18" charset="0"/>
              </a:rPr>
              <a:t>Vb</a:t>
            </a:r>
            <a:r>
              <a:rPr lang="en-US" dirty="0">
                <a:solidFill>
                  <a:srgbClr val="000000"/>
                </a:solidFill>
                <a:ea typeface="Roboto" panose="02000000000000000000" pitchFamily="2" charset="0"/>
                <a:cs typeface="Times New Roman" panose="02020603050405020304" pitchFamily="18" charset="0"/>
              </a:rPr>
              <a:t>*(</a:t>
            </a:r>
            <a:r>
              <a:rPr lang="en-US" dirty="0" err="1">
                <a:solidFill>
                  <a:srgbClr val="000000"/>
                </a:solidFill>
                <a:ea typeface="Roboto" panose="02000000000000000000" pitchFamily="2" charset="0"/>
                <a:cs typeface="Times New Roman" panose="02020603050405020304" pitchFamily="18" charset="0"/>
              </a:rPr>
              <a:t>la_Vb</a:t>
            </a:r>
            <a:r>
              <a:rPr lang="en-US" dirty="0">
                <a:solidFill>
                  <a:srgbClr val="000000"/>
                </a:solidFill>
                <a:ea typeface="Roboto" panose="02000000000000000000" pitchFamily="2" charset="0"/>
                <a:cs typeface="Times New Roman" panose="02020603050405020304" pitchFamily="18" charset="0"/>
              </a:rPr>
              <a:t>) = 0</a:t>
            </a:r>
          </a:p>
          <a:p>
            <a:pPr marL="324000" lvl="1" indent="0">
              <a:buNone/>
            </a:pPr>
            <a:r>
              <a:rPr lang="en-US" dirty="0" err="1">
                <a:solidFill>
                  <a:srgbClr val="000000"/>
                </a:solidFill>
                <a:ea typeface="Roboto" panose="02000000000000000000" pitchFamily="2" charset="0"/>
                <a:cs typeface="Times New Roman" panose="02020603050405020304" pitchFamily="18" charset="0"/>
              </a:rPr>
              <a:t>Vb</a:t>
            </a:r>
            <a:r>
              <a:rPr lang="en-US" dirty="0">
                <a:solidFill>
                  <a:srgbClr val="000000"/>
                </a:solidFill>
                <a:ea typeface="Roboto" panose="02000000000000000000" pitchFamily="2" charset="0"/>
                <a:cs typeface="Times New Roman" panose="02020603050405020304" pitchFamily="18" charset="0"/>
              </a:rPr>
              <a:t> =M / </a:t>
            </a:r>
            <a:r>
              <a:rPr lang="en-US" dirty="0" err="1">
                <a:solidFill>
                  <a:srgbClr val="000000"/>
                </a:solidFill>
                <a:ea typeface="Roboto" panose="02000000000000000000" pitchFamily="2" charset="0"/>
                <a:cs typeface="Times New Roman" panose="02020603050405020304" pitchFamily="18" charset="0"/>
              </a:rPr>
              <a:t>la_Vb</a:t>
            </a:r>
            <a:endParaRPr lang="en-US" dirty="0">
              <a:solidFill>
                <a:srgbClr val="000000"/>
              </a:solidFill>
              <a:ea typeface="Roboto" panose="02000000000000000000" pitchFamily="2" charset="0"/>
              <a:cs typeface="Times New Roman" panose="02020603050405020304" pitchFamily="18" charset="0"/>
            </a:endParaRPr>
          </a:p>
          <a:p>
            <a:pPr marL="324000" lvl="1" indent="0">
              <a:buNone/>
            </a:pPr>
            <a:r>
              <a:rPr lang="en-IN" dirty="0"/>
              <a:t>	</a:t>
            </a:r>
          </a:p>
          <a:p>
            <a:pPr marL="324000" lvl="1" indent="0">
              <a:buNone/>
            </a:pPr>
            <a:r>
              <a:rPr lang="en-IN" b="0" i="1" dirty="0">
                <a:solidFill>
                  <a:srgbClr val="000000"/>
                </a:solidFill>
                <a:effectLst/>
                <a:latin typeface="Times New Roman" panose="02020603050405020304" pitchFamily="18" charset="0"/>
                <a:ea typeface="Roboto" panose="02000000000000000000" pitchFamily="2" charset="0"/>
                <a:cs typeface="Times New Roman" panose="02020603050405020304" pitchFamily="18" charset="0"/>
              </a:rPr>
              <a:t>	</a:t>
            </a:r>
            <a:r>
              <a:rPr lang="el-GR" b="0" i="1" dirty="0">
                <a:solidFill>
                  <a:srgbClr val="000000"/>
                </a:solidFill>
                <a:effectLst/>
                <a:latin typeface="Times New Roman" panose="02020603050405020304" pitchFamily="18" charset="0"/>
                <a:ea typeface="Roboto" panose="02000000000000000000" pitchFamily="2" charset="0"/>
                <a:cs typeface="Times New Roman" panose="02020603050405020304" pitchFamily="18" charset="0"/>
              </a:rPr>
              <a:t> Σ</a:t>
            </a:r>
            <a:r>
              <a:rPr lang="en-US" i="1"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F</a:t>
            </a:r>
            <a:r>
              <a:rPr lang="en-US" i="1" baseline="-25000" dirty="0" err="1">
                <a:solidFill>
                  <a:srgbClr val="000000"/>
                </a:solidFill>
                <a:latin typeface="Times New Roman" panose="02020603050405020304" pitchFamily="18" charset="0"/>
                <a:ea typeface="Roboto" panose="02000000000000000000" pitchFamily="2" charset="0"/>
                <a:cs typeface="Times New Roman" panose="02020603050405020304" pitchFamily="18" charset="0"/>
              </a:rPr>
              <a:t>y</a:t>
            </a:r>
            <a:r>
              <a:rPr lang="en-US" i="1" baseline="-25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i="1"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=0 </a:t>
            </a:r>
          </a:p>
          <a:p>
            <a:pPr marL="324000" lvl="1" indent="0">
              <a:buNone/>
            </a:pPr>
            <a:r>
              <a:rPr lang="en-US" dirty="0" err="1">
                <a:solidFill>
                  <a:srgbClr val="000000"/>
                </a:solidFill>
                <a:ea typeface="Roboto" panose="02000000000000000000" pitchFamily="2" charset="0"/>
                <a:cs typeface="Times New Roman" panose="02020603050405020304" pitchFamily="18" charset="0"/>
              </a:rPr>
              <a:t>Va</a:t>
            </a:r>
            <a:r>
              <a:rPr lang="en-US" dirty="0">
                <a:solidFill>
                  <a:srgbClr val="000000"/>
                </a:solidFill>
                <a:ea typeface="Roboto" panose="02000000000000000000" pitchFamily="2" charset="0"/>
                <a:cs typeface="Times New Roman" panose="02020603050405020304" pitchFamily="18" charset="0"/>
              </a:rPr>
              <a:t> = -</a:t>
            </a:r>
            <a:r>
              <a:rPr lang="en-US" dirty="0" err="1">
                <a:solidFill>
                  <a:srgbClr val="000000"/>
                </a:solidFill>
                <a:ea typeface="Roboto" panose="02000000000000000000" pitchFamily="2" charset="0"/>
                <a:cs typeface="Times New Roman" panose="02020603050405020304" pitchFamily="18" charset="0"/>
              </a:rPr>
              <a:t>Vb</a:t>
            </a:r>
            <a:endParaRPr lang="en-IN" dirty="0"/>
          </a:p>
        </p:txBody>
      </p:sp>
      <p:grpSp>
        <p:nvGrpSpPr>
          <p:cNvPr id="4" name="Group 3">
            <a:extLst>
              <a:ext uri="{FF2B5EF4-FFF2-40B4-BE49-F238E27FC236}">
                <a16:creationId xmlns:a16="http://schemas.microsoft.com/office/drawing/2014/main" id="{F03EF42F-6CEB-14B0-2A4C-E2EB8D124AB8}"/>
              </a:ext>
            </a:extLst>
          </p:cNvPr>
          <p:cNvGrpSpPr/>
          <p:nvPr/>
        </p:nvGrpSpPr>
        <p:grpSpPr>
          <a:xfrm>
            <a:off x="4704680" y="813297"/>
            <a:ext cx="6906127" cy="2473255"/>
            <a:chOff x="2642935" y="537047"/>
            <a:chExt cx="6906127" cy="2473255"/>
          </a:xfrm>
        </p:grpSpPr>
        <p:grpSp>
          <p:nvGrpSpPr>
            <p:cNvPr id="5" name="Group 4">
              <a:extLst>
                <a:ext uri="{FF2B5EF4-FFF2-40B4-BE49-F238E27FC236}">
                  <a16:creationId xmlns:a16="http://schemas.microsoft.com/office/drawing/2014/main" id="{5A8CFE75-0E57-5C84-14C1-C9133E264907}"/>
                </a:ext>
              </a:extLst>
            </p:cNvPr>
            <p:cNvGrpSpPr/>
            <p:nvPr/>
          </p:nvGrpSpPr>
          <p:grpSpPr>
            <a:xfrm>
              <a:off x="2642935" y="537047"/>
              <a:ext cx="6906127" cy="2182272"/>
              <a:chOff x="2642935" y="537047"/>
              <a:chExt cx="6906127" cy="2182272"/>
            </a:xfrm>
          </p:grpSpPr>
          <p:sp>
            <p:nvSpPr>
              <p:cNvPr id="11" name="Rectangle 10">
                <a:extLst>
                  <a:ext uri="{FF2B5EF4-FFF2-40B4-BE49-F238E27FC236}">
                    <a16:creationId xmlns:a16="http://schemas.microsoft.com/office/drawing/2014/main" id="{848BAC2D-3781-4159-F5C7-8ACE752B5357}"/>
                  </a:ext>
                </a:extLst>
              </p:cNvPr>
              <p:cNvSpPr/>
              <p:nvPr/>
            </p:nvSpPr>
            <p:spPr>
              <a:xfrm>
                <a:off x="2642935" y="1764631"/>
                <a:ext cx="6906127" cy="20854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2" name="Isosceles Triangle 11">
                <a:extLst>
                  <a:ext uri="{FF2B5EF4-FFF2-40B4-BE49-F238E27FC236}">
                    <a16:creationId xmlns:a16="http://schemas.microsoft.com/office/drawing/2014/main" id="{86BE2A54-F9FD-AAF9-17C0-BD42C574B433}"/>
                  </a:ext>
                </a:extLst>
              </p:cNvPr>
              <p:cNvSpPr/>
              <p:nvPr/>
            </p:nvSpPr>
            <p:spPr>
              <a:xfrm>
                <a:off x="3641479" y="1973178"/>
                <a:ext cx="256673" cy="1992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Isosceles Triangle 12">
                <a:extLst>
                  <a:ext uri="{FF2B5EF4-FFF2-40B4-BE49-F238E27FC236}">
                    <a16:creationId xmlns:a16="http://schemas.microsoft.com/office/drawing/2014/main" id="{0AFD7092-45C9-E4FE-8747-7D23AF0588D0}"/>
                  </a:ext>
                </a:extLst>
              </p:cNvPr>
              <p:cNvSpPr/>
              <p:nvPr/>
            </p:nvSpPr>
            <p:spPr>
              <a:xfrm>
                <a:off x="7884697" y="1973178"/>
                <a:ext cx="256673" cy="1992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4" name="Oval 13">
                <a:extLst>
                  <a:ext uri="{FF2B5EF4-FFF2-40B4-BE49-F238E27FC236}">
                    <a16:creationId xmlns:a16="http://schemas.microsoft.com/office/drawing/2014/main" id="{151172EA-5DB7-B42F-BBCA-1A81D7F3AA8A}"/>
                  </a:ext>
                </a:extLst>
              </p:cNvPr>
              <p:cNvSpPr/>
              <p:nvPr/>
            </p:nvSpPr>
            <p:spPr>
              <a:xfrm>
                <a:off x="8045117" y="2188464"/>
                <a:ext cx="96253" cy="9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B989C9DD-9719-9342-1F0F-BA3808156887}"/>
                  </a:ext>
                </a:extLst>
              </p:cNvPr>
              <p:cNvSpPr/>
              <p:nvPr/>
            </p:nvSpPr>
            <p:spPr>
              <a:xfrm>
                <a:off x="7884697" y="2188464"/>
                <a:ext cx="96253" cy="9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a16="http://schemas.microsoft.com/office/drawing/2014/main" id="{921C82EA-B141-5F3F-4F7B-A2F207B22B9F}"/>
                  </a:ext>
                </a:extLst>
              </p:cNvPr>
              <p:cNvGrpSpPr/>
              <p:nvPr/>
            </p:nvGrpSpPr>
            <p:grpSpPr>
              <a:xfrm>
                <a:off x="3389846" y="2188463"/>
                <a:ext cx="760095" cy="64390"/>
                <a:chOff x="3507105" y="2188463"/>
                <a:chExt cx="760095" cy="64390"/>
              </a:xfrm>
            </p:grpSpPr>
            <p:cxnSp>
              <p:nvCxnSpPr>
                <p:cNvPr id="35" name="Straight Connector 34">
                  <a:extLst>
                    <a:ext uri="{FF2B5EF4-FFF2-40B4-BE49-F238E27FC236}">
                      <a16:creationId xmlns:a16="http://schemas.microsoft.com/office/drawing/2014/main" id="{E2E6A91D-5A96-64F2-8E90-4C72C1D20F77}"/>
                    </a:ext>
                  </a:extLst>
                </p:cNvPr>
                <p:cNvCxnSpPr/>
                <p:nvPr/>
              </p:nvCxnSpPr>
              <p:spPr>
                <a:xfrm>
                  <a:off x="3529263" y="2188464"/>
                  <a:ext cx="737937"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F68D1C00-D013-B7D0-6FC0-72E5B6513CBB}"/>
                    </a:ext>
                  </a:extLst>
                </p:cNvPr>
                <p:cNvCxnSpPr/>
                <p:nvPr/>
              </p:nvCxnSpPr>
              <p:spPr>
                <a:xfrm flipH="1">
                  <a:off x="3507105"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C41DAFF2-8B08-9FF6-6DF4-A08D7F12EAC4}"/>
                    </a:ext>
                  </a:extLst>
                </p:cNvPr>
                <p:cNvCxnSpPr/>
                <p:nvPr/>
              </p:nvCxnSpPr>
              <p:spPr>
                <a:xfrm flipH="1">
                  <a:off x="3618897"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09E322F-7B14-7CE1-507C-6F5C5EDF294B}"/>
                    </a:ext>
                  </a:extLst>
                </p:cNvPr>
                <p:cNvCxnSpPr/>
                <p:nvPr/>
              </p:nvCxnSpPr>
              <p:spPr>
                <a:xfrm flipH="1">
                  <a:off x="3730841"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1B253295-B5BC-387C-2EB4-B070A78EA833}"/>
                    </a:ext>
                  </a:extLst>
                </p:cNvPr>
                <p:cNvCxnSpPr/>
                <p:nvPr/>
              </p:nvCxnSpPr>
              <p:spPr>
                <a:xfrm flipH="1">
                  <a:off x="3848023"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8D7D411A-837B-C815-3062-F1FEC5898005}"/>
                    </a:ext>
                  </a:extLst>
                </p:cNvPr>
                <p:cNvCxnSpPr/>
                <p:nvPr/>
              </p:nvCxnSpPr>
              <p:spPr>
                <a:xfrm flipH="1">
                  <a:off x="3967162" y="2195322"/>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A10AD5EB-2B98-422E-D951-591BDBACCB13}"/>
                    </a:ext>
                  </a:extLst>
                </p:cNvPr>
                <p:cNvCxnSpPr/>
                <p:nvPr/>
              </p:nvCxnSpPr>
              <p:spPr>
                <a:xfrm flipH="1">
                  <a:off x="4079080" y="2190559"/>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F3E22F30-8BC7-E795-3ACE-DA05F4F3F5EA}"/>
                    </a:ext>
                  </a:extLst>
                </p:cNvPr>
                <p:cNvCxnSpPr/>
                <p:nvPr/>
              </p:nvCxnSpPr>
              <p:spPr>
                <a:xfrm flipH="1">
                  <a:off x="4182426" y="2194751"/>
                  <a:ext cx="78105" cy="57531"/>
                </a:xfrm>
                <a:prstGeom prst="line">
                  <a:avLst/>
                </a:prstGeom>
              </p:spPr>
              <p:style>
                <a:lnRef idx="1">
                  <a:schemeClr val="dk1"/>
                </a:lnRef>
                <a:fillRef idx="0">
                  <a:schemeClr val="dk1"/>
                </a:fillRef>
                <a:effectRef idx="0">
                  <a:schemeClr val="dk1"/>
                </a:effectRef>
                <a:fontRef idx="minor">
                  <a:schemeClr val="tx1"/>
                </a:fontRef>
              </p:style>
            </p:cxnSp>
          </p:grpSp>
          <p:grpSp>
            <p:nvGrpSpPr>
              <p:cNvPr id="17" name="Group 16">
                <a:extLst>
                  <a:ext uri="{FF2B5EF4-FFF2-40B4-BE49-F238E27FC236}">
                    <a16:creationId xmlns:a16="http://schemas.microsoft.com/office/drawing/2014/main" id="{47C2D077-D8FD-5719-35F0-4DDBFD760147}"/>
                  </a:ext>
                </a:extLst>
              </p:cNvPr>
              <p:cNvGrpSpPr/>
              <p:nvPr/>
            </p:nvGrpSpPr>
            <p:grpSpPr>
              <a:xfrm>
                <a:off x="7632985" y="2292625"/>
                <a:ext cx="760095" cy="64390"/>
                <a:chOff x="3507105" y="2188463"/>
                <a:chExt cx="760095" cy="64390"/>
              </a:xfrm>
            </p:grpSpPr>
            <p:cxnSp>
              <p:nvCxnSpPr>
                <p:cNvPr id="27" name="Straight Connector 26">
                  <a:extLst>
                    <a:ext uri="{FF2B5EF4-FFF2-40B4-BE49-F238E27FC236}">
                      <a16:creationId xmlns:a16="http://schemas.microsoft.com/office/drawing/2014/main" id="{47668DD6-53C7-4F19-38D0-88B6FA3A2071}"/>
                    </a:ext>
                  </a:extLst>
                </p:cNvPr>
                <p:cNvCxnSpPr/>
                <p:nvPr/>
              </p:nvCxnSpPr>
              <p:spPr>
                <a:xfrm>
                  <a:off x="3529263" y="2188464"/>
                  <a:ext cx="737937" cy="0"/>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236CF588-C792-4115-8FAC-8AE7477C13DA}"/>
                    </a:ext>
                  </a:extLst>
                </p:cNvPr>
                <p:cNvCxnSpPr/>
                <p:nvPr/>
              </p:nvCxnSpPr>
              <p:spPr>
                <a:xfrm flipH="1">
                  <a:off x="3507105"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CE3EC0FB-11E1-A228-2BAE-F350EC71E3A1}"/>
                    </a:ext>
                  </a:extLst>
                </p:cNvPr>
                <p:cNvCxnSpPr/>
                <p:nvPr/>
              </p:nvCxnSpPr>
              <p:spPr>
                <a:xfrm flipH="1">
                  <a:off x="3618897"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5D3856F2-6AB2-0D7B-FD67-7E532A8DE360}"/>
                    </a:ext>
                  </a:extLst>
                </p:cNvPr>
                <p:cNvCxnSpPr/>
                <p:nvPr/>
              </p:nvCxnSpPr>
              <p:spPr>
                <a:xfrm flipH="1">
                  <a:off x="3730841"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6B6B876F-B583-901B-23D8-D6C250A275E7}"/>
                    </a:ext>
                  </a:extLst>
                </p:cNvPr>
                <p:cNvCxnSpPr/>
                <p:nvPr/>
              </p:nvCxnSpPr>
              <p:spPr>
                <a:xfrm flipH="1">
                  <a:off x="3848023"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D0496F70-D95A-44E1-D9AC-8E1F6A9978DB}"/>
                    </a:ext>
                  </a:extLst>
                </p:cNvPr>
                <p:cNvCxnSpPr/>
                <p:nvPr/>
              </p:nvCxnSpPr>
              <p:spPr>
                <a:xfrm flipH="1">
                  <a:off x="3967162" y="2195322"/>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17CFC396-6C38-44A9-A8E7-F38BE6307656}"/>
                    </a:ext>
                  </a:extLst>
                </p:cNvPr>
                <p:cNvCxnSpPr/>
                <p:nvPr/>
              </p:nvCxnSpPr>
              <p:spPr>
                <a:xfrm flipH="1">
                  <a:off x="4079080" y="2190559"/>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6D3D7EEF-5078-C923-1A4B-D9D3F12FCD74}"/>
                    </a:ext>
                  </a:extLst>
                </p:cNvPr>
                <p:cNvCxnSpPr/>
                <p:nvPr/>
              </p:nvCxnSpPr>
              <p:spPr>
                <a:xfrm flipH="1">
                  <a:off x="4182426" y="2194751"/>
                  <a:ext cx="78105" cy="57531"/>
                </a:xfrm>
                <a:prstGeom prst="line">
                  <a:avLst/>
                </a:prstGeom>
              </p:spPr>
              <p:style>
                <a:lnRef idx="1">
                  <a:schemeClr val="dk1"/>
                </a:lnRef>
                <a:fillRef idx="0">
                  <a:schemeClr val="dk1"/>
                </a:fillRef>
                <a:effectRef idx="0">
                  <a:schemeClr val="dk1"/>
                </a:effectRef>
                <a:fontRef idx="minor">
                  <a:schemeClr val="tx1"/>
                </a:fontRef>
              </p:style>
            </p:cxnSp>
          </p:grpSp>
          <p:cxnSp>
            <p:nvCxnSpPr>
              <p:cNvPr id="20" name="Straight Arrow Connector 19">
                <a:extLst>
                  <a:ext uri="{FF2B5EF4-FFF2-40B4-BE49-F238E27FC236}">
                    <a16:creationId xmlns:a16="http://schemas.microsoft.com/office/drawing/2014/main" id="{46A0C8B5-D553-1AB2-063C-445D677D04ED}"/>
                  </a:ext>
                </a:extLst>
              </p:cNvPr>
              <p:cNvCxnSpPr>
                <a:cxnSpLocks/>
              </p:cNvCxnSpPr>
              <p:nvPr/>
            </p:nvCxnSpPr>
            <p:spPr>
              <a:xfrm>
                <a:off x="2642935" y="1427514"/>
                <a:ext cx="11380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7A156F08-E1FF-EA63-AF50-F05BB9DD0764}"/>
                  </a:ext>
                </a:extLst>
              </p:cNvPr>
              <p:cNvCxnSpPr>
                <a:cxnSpLocks/>
              </p:cNvCxnSpPr>
              <p:nvPr/>
            </p:nvCxnSpPr>
            <p:spPr>
              <a:xfrm>
                <a:off x="2642935" y="906379"/>
                <a:ext cx="690612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0A2C0E3-B795-A7A4-0AEF-7E6544500394}"/>
                  </a:ext>
                </a:extLst>
              </p:cNvPr>
              <p:cNvCxnSpPr>
                <a:cxnSpLocks/>
              </p:cNvCxnSpPr>
              <p:nvPr/>
            </p:nvCxnSpPr>
            <p:spPr>
              <a:xfrm>
                <a:off x="2657002" y="1612180"/>
                <a:ext cx="54021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0B0F51B-7919-F79D-2737-B6A10E25B9BC}"/>
                  </a:ext>
                </a:extLst>
              </p:cNvPr>
              <p:cNvSpPr txBox="1"/>
              <p:nvPr/>
            </p:nvSpPr>
            <p:spPr>
              <a:xfrm>
                <a:off x="3015916" y="1121665"/>
                <a:ext cx="563827" cy="369332"/>
              </a:xfrm>
              <a:prstGeom prst="rect">
                <a:avLst/>
              </a:prstGeom>
              <a:noFill/>
            </p:spPr>
            <p:txBody>
              <a:bodyPr wrap="square" rtlCol="0">
                <a:spAutoFit/>
              </a:bodyPr>
              <a:lstStyle/>
              <a:p>
                <a:r>
                  <a:rPr lang="en-US" dirty="0"/>
                  <a:t>A</a:t>
                </a:r>
                <a:endParaRPr lang="en-IN" dirty="0"/>
              </a:p>
            </p:txBody>
          </p:sp>
          <p:sp>
            <p:nvSpPr>
              <p:cNvPr id="24" name="TextBox 23">
                <a:extLst>
                  <a:ext uri="{FF2B5EF4-FFF2-40B4-BE49-F238E27FC236}">
                    <a16:creationId xmlns:a16="http://schemas.microsoft.com/office/drawing/2014/main" id="{69126496-D9BD-4D5E-7699-7B5B238043ED}"/>
                  </a:ext>
                </a:extLst>
              </p:cNvPr>
              <p:cNvSpPr txBox="1"/>
              <p:nvPr/>
            </p:nvSpPr>
            <p:spPr>
              <a:xfrm>
                <a:off x="5825161" y="537047"/>
                <a:ext cx="563827" cy="369332"/>
              </a:xfrm>
              <a:prstGeom prst="rect">
                <a:avLst/>
              </a:prstGeom>
              <a:noFill/>
            </p:spPr>
            <p:txBody>
              <a:bodyPr wrap="square" rtlCol="0">
                <a:spAutoFit/>
              </a:bodyPr>
              <a:lstStyle/>
              <a:p>
                <a:r>
                  <a:rPr lang="en-US" dirty="0" err="1"/>
                  <a:t>x</a:t>
                </a:r>
                <a:r>
                  <a:rPr lang="en-US" baseline="-25000" dirty="0" err="1"/>
                  <a:t>m</a:t>
                </a:r>
                <a:endParaRPr lang="en-IN" baseline="-25000" dirty="0"/>
              </a:p>
            </p:txBody>
          </p:sp>
          <p:sp>
            <p:nvSpPr>
              <p:cNvPr id="25" name="TextBox 24">
                <a:extLst>
                  <a:ext uri="{FF2B5EF4-FFF2-40B4-BE49-F238E27FC236}">
                    <a16:creationId xmlns:a16="http://schemas.microsoft.com/office/drawing/2014/main" id="{2C1BDDFB-8442-4885-89A2-222074B4A092}"/>
                  </a:ext>
                </a:extLst>
              </p:cNvPr>
              <p:cNvSpPr txBox="1"/>
              <p:nvPr/>
            </p:nvSpPr>
            <p:spPr>
              <a:xfrm>
                <a:off x="5108085" y="1273244"/>
                <a:ext cx="625642" cy="369332"/>
              </a:xfrm>
              <a:prstGeom prst="rect">
                <a:avLst/>
              </a:prstGeom>
              <a:noFill/>
            </p:spPr>
            <p:txBody>
              <a:bodyPr wrap="square" rtlCol="0">
                <a:spAutoFit/>
              </a:bodyPr>
              <a:lstStyle/>
              <a:p>
                <a:r>
                  <a:rPr lang="en-US" dirty="0"/>
                  <a:t>B</a:t>
                </a:r>
                <a:endParaRPr lang="en-IN" dirty="0"/>
              </a:p>
            </p:txBody>
          </p:sp>
          <p:cxnSp>
            <p:nvCxnSpPr>
              <p:cNvPr id="26" name="Straight Connector 25">
                <a:extLst>
                  <a:ext uri="{FF2B5EF4-FFF2-40B4-BE49-F238E27FC236}">
                    <a16:creationId xmlns:a16="http://schemas.microsoft.com/office/drawing/2014/main" id="{6DA1F630-13F0-56EE-6DA2-BC9AA1AEBFF5}"/>
                  </a:ext>
                </a:extLst>
              </p:cNvPr>
              <p:cNvCxnSpPr>
                <a:cxnSpLocks/>
              </p:cNvCxnSpPr>
              <p:nvPr/>
            </p:nvCxnSpPr>
            <p:spPr>
              <a:xfrm flipV="1">
                <a:off x="2642935" y="673768"/>
                <a:ext cx="0" cy="204555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6" name="Group 5">
              <a:extLst>
                <a:ext uri="{FF2B5EF4-FFF2-40B4-BE49-F238E27FC236}">
                  <a16:creationId xmlns:a16="http://schemas.microsoft.com/office/drawing/2014/main" id="{CF651A06-2482-CF6A-F6E9-AFDB64BF6EC8}"/>
                </a:ext>
              </a:extLst>
            </p:cNvPr>
            <p:cNvGrpSpPr/>
            <p:nvPr/>
          </p:nvGrpSpPr>
          <p:grpSpPr>
            <a:xfrm>
              <a:off x="3774092" y="2276476"/>
              <a:ext cx="5231920" cy="733826"/>
              <a:chOff x="3774092" y="2276476"/>
              <a:chExt cx="5231920" cy="733826"/>
            </a:xfrm>
          </p:grpSpPr>
          <p:cxnSp>
            <p:nvCxnSpPr>
              <p:cNvPr id="7" name="Straight Arrow Connector 6">
                <a:extLst>
                  <a:ext uri="{FF2B5EF4-FFF2-40B4-BE49-F238E27FC236}">
                    <a16:creationId xmlns:a16="http://schemas.microsoft.com/office/drawing/2014/main" id="{4A87DDB1-B7E6-7B53-351D-731B67BA358E}"/>
                  </a:ext>
                </a:extLst>
              </p:cNvPr>
              <p:cNvCxnSpPr>
                <a:cxnSpLocks/>
              </p:cNvCxnSpPr>
              <p:nvPr/>
            </p:nvCxnSpPr>
            <p:spPr>
              <a:xfrm flipH="1" flipV="1">
                <a:off x="3774092" y="2276476"/>
                <a:ext cx="13757" cy="6466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EBEFB748-3152-3ACB-1E19-C0ECFADF49A2}"/>
                  </a:ext>
                </a:extLst>
              </p:cNvPr>
              <p:cNvCxnSpPr>
                <a:cxnSpLocks/>
              </p:cNvCxnSpPr>
              <p:nvPr/>
            </p:nvCxnSpPr>
            <p:spPr>
              <a:xfrm flipH="1" flipV="1">
                <a:off x="8010354" y="2363615"/>
                <a:ext cx="13757" cy="6466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66480203-4EEF-2947-4B5D-C4B61AC44AF8}"/>
                  </a:ext>
                </a:extLst>
              </p:cNvPr>
              <p:cNvSpPr txBox="1"/>
              <p:nvPr/>
            </p:nvSpPr>
            <p:spPr>
              <a:xfrm>
                <a:off x="8244012" y="2616096"/>
                <a:ext cx="762000" cy="369332"/>
              </a:xfrm>
              <a:prstGeom prst="rect">
                <a:avLst/>
              </a:prstGeom>
              <a:noFill/>
            </p:spPr>
            <p:txBody>
              <a:bodyPr wrap="square" rtlCol="0">
                <a:spAutoFit/>
              </a:bodyPr>
              <a:lstStyle/>
              <a:p>
                <a:r>
                  <a:rPr lang="en-US" dirty="0" err="1"/>
                  <a:t>Vb</a:t>
                </a:r>
                <a:endParaRPr lang="en-IN" dirty="0"/>
              </a:p>
            </p:txBody>
          </p:sp>
          <p:sp>
            <p:nvSpPr>
              <p:cNvPr id="10" name="TextBox 9">
                <a:extLst>
                  <a:ext uri="{FF2B5EF4-FFF2-40B4-BE49-F238E27FC236}">
                    <a16:creationId xmlns:a16="http://schemas.microsoft.com/office/drawing/2014/main" id="{32DF5CFB-A5AC-FDDC-9DFC-26F8D6D00D25}"/>
                  </a:ext>
                </a:extLst>
              </p:cNvPr>
              <p:cNvSpPr txBox="1"/>
              <p:nvPr/>
            </p:nvSpPr>
            <p:spPr>
              <a:xfrm>
                <a:off x="3849903" y="2616096"/>
                <a:ext cx="762000" cy="369332"/>
              </a:xfrm>
              <a:prstGeom prst="rect">
                <a:avLst/>
              </a:prstGeom>
              <a:noFill/>
            </p:spPr>
            <p:txBody>
              <a:bodyPr wrap="square" rtlCol="0">
                <a:spAutoFit/>
              </a:bodyPr>
              <a:lstStyle/>
              <a:p>
                <a:r>
                  <a:rPr lang="en-US" dirty="0" err="1"/>
                  <a:t>Va</a:t>
                </a:r>
                <a:endParaRPr lang="en-IN" dirty="0"/>
              </a:p>
            </p:txBody>
          </p:sp>
        </p:grpSp>
      </p:grpSp>
      <p:sp>
        <p:nvSpPr>
          <p:cNvPr id="43" name="Arrow: Curved Left 42">
            <a:extLst>
              <a:ext uri="{FF2B5EF4-FFF2-40B4-BE49-F238E27FC236}">
                <a16:creationId xmlns:a16="http://schemas.microsoft.com/office/drawing/2014/main" id="{61BE6158-AA42-1B0B-1864-AD92A1A711BE}"/>
              </a:ext>
            </a:extLst>
          </p:cNvPr>
          <p:cNvSpPr/>
          <p:nvPr/>
        </p:nvSpPr>
        <p:spPr>
          <a:xfrm>
            <a:off x="11482447" y="1674017"/>
            <a:ext cx="418421" cy="993151"/>
          </a:xfrm>
          <a:prstGeom prst="curvedLef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ln>
                <a:solidFill>
                  <a:sysClr val="windowText" lastClr="000000"/>
                </a:solidFill>
              </a:ln>
              <a:solidFill>
                <a:sysClr val="windowText" lastClr="000000"/>
              </a:solidFill>
            </a:endParaRPr>
          </a:p>
        </p:txBody>
      </p:sp>
      <p:sp>
        <p:nvSpPr>
          <p:cNvPr id="44" name="TextBox 43">
            <a:extLst>
              <a:ext uri="{FF2B5EF4-FFF2-40B4-BE49-F238E27FC236}">
                <a16:creationId xmlns:a16="http://schemas.microsoft.com/office/drawing/2014/main" id="{50EA3A68-2716-C21C-F2E2-2AB9CBC23891}"/>
              </a:ext>
            </a:extLst>
          </p:cNvPr>
          <p:cNvSpPr txBox="1"/>
          <p:nvPr/>
        </p:nvSpPr>
        <p:spPr>
          <a:xfrm>
            <a:off x="10972800" y="1703764"/>
            <a:ext cx="418419" cy="369332"/>
          </a:xfrm>
          <a:prstGeom prst="rect">
            <a:avLst/>
          </a:prstGeom>
          <a:noFill/>
        </p:spPr>
        <p:txBody>
          <a:bodyPr wrap="square" rtlCol="0">
            <a:spAutoFit/>
          </a:bodyPr>
          <a:lstStyle/>
          <a:p>
            <a:r>
              <a:rPr lang="en-IN" dirty="0"/>
              <a:t>M</a:t>
            </a:r>
          </a:p>
        </p:txBody>
      </p:sp>
      <p:sp>
        <p:nvSpPr>
          <p:cNvPr id="46" name="Rectangle 45">
            <a:extLst>
              <a:ext uri="{FF2B5EF4-FFF2-40B4-BE49-F238E27FC236}">
                <a16:creationId xmlns:a16="http://schemas.microsoft.com/office/drawing/2014/main" id="{5FA9DCDA-7868-FEE5-60B4-C020BC2E2BCC}"/>
              </a:ext>
            </a:extLst>
          </p:cNvPr>
          <p:cNvSpPr/>
          <p:nvPr/>
        </p:nvSpPr>
        <p:spPr>
          <a:xfrm>
            <a:off x="946484" y="4427621"/>
            <a:ext cx="1163053" cy="2005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Rectangle 46">
            <a:extLst>
              <a:ext uri="{FF2B5EF4-FFF2-40B4-BE49-F238E27FC236}">
                <a16:creationId xmlns:a16="http://schemas.microsoft.com/office/drawing/2014/main" id="{F5CB9A6A-90D5-B046-3A41-C01909E7EA5C}"/>
              </a:ext>
            </a:extLst>
          </p:cNvPr>
          <p:cNvSpPr/>
          <p:nvPr/>
        </p:nvSpPr>
        <p:spPr>
          <a:xfrm>
            <a:off x="946484" y="5438274"/>
            <a:ext cx="753979" cy="20052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Title 1">
            <a:extLst>
              <a:ext uri="{FF2B5EF4-FFF2-40B4-BE49-F238E27FC236}">
                <a16:creationId xmlns:a16="http://schemas.microsoft.com/office/drawing/2014/main" id="{86188D87-31E3-393B-8716-5FC49497981F}"/>
              </a:ext>
            </a:extLst>
          </p:cNvPr>
          <p:cNvSpPr>
            <a:spLocks noGrp="1"/>
          </p:cNvSpPr>
          <p:nvPr>
            <p:ph type="title"/>
          </p:nvPr>
        </p:nvSpPr>
        <p:spPr>
          <a:xfrm>
            <a:off x="581192" y="1383945"/>
            <a:ext cx="2779629" cy="468918"/>
          </a:xfrm>
        </p:spPr>
        <p:txBody>
          <a:bodyPr>
            <a:normAutofit fontScale="90000"/>
          </a:bodyPr>
          <a:lstStyle/>
          <a:p>
            <a:r>
              <a:rPr lang="en-IN" dirty="0"/>
              <a:t>Point moments</a:t>
            </a:r>
          </a:p>
        </p:txBody>
      </p:sp>
      <p:sp>
        <p:nvSpPr>
          <p:cNvPr id="2" name="Rectangle 1">
            <a:extLst>
              <a:ext uri="{FF2B5EF4-FFF2-40B4-BE49-F238E27FC236}">
                <a16:creationId xmlns:a16="http://schemas.microsoft.com/office/drawing/2014/main" id="{84DB386A-4FD2-3339-DC5B-D781B7770DCA}"/>
              </a:ext>
            </a:extLst>
          </p:cNvPr>
          <p:cNvSpPr/>
          <p:nvPr/>
        </p:nvSpPr>
        <p:spPr>
          <a:xfrm>
            <a:off x="4723730" y="4709149"/>
            <a:ext cx="6906127" cy="20854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0" name="Isosceles Triangle 99">
            <a:extLst>
              <a:ext uri="{FF2B5EF4-FFF2-40B4-BE49-F238E27FC236}">
                <a16:creationId xmlns:a16="http://schemas.microsoft.com/office/drawing/2014/main" id="{78E2CECD-6AE0-5E87-E10D-744733624065}"/>
              </a:ext>
            </a:extLst>
          </p:cNvPr>
          <p:cNvSpPr/>
          <p:nvPr/>
        </p:nvSpPr>
        <p:spPr>
          <a:xfrm>
            <a:off x="4591666" y="4937928"/>
            <a:ext cx="256673" cy="1992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101" name="Straight Connector 100">
            <a:extLst>
              <a:ext uri="{FF2B5EF4-FFF2-40B4-BE49-F238E27FC236}">
                <a16:creationId xmlns:a16="http://schemas.microsoft.com/office/drawing/2014/main" id="{15D58B70-9989-0CA4-2CE1-6FD78A08375D}"/>
              </a:ext>
            </a:extLst>
          </p:cNvPr>
          <p:cNvCxnSpPr/>
          <p:nvPr/>
        </p:nvCxnSpPr>
        <p:spPr>
          <a:xfrm flipH="1">
            <a:off x="4340033" y="515321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102" name="Straight Connector 101">
            <a:extLst>
              <a:ext uri="{FF2B5EF4-FFF2-40B4-BE49-F238E27FC236}">
                <a16:creationId xmlns:a16="http://schemas.microsoft.com/office/drawing/2014/main" id="{4D62001C-0D42-E613-D813-C0F69C02CB95}"/>
              </a:ext>
            </a:extLst>
          </p:cNvPr>
          <p:cNvCxnSpPr/>
          <p:nvPr/>
        </p:nvCxnSpPr>
        <p:spPr>
          <a:xfrm flipH="1">
            <a:off x="4451825" y="515321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103" name="Straight Connector 102">
            <a:extLst>
              <a:ext uri="{FF2B5EF4-FFF2-40B4-BE49-F238E27FC236}">
                <a16:creationId xmlns:a16="http://schemas.microsoft.com/office/drawing/2014/main" id="{134D0872-05CC-02E7-4B07-66F65AC9E15E}"/>
              </a:ext>
            </a:extLst>
          </p:cNvPr>
          <p:cNvCxnSpPr/>
          <p:nvPr/>
        </p:nvCxnSpPr>
        <p:spPr>
          <a:xfrm flipH="1">
            <a:off x="4563769" y="515321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104" name="Straight Connector 103">
            <a:extLst>
              <a:ext uri="{FF2B5EF4-FFF2-40B4-BE49-F238E27FC236}">
                <a16:creationId xmlns:a16="http://schemas.microsoft.com/office/drawing/2014/main" id="{5341C963-C081-B930-177F-FA15FEC41409}"/>
              </a:ext>
            </a:extLst>
          </p:cNvPr>
          <p:cNvCxnSpPr/>
          <p:nvPr/>
        </p:nvCxnSpPr>
        <p:spPr>
          <a:xfrm flipH="1">
            <a:off x="4680951" y="515321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105" name="Straight Connector 104">
            <a:extLst>
              <a:ext uri="{FF2B5EF4-FFF2-40B4-BE49-F238E27FC236}">
                <a16:creationId xmlns:a16="http://schemas.microsoft.com/office/drawing/2014/main" id="{8D8B9CE8-DB21-1250-9679-06E852F5935E}"/>
              </a:ext>
            </a:extLst>
          </p:cNvPr>
          <p:cNvCxnSpPr/>
          <p:nvPr/>
        </p:nvCxnSpPr>
        <p:spPr>
          <a:xfrm flipH="1">
            <a:off x="4800090" y="5160072"/>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106" name="Straight Connector 105">
            <a:extLst>
              <a:ext uri="{FF2B5EF4-FFF2-40B4-BE49-F238E27FC236}">
                <a16:creationId xmlns:a16="http://schemas.microsoft.com/office/drawing/2014/main" id="{252E3356-1461-6CB2-C683-C887D3DFFD51}"/>
              </a:ext>
            </a:extLst>
          </p:cNvPr>
          <p:cNvCxnSpPr/>
          <p:nvPr/>
        </p:nvCxnSpPr>
        <p:spPr>
          <a:xfrm flipH="1">
            <a:off x="4912008" y="5155309"/>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107" name="Straight Connector 106">
            <a:extLst>
              <a:ext uri="{FF2B5EF4-FFF2-40B4-BE49-F238E27FC236}">
                <a16:creationId xmlns:a16="http://schemas.microsoft.com/office/drawing/2014/main" id="{A0B1F945-A779-8250-183B-02C64EC3290F}"/>
              </a:ext>
            </a:extLst>
          </p:cNvPr>
          <p:cNvCxnSpPr/>
          <p:nvPr/>
        </p:nvCxnSpPr>
        <p:spPr>
          <a:xfrm flipH="1">
            <a:off x="5015354" y="5159501"/>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108" name="Straight Arrow Connector 107">
            <a:extLst>
              <a:ext uri="{FF2B5EF4-FFF2-40B4-BE49-F238E27FC236}">
                <a16:creationId xmlns:a16="http://schemas.microsoft.com/office/drawing/2014/main" id="{3273DBC8-5A3B-2EB5-3FCB-1062CD857651}"/>
              </a:ext>
            </a:extLst>
          </p:cNvPr>
          <p:cNvCxnSpPr>
            <a:cxnSpLocks/>
          </p:cNvCxnSpPr>
          <p:nvPr/>
        </p:nvCxnSpPr>
        <p:spPr>
          <a:xfrm flipH="1" flipV="1">
            <a:off x="4724279" y="5241226"/>
            <a:ext cx="13757" cy="6466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09" name="Straight Connector 108">
            <a:extLst>
              <a:ext uri="{FF2B5EF4-FFF2-40B4-BE49-F238E27FC236}">
                <a16:creationId xmlns:a16="http://schemas.microsoft.com/office/drawing/2014/main" id="{F1654C51-4EAA-B3C3-66AA-336074ABB299}"/>
              </a:ext>
            </a:extLst>
          </p:cNvPr>
          <p:cNvCxnSpPr/>
          <p:nvPr/>
        </p:nvCxnSpPr>
        <p:spPr>
          <a:xfrm>
            <a:off x="4390087" y="5147443"/>
            <a:ext cx="737937" cy="0"/>
          </a:xfrm>
          <a:prstGeom prst="line">
            <a:avLst/>
          </a:prstGeom>
        </p:spPr>
        <p:style>
          <a:lnRef idx="1">
            <a:schemeClr val="dk1"/>
          </a:lnRef>
          <a:fillRef idx="0">
            <a:schemeClr val="dk1"/>
          </a:fillRef>
          <a:effectRef idx="0">
            <a:schemeClr val="dk1"/>
          </a:effectRef>
          <a:fontRef idx="minor">
            <a:schemeClr val="tx1"/>
          </a:fontRef>
        </p:style>
      </p:cxnSp>
      <p:sp>
        <p:nvSpPr>
          <p:cNvPr id="110" name="Isosceles Triangle 109">
            <a:extLst>
              <a:ext uri="{FF2B5EF4-FFF2-40B4-BE49-F238E27FC236}">
                <a16:creationId xmlns:a16="http://schemas.microsoft.com/office/drawing/2014/main" id="{132389E8-8CEC-C49A-6875-E8C552239142}"/>
              </a:ext>
            </a:extLst>
          </p:cNvPr>
          <p:cNvSpPr/>
          <p:nvPr/>
        </p:nvSpPr>
        <p:spPr>
          <a:xfrm>
            <a:off x="11504090" y="4938950"/>
            <a:ext cx="256673" cy="1992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11" name="Oval 110">
            <a:extLst>
              <a:ext uri="{FF2B5EF4-FFF2-40B4-BE49-F238E27FC236}">
                <a16:creationId xmlns:a16="http://schemas.microsoft.com/office/drawing/2014/main" id="{3D4C08B3-F832-7FA1-5D09-4F0D67EE881A}"/>
              </a:ext>
            </a:extLst>
          </p:cNvPr>
          <p:cNvSpPr/>
          <p:nvPr/>
        </p:nvSpPr>
        <p:spPr>
          <a:xfrm>
            <a:off x="11664510" y="5154236"/>
            <a:ext cx="96253" cy="9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2" name="Oval 111">
            <a:extLst>
              <a:ext uri="{FF2B5EF4-FFF2-40B4-BE49-F238E27FC236}">
                <a16:creationId xmlns:a16="http://schemas.microsoft.com/office/drawing/2014/main" id="{145D4213-288A-A71A-03B1-61B2F97A0E8C}"/>
              </a:ext>
            </a:extLst>
          </p:cNvPr>
          <p:cNvSpPr/>
          <p:nvPr/>
        </p:nvSpPr>
        <p:spPr>
          <a:xfrm>
            <a:off x="11504090" y="5154236"/>
            <a:ext cx="96253" cy="9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13" name="Straight Connector 112">
            <a:extLst>
              <a:ext uri="{FF2B5EF4-FFF2-40B4-BE49-F238E27FC236}">
                <a16:creationId xmlns:a16="http://schemas.microsoft.com/office/drawing/2014/main" id="{5DDB02BF-1947-EF58-07D0-9E0053F02433}"/>
              </a:ext>
            </a:extLst>
          </p:cNvPr>
          <p:cNvCxnSpPr/>
          <p:nvPr/>
        </p:nvCxnSpPr>
        <p:spPr>
          <a:xfrm flipH="1">
            <a:off x="11252378" y="5258398"/>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114" name="Straight Connector 113">
            <a:extLst>
              <a:ext uri="{FF2B5EF4-FFF2-40B4-BE49-F238E27FC236}">
                <a16:creationId xmlns:a16="http://schemas.microsoft.com/office/drawing/2014/main" id="{E2F9A333-60DE-F71B-0E11-757A14D9AFCF}"/>
              </a:ext>
            </a:extLst>
          </p:cNvPr>
          <p:cNvCxnSpPr/>
          <p:nvPr/>
        </p:nvCxnSpPr>
        <p:spPr>
          <a:xfrm flipH="1">
            <a:off x="11364170" y="5258398"/>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115" name="Straight Connector 114">
            <a:extLst>
              <a:ext uri="{FF2B5EF4-FFF2-40B4-BE49-F238E27FC236}">
                <a16:creationId xmlns:a16="http://schemas.microsoft.com/office/drawing/2014/main" id="{03BFBD86-2A80-CBD1-5353-B97C570D6848}"/>
              </a:ext>
            </a:extLst>
          </p:cNvPr>
          <p:cNvCxnSpPr/>
          <p:nvPr/>
        </p:nvCxnSpPr>
        <p:spPr>
          <a:xfrm flipH="1">
            <a:off x="11476114" y="5258397"/>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116" name="Straight Connector 115">
            <a:extLst>
              <a:ext uri="{FF2B5EF4-FFF2-40B4-BE49-F238E27FC236}">
                <a16:creationId xmlns:a16="http://schemas.microsoft.com/office/drawing/2014/main" id="{4E8B0D17-FAB5-565B-9AC0-285B40A3C20B}"/>
              </a:ext>
            </a:extLst>
          </p:cNvPr>
          <p:cNvCxnSpPr/>
          <p:nvPr/>
        </p:nvCxnSpPr>
        <p:spPr>
          <a:xfrm flipH="1">
            <a:off x="11593296" y="5258397"/>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117" name="Straight Connector 116">
            <a:extLst>
              <a:ext uri="{FF2B5EF4-FFF2-40B4-BE49-F238E27FC236}">
                <a16:creationId xmlns:a16="http://schemas.microsoft.com/office/drawing/2014/main" id="{7FCD169F-4F9C-C42B-FB47-EDBE335DF24A}"/>
              </a:ext>
            </a:extLst>
          </p:cNvPr>
          <p:cNvCxnSpPr/>
          <p:nvPr/>
        </p:nvCxnSpPr>
        <p:spPr>
          <a:xfrm flipH="1">
            <a:off x="11712435" y="5265256"/>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118" name="Straight Connector 117">
            <a:extLst>
              <a:ext uri="{FF2B5EF4-FFF2-40B4-BE49-F238E27FC236}">
                <a16:creationId xmlns:a16="http://schemas.microsoft.com/office/drawing/2014/main" id="{BB622448-1B13-3836-CACD-5FA77D05156C}"/>
              </a:ext>
            </a:extLst>
          </p:cNvPr>
          <p:cNvCxnSpPr/>
          <p:nvPr/>
        </p:nvCxnSpPr>
        <p:spPr>
          <a:xfrm flipH="1">
            <a:off x="11824353" y="526049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119" name="Straight Connector 118">
            <a:extLst>
              <a:ext uri="{FF2B5EF4-FFF2-40B4-BE49-F238E27FC236}">
                <a16:creationId xmlns:a16="http://schemas.microsoft.com/office/drawing/2014/main" id="{3701CF90-7C3A-4A9F-4EEB-54FAF0EFFCB3}"/>
              </a:ext>
            </a:extLst>
          </p:cNvPr>
          <p:cNvCxnSpPr/>
          <p:nvPr/>
        </p:nvCxnSpPr>
        <p:spPr>
          <a:xfrm flipH="1">
            <a:off x="11927699" y="5264685"/>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120" name="Straight Arrow Connector 119">
            <a:extLst>
              <a:ext uri="{FF2B5EF4-FFF2-40B4-BE49-F238E27FC236}">
                <a16:creationId xmlns:a16="http://schemas.microsoft.com/office/drawing/2014/main" id="{F4E9F56D-4E63-701F-5187-9BD680EF4CA0}"/>
              </a:ext>
            </a:extLst>
          </p:cNvPr>
          <p:cNvCxnSpPr>
            <a:cxnSpLocks/>
          </p:cNvCxnSpPr>
          <p:nvPr/>
        </p:nvCxnSpPr>
        <p:spPr>
          <a:xfrm flipH="1" flipV="1">
            <a:off x="11629747" y="5329387"/>
            <a:ext cx="13757" cy="6466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21" name="Straight Connector 120">
            <a:extLst>
              <a:ext uri="{FF2B5EF4-FFF2-40B4-BE49-F238E27FC236}">
                <a16:creationId xmlns:a16="http://schemas.microsoft.com/office/drawing/2014/main" id="{1A810037-E742-97C2-1D71-00A235B8EDB1}"/>
              </a:ext>
            </a:extLst>
          </p:cNvPr>
          <p:cNvCxnSpPr/>
          <p:nvPr/>
        </p:nvCxnSpPr>
        <p:spPr>
          <a:xfrm>
            <a:off x="11274535" y="5251770"/>
            <a:ext cx="737937"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72153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0248F6-0D43-7BDE-BAE9-9E3FA2EC19C0}"/>
              </a:ext>
            </a:extLst>
          </p:cNvPr>
          <p:cNvSpPr>
            <a:spLocks noGrp="1"/>
          </p:cNvSpPr>
          <p:nvPr>
            <p:ph idx="1"/>
          </p:nvPr>
        </p:nvSpPr>
        <p:spPr/>
        <p:txBody>
          <a:bodyPr/>
          <a:lstStyle/>
          <a:p>
            <a:endParaRPr lang="en-IN" dirty="0"/>
          </a:p>
        </p:txBody>
      </p:sp>
      <p:sp>
        <p:nvSpPr>
          <p:cNvPr id="4" name="Rectangle 3">
            <a:extLst>
              <a:ext uri="{FF2B5EF4-FFF2-40B4-BE49-F238E27FC236}">
                <a16:creationId xmlns:a16="http://schemas.microsoft.com/office/drawing/2014/main" id="{88C6C5CC-1B33-4726-C258-24C1CEAD5C27}"/>
              </a:ext>
            </a:extLst>
          </p:cNvPr>
          <p:cNvSpPr/>
          <p:nvPr/>
        </p:nvSpPr>
        <p:spPr>
          <a:xfrm>
            <a:off x="433137" y="1018674"/>
            <a:ext cx="4868779" cy="5430252"/>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Rectangle 4">
            <a:extLst>
              <a:ext uri="{FF2B5EF4-FFF2-40B4-BE49-F238E27FC236}">
                <a16:creationId xmlns:a16="http://schemas.microsoft.com/office/drawing/2014/main" id="{FFC91BBB-7874-3989-47EE-A4C04AE541EE}"/>
              </a:ext>
            </a:extLst>
          </p:cNvPr>
          <p:cNvSpPr/>
          <p:nvPr/>
        </p:nvSpPr>
        <p:spPr>
          <a:xfrm>
            <a:off x="6400800" y="721895"/>
            <a:ext cx="5205663" cy="57270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 name="TextBox 5">
            <a:extLst>
              <a:ext uri="{FF2B5EF4-FFF2-40B4-BE49-F238E27FC236}">
                <a16:creationId xmlns:a16="http://schemas.microsoft.com/office/drawing/2014/main" id="{7E99A65C-6A38-085A-A7AB-7387A63E3B18}"/>
              </a:ext>
            </a:extLst>
          </p:cNvPr>
          <p:cNvSpPr txBox="1"/>
          <p:nvPr/>
        </p:nvSpPr>
        <p:spPr>
          <a:xfrm>
            <a:off x="625642" y="625642"/>
            <a:ext cx="4547937" cy="369332"/>
          </a:xfrm>
          <a:prstGeom prst="rect">
            <a:avLst/>
          </a:prstGeom>
          <a:noFill/>
        </p:spPr>
        <p:txBody>
          <a:bodyPr wrap="square" rtlCol="0">
            <a:spAutoFit/>
          </a:bodyPr>
          <a:lstStyle/>
          <a:p>
            <a:r>
              <a:rPr lang="en-IN" dirty="0"/>
              <a:t>Function to calculate the vertical reactions </a:t>
            </a:r>
          </a:p>
        </p:txBody>
      </p:sp>
      <p:sp>
        <p:nvSpPr>
          <p:cNvPr id="7" name="TextBox 6">
            <a:extLst>
              <a:ext uri="{FF2B5EF4-FFF2-40B4-BE49-F238E27FC236}">
                <a16:creationId xmlns:a16="http://schemas.microsoft.com/office/drawing/2014/main" id="{69588754-D50F-6428-7F21-9A9FF633842E}"/>
              </a:ext>
            </a:extLst>
          </p:cNvPr>
          <p:cNvSpPr txBox="1"/>
          <p:nvPr/>
        </p:nvSpPr>
        <p:spPr>
          <a:xfrm>
            <a:off x="6537158" y="858253"/>
            <a:ext cx="4940968" cy="1200329"/>
          </a:xfrm>
          <a:prstGeom prst="rect">
            <a:avLst/>
          </a:prstGeom>
          <a:noFill/>
        </p:spPr>
        <p:txBody>
          <a:bodyPr wrap="square" rtlCol="0">
            <a:spAutoFit/>
          </a:bodyPr>
          <a:lstStyle/>
          <a:p>
            <a:r>
              <a:rPr lang="en-IN" dirty="0" err="1"/>
              <a:t>Pm_record</a:t>
            </a:r>
            <a:r>
              <a:rPr lang="en-IN" dirty="0"/>
              <a:t> =&gt; stores vertical reactions due to each point moment in an array format</a:t>
            </a:r>
          </a:p>
          <a:p>
            <a:endParaRPr lang="en-IN" dirty="0"/>
          </a:p>
          <a:p>
            <a:r>
              <a:rPr lang="en-IN" dirty="0"/>
              <a:t>If beam is subjected to any point moment</a:t>
            </a:r>
          </a:p>
        </p:txBody>
      </p:sp>
      <p:sp>
        <p:nvSpPr>
          <p:cNvPr id="8" name="Arrow: Bent-Up 7">
            <a:extLst>
              <a:ext uri="{FF2B5EF4-FFF2-40B4-BE49-F238E27FC236}">
                <a16:creationId xmlns:a16="http://schemas.microsoft.com/office/drawing/2014/main" id="{EA36035B-B6A1-72AF-124B-E4C1C0D0F3CC}"/>
              </a:ext>
            </a:extLst>
          </p:cNvPr>
          <p:cNvSpPr/>
          <p:nvPr/>
        </p:nvSpPr>
        <p:spPr>
          <a:xfrm rot="5400000">
            <a:off x="6685429" y="2017178"/>
            <a:ext cx="299607" cy="38241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a:extLst>
              <a:ext uri="{FF2B5EF4-FFF2-40B4-BE49-F238E27FC236}">
                <a16:creationId xmlns:a16="http://schemas.microsoft.com/office/drawing/2014/main" id="{EE87CEB3-8D77-B058-351E-714FE72D42AA}"/>
              </a:ext>
            </a:extLst>
          </p:cNvPr>
          <p:cNvSpPr/>
          <p:nvPr/>
        </p:nvSpPr>
        <p:spPr>
          <a:xfrm>
            <a:off x="7079992" y="2078634"/>
            <a:ext cx="4398134" cy="42339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TextBox 9">
            <a:extLst>
              <a:ext uri="{FF2B5EF4-FFF2-40B4-BE49-F238E27FC236}">
                <a16:creationId xmlns:a16="http://schemas.microsoft.com/office/drawing/2014/main" id="{FC9F8B56-AEAF-588D-0322-819FB2CC4C92}"/>
              </a:ext>
            </a:extLst>
          </p:cNvPr>
          <p:cNvSpPr txBox="1"/>
          <p:nvPr/>
        </p:nvSpPr>
        <p:spPr>
          <a:xfrm>
            <a:off x="7154779" y="2213811"/>
            <a:ext cx="3834063" cy="646331"/>
          </a:xfrm>
          <a:prstGeom prst="rect">
            <a:avLst/>
          </a:prstGeom>
          <a:noFill/>
        </p:spPr>
        <p:txBody>
          <a:bodyPr wrap="square" rtlCol="0">
            <a:spAutoFit/>
          </a:bodyPr>
          <a:lstStyle/>
          <a:p>
            <a:r>
              <a:rPr lang="en-IN" dirty="0"/>
              <a:t>Iterating through all the point loads on the beam one by one</a:t>
            </a:r>
          </a:p>
        </p:txBody>
      </p:sp>
      <p:sp>
        <p:nvSpPr>
          <p:cNvPr id="11" name="Arrow: Bent-Up 10">
            <a:extLst>
              <a:ext uri="{FF2B5EF4-FFF2-40B4-BE49-F238E27FC236}">
                <a16:creationId xmlns:a16="http://schemas.microsoft.com/office/drawing/2014/main" id="{53028FCF-E3A1-611D-240E-12DF041C74A3}"/>
              </a:ext>
            </a:extLst>
          </p:cNvPr>
          <p:cNvSpPr/>
          <p:nvPr/>
        </p:nvSpPr>
        <p:spPr>
          <a:xfrm rot="5400000">
            <a:off x="7294050" y="2914557"/>
            <a:ext cx="451374" cy="200527"/>
          </a:xfrm>
          <a:prstGeom prst="bentUpArrow">
            <a:avLst>
              <a:gd name="adj1" fmla="val 37001"/>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04474DDF-B66D-D2F7-5621-8B66C5D70ED0}"/>
              </a:ext>
            </a:extLst>
          </p:cNvPr>
          <p:cNvSpPr txBox="1"/>
          <p:nvPr/>
        </p:nvSpPr>
        <p:spPr>
          <a:xfrm>
            <a:off x="7740316" y="3023937"/>
            <a:ext cx="3505200" cy="2800767"/>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t>Calling the </a:t>
            </a:r>
            <a:r>
              <a:rPr lang="en-IN" sz="1600" dirty="0" err="1"/>
              <a:t>fuction</a:t>
            </a:r>
            <a:r>
              <a:rPr lang="en-IN" sz="1600" dirty="0"/>
              <a:t> at left hand side which returns the value of Reaction and storing it in two variables</a:t>
            </a:r>
          </a:p>
          <a:p>
            <a:endParaRPr lang="en-IN" sz="1600" dirty="0"/>
          </a:p>
          <a:p>
            <a:pPr marL="285750" indent="-285750">
              <a:buFont typeface="Wingdings" panose="05000000000000000000" pitchFamily="2" charset="2"/>
              <a:buChar char="Ø"/>
            </a:pPr>
            <a:r>
              <a:rPr lang="en-IN" sz="1600" dirty="0"/>
              <a:t>Appending the values of the reaction in </a:t>
            </a:r>
            <a:r>
              <a:rPr lang="en-IN" sz="1600" dirty="0" err="1"/>
              <a:t>PM_record</a:t>
            </a:r>
            <a:r>
              <a:rPr lang="en-IN" sz="1600" dirty="0"/>
              <a:t> row wise which is used for calculating shear force and bending moment</a:t>
            </a:r>
          </a:p>
          <a:p>
            <a:endParaRPr lang="en-IN" sz="1600" dirty="0"/>
          </a:p>
          <a:p>
            <a:pPr marL="285750" indent="-285750">
              <a:buFont typeface="Wingdings" panose="05000000000000000000" pitchFamily="2" charset="2"/>
              <a:buChar char="Ø"/>
            </a:pPr>
            <a:r>
              <a:rPr lang="en-IN" sz="1600" dirty="0"/>
              <a:t>Adding the reaction obtained by point load in a reaction array</a:t>
            </a:r>
          </a:p>
        </p:txBody>
      </p:sp>
      <p:sp>
        <p:nvSpPr>
          <p:cNvPr id="13" name="Rectangle 12">
            <a:extLst>
              <a:ext uri="{FF2B5EF4-FFF2-40B4-BE49-F238E27FC236}">
                <a16:creationId xmlns:a16="http://schemas.microsoft.com/office/drawing/2014/main" id="{B14238CF-098F-1DF9-8AA4-32C97649BA10}"/>
              </a:ext>
            </a:extLst>
          </p:cNvPr>
          <p:cNvSpPr/>
          <p:nvPr/>
        </p:nvSpPr>
        <p:spPr>
          <a:xfrm>
            <a:off x="657726" y="625641"/>
            <a:ext cx="922421" cy="361311"/>
          </a:xfrm>
          <a:prstGeom prst="rect">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Rectangle 13">
            <a:extLst>
              <a:ext uri="{FF2B5EF4-FFF2-40B4-BE49-F238E27FC236}">
                <a16:creationId xmlns:a16="http://schemas.microsoft.com/office/drawing/2014/main" id="{B0CE881A-D36F-789D-D006-F75CA0023226}"/>
              </a:ext>
            </a:extLst>
          </p:cNvPr>
          <p:cNvSpPr/>
          <p:nvPr/>
        </p:nvSpPr>
        <p:spPr>
          <a:xfrm>
            <a:off x="6565230" y="858615"/>
            <a:ext cx="1175086" cy="361311"/>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Rectangle 14">
            <a:extLst>
              <a:ext uri="{FF2B5EF4-FFF2-40B4-BE49-F238E27FC236}">
                <a16:creationId xmlns:a16="http://schemas.microsoft.com/office/drawing/2014/main" id="{B6083F8F-13CB-5EB0-FF8C-25998B39FEE3}"/>
              </a:ext>
            </a:extLst>
          </p:cNvPr>
          <p:cNvSpPr/>
          <p:nvPr/>
        </p:nvSpPr>
        <p:spPr>
          <a:xfrm>
            <a:off x="9031705" y="4251159"/>
            <a:ext cx="994611" cy="352925"/>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E23D56C5-0138-FD8C-7565-7DE9C4E5614B}"/>
              </a:ext>
            </a:extLst>
          </p:cNvPr>
          <p:cNvSpPr/>
          <p:nvPr/>
        </p:nvSpPr>
        <p:spPr>
          <a:xfrm>
            <a:off x="9023684" y="3030902"/>
            <a:ext cx="683435" cy="352925"/>
          </a:xfrm>
          <a:prstGeom prst="rect">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762F6688-BF52-3A10-4F21-E587D8E031F0}"/>
              </a:ext>
            </a:extLst>
          </p:cNvPr>
          <p:cNvSpPr/>
          <p:nvPr/>
        </p:nvSpPr>
        <p:spPr>
          <a:xfrm>
            <a:off x="9039726" y="5222158"/>
            <a:ext cx="760110" cy="352925"/>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TextBox 17">
            <a:extLst>
              <a:ext uri="{FF2B5EF4-FFF2-40B4-BE49-F238E27FC236}">
                <a16:creationId xmlns:a16="http://schemas.microsoft.com/office/drawing/2014/main" id="{C830B232-693F-2DFB-4A05-1D103116C1B9}"/>
              </a:ext>
            </a:extLst>
          </p:cNvPr>
          <p:cNvSpPr txBox="1"/>
          <p:nvPr/>
        </p:nvSpPr>
        <p:spPr>
          <a:xfrm>
            <a:off x="657726" y="1411705"/>
            <a:ext cx="4297394" cy="923330"/>
          </a:xfrm>
          <a:prstGeom prst="rect">
            <a:avLst/>
          </a:prstGeom>
          <a:noFill/>
        </p:spPr>
        <p:txBody>
          <a:bodyPr wrap="square" rtlCol="0">
            <a:spAutoFit/>
          </a:bodyPr>
          <a:lstStyle/>
          <a:p>
            <a:r>
              <a:rPr lang="en-IN" dirty="0"/>
              <a:t>This contains the formula showed in the previous slide which return vertical reactions to the called function</a:t>
            </a:r>
          </a:p>
        </p:txBody>
      </p:sp>
      <p:sp>
        <p:nvSpPr>
          <p:cNvPr id="19" name="TextBox 18">
            <a:extLst>
              <a:ext uri="{FF2B5EF4-FFF2-40B4-BE49-F238E27FC236}">
                <a16:creationId xmlns:a16="http://schemas.microsoft.com/office/drawing/2014/main" id="{BF9C8C8A-93E5-EC10-EE10-198C94B5FF49}"/>
              </a:ext>
            </a:extLst>
          </p:cNvPr>
          <p:cNvSpPr txBox="1"/>
          <p:nvPr/>
        </p:nvSpPr>
        <p:spPr>
          <a:xfrm>
            <a:off x="80210" y="1155032"/>
            <a:ext cx="577515" cy="369332"/>
          </a:xfrm>
          <a:prstGeom prst="rect">
            <a:avLst/>
          </a:prstGeom>
          <a:noFill/>
        </p:spPr>
        <p:txBody>
          <a:bodyPr wrap="square" rtlCol="0">
            <a:spAutoFit/>
          </a:bodyPr>
          <a:lstStyle/>
          <a:p>
            <a:r>
              <a:rPr lang="en-IN" dirty="0"/>
              <a:t>1.</a:t>
            </a:r>
          </a:p>
        </p:txBody>
      </p:sp>
      <p:sp>
        <p:nvSpPr>
          <p:cNvPr id="20" name="TextBox 19">
            <a:extLst>
              <a:ext uri="{FF2B5EF4-FFF2-40B4-BE49-F238E27FC236}">
                <a16:creationId xmlns:a16="http://schemas.microsoft.com/office/drawing/2014/main" id="{DB769A19-6FAD-5ABC-D857-D4F4A4C72570}"/>
              </a:ext>
            </a:extLst>
          </p:cNvPr>
          <p:cNvSpPr txBox="1"/>
          <p:nvPr/>
        </p:nvSpPr>
        <p:spPr>
          <a:xfrm>
            <a:off x="6031848" y="1155033"/>
            <a:ext cx="612176" cy="369332"/>
          </a:xfrm>
          <a:prstGeom prst="rect">
            <a:avLst/>
          </a:prstGeom>
          <a:noFill/>
        </p:spPr>
        <p:txBody>
          <a:bodyPr wrap="square" rtlCol="0">
            <a:spAutoFit/>
          </a:bodyPr>
          <a:lstStyle/>
          <a:p>
            <a:r>
              <a:rPr lang="en-IN" dirty="0"/>
              <a:t>2.</a:t>
            </a:r>
          </a:p>
        </p:txBody>
      </p:sp>
      <p:sp>
        <p:nvSpPr>
          <p:cNvPr id="21" name="Arrow: Bent 20">
            <a:extLst>
              <a:ext uri="{FF2B5EF4-FFF2-40B4-BE49-F238E27FC236}">
                <a16:creationId xmlns:a16="http://schemas.microsoft.com/office/drawing/2014/main" id="{A930017B-01AE-B345-1E37-927331F94260}"/>
              </a:ext>
            </a:extLst>
          </p:cNvPr>
          <p:cNvSpPr/>
          <p:nvPr/>
        </p:nvSpPr>
        <p:spPr>
          <a:xfrm rot="16200000">
            <a:off x="5993054" y="3953051"/>
            <a:ext cx="2780654" cy="457203"/>
          </a:xfrm>
          <a:prstGeom prst="bentArrow">
            <a:avLst>
              <a:gd name="adj1" fmla="val 17983"/>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22" name="Rectangle 21">
            <a:extLst>
              <a:ext uri="{FF2B5EF4-FFF2-40B4-BE49-F238E27FC236}">
                <a16:creationId xmlns:a16="http://schemas.microsoft.com/office/drawing/2014/main" id="{A211DED5-A40D-05D4-138C-74B52CAE145B}"/>
              </a:ext>
            </a:extLst>
          </p:cNvPr>
          <p:cNvSpPr/>
          <p:nvPr/>
        </p:nvSpPr>
        <p:spPr>
          <a:xfrm>
            <a:off x="7665538" y="2875081"/>
            <a:ext cx="3745832" cy="3346973"/>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3423757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1B20671-0ABE-E072-3004-6F5243F963BB}"/>
              </a:ext>
            </a:extLst>
          </p:cNvPr>
          <p:cNvSpPr>
            <a:spLocks noGrp="1"/>
          </p:cNvSpPr>
          <p:nvPr>
            <p:ph idx="1"/>
          </p:nvPr>
        </p:nvSpPr>
        <p:spPr>
          <a:xfrm>
            <a:off x="236220" y="822960"/>
            <a:ext cx="11374587" cy="5722620"/>
          </a:xfrm>
        </p:spPr>
        <p:txBody>
          <a:bodyPr>
            <a:normAutofit/>
          </a:bodyPr>
          <a:lstStyle/>
          <a:p>
            <a:pPr marL="0" indent="0">
              <a:buNone/>
            </a:pPr>
            <a:r>
              <a:rPr lang="en-IN" dirty="0"/>
              <a:t>	Shear Force and Bending Moment Calculation</a:t>
            </a:r>
          </a:p>
          <a:p>
            <a:r>
              <a:rPr lang="en-IN" dirty="0"/>
              <a:t>Section 1-1:</a:t>
            </a:r>
          </a:p>
          <a:p>
            <a:pPr lvl="1"/>
            <a:r>
              <a:rPr lang="en-US" dirty="0"/>
              <a:t>V1 = </a:t>
            </a:r>
            <a:r>
              <a:rPr lang="en-US" dirty="0" err="1"/>
              <a:t>Va</a:t>
            </a:r>
            <a:endParaRPr lang="en-US" dirty="0"/>
          </a:p>
          <a:p>
            <a:pPr lvl="1"/>
            <a:r>
              <a:rPr lang="en-US" dirty="0"/>
              <a:t>M1 = -</a:t>
            </a:r>
            <a:r>
              <a:rPr lang="en-US" dirty="0" err="1"/>
              <a:t>Va</a:t>
            </a:r>
            <a:r>
              <a:rPr lang="en-US" dirty="0"/>
              <a:t>*(x – A)</a:t>
            </a:r>
          </a:p>
          <a:p>
            <a:pPr lvl="1"/>
            <a:endParaRPr lang="en-IN" dirty="0"/>
          </a:p>
          <a:p>
            <a:pPr lvl="1"/>
            <a:endParaRPr lang="en-IN" dirty="0"/>
          </a:p>
          <a:p>
            <a:pPr lvl="1"/>
            <a:endParaRPr lang="en-IN" dirty="0"/>
          </a:p>
          <a:p>
            <a:r>
              <a:rPr lang="en-IN" dirty="0"/>
              <a:t>Section 2-2:</a:t>
            </a:r>
          </a:p>
          <a:p>
            <a:pPr lvl="1"/>
            <a:r>
              <a:rPr lang="en-US" dirty="0"/>
              <a:t>V2 = </a:t>
            </a:r>
            <a:r>
              <a:rPr lang="en-US" dirty="0" err="1"/>
              <a:t>Va</a:t>
            </a:r>
            <a:r>
              <a:rPr lang="en-US" dirty="0"/>
              <a:t> + </a:t>
            </a:r>
            <a:r>
              <a:rPr lang="en-US" dirty="0" err="1"/>
              <a:t>Vb</a:t>
            </a:r>
            <a:endParaRPr lang="en-US" dirty="0"/>
          </a:p>
          <a:p>
            <a:pPr lvl="1"/>
            <a:r>
              <a:rPr lang="en-US" dirty="0"/>
              <a:t>M2 = -</a:t>
            </a:r>
            <a:r>
              <a:rPr lang="en-US" dirty="0" err="1"/>
              <a:t>Va</a:t>
            </a:r>
            <a:r>
              <a:rPr lang="en-US" dirty="0"/>
              <a:t>*(x – A) – </a:t>
            </a:r>
            <a:r>
              <a:rPr lang="en-US" dirty="0" err="1"/>
              <a:t>Vb</a:t>
            </a:r>
            <a:r>
              <a:rPr lang="en-US" dirty="0"/>
              <a:t>*(x - B)</a:t>
            </a:r>
          </a:p>
          <a:p>
            <a:pPr lvl="1"/>
            <a:endParaRPr lang="en-US" dirty="0"/>
          </a:p>
          <a:p>
            <a:pPr lvl="1"/>
            <a:endParaRPr lang="en-US" dirty="0"/>
          </a:p>
          <a:p>
            <a:pPr marL="324000" lvl="1" indent="0">
              <a:buNone/>
            </a:pPr>
            <a:endParaRPr lang="en-IN" dirty="0"/>
          </a:p>
          <a:p>
            <a:r>
              <a:rPr lang="en-IN" dirty="0"/>
              <a:t>Section 3-3:</a:t>
            </a:r>
          </a:p>
          <a:p>
            <a:pPr lvl="1"/>
            <a:r>
              <a:rPr lang="en-US" dirty="0"/>
              <a:t>V3 = </a:t>
            </a:r>
            <a:r>
              <a:rPr lang="en-US" dirty="0" err="1"/>
              <a:t>Va</a:t>
            </a:r>
            <a:r>
              <a:rPr lang="en-US" dirty="0"/>
              <a:t> + </a:t>
            </a:r>
            <a:r>
              <a:rPr lang="en-US" dirty="0" err="1"/>
              <a:t>Vb</a:t>
            </a:r>
            <a:endParaRPr lang="en-US" dirty="0"/>
          </a:p>
          <a:p>
            <a:pPr lvl="1"/>
            <a:r>
              <a:rPr lang="en-US" dirty="0"/>
              <a:t>M3 = -</a:t>
            </a:r>
            <a:r>
              <a:rPr lang="en-US" dirty="0" err="1"/>
              <a:t>Va</a:t>
            </a:r>
            <a:r>
              <a:rPr lang="en-US" dirty="0"/>
              <a:t>*(x – A) – </a:t>
            </a:r>
            <a:r>
              <a:rPr lang="en-US" dirty="0" err="1"/>
              <a:t>Vb</a:t>
            </a:r>
            <a:r>
              <a:rPr lang="en-US" dirty="0"/>
              <a:t>*(x - B) - M</a:t>
            </a:r>
            <a:endParaRPr lang="en-IN" dirty="0"/>
          </a:p>
          <a:p>
            <a:pPr marL="324000" lvl="1" indent="0">
              <a:buNone/>
            </a:pPr>
            <a:endParaRPr lang="en-IN" dirty="0"/>
          </a:p>
        </p:txBody>
      </p:sp>
      <p:pic>
        <p:nvPicPr>
          <p:cNvPr id="4" name="Picture 3">
            <a:extLst>
              <a:ext uri="{FF2B5EF4-FFF2-40B4-BE49-F238E27FC236}">
                <a16:creationId xmlns:a16="http://schemas.microsoft.com/office/drawing/2014/main" id="{66FB4C43-CF98-B50F-D27E-157D82418B1E}"/>
              </a:ext>
            </a:extLst>
          </p:cNvPr>
          <p:cNvPicPr>
            <a:picLocks noChangeAspect="1"/>
          </p:cNvPicPr>
          <p:nvPr/>
        </p:nvPicPr>
        <p:blipFill>
          <a:blip r:embed="rId2"/>
          <a:stretch>
            <a:fillRect/>
          </a:stretch>
        </p:blipFill>
        <p:spPr>
          <a:xfrm>
            <a:off x="5427939" y="760146"/>
            <a:ext cx="2070141" cy="1602689"/>
          </a:xfrm>
          <a:prstGeom prst="rect">
            <a:avLst/>
          </a:prstGeom>
        </p:spPr>
      </p:pic>
      <p:pic>
        <p:nvPicPr>
          <p:cNvPr id="8" name="Picture 7">
            <a:extLst>
              <a:ext uri="{FF2B5EF4-FFF2-40B4-BE49-F238E27FC236}">
                <a16:creationId xmlns:a16="http://schemas.microsoft.com/office/drawing/2014/main" id="{1408C9D0-B8BA-C728-D48B-9732FED60620}"/>
              </a:ext>
            </a:extLst>
          </p:cNvPr>
          <p:cNvPicPr>
            <a:picLocks noChangeAspect="1"/>
          </p:cNvPicPr>
          <p:nvPr/>
        </p:nvPicPr>
        <p:blipFill>
          <a:blip r:embed="rId3"/>
          <a:stretch>
            <a:fillRect/>
          </a:stretch>
        </p:blipFill>
        <p:spPr>
          <a:xfrm>
            <a:off x="5443527" y="2435801"/>
            <a:ext cx="4752381" cy="1976238"/>
          </a:xfrm>
          <a:prstGeom prst="rect">
            <a:avLst/>
          </a:prstGeom>
        </p:spPr>
      </p:pic>
      <p:cxnSp>
        <p:nvCxnSpPr>
          <p:cNvPr id="11" name="Straight Arrow Connector 10">
            <a:extLst>
              <a:ext uri="{FF2B5EF4-FFF2-40B4-BE49-F238E27FC236}">
                <a16:creationId xmlns:a16="http://schemas.microsoft.com/office/drawing/2014/main" id="{A546E64F-9662-E0F8-C36D-9DF391B46D68}"/>
              </a:ext>
            </a:extLst>
          </p:cNvPr>
          <p:cNvCxnSpPr/>
          <p:nvPr/>
        </p:nvCxnSpPr>
        <p:spPr>
          <a:xfrm>
            <a:off x="10279540" y="3596640"/>
            <a:ext cx="0" cy="47725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id="{DC5C09FF-71A8-7ED8-6111-2CD1436DF9B0}"/>
              </a:ext>
            </a:extLst>
          </p:cNvPr>
          <p:cNvGrpSpPr/>
          <p:nvPr/>
        </p:nvGrpSpPr>
        <p:grpSpPr>
          <a:xfrm>
            <a:off x="10162540" y="3423920"/>
            <a:ext cx="446505" cy="786331"/>
            <a:chOff x="7823200" y="3256280"/>
            <a:chExt cx="446505" cy="786331"/>
          </a:xfrm>
        </p:grpSpPr>
        <p:sp>
          <p:nvSpPr>
            <p:cNvPr id="13" name="Arc 12">
              <a:extLst>
                <a:ext uri="{FF2B5EF4-FFF2-40B4-BE49-F238E27FC236}">
                  <a16:creationId xmlns:a16="http://schemas.microsoft.com/office/drawing/2014/main" id="{4438893B-AD94-A994-492F-E6F19CEC7A26}"/>
                </a:ext>
              </a:extLst>
            </p:cNvPr>
            <p:cNvSpPr/>
            <p:nvPr/>
          </p:nvSpPr>
          <p:spPr>
            <a:xfrm>
              <a:off x="7823200" y="3256280"/>
              <a:ext cx="446505" cy="786331"/>
            </a:xfrm>
            <a:prstGeom prst="arc">
              <a:avLst>
                <a:gd name="adj1" fmla="val 13955051"/>
                <a:gd name="adj2" fmla="val 5315201"/>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4" name="Straight Arrow Connector 13">
              <a:extLst>
                <a:ext uri="{FF2B5EF4-FFF2-40B4-BE49-F238E27FC236}">
                  <a16:creationId xmlns:a16="http://schemas.microsoft.com/office/drawing/2014/main" id="{732AA898-9EB7-7B2A-E2B8-EA4CFA678BB8}"/>
                </a:ext>
              </a:extLst>
            </p:cNvPr>
            <p:cNvCxnSpPr>
              <a:cxnSpLocks/>
            </p:cNvCxnSpPr>
            <p:nvPr/>
          </p:nvCxnSpPr>
          <p:spPr>
            <a:xfrm flipH="1" flipV="1">
              <a:off x="7940200" y="4030313"/>
              <a:ext cx="111600" cy="61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5" name="TextBox 14">
            <a:extLst>
              <a:ext uri="{FF2B5EF4-FFF2-40B4-BE49-F238E27FC236}">
                <a16:creationId xmlns:a16="http://schemas.microsoft.com/office/drawing/2014/main" id="{4DB8EE9F-BB73-7DD2-EA37-962F9B383FBE}"/>
              </a:ext>
            </a:extLst>
          </p:cNvPr>
          <p:cNvSpPr txBox="1"/>
          <p:nvPr/>
        </p:nvSpPr>
        <p:spPr>
          <a:xfrm>
            <a:off x="10215372" y="3692692"/>
            <a:ext cx="446505" cy="338554"/>
          </a:xfrm>
          <a:prstGeom prst="rect">
            <a:avLst/>
          </a:prstGeom>
          <a:noFill/>
        </p:spPr>
        <p:txBody>
          <a:bodyPr wrap="square" rtlCol="0">
            <a:spAutoFit/>
          </a:bodyPr>
          <a:lstStyle/>
          <a:p>
            <a:r>
              <a:rPr lang="en-US" sz="1600" dirty="0"/>
              <a:t>V2</a:t>
            </a:r>
            <a:endParaRPr lang="en-IN" sz="1600" dirty="0"/>
          </a:p>
        </p:txBody>
      </p:sp>
      <p:sp>
        <p:nvSpPr>
          <p:cNvPr id="16" name="TextBox 15">
            <a:extLst>
              <a:ext uri="{FF2B5EF4-FFF2-40B4-BE49-F238E27FC236}">
                <a16:creationId xmlns:a16="http://schemas.microsoft.com/office/drawing/2014/main" id="{C861D4EB-2803-BE6C-1813-FDCCC34006AC}"/>
              </a:ext>
            </a:extLst>
          </p:cNvPr>
          <p:cNvSpPr txBox="1"/>
          <p:nvPr/>
        </p:nvSpPr>
        <p:spPr>
          <a:xfrm>
            <a:off x="10430068" y="4089900"/>
            <a:ext cx="482600" cy="338554"/>
          </a:xfrm>
          <a:prstGeom prst="rect">
            <a:avLst/>
          </a:prstGeom>
          <a:noFill/>
        </p:spPr>
        <p:txBody>
          <a:bodyPr wrap="square" rtlCol="0">
            <a:spAutoFit/>
          </a:bodyPr>
          <a:lstStyle/>
          <a:p>
            <a:r>
              <a:rPr lang="en-US" sz="1600" dirty="0"/>
              <a:t>M2</a:t>
            </a:r>
            <a:endParaRPr lang="en-IN" sz="1600" dirty="0"/>
          </a:p>
        </p:txBody>
      </p:sp>
      <p:pic>
        <p:nvPicPr>
          <p:cNvPr id="18" name="Picture 17">
            <a:extLst>
              <a:ext uri="{FF2B5EF4-FFF2-40B4-BE49-F238E27FC236}">
                <a16:creationId xmlns:a16="http://schemas.microsoft.com/office/drawing/2014/main" id="{18618DF6-58E8-F4A6-FB03-0D9189B0BF3E}"/>
              </a:ext>
            </a:extLst>
          </p:cNvPr>
          <p:cNvPicPr>
            <a:picLocks noChangeAspect="1"/>
          </p:cNvPicPr>
          <p:nvPr/>
        </p:nvPicPr>
        <p:blipFill>
          <a:blip r:embed="rId4"/>
          <a:stretch>
            <a:fillRect/>
          </a:stretch>
        </p:blipFill>
        <p:spPr>
          <a:xfrm>
            <a:off x="5427939" y="4818909"/>
            <a:ext cx="5780862" cy="1889785"/>
          </a:xfrm>
          <a:prstGeom prst="rect">
            <a:avLst/>
          </a:prstGeom>
        </p:spPr>
      </p:pic>
    </p:spTree>
    <p:extLst>
      <p:ext uri="{BB962C8B-B14F-4D97-AF65-F5344CB8AC3E}">
        <p14:creationId xmlns:p14="http://schemas.microsoft.com/office/powerpoint/2010/main" val="40251660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586EB8-8578-F76A-4AAC-301E7914DCC9}"/>
              </a:ext>
            </a:extLst>
          </p:cNvPr>
          <p:cNvSpPr>
            <a:spLocks noGrp="1"/>
          </p:cNvSpPr>
          <p:nvPr>
            <p:ph idx="1"/>
          </p:nvPr>
        </p:nvSpPr>
        <p:spPr/>
        <p:txBody>
          <a:bodyPr/>
          <a:lstStyle/>
          <a:p>
            <a:endParaRPr lang="en-IN"/>
          </a:p>
        </p:txBody>
      </p:sp>
      <p:sp>
        <p:nvSpPr>
          <p:cNvPr id="4" name="Rectangle 3">
            <a:extLst>
              <a:ext uri="{FF2B5EF4-FFF2-40B4-BE49-F238E27FC236}">
                <a16:creationId xmlns:a16="http://schemas.microsoft.com/office/drawing/2014/main" id="{96552EBA-7511-31B6-F3E3-9F51AD443376}"/>
              </a:ext>
            </a:extLst>
          </p:cNvPr>
          <p:cNvSpPr/>
          <p:nvPr/>
        </p:nvSpPr>
        <p:spPr>
          <a:xfrm>
            <a:off x="6400800" y="721895"/>
            <a:ext cx="5205663" cy="5727031"/>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extBox 4">
            <a:extLst>
              <a:ext uri="{FF2B5EF4-FFF2-40B4-BE49-F238E27FC236}">
                <a16:creationId xmlns:a16="http://schemas.microsoft.com/office/drawing/2014/main" id="{074CBE9D-E104-4B67-E0CA-FF9901EE32F6}"/>
              </a:ext>
            </a:extLst>
          </p:cNvPr>
          <p:cNvSpPr txBox="1"/>
          <p:nvPr/>
        </p:nvSpPr>
        <p:spPr>
          <a:xfrm>
            <a:off x="6537158" y="858253"/>
            <a:ext cx="4940968" cy="646331"/>
          </a:xfrm>
          <a:prstGeom prst="rect">
            <a:avLst/>
          </a:prstGeom>
          <a:noFill/>
        </p:spPr>
        <p:txBody>
          <a:bodyPr wrap="square" rtlCol="0">
            <a:spAutoFit/>
          </a:bodyPr>
          <a:lstStyle/>
          <a:p>
            <a:endParaRPr lang="en-IN" dirty="0"/>
          </a:p>
          <a:p>
            <a:r>
              <a:rPr lang="en-IN" dirty="0"/>
              <a:t>If beam is subjected to any point moment</a:t>
            </a:r>
          </a:p>
        </p:txBody>
      </p:sp>
      <p:sp>
        <p:nvSpPr>
          <p:cNvPr id="6" name="Arrow: Bent-Up 5">
            <a:extLst>
              <a:ext uri="{FF2B5EF4-FFF2-40B4-BE49-F238E27FC236}">
                <a16:creationId xmlns:a16="http://schemas.microsoft.com/office/drawing/2014/main" id="{F8F7DC9F-117D-E49F-F2E3-3495195B03ED}"/>
              </a:ext>
            </a:extLst>
          </p:cNvPr>
          <p:cNvSpPr/>
          <p:nvPr/>
        </p:nvSpPr>
        <p:spPr>
          <a:xfrm rot="5400000">
            <a:off x="6408431" y="1740181"/>
            <a:ext cx="853604" cy="382416"/>
          </a:xfrm>
          <a:prstGeom prst="ben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Rectangle 6">
            <a:extLst>
              <a:ext uri="{FF2B5EF4-FFF2-40B4-BE49-F238E27FC236}">
                <a16:creationId xmlns:a16="http://schemas.microsoft.com/office/drawing/2014/main" id="{50D5BB27-859F-CA5C-70C8-87A875A5023F}"/>
              </a:ext>
            </a:extLst>
          </p:cNvPr>
          <p:cNvSpPr/>
          <p:nvPr/>
        </p:nvSpPr>
        <p:spPr>
          <a:xfrm>
            <a:off x="7079992" y="2078634"/>
            <a:ext cx="4398134" cy="423393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8" name="TextBox 7">
            <a:extLst>
              <a:ext uri="{FF2B5EF4-FFF2-40B4-BE49-F238E27FC236}">
                <a16:creationId xmlns:a16="http://schemas.microsoft.com/office/drawing/2014/main" id="{9F926373-B526-2848-C715-EE95B16BB49D}"/>
              </a:ext>
            </a:extLst>
          </p:cNvPr>
          <p:cNvSpPr txBox="1"/>
          <p:nvPr/>
        </p:nvSpPr>
        <p:spPr>
          <a:xfrm>
            <a:off x="7154779" y="2213811"/>
            <a:ext cx="3834063" cy="646331"/>
          </a:xfrm>
          <a:prstGeom prst="rect">
            <a:avLst/>
          </a:prstGeom>
          <a:noFill/>
        </p:spPr>
        <p:txBody>
          <a:bodyPr wrap="square" rtlCol="0">
            <a:spAutoFit/>
          </a:bodyPr>
          <a:lstStyle/>
          <a:p>
            <a:r>
              <a:rPr lang="en-IN" dirty="0"/>
              <a:t>Iterating through all the point loads on the beam one by one</a:t>
            </a:r>
          </a:p>
        </p:txBody>
      </p:sp>
      <p:sp>
        <p:nvSpPr>
          <p:cNvPr id="9" name="Rectangle 8">
            <a:extLst>
              <a:ext uri="{FF2B5EF4-FFF2-40B4-BE49-F238E27FC236}">
                <a16:creationId xmlns:a16="http://schemas.microsoft.com/office/drawing/2014/main" id="{AB3F9868-468B-A5EF-BD3B-457DE7E27F1F}"/>
              </a:ext>
            </a:extLst>
          </p:cNvPr>
          <p:cNvSpPr/>
          <p:nvPr/>
        </p:nvSpPr>
        <p:spPr>
          <a:xfrm>
            <a:off x="7620000" y="2877364"/>
            <a:ext cx="3745832" cy="334697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Arrow: Bent-Up 9">
            <a:extLst>
              <a:ext uri="{FF2B5EF4-FFF2-40B4-BE49-F238E27FC236}">
                <a16:creationId xmlns:a16="http://schemas.microsoft.com/office/drawing/2014/main" id="{5860A427-752B-F30E-D50E-D5DBD1901AFC}"/>
              </a:ext>
            </a:extLst>
          </p:cNvPr>
          <p:cNvSpPr/>
          <p:nvPr/>
        </p:nvSpPr>
        <p:spPr>
          <a:xfrm rot="5400000">
            <a:off x="7294050" y="2914557"/>
            <a:ext cx="451374" cy="200527"/>
          </a:xfrm>
          <a:prstGeom prst="bentUpArrow">
            <a:avLst>
              <a:gd name="adj1" fmla="val 37001"/>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50E2B39E-477A-F50C-AEE4-23234B251542}"/>
              </a:ext>
            </a:extLst>
          </p:cNvPr>
          <p:cNvSpPr txBox="1"/>
          <p:nvPr/>
        </p:nvSpPr>
        <p:spPr>
          <a:xfrm>
            <a:off x="7740316" y="3023937"/>
            <a:ext cx="3505200" cy="3046988"/>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t>Calling the function at left hand side and </a:t>
            </a:r>
            <a:r>
              <a:rPr lang="en-IN" sz="1600" dirty="0" err="1"/>
              <a:t>and</a:t>
            </a:r>
            <a:r>
              <a:rPr lang="en-IN" sz="1600" dirty="0"/>
              <a:t> returning the value of shear forces and moment in a container</a:t>
            </a:r>
          </a:p>
          <a:p>
            <a:endParaRPr lang="en-IN" sz="1600" dirty="0"/>
          </a:p>
          <a:p>
            <a:pPr marL="285750" indent="-285750">
              <a:buFont typeface="Wingdings" panose="05000000000000000000" pitchFamily="2" charset="2"/>
              <a:buChar char="Ø"/>
            </a:pPr>
            <a:r>
              <a:rPr lang="en-IN" sz="1600" dirty="0"/>
              <a:t>Appending the value of shear forces in a shear force container array row wise</a:t>
            </a:r>
          </a:p>
          <a:p>
            <a:pPr marL="285750" indent="-285750">
              <a:buFont typeface="Wingdings" panose="05000000000000000000" pitchFamily="2" charset="2"/>
              <a:buChar char="Ø"/>
            </a:pPr>
            <a:endParaRPr lang="en-IN" sz="1600" dirty="0"/>
          </a:p>
          <a:p>
            <a:pPr marL="285750" indent="-285750">
              <a:buFont typeface="Wingdings" panose="05000000000000000000" pitchFamily="2" charset="2"/>
              <a:buChar char="Ø"/>
            </a:pPr>
            <a:r>
              <a:rPr lang="en-IN" sz="1600" dirty="0"/>
              <a:t>Appending the value of moment in a moment container array row wise</a:t>
            </a:r>
          </a:p>
          <a:p>
            <a:endParaRPr lang="en-IN" sz="1600" dirty="0"/>
          </a:p>
        </p:txBody>
      </p:sp>
      <p:sp>
        <p:nvSpPr>
          <p:cNvPr id="12" name="Arrow: Bent 11">
            <a:extLst>
              <a:ext uri="{FF2B5EF4-FFF2-40B4-BE49-F238E27FC236}">
                <a16:creationId xmlns:a16="http://schemas.microsoft.com/office/drawing/2014/main" id="{3BD424B4-000A-D7A0-AA0D-20011EBCFB3C}"/>
              </a:ext>
            </a:extLst>
          </p:cNvPr>
          <p:cNvSpPr/>
          <p:nvPr/>
        </p:nvSpPr>
        <p:spPr>
          <a:xfrm rot="16200000">
            <a:off x="5993054" y="3953051"/>
            <a:ext cx="2780654" cy="457203"/>
          </a:xfrm>
          <a:prstGeom prst="bentArrow">
            <a:avLst>
              <a:gd name="adj1" fmla="val 17983"/>
              <a:gd name="adj2" fmla="val 25000"/>
              <a:gd name="adj3" fmla="val 25000"/>
              <a:gd name="adj4" fmla="val 4375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3" name="TextBox 12">
            <a:extLst>
              <a:ext uri="{FF2B5EF4-FFF2-40B4-BE49-F238E27FC236}">
                <a16:creationId xmlns:a16="http://schemas.microsoft.com/office/drawing/2014/main" id="{DB818448-0312-57AF-7D53-65138A88F9AB}"/>
              </a:ext>
            </a:extLst>
          </p:cNvPr>
          <p:cNvSpPr txBox="1"/>
          <p:nvPr/>
        </p:nvSpPr>
        <p:spPr>
          <a:xfrm>
            <a:off x="452855" y="721895"/>
            <a:ext cx="5488939" cy="369332"/>
          </a:xfrm>
          <a:prstGeom prst="rect">
            <a:avLst/>
          </a:prstGeom>
          <a:noFill/>
        </p:spPr>
        <p:txBody>
          <a:bodyPr wrap="none" rtlCol="0">
            <a:spAutoFit/>
          </a:bodyPr>
          <a:lstStyle/>
          <a:p>
            <a:r>
              <a:rPr lang="en-IN" dirty="0"/>
              <a:t>Function to calculate shear force and bending moment</a:t>
            </a:r>
          </a:p>
        </p:txBody>
      </p:sp>
      <p:sp>
        <p:nvSpPr>
          <p:cNvPr id="14" name="Rectangle 13">
            <a:extLst>
              <a:ext uri="{FF2B5EF4-FFF2-40B4-BE49-F238E27FC236}">
                <a16:creationId xmlns:a16="http://schemas.microsoft.com/office/drawing/2014/main" id="{47A0BD6C-4F24-B992-0067-86B291A4B36B}"/>
              </a:ext>
            </a:extLst>
          </p:cNvPr>
          <p:cNvSpPr/>
          <p:nvPr/>
        </p:nvSpPr>
        <p:spPr>
          <a:xfrm>
            <a:off x="713874" y="1091227"/>
            <a:ext cx="4868779" cy="54780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TextBox 14">
            <a:extLst>
              <a:ext uri="{FF2B5EF4-FFF2-40B4-BE49-F238E27FC236}">
                <a16:creationId xmlns:a16="http://schemas.microsoft.com/office/drawing/2014/main" id="{9B132C04-6862-A4CA-7B69-1C2A7112BDDD}"/>
              </a:ext>
            </a:extLst>
          </p:cNvPr>
          <p:cNvSpPr txBox="1"/>
          <p:nvPr/>
        </p:nvSpPr>
        <p:spPr>
          <a:xfrm>
            <a:off x="834189" y="1323474"/>
            <a:ext cx="4636169" cy="3600986"/>
          </a:xfrm>
          <a:prstGeom prst="rect">
            <a:avLst/>
          </a:prstGeom>
          <a:noFill/>
        </p:spPr>
        <p:txBody>
          <a:bodyPr wrap="square" rtlCol="0">
            <a:spAutoFit/>
          </a:bodyPr>
          <a:lstStyle/>
          <a:p>
            <a:r>
              <a:rPr lang="en-IN" sz="1600" dirty="0" err="1"/>
              <a:t>Xp</a:t>
            </a:r>
            <a:r>
              <a:rPr lang="en-IN" sz="1600" dirty="0"/>
              <a:t> =&gt; location of point load</a:t>
            </a:r>
          </a:p>
          <a:p>
            <a:r>
              <a:rPr lang="en-IN" sz="1600" dirty="0" err="1"/>
              <a:t>Fy</a:t>
            </a:r>
            <a:r>
              <a:rPr lang="en-IN" sz="1600" dirty="0"/>
              <a:t> =&gt; magnitude of point load</a:t>
            </a:r>
          </a:p>
          <a:p>
            <a:r>
              <a:rPr lang="en-IN" sz="1600" dirty="0" err="1"/>
              <a:t>Va</a:t>
            </a:r>
            <a:r>
              <a:rPr lang="en-IN" sz="1600" dirty="0"/>
              <a:t> =&gt; Vertical Reaction at A due to that      	particular point load(</a:t>
            </a:r>
            <a:r>
              <a:rPr lang="en-IN" sz="1600" dirty="0" err="1"/>
              <a:t>i.e</a:t>
            </a:r>
            <a:r>
              <a:rPr lang="en-IN" sz="1600" dirty="0"/>
              <a:t> from </a:t>
            </a:r>
            <a:r>
              <a:rPr lang="en-IN" sz="1600" dirty="0" err="1"/>
              <a:t>Pl_record</a:t>
            </a:r>
            <a:r>
              <a:rPr lang="en-IN" sz="1600" dirty="0"/>
              <a:t>   )</a:t>
            </a:r>
          </a:p>
          <a:p>
            <a:r>
              <a:rPr lang="en-IN" sz="1600" dirty="0" err="1"/>
              <a:t>Vb</a:t>
            </a:r>
            <a:r>
              <a:rPr lang="en-IN" sz="1600" dirty="0"/>
              <a:t> =&gt; Vertical Reaction at A due to that 	particular point load(</a:t>
            </a:r>
            <a:r>
              <a:rPr lang="en-IN" sz="1600" dirty="0" err="1"/>
              <a:t>i.e</a:t>
            </a:r>
            <a:r>
              <a:rPr lang="en-IN" sz="1600" dirty="0"/>
              <a:t> from </a:t>
            </a:r>
            <a:r>
              <a:rPr lang="en-IN" sz="1600" dirty="0" err="1"/>
              <a:t>Pl_record</a:t>
            </a:r>
            <a:r>
              <a:rPr lang="en-IN" sz="1600" dirty="0"/>
              <a:t>   )</a:t>
            </a:r>
          </a:p>
          <a:p>
            <a:endParaRPr lang="en-IN" sz="1600" dirty="0"/>
          </a:p>
          <a:p>
            <a:r>
              <a:rPr lang="en-IN" sz="1600" dirty="0"/>
              <a:t>Shear =&gt; array of length of span</a:t>
            </a:r>
          </a:p>
          <a:p>
            <a:r>
              <a:rPr lang="en-IN" sz="1600" dirty="0"/>
              <a:t>Moment =&gt; array of length of span</a:t>
            </a:r>
          </a:p>
          <a:p>
            <a:endParaRPr lang="en-IN" sz="1600" dirty="0"/>
          </a:p>
          <a:p>
            <a:r>
              <a:rPr lang="en-IN" sz="1600" dirty="0"/>
              <a:t>Iterate through each value of length of span</a:t>
            </a:r>
          </a:p>
          <a:p>
            <a:endParaRPr lang="en-IN" sz="1600" dirty="0"/>
          </a:p>
          <a:p>
            <a:endParaRPr lang="en-IN" dirty="0"/>
          </a:p>
          <a:p>
            <a:endParaRPr lang="en-IN" dirty="0"/>
          </a:p>
        </p:txBody>
      </p:sp>
      <p:sp>
        <p:nvSpPr>
          <p:cNvPr id="16" name="Rectangle 15">
            <a:extLst>
              <a:ext uri="{FF2B5EF4-FFF2-40B4-BE49-F238E27FC236}">
                <a16:creationId xmlns:a16="http://schemas.microsoft.com/office/drawing/2014/main" id="{AE7435A0-EF3D-12AB-8175-4CE8E59FD4A3}"/>
              </a:ext>
            </a:extLst>
          </p:cNvPr>
          <p:cNvSpPr/>
          <p:nvPr/>
        </p:nvSpPr>
        <p:spPr>
          <a:xfrm>
            <a:off x="4275105" y="2108617"/>
            <a:ext cx="959930" cy="293557"/>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CB99BB6C-F328-C9E1-E023-04F7DD15BA3A}"/>
              </a:ext>
            </a:extLst>
          </p:cNvPr>
          <p:cNvSpPr/>
          <p:nvPr/>
        </p:nvSpPr>
        <p:spPr>
          <a:xfrm>
            <a:off x="4272393" y="2573227"/>
            <a:ext cx="959930" cy="293557"/>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Rectangle 17">
            <a:extLst>
              <a:ext uri="{FF2B5EF4-FFF2-40B4-BE49-F238E27FC236}">
                <a16:creationId xmlns:a16="http://schemas.microsoft.com/office/drawing/2014/main" id="{EAC0C338-EE93-8859-C3B2-A591D853BD2A}"/>
              </a:ext>
            </a:extLst>
          </p:cNvPr>
          <p:cNvSpPr/>
          <p:nvPr/>
        </p:nvSpPr>
        <p:spPr>
          <a:xfrm>
            <a:off x="1223323" y="4125061"/>
            <a:ext cx="4247035" cy="232386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Arrow: Bent-Up 18">
            <a:extLst>
              <a:ext uri="{FF2B5EF4-FFF2-40B4-BE49-F238E27FC236}">
                <a16:creationId xmlns:a16="http://schemas.microsoft.com/office/drawing/2014/main" id="{A1D8864B-FC7D-E911-059E-8BEAA4CD91C6}"/>
              </a:ext>
            </a:extLst>
          </p:cNvPr>
          <p:cNvSpPr/>
          <p:nvPr/>
        </p:nvSpPr>
        <p:spPr>
          <a:xfrm rot="5400000">
            <a:off x="859216" y="4151019"/>
            <a:ext cx="451374" cy="276839"/>
          </a:xfrm>
          <a:prstGeom prst="bentUpArrow">
            <a:avLst>
              <a:gd name="adj1" fmla="val 37001"/>
              <a:gd name="adj2" fmla="val 25000"/>
              <a:gd name="adj3" fmla="val 25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627D7A97-BCB7-188D-ACE0-A2E3754A6E5D}"/>
              </a:ext>
            </a:extLst>
          </p:cNvPr>
          <p:cNvSpPr txBox="1"/>
          <p:nvPr/>
        </p:nvSpPr>
        <p:spPr>
          <a:xfrm>
            <a:off x="1284891" y="4203622"/>
            <a:ext cx="4065147" cy="2031325"/>
          </a:xfrm>
          <a:prstGeom prst="rect">
            <a:avLst/>
          </a:prstGeom>
          <a:noFill/>
        </p:spPr>
        <p:txBody>
          <a:bodyPr wrap="square" rtlCol="0">
            <a:spAutoFit/>
          </a:bodyPr>
          <a:lstStyle/>
          <a:p>
            <a:r>
              <a:rPr lang="en-IN" dirty="0"/>
              <a:t>Calculation of shear forces and moments using the formula and logic on the previous slide</a:t>
            </a:r>
          </a:p>
          <a:p>
            <a:endParaRPr lang="en-IN" dirty="0"/>
          </a:p>
          <a:p>
            <a:r>
              <a:rPr lang="en-IN" dirty="0"/>
              <a:t>Adding the value of the shear and moment in Shear, Moment array in that particular index of length</a:t>
            </a:r>
          </a:p>
        </p:txBody>
      </p:sp>
      <p:sp>
        <p:nvSpPr>
          <p:cNvPr id="21" name="Rectangle 20">
            <a:extLst>
              <a:ext uri="{FF2B5EF4-FFF2-40B4-BE49-F238E27FC236}">
                <a16:creationId xmlns:a16="http://schemas.microsoft.com/office/drawing/2014/main" id="{83A6D91E-BA13-983C-1959-13262121CDC3}"/>
              </a:ext>
            </a:extLst>
          </p:cNvPr>
          <p:cNvSpPr/>
          <p:nvPr/>
        </p:nvSpPr>
        <p:spPr>
          <a:xfrm>
            <a:off x="517190" y="754009"/>
            <a:ext cx="886494" cy="312791"/>
          </a:xfrm>
          <a:prstGeom prst="rect">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2" name="Rectangle 21">
            <a:extLst>
              <a:ext uri="{FF2B5EF4-FFF2-40B4-BE49-F238E27FC236}">
                <a16:creationId xmlns:a16="http://schemas.microsoft.com/office/drawing/2014/main" id="{BF159F28-9ECB-DFD8-19C9-5699BA5E4C30}"/>
              </a:ext>
            </a:extLst>
          </p:cNvPr>
          <p:cNvSpPr/>
          <p:nvPr/>
        </p:nvSpPr>
        <p:spPr>
          <a:xfrm>
            <a:off x="9011652" y="3023937"/>
            <a:ext cx="782053" cy="332600"/>
          </a:xfrm>
          <a:prstGeom prst="rect">
            <a:avLst/>
          </a:prstGeom>
          <a:noFill/>
          <a:ln>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Tree>
    <p:extLst>
      <p:ext uri="{BB962C8B-B14F-4D97-AF65-F5344CB8AC3E}">
        <p14:creationId xmlns:p14="http://schemas.microsoft.com/office/powerpoint/2010/main" val="24619970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C680E4-2A3D-2966-4D6A-18D15FA236D7}"/>
              </a:ext>
            </a:extLst>
          </p:cNvPr>
          <p:cNvSpPr>
            <a:spLocks noGrp="1"/>
          </p:cNvSpPr>
          <p:nvPr>
            <p:ph type="title"/>
          </p:nvPr>
        </p:nvSpPr>
        <p:spPr>
          <a:xfrm>
            <a:off x="581192" y="1383945"/>
            <a:ext cx="2779629" cy="468918"/>
          </a:xfrm>
        </p:spPr>
        <p:txBody>
          <a:bodyPr>
            <a:normAutofit fontScale="90000"/>
          </a:bodyPr>
          <a:lstStyle/>
          <a:p>
            <a:r>
              <a:rPr lang="en-IN" dirty="0"/>
              <a:t>Uniformly distributed load</a:t>
            </a:r>
          </a:p>
        </p:txBody>
      </p:sp>
      <p:sp>
        <p:nvSpPr>
          <p:cNvPr id="3" name="Content Placeholder 2">
            <a:extLst>
              <a:ext uri="{FF2B5EF4-FFF2-40B4-BE49-F238E27FC236}">
                <a16:creationId xmlns:a16="http://schemas.microsoft.com/office/drawing/2014/main" id="{76377B1E-EA9B-1B38-D6E6-5684075B4C6F}"/>
              </a:ext>
            </a:extLst>
          </p:cNvPr>
          <p:cNvSpPr>
            <a:spLocks noGrp="1"/>
          </p:cNvSpPr>
          <p:nvPr>
            <p:ph idx="1"/>
          </p:nvPr>
        </p:nvSpPr>
        <p:spPr/>
        <p:txBody>
          <a:bodyPr/>
          <a:lstStyle/>
          <a:p>
            <a:r>
              <a:rPr lang="en-IN" dirty="0"/>
              <a:t>Reaction Calculation</a:t>
            </a:r>
          </a:p>
          <a:p>
            <a:pPr marL="324000" lvl="1" indent="0">
              <a:buNone/>
            </a:pPr>
            <a:r>
              <a:rPr lang="en-IN" dirty="0"/>
              <a:t>	</a:t>
            </a:r>
            <a:r>
              <a:rPr lang="en-IN" dirty="0" err="1"/>
              <a:t>Fy_Res</a:t>
            </a:r>
            <a:r>
              <a:rPr lang="en-IN" dirty="0"/>
              <a:t> = </a:t>
            </a:r>
            <a:r>
              <a:rPr lang="en-IN" dirty="0" err="1"/>
              <a:t>Fy</a:t>
            </a:r>
            <a:r>
              <a:rPr lang="en-IN" dirty="0"/>
              <a:t>*(</a:t>
            </a:r>
            <a:r>
              <a:rPr lang="en-IN" dirty="0" err="1"/>
              <a:t>xEnd</a:t>
            </a:r>
            <a:r>
              <a:rPr lang="en-IN" dirty="0"/>
              <a:t> – </a:t>
            </a:r>
            <a:r>
              <a:rPr lang="en-IN" dirty="0" err="1"/>
              <a:t>xStart</a:t>
            </a:r>
            <a:r>
              <a:rPr lang="en-IN" dirty="0"/>
              <a:t>)</a:t>
            </a:r>
          </a:p>
          <a:p>
            <a:pPr marL="324000" lvl="1" indent="0">
              <a:buNone/>
            </a:pPr>
            <a:r>
              <a:rPr lang="en-IN" dirty="0"/>
              <a:t>	</a:t>
            </a:r>
            <a:r>
              <a:rPr lang="en-IN" dirty="0" err="1"/>
              <a:t>x_Res</a:t>
            </a:r>
            <a:r>
              <a:rPr lang="en-IN" dirty="0"/>
              <a:t> = </a:t>
            </a:r>
            <a:r>
              <a:rPr lang="en-IN" dirty="0" err="1"/>
              <a:t>xStart</a:t>
            </a:r>
            <a:r>
              <a:rPr lang="en-IN" dirty="0"/>
              <a:t> + 0.5*(</a:t>
            </a:r>
            <a:r>
              <a:rPr lang="en-IN" dirty="0" err="1"/>
              <a:t>xEnd</a:t>
            </a:r>
            <a:r>
              <a:rPr lang="en-IN" dirty="0"/>
              <a:t> – </a:t>
            </a:r>
            <a:r>
              <a:rPr lang="en-IN" dirty="0" err="1"/>
              <a:t>xStart</a:t>
            </a:r>
            <a:r>
              <a:rPr lang="en-IN" dirty="0"/>
              <a:t>)</a:t>
            </a:r>
          </a:p>
          <a:p>
            <a:pPr marL="324000" lvl="1" indent="0">
              <a:buNone/>
            </a:pPr>
            <a:r>
              <a:rPr lang="en-IN" dirty="0"/>
              <a:t>	</a:t>
            </a:r>
            <a:r>
              <a:rPr lang="en-IN" dirty="0" err="1"/>
              <a:t>la_p</a:t>
            </a:r>
            <a:r>
              <a:rPr lang="en-IN" dirty="0"/>
              <a:t> = A – </a:t>
            </a:r>
            <a:r>
              <a:rPr lang="en-IN" dirty="0" err="1"/>
              <a:t>x_Res</a:t>
            </a:r>
            <a:endParaRPr lang="en-IN" dirty="0"/>
          </a:p>
          <a:p>
            <a:pPr marL="324000" lvl="1" indent="0">
              <a:buNone/>
            </a:pPr>
            <a:r>
              <a:rPr lang="en-IN" dirty="0"/>
              <a:t>	</a:t>
            </a:r>
            <a:r>
              <a:rPr lang="en-IN" dirty="0" err="1"/>
              <a:t>Mp</a:t>
            </a:r>
            <a:r>
              <a:rPr lang="en-IN" dirty="0"/>
              <a:t> = </a:t>
            </a:r>
            <a:r>
              <a:rPr lang="en-IN" dirty="0" err="1"/>
              <a:t>Fy_Res</a:t>
            </a:r>
            <a:r>
              <a:rPr lang="en-IN" dirty="0"/>
              <a:t>*</a:t>
            </a:r>
            <a:r>
              <a:rPr lang="en-IN" dirty="0" err="1"/>
              <a:t>la_p</a:t>
            </a:r>
            <a:endParaRPr lang="en-IN" dirty="0"/>
          </a:p>
          <a:p>
            <a:pPr marL="324000" lvl="1" indent="0">
              <a:buNone/>
            </a:pPr>
            <a:r>
              <a:rPr lang="en-IN" dirty="0"/>
              <a:t>	</a:t>
            </a:r>
            <a:r>
              <a:rPr lang="en-IN" dirty="0" err="1"/>
              <a:t>La_vb</a:t>
            </a:r>
            <a:r>
              <a:rPr lang="en-IN" dirty="0"/>
              <a:t> = B – A</a:t>
            </a:r>
          </a:p>
          <a:p>
            <a:pPr marL="324000" lvl="1" indent="0">
              <a:buNone/>
            </a:pPr>
            <a:endParaRPr lang="en-IN" dirty="0"/>
          </a:p>
          <a:p>
            <a:pPr marL="324000" lvl="1" indent="0">
              <a:buNone/>
            </a:pPr>
            <a:r>
              <a:rPr lang="en-IN" dirty="0"/>
              <a:t>	</a:t>
            </a:r>
            <a:r>
              <a:rPr lang="en-IN" dirty="0" err="1"/>
              <a:t>Vb</a:t>
            </a:r>
            <a:r>
              <a:rPr lang="en-IN" dirty="0"/>
              <a:t> = </a:t>
            </a:r>
            <a:r>
              <a:rPr lang="en-IN" dirty="0" err="1"/>
              <a:t>mp</a:t>
            </a:r>
            <a:r>
              <a:rPr lang="en-IN" dirty="0"/>
              <a:t> / </a:t>
            </a:r>
            <a:r>
              <a:rPr lang="en-IN" dirty="0" err="1"/>
              <a:t>la_vb</a:t>
            </a:r>
            <a:endParaRPr lang="en-IN" dirty="0"/>
          </a:p>
          <a:p>
            <a:pPr marL="324000" lvl="1" indent="0">
              <a:buNone/>
            </a:pPr>
            <a:r>
              <a:rPr lang="en-IN" dirty="0"/>
              <a:t>	</a:t>
            </a:r>
            <a:r>
              <a:rPr lang="en-IN" dirty="0" err="1"/>
              <a:t>Va</a:t>
            </a:r>
            <a:r>
              <a:rPr lang="en-IN" dirty="0"/>
              <a:t> = - </a:t>
            </a:r>
            <a:r>
              <a:rPr lang="en-IN" dirty="0" err="1"/>
              <a:t>Fy_Res</a:t>
            </a:r>
            <a:r>
              <a:rPr lang="en-IN" dirty="0"/>
              <a:t> – </a:t>
            </a:r>
            <a:r>
              <a:rPr lang="en-IN" dirty="0" err="1"/>
              <a:t>Vb</a:t>
            </a:r>
            <a:endParaRPr lang="en-IN" dirty="0"/>
          </a:p>
          <a:p>
            <a:pPr marL="324000" lvl="1" indent="0">
              <a:buNone/>
            </a:pPr>
            <a:endParaRPr lang="en-IN" dirty="0"/>
          </a:p>
          <a:p>
            <a:endParaRPr lang="en-IN" dirty="0"/>
          </a:p>
        </p:txBody>
      </p:sp>
      <p:grpSp>
        <p:nvGrpSpPr>
          <p:cNvPr id="96" name="Group 95">
            <a:extLst>
              <a:ext uri="{FF2B5EF4-FFF2-40B4-BE49-F238E27FC236}">
                <a16:creationId xmlns:a16="http://schemas.microsoft.com/office/drawing/2014/main" id="{92FBC84A-9259-D667-126B-2BC279B0C94E}"/>
              </a:ext>
            </a:extLst>
          </p:cNvPr>
          <p:cNvGrpSpPr/>
          <p:nvPr/>
        </p:nvGrpSpPr>
        <p:grpSpPr>
          <a:xfrm>
            <a:off x="4316691" y="882650"/>
            <a:ext cx="6906127" cy="2572452"/>
            <a:chOff x="4324712" y="378571"/>
            <a:chExt cx="6906127" cy="2572452"/>
          </a:xfrm>
        </p:grpSpPr>
        <p:grpSp>
          <p:nvGrpSpPr>
            <p:cNvPr id="12" name="Group 11">
              <a:extLst>
                <a:ext uri="{FF2B5EF4-FFF2-40B4-BE49-F238E27FC236}">
                  <a16:creationId xmlns:a16="http://schemas.microsoft.com/office/drawing/2014/main" id="{104E76DF-5389-47DD-F195-910B85D64BFE}"/>
                </a:ext>
              </a:extLst>
            </p:cNvPr>
            <p:cNvGrpSpPr/>
            <p:nvPr/>
          </p:nvGrpSpPr>
          <p:grpSpPr>
            <a:xfrm>
              <a:off x="4324712" y="378571"/>
              <a:ext cx="6906127" cy="2572452"/>
              <a:chOff x="5184273" y="1582436"/>
              <a:chExt cx="6906127" cy="2572452"/>
            </a:xfrm>
          </p:grpSpPr>
          <p:grpSp>
            <p:nvGrpSpPr>
              <p:cNvPr id="13" name="Group 12">
                <a:extLst>
                  <a:ext uri="{FF2B5EF4-FFF2-40B4-BE49-F238E27FC236}">
                    <a16:creationId xmlns:a16="http://schemas.microsoft.com/office/drawing/2014/main" id="{27ADEF95-ED45-E093-E92A-3772E80E40B7}"/>
                  </a:ext>
                </a:extLst>
              </p:cNvPr>
              <p:cNvGrpSpPr/>
              <p:nvPr/>
            </p:nvGrpSpPr>
            <p:grpSpPr>
              <a:xfrm>
                <a:off x="5184273" y="1582436"/>
                <a:ext cx="6906127" cy="2413595"/>
                <a:chOff x="2642935" y="550765"/>
                <a:chExt cx="6906127" cy="2413595"/>
              </a:xfrm>
            </p:grpSpPr>
            <p:sp>
              <p:nvSpPr>
                <p:cNvPr id="19" name="Rectangle 18">
                  <a:extLst>
                    <a:ext uri="{FF2B5EF4-FFF2-40B4-BE49-F238E27FC236}">
                      <a16:creationId xmlns:a16="http://schemas.microsoft.com/office/drawing/2014/main" id="{3FDA819A-63C6-79DE-E809-6173144CDE44}"/>
                    </a:ext>
                  </a:extLst>
                </p:cNvPr>
                <p:cNvSpPr/>
                <p:nvPr/>
              </p:nvSpPr>
              <p:spPr>
                <a:xfrm>
                  <a:off x="2642935" y="1764631"/>
                  <a:ext cx="6906127" cy="20854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Isosceles Triangle 19">
                  <a:extLst>
                    <a:ext uri="{FF2B5EF4-FFF2-40B4-BE49-F238E27FC236}">
                      <a16:creationId xmlns:a16="http://schemas.microsoft.com/office/drawing/2014/main" id="{7742EA97-31B1-6529-7BE0-EFD3C17A9EB1}"/>
                    </a:ext>
                  </a:extLst>
                </p:cNvPr>
                <p:cNvSpPr/>
                <p:nvPr/>
              </p:nvSpPr>
              <p:spPr>
                <a:xfrm>
                  <a:off x="3641479" y="1973178"/>
                  <a:ext cx="256673" cy="1992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1" name="Isosceles Triangle 20">
                  <a:extLst>
                    <a:ext uri="{FF2B5EF4-FFF2-40B4-BE49-F238E27FC236}">
                      <a16:creationId xmlns:a16="http://schemas.microsoft.com/office/drawing/2014/main" id="{3930B3E1-ECE1-A340-192C-831B3C863029}"/>
                    </a:ext>
                  </a:extLst>
                </p:cNvPr>
                <p:cNvSpPr/>
                <p:nvPr/>
              </p:nvSpPr>
              <p:spPr>
                <a:xfrm>
                  <a:off x="7884697" y="1973178"/>
                  <a:ext cx="256673" cy="1992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Oval 21">
                  <a:extLst>
                    <a:ext uri="{FF2B5EF4-FFF2-40B4-BE49-F238E27FC236}">
                      <a16:creationId xmlns:a16="http://schemas.microsoft.com/office/drawing/2014/main" id="{C75DE853-9711-1B1C-30F8-42CE72483877}"/>
                    </a:ext>
                  </a:extLst>
                </p:cNvPr>
                <p:cNvSpPr/>
                <p:nvPr/>
              </p:nvSpPr>
              <p:spPr>
                <a:xfrm>
                  <a:off x="8045117" y="2188464"/>
                  <a:ext cx="96253" cy="9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Oval 22">
                  <a:extLst>
                    <a:ext uri="{FF2B5EF4-FFF2-40B4-BE49-F238E27FC236}">
                      <a16:creationId xmlns:a16="http://schemas.microsoft.com/office/drawing/2014/main" id="{7AF2B06B-B6BB-49CD-B960-8C7E8B205E30}"/>
                    </a:ext>
                  </a:extLst>
                </p:cNvPr>
                <p:cNvSpPr/>
                <p:nvPr/>
              </p:nvSpPr>
              <p:spPr>
                <a:xfrm>
                  <a:off x="7884697" y="2188464"/>
                  <a:ext cx="96253" cy="9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4" name="Group 23">
                  <a:extLst>
                    <a:ext uri="{FF2B5EF4-FFF2-40B4-BE49-F238E27FC236}">
                      <a16:creationId xmlns:a16="http://schemas.microsoft.com/office/drawing/2014/main" id="{6A14014D-10FD-29FC-BAD0-254C5E387B53}"/>
                    </a:ext>
                  </a:extLst>
                </p:cNvPr>
                <p:cNvGrpSpPr/>
                <p:nvPr/>
              </p:nvGrpSpPr>
              <p:grpSpPr>
                <a:xfrm>
                  <a:off x="3389846" y="2188463"/>
                  <a:ext cx="760095" cy="64390"/>
                  <a:chOff x="3507105" y="2188463"/>
                  <a:chExt cx="760095" cy="64390"/>
                </a:xfrm>
              </p:grpSpPr>
              <p:cxnSp>
                <p:nvCxnSpPr>
                  <p:cNvPr id="41" name="Straight Connector 40">
                    <a:extLst>
                      <a:ext uri="{FF2B5EF4-FFF2-40B4-BE49-F238E27FC236}">
                        <a16:creationId xmlns:a16="http://schemas.microsoft.com/office/drawing/2014/main" id="{3FA3E98B-3479-CAF3-4444-38C42B75A3EA}"/>
                      </a:ext>
                    </a:extLst>
                  </p:cNvPr>
                  <p:cNvCxnSpPr/>
                  <p:nvPr/>
                </p:nvCxnSpPr>
                <p:spPr>
                  <a:xfrm>
                    <a:off x="3529263" y="2188464"/>
                    <a:ext cx="737937" cy="0"/>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5FE80F35-676C-A5E1-C7AF-2CF8D6FA00A2}"/>
                      </a:ext>
                    </a:extLst>
                  </p:cNvPr>
                  <p:cNvCxnSpPr/>
                  <p:nvPr/>
                </p:nvCxnSpPr>
                <p:spPr>
                  <a:xfrm flipH="1">
                    <a:off x="3507105"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9CC50D7E-6723-3082-0D85-ECE28A1C4993}"/>
                      </a:ext>
                    </a:extLst>
                  </p:cNvPr>
                  <p:cNvCxnSpPr/>
                  <p:nvPr/>
                </p:nvCxnSpPr>
                <p:spPr>
                  <a:xfrm flipH="1">
                    <a:off x="3618897"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7E0DBDD4-FB0E-0E04-12AB-08E6D8AA3FD2}"/>
                      </a:ext>
                    </a:extLst>
                  </p:cNvPr>
                  <p:cNvCxnSpPr/>
                  <p:nvPr/>
                </p:nvCxnSpPr>
                <p:spPr>
                  <a:xfrm flipH="1">
                    <a:off x="3730841"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45" name="Straight Connector 44">
                    <a:extLst>
                      <a:ext uri="{FF2B5EF4-FFF2-40B4-BE49-F238E27FC236}">
                        <a16:creationId xmlns:a16="http://schemas.microsoft.com/office/drawing/2014/main" id="{E5B22B6D-32FB-8FEA-4027-524CA6B13877}"/>
                      </a:ext>
                    </a:extLst>
                  </p:cNvPr>
                  <p:cNvCxnSpPr/>
                  <p:nvPr/>
                </p:nvCxnSpPr>
                <p:spPr>
                  <a:xfrm flipH="1">
                    <a:off x="3848023"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46" name="Straight Connector 45">
                    <a:extLst>
                      <a:ext uri="{FF2B5EF4-FFF2-40B4-BE49-F238E27FC236}">
                        <a16:creationId xmlns:a16="http://schemas.microsoft.com/office/drawing/2014/main" id="{18BD9F04-1198-2542-0A42-0DBA28E46C60}"/>
                      </a:ext>
                    </a:extLst>
                  </p:cNvPr>
                  <p:cNvCxnSpPr/>
                  <p:nvPr/>
                </p:nvCxnSpPr>
                <p:spPr>
                  <a:xfrm flipH="1">
                    <a:off x="3967162" y="2195322"/>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47" name="Straight Connector 46">
                    <a:extLst>
                      <a:ext uri="{FF2B5EF4-FFF2-40B4-BE49-F238E27FC236}">
                        <a16:creationId xmlns:a16="http://schemas.microsoft.com/office/drawing/2014/main" id="{013752E7-C2B0-0E3B-8116-30EB1617973B}"/>
                      </a:ext>
                    </a:extLst>
                  </p:cNvPr>
                  <p:cNvCxnSpPr/>
                  <p:nvPr/>
                </p:nvCxnSpPr>
                <p:spPr>
                  <a:xfrm flipH="1">
                    <a:off x="4079080" y="2190559"/>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48" name="Straight Connector 47">
                    <a:extLst>
                      <a:ext uri="{FF2B5EF4-FFF2-40B4-BE49-F238E27FC236}">
                        <a16:creationId xmlns:a16="http://schemas.microsoft.com/office/drawing/2014/main" id="{7FB40F8A-AA99-F828-B7D7-38E05AF97BBD}"/>
                      </a:ext>
                    </a:extLst>
                  </p:cNvPr>
                  <p:cNvCxnSpPr/>
                  <p:nvPr/>
                </p:nvCxnSpPr>
                <p:spPr>
                  <a:xfrm flipH="1">
                    <a:off x="4182426" y="2194751"/>
                    <a:ext cx="78105" cy="57531"/>
                  </a:xfrm>
                  <a:prstGeom prst="line">
                    <a:avLst/>
                  </a:prstGeom>
                </p:spPr>
                <p:style>
                  <a:lnRef idx="1">
                    <a:schemeClr val="dk1"/>
                  </a:lnRef>
                  <a:fillRef idx="0">
                    <a:schemeClr val="dk1"/>
                  </a:fillRef>
                  <a:effectRef idx="0">
                    <a:schemeClr val="dk1"/>
                  </a:effectRef>
                  <a:fontRef idx="minor">
                    <a:schemeClr val="tx1"/>
                  </a:fontRef>
                </p:style>
              </p:cxnSp>
            </p:grpSp>
            <p:grpSp>
              <p:nvGrpSpPr>
                <p:cNvPr id="25" name="Group 24">
                  <a:extLst>
                    <a:ext uri="{FF2B5EF4-FFF2-40B4-BE49-F238E27FC236}">
                      <a16:creationId xmlns:a16="http://schemas.microsoft.com/office/drawing/2014/main" id="{D1BE9E35-608B-43DF-96F4-2AB6F51AB143}"/>
                    </a:ext>
                  </a:extLst>
                </p:cNvPr>
                <p:cNvGrpSpPr/>
                <p:nvPr/>
              </p:nvGrpSpPr>
              <p:grpSpPr>
                <a:xfrm>
                  <a:off x="7632985" y="2292625"/>
                  <a:ext cx="760095" cy="64390"/>
                  <a:chOff x="3507105" y="2188463"/>
                  <a:chExt cx="760095" cy="64390"/>
                </a:xfrm>
              </p:grpSpPr>
              <p:cxnSp>
                <p:nvCxnSpPr>
                  <p:cNvPr id="33" name="Straight Connector 32">
                    <a:extLst>
                      <a:ext uri="{FF2B5EF4-FFF2-40B4-BE49-F238E27FC236}">
                        <a16:creationId xmlns:a16="http://schemas.microsoft.com/office/drawing/2014/main" id="{2C05B0AD-4FEC-9BC4-F309-772F8D1D31DC}"/>
                      </a:ext>
                    </a:extLst>
                  </p:cNvPr>
                  <p:cNvCxnSpPr/>
                  <p:nvPr/>
                </p:nvCxnSpPr>
                <p:spPr>
                  <a:xfrm>
                    <a:off x="3529263" y="2188464"/>
                    <a:ext cx="737937" cy="0"/>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9D832DDC-D82D-6CAA-C6DA-D4EDA3CC44D0}"/>
                      </a:ext>
                    </a:extLst>
                  </p:cNvPr>
                  <p:cNvCxnSpPr/>
                  <p:nvPr/>
                </p:nvCxnSpPr>
                <p:spPr>
                  <a:xfrm flipH="1">
                    <a:off x="3507105"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DE33A430-A887-44B0-0075-B9C4DD2D2724}"/>
                      </a:ext>
                    </a:extLst>
                  </p:cNvPr>
                  <p:cNvCxnSpPr/>
                  <p:nvPr/>
                </p:nvCxnSpPr>
                <p:spPr>
                  <a:xfrm flipH="1">
                    <a:off x="3618897"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9F857561-B7C7-64C0-7DAC-01A6048DF26E}"/>
                      </a:ext>
                    </a:extLst>
                  </p:cNvPr>
                  <p:cNvCxnSpPr/>
                  <p:nvPr/>
                </p:nvCxnSpPr>
                <p:spPr>
                  <a:xfrm flipH="1">
                    <a:off x="3730841"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3A5E7B3C-3525-4E27-ED2F-EE609B0B0108}"/>
                      </a:ext>
                    </a:extLst>
                  </p:cNvPr>
                  <p:cNvCxnSpPr/>
                  <p:nvPr/>
                </p:nvCxnSpPr>
                <p:spPr>
                  <a:xfrm flipH="1">
                    <a:off x="3848023"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5F0CF1F5-BC30-E722-94CC-D72970F31AB3}"/>
                      </a:ext>
                    </a:extLst>
                  </p:cNvPr>
                  <p:cNvCxnSpPr/>
                  <p:nvPr/>
                </p:nvCxnSpPr>
                <p:spPr>
                  <a:xfrm flipH="1">
                    <a:off x="3967162" y="2195322"/>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477688B-57C4-EF71-EA92-17AF2D867E65}"/>
                      </a:ext>
                    </a:extLst>
                  </p:cNvPr>
                  <p:cNvCxnSpPr/>
                  <p:nvPr/>
                </p:nvCxnSpPr>
                <p:spPr>
                  <a:xfrm flipH="1">
                    <a:off x="4079080" y="2190559"/>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EBFA3E10-EB05-0109-E47A-BF5360FE3328}"/>
                      </a:ext>
                    </a:extLst>
                  </p:cNvPr>
                  <p:cNvCxnSpPr/>
                  <p:nvPr/>
                </p:nvCxnSpPr>
                <p:spPr>
                  <a:xfrm flipH="1">
                    <a:off x="4182426" y="2194751"/>
                    <a:ext cx="78105" cy="57531"/>
                  </a:xfrm>
                  <a:prstGeom prst="line">
                    <a:avLst/>
                  </a:prstGeom>
                </p:spPr>
                <p:style>
                  <a:lnRef idx="1">
                    <a:schemeClr val="dk1"/>
                  </a:lnRef>
                  <a:fillRef idx="0">
                    <a:schemeClr val="dk1"/>
                  </a:fillRef>
                  <a:effectRef idx="0">
                    <a:schemeClr val="dk1"/>
                  </a:effectRef>
                  <a:fontRef idx="minor">
                    <a:schemeClr val="tx1"/>
                  </a:fontRef>
                </p:style>
              </p:cxnSp>
            </p:grpSp>
            <p:cxnSp>
              <p:nvCxnSpPr>
                <p:cNvPr id="26" name="Straight Arrow Connector 25">
                  <a:extLst>
                    <a:ext uri="{FF2B5EF4-FFF2-40B4-BE49-F238E27FC236}">
                      <a16:creationId xmlns:a16="http://schemas.microsoft.com/office/drawing/2014/main" id="{2F7B695A-5593-864C-A8AC-B2A04BB2B266}"/>
                    </a:ext>
                  </a:extLst>
                </p:cNvPr>
                <p:cNvCxnSpPr>
                  <a:cxnSpLocks/>
                </p:cNvCxnSpPr>
                <p:nvPr/>
              </p:nvCxnSpPr>
              <p:spPr>
                <a:xfrm>
                  <a:off x="2642935" y="1427514"/>
                  <a:ext cx="11380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F82BB9-E308-A159-044C-A315517A01B8}"/>
                    </a:ext>
                  </a:extLst>
                </p:cNvPr>
                <p:cNvCxnSpPr>
                  <a:cxnSpLocks/>
                </p:cNvCxnSpPr>
                <p:nvPr/>
              </p:nvCxnSpPr>
              <p:spPr>
                <a:xfrm>
                  <a:off x="2646761" y="874696"/>
                  <a:ext cx="5218897"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E1DFD5A-E032-3EED-B0EC-8CC82CDE6B03}"/>
                    </a:ext>
                  </a:extLst>
                </p:cNvPr>
                <p:cNvCxnSpPr>
                  <a:cxnSpLocks/>
                </p:cNvCxnSpPr>
                <p:nvPr/>
              </p:nvCxnSpPr>
              <p:spPr>
                <a:xfrm>
                  <a:off x="2646775" y="2649940"/>
                  <a:ext cx="54021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88DB3209-A24A-0A7D-4E99-745348C7AC0D}"/>
                    </a:ext>
                  </a:extLst>
                </p:cNvPr>
                <p:cNvSpPr txBox="1"/>
                <p:nvPr/>
              </p:nvSpPr>
              <p:spPr>
                <a:xfrm>
                  <a:off x="3015916" y="1353230"/>
                  <a:ext cx="563827" cy="369332"/>
                </a:xfrm>
                <a:prstGeom prst="rect">
                  <a:avLst/>
                </a:prstGeom>
                <a:noFill/>
              </p:spPr>
              <p:txBody>
                <a:bodyPr wrap="square" rtlCol="0">
                  <a:spAutoFit/>
                </a:bodyPr>
                <a:lstStyle/>
                <a:p>
                  <a:r>
                    <a:rPr lang="en-US" dirty="0"/>
                    <a:t>A</a:t>
                  </a:r>
                  <a:endParaRPr lang="en-IN" dirty="0"/>
                </a:p>
              </p:txBody>
            </p:sp>
            <p:sp>
              <p:nvSpPr>
                <p:cNvPr id="30" name="TextBox 29">
                  <a:extLst>
                    <a:ext uri="{FF2B5EF4-FFF2-40B4-BE49-F238E27FC236}">
                      <a16:creationId xmlns:a16="http://schemas.microsoft.com/office/drawing/2014/main" id="{0F8BD956-1C50-7DB6-6A1A-94D6CA8A6E8E}"/>
                    </a:ext>
                  </a:extLst>
                </p:cNvPr>
                <p:cNvSpPr txBox="1"/>
                <p:nvPr/>
              </p:nvSpPr>
              <p:spPr>
                <a:xfrm>
                  <a:off x="4922490" y="550765"/>
                  <a:ext cx="989204" cy="369332"/>
                </a:xfrm>
                <a:prstGeom prst="rect">
                  <a:avLst/>
                </a:prstGeom>
                <a:noFill/>
              </p:spPr>
              <p:txBody>
                <a:bodyPr wrap="square" rtlCol="0">
                  <a:spAutoFit/>
                </a:bodyPr>
                <a:lstStyle/>
                <a:p>
                  <a:r>
                    <a:rPr lang="en-US" dirty="0" err="1"/>
                    <a:t>x_Res</a:t>
                  </a:r>
                  <a:endParaRPr lang="en-IN" baseline="-25000" dirty="0"/>
                </a:p>
              </p:txBody>
            </p:sp>
            <p:sp>
              <p:nvSpPr>
                <p:cNvPr id="31" name="TextBox 30">
                  <a:extLst>
                    <a:ext uri="{FF2B5EF4-FFF2-40B4-BE49-F238E27FC236}">
                      <a16:creationId xmlns:a16="http://schemas.microsoft.com/office/drawing/2014/main" id="{6E219F94-BA09-61A5-ABBB-FC3983097A99}"/>
                    </a:ext>
                  </a:extLst>
                </p:cNvPr>
                <p:cNvSpPr txBox="1"/>
                <p:nvPr/>
              </p:nvSpPr>
              <p:spPr>
                <a:xfrm>
                  <a:off x="5070364" y="2350156"/>
                  <a:ext cx="625642" cy="369332"/>
                </a:xfrm>
                <a:prstGeom prst="rect">
                  <a:avLst/>
                </a:prstGeom>
                <a:noFill/>
              </p:spPr>
              <p:txBody>
                <a:bodyPr wrap="square" rtlCol="0">
                  <a:spAutoFit/>
                </a:bodyPr>
                <a:lstStyle/>
                <a:p>
                  <a:r>
                    <a:rPr lang="en-US" dirty="0"/>
                    <a:t>B</a:t>
                  </a:r>
                  <a:endParaRPr lang="en-IN" dirty="0"/>
                </a:p>
              </p:txBody>
            </p:sp>
            <p:cxnSp>
              <p:nvCxnSpPr>
                <p:cNvPr id="32" name="Straight Connector 31">
                  <a:extLst>
                    <a:ext uri="{FF2B5EF4-FFF2-40B4-BE49-F238E27FC236}">
                      <a16:creationId xmlns:a16="http://schemas.microsoft.com/office/drawing/2014/main" id="{DA9703C3-D9CD-73AC-CF86-9EDF5E59DE9F}"/>
                    </a:ext>
                  </a:extLst>
                </p:cNvPr>
                <p:cNvCxnSpPr>
                  <a:cxnSpLocks/>
                </p:cNvCxnSpPr>
                <p:nvPr/>
              </p:nvCxnSpPr>
              <p:spPr>
                <a:xfrm flipV="1">
                  <a:off x="2642935" y="673768"/>
                  <a:ext cx="0" cy="22905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4" name="Group 13">
                <a:extLst>
                  <a:ext uri="{FF2B5EF4-FFF2-40B4-BE49-F238E27FC236}">
                    <a16:creationId xmlns:a16="http://schemas.microsoft.com/office/drawing/2014/main" id="{9C8576A8-1772-46DD-37B2-5C1339592860}"/>
                  </a:ext>
                </a:extLst>
              </p:cNvPr>
              <p:cNvGrpSpPr/>
              <p:nvPr/>
            </p:nvGrpSpPr>
            <p:grpSpPr>
              <a:xfrm>
                <a:off x="6340276" y="3262205"/>
                <a:ext cx="5231920" cy="892683"/>
                <a:chOff x="3774092" y="2276476"/>
                <a:chExt cx="5231920" cy="892683"/>
              </a:xfrm>
            </p:grpSpPr>
            <p:cxnSp>
              <p:nvCxnSpPr>
                <p:cNvPr id="15" name="Straight Arrow Connector 14">
                  <a:extLst>
                    <a:ext uri="{FF2B5EF4-FFF2-40B4-BE49-F238E27FC236}">
                      <a16:creationId xmlns:a16="http://schemas.microsoft.com/office/drawing/2014/main" id="{9D1442C4-B2E5-715E-8DDE-EFAC489EDBDE}"/>
                    </a:ext>
                  </a:extLst>
                </p:cNvPr>
                <p:cNvCxnSpPr>
                  <a:cxnSpLocks/>
                </p:cNvCxnSpPr>
                <p:nvPr/>
              </p:nvCxnSpPr>
              <p:spPr>
                <a:xfrm flipH="1" flipV="1">
                  <a:off x="3774092" y="2276476"/>
                  <a:ext cx="13757" cy="6466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D9A61AC-D469-48EF-7261-75B6AEE55521}"/>
                    </a:ext>
                  </a:extLst>
                </p:cNvPr>
                <p:cNvCxnSpPr>
                  <a:cxnSpLocks/>
                </p:cNvCxnSpPr>
                <p:nvPr/>
              </p:nvCxnSpPr>
              <p:spPr>
                <a:xfrm flipH="1" flipV="1">
                  <a:off x="8010354" y="2363615"/>
                  <a:ext cx="13757" cy="6466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89B81595-F72C-36B9-357B-44DD92E7C28C}"/>
                    </a:ext>
                  </a:extLst>
                </p:cNvPr>
                <p:cNvSpPr txBox="1"/>
                <p:nvPr/>
              </p:nvSpPr>
              <p:spPr>
                <a:xfrm>
                  <a:off x="8244012" y="2616096"/>
                  <a:ext cx="762000" cy="369332"/>
                </a:xfrm>
                <a:prstGeom prst="rect">
                  <a:avLst/>
                </a:prstGeom>
                <a:noFill/>
              </p:spPr>
              <p:txBody>
                <a:bodyPr wrap="square" rtlCol="0">
                  <a:spAutoFit/>
                </a:bodyPr>
                <a:lstStyle/>
                <a:p>
                  <a:r>
                    <a:rPr lang="en-US" dirty="0" err="1"/>
                    <a:t>Vb</a:t>
                  </a:r>
                  <a:endParaRPr lang="en-IN" dirty="0"/>
                </a:p>
              </p:txBody>
            </p:sp>
            <p:sp>
              <p:nvSpPr>
                <p:cNvPr id="18" name="TextBox 17">
                  <a:extLst>
                    <a:ext uri="{FF2B5EF4-FFF2-40B4-BE49-F238E27FC236}">
                      <a16:creationId xmlns:a16="http://schemas.microsoft.com/office/drawing/2014/main" id="{98BAA8D7-70B3-4DED-6C60-E2A8FDDF20BA}"/>
                    </a:ext>
                  </a:extLst>
                </p:cNvPr>
                <p:cNvSpPr txBox="1"/>
                <p:nvPr/>
              </p:nvSpPr>
              <p:spPr>
                <a:xfrm>
                  <a:off x="3825057" y="2799827"/>
                  <a:ext cx="762000" cy="369332"/>
                </a:xfrm>
                <a:prstGeom prst="rect">
                  <a:avLst/>
                </a:prstGeom>
                <a:noFill/>
              </p:spPr>
              <p:txBody>
                <a:bodyPr wrap="square" rtlCol="0">
                  <a:spAutoFit/>
                </a:bodyPr>
                <a:lstStyle/>
                <a:p>
                  <a:r>
                    <a:rPr lang="en-US" dirty="0" err="1"/>
                    <a:t>Va</a:t>
                  </a:r>
                  <a:endParaRPr lang="en-IN" dirty="0"/>
                </a:p>
              </p:txBody>
            </p:sp>
          </p:grpSp>
        </p:grpSp>
        <p:cxnSp>
          <p:nvCxnSpPr>
            <p:cNvPr id="59" name="Straight Connector 58">
              <a:extLst>
                <a:ext uri="{FF2B5EF4-FFF2-40B4-BE49-F238E27FC236}">
                  <a16:creationId xmlns:a16="http://schemas.microsoft.com/office/drawing/2014/main" id="{A4DE0EE9-4404-E608-9D4B-A754B319D1B5}"/>
                </a:ext>
              </a:extLst>
            </p:cNvPr>
            <p:cNvCxnSpPr/>
            <p:nvPr/>
          </p:nvCxnSpPr>
          <p:spPr>
            <a:xfrm>
              <a:off x="8373979" y="1295691"/>
              <a:ext cx="23159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027BF3B4-E86C-0112-2684-80E808B816EE}"/>
                </a:ext>
              </a:extLst>
            </p:cNvPr>
            <p:cNvCxnSpPr>
              <a:cxnSpLocks/>
            </p:cNvCxnSpPr>
            <p:nvPr/>
          </p:nvCxnSpPr>
          <p:spPr>
            <a:xfrm>
              <a:off x="8373979" y="1295691"/>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000E9ABA-6D23-1493-D1E2-5EEE3243178A}"/>
                </a:ext>
              </a:extLst>
            </p:cNvPr>
            <p:cNvCxnSpPr>
              <a:cxnSpLocks/>
            </p:cNvCxnSpPr>
            <p:nvPr/>
          </p:nvCxnSpPr>
          <p:spPr>
            <a:xfrm>
              <a:off x="8526379" y="1287671"/>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923F532A-15AA-4B10-5651-624C44A8759C}"/>
                </a:ext>
              </a:extLst>
            </p:cNvPr>
            <p:cNvCxnSpPr>
              <a:cxnSpLocks/>
            </p:cNvCxnSpPr>
            <p:nvPr/>
          </p:nvCxnSpPr>
          <p:spPr>
            <a:xfrm>
              <a:off x="8678779" y="1311735"/>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679A75B-321D-2667-D703-D27914345AD7}"/>
                </a:ext>
              </a:extLst>
            </p:cNvPr>
            <p:cNvCxnSpPr>
              <a:cxnSpLocks/>
            </p:cNvCxnSpPr>
            <p:nvPr/>
          </p:nvCxnSpPr>
          <p:spPr>
            <a:xfrm>
              <a:off x="8831179" y="1311736"/>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70614B6-EF88-5288-4BC9-EC2C0134C147}"/>
                </a:ext>
              </a:extLst>
            </p:cNvPr>
            <p:cNvCxnSpPr>
              <a:cxnSpLocks/>
            </p:cNvCxnSpPr>
            <p:nvPr/>
          </p:nvCxnSpPr>
          <p:spPr>
            <a:xfrm>
              <a:off x="8983579" y="1295695"/>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C5CA4AFC-55BC-1CE7-B979-760585662F04}"/>
                </a:ext>
              </a:extLst>
            </p:cNvPr>
            <p:cNvCxnSpPr>
              <a:cxnSpLocks/>
            </p:cNvCxnSpPr>
            <p:nvPr/>
          </p:nvCxnSpPr>
          <p:spPr>
            <a:xfrm>
              <a:off x="9135979" y="1303717"/>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C7A2841-4D14-3992-2230-DFBC18E3C206}"/>
                </a:ext>
              </a:extLst>
            </p:cNvPr>
            <p:cNvCxnSpPr>
              <a:cxnSpLocks/>
            </p:cNvCxnSpPr>
            <p:nvPr/>
          </p:nvCxnSpPr>
          <p:spPr>
            <a:xfrm>
              <a:off x="9292090" y="1295691"/>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A19A814-5C83-44D6-2677-B7827A9319D7}"/>
                </a:ext>
              </a:extLst>
            </p:cNvPr>
            <p:cNvCxnSpPr>
              <a:cxnSpLocks/>
            </p:cNvCxnSpPr>
            <p:nvPr/>
          </p:nvCxnSpPr>
          <p:spPr>
            <a:xfrm>
              <a:off x="9442934" y="1287671"/>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88A080C2-C250-BC32-DB77-08CF44B475F3}"/>
                </a:ext>
              </a:extLst>
            </p:cNvPr>
            <p:cNvCxnSpPr>
              <a:cxnSpLocks/>
            </p:cNvCxnSpPr>
            <p:nvPr/>
          </p:nvCxnSpPr>
          <p:spPr>
            <a:xfrm>
              <a:off x="10052185" y="1303717"/>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2673B0D-356F-A29F-29E7-A6BF1BC33757}"/>
                </a:ext>
              </a:extLst>
            </p:cNvPr>
            <p:cNvCxnSpPr>
              <a:cxnSpLocks/>
            </p:cNvCxnSpPr>
            <p:nvPr/>
          </p:nvCxnSpPr>
          <p:spPr>
            <a:xfrm>
              <a:off x="9927963" y="1303717"/>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47EC3BD8-6402-7465-A8FA-93E6FC3D1AFA}"/>
                </a:ext>
              </a:extLst>
            </p:cNvPr>
            <p:cNvCxnSpPr>
              <a:cxnSpLocks/>
            </p:cNvCxnSpPr>
            <p:nvPr/>
          </p:nvCxnSpPr>
          <p:spPr>
            <a:xfrm>
              <a:off x="9808496" y="1311735"/>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3A21ECE-1CCF-39E0-00B5-EA6F50A77AB8}"/>
                </a:ext>
              </a:extLst>
            </p:cNvPr>
            <p:cNvCxnSpPr>
              <a:cxnSpLocks/>
            </p:cNvCxnSpPr>
            <p:nvPr/>
          </p:nvCxnSpPr>
          <p:spPr>
            <a:xfrm>
              <a:off x="9691237" y="1295691"/>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85F42DE-24B3-5FC5-AFBB-BCD74E1CA8AC}"/>
                </a:ext>
              </a:extLst>
            </p:cNvPr>
            <p:cNvCxnSpPr>
              <a:cxnSpLocks/>
            </p:cNvCxnSpPr>
            <p:nvPr/>
          </p:nvCxnSpPr>
          <p:spPr>
            <a:xfrm>
              <a:off x="9562899" y="1303717"/>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1F5C309B-5129-42B6-62B0-8404DC4A73CB}"/>
                </a:ext>
              </a:extLst>
            </p:cNvPr>
            <p:cNvCxnSpPr>
              <a:cxnSpLocks/>
            </p:cNvCxnSpPr>
            <p:nvPr/>
          </p:nvCxnSpPr>
          <p:spPr>
            <a:xfrm>
              <a:off x="10681942" y="1295691"/>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475F9EA-0958-CF03-C1FB-306D4719CF1D}"/>
                </a:ext>
              </a:extLst>
            </p:cNvPr>
            <p:cNvCxnSpPr>
              <a:cxnSpLocks/>
            </p:cNvCxnSpPr>
            <p:nvPr/>
          </p:nvCxnSpPr>
          <p:spPr>
            <a:xfrm>
              <a:off x="10555705" y="1311735"/>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77E70AB7-5562-6A27-B7EA-C9D213F01F15}"/>
                </a:ext>
              </a:extLst>
            </p:cNvPr>
            <p:cNvCxnSpPr>
              <a:cxnSpLocks/>
            </p:cNvCxnSpPr>
            <p:nvPr/>
          </p:nvCxnSpPr>
          <p:spPr>
            <a:xfrm>
              <a:off x="10451432" y="1303717"/>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1A26E803-E6B9-9879-C4AA-03582E833CC6}"/>
                </a:ext>
              </a:extLst>
            </p:cNvPr>
            <p:cNvCxnSpPr>
              <a:cxnSpLocks/>
            </p:cNvCxnSpPr>
            <p:nvPr/>
          </p:nvCxnSpPr>
          <p:spPr>
            <a:xfrm>
              <a:off x="10325005" y="1287671"/>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6DDB9665-CE79-CAE8-8869-9D11074C52EA}"/>
                </a:ext>
              </a:extLst>
            </p:cNvPr>
            <p:cNvCxnSpPr>
              <a:cxnSpLocks/>
            </p:cNvCxnSpPr>
            <p:nvPr/>
          </p:nvCxnSpPr>
          <p:spPr>
            <a:xfrm>
              <a:off x="10178716" y="1295691"/>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DF341BA8-DF34-842A-CED6-D459B09DA57A}"/>
                </a:ext>
              </a:extLst>
            </p:cNvPr>
            <p:cNvCxnSpPr/>
            <p:nvPr/>
          </p:nvCxnSpPr>
          <p:spPr>
            <a:xfrm>
              <a:off x="4324712" y="917387"/>
              <a:ext cx="4049267"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2D32D8C3-DCD0-3750-9FB9-0514D9542F44}"/>
                </a:ext>
              </a:extLst>
            </p:cNvPr>
            <p:cNvCxnSpPr>
              <a:cxnSpLocks/>
            </p:cNvCxnSpPr>
            <p:nvPr/>
          </p:nvCxnSpPr>
          <p:spPr>
            <a:xfrm>
              <a:off x="4324712" y="1101871"/>
              <a:ext cx="638792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4" name="TextBox 93">
              <a:extLst>
                <a:ext uri="{FF2B5EF4-FFF2-40B4-BE49-F238E27FC236}">
                  <a16:creationId xmlns:a16="http://schemas.microsoft.com/office/drawing/2014/main" id="{AC2F6FEB-40FA-6976-4546-4FDE66B3D7F6}"/>
                </a:ext>
              </a:extLst>
            </p:cNvPr>
            <p:cNvSpPr txBox="1"/>
            <p:nvPr/>
          </p:nvSpPr>
          <p:spPr>
            <a:xfrm>
              <a:off x="6036612" y="624598"/>
              <a:ext cx="989205" cy="369332"/>
            </a:xfrm>
            <a:prstGeom prst="rect">
              <a:avLst/>
            </a:prstGeom>
            <a:noFill/>
          </p:spPr>
          <p:txBody>
            <a:bodyPr wrap="square" rtlCol="0">
              <a:spAutoFit/>
            </a:bodyPr>
            <a:lstStyle/>
            <a:p>
              <a:r>
                <a:rPr lang="en-IN" dirty="0" err="1"/>
                <a:t>xStart</a:t>
              </a:r>
              <a:r>
                <a:rPr lang="en-IN" dirty="0"/>
                <a:t> </a:t>
              </a:r>
              <a:endParaRPr lang="en-IN" baseline="-25000" dirty="0"/>
            </a:p>
          </p:txBody>
        </p:sp>
        <p:sp>
          <p:nvSpPr>
            <p:cNvPr id="95" name="TextBox 94">
              <a:extLst>
                <a:ext uri="{FF2B5EF4-FFF2-40B4-BE49-F238E27FC236}">
                  <a16:creationId xmlns:a16="http://schemas.microsoft.com/office/drawing/2014/main" id="{20039C38-94B3-4C18-8B32-B6D544098D07}"/>
                </a:ext>
              </a:extLst>
            </p:cNvPr>
            <p:cNvSpPr txBox="1"/>
            <p:nvPr/>
          </p:nvSpPr>
          <p:spPr>
            <a:xfrm>
              <a:off x="7367451" y="811704"/>
              <a:ext cx="1366440" cy="369332"/>
            </a:xfrm>
            <a:prstGeom prst="rect">
              <a:avLst/>
            </a:prstGeom>
            <a:noFill/>
          </p:spPr>
          <p:txBody>
            <a:bodyPr wrap="square" rtlCol="0">
              <a:spAutoFit/>
            </a:bodyPr>
            <a:lstStyle/>
            <a:p>
              <a:r>
                <a:rPr lang="en-US" dirty="0" err="1"/>
                <a:t>xEnd</a:t>
              </a:r>
              <a:endParaRPr lang="en-IN" baseline="-25000" dirty="0"/>
            </a:p>
          </p:txBody>
        </p:sp>
      </p:grpSp>
      <p:sp>
        <p:nvSpPr>
          <p:cNvPr id="98" name="TextBox 97">
            <a:extLst>
              <a:ext uri="{FF2B5EF4-FFF2-40B4-BE49-F238E27FC236}">
                <a16:creationId xmlns:a16="http://schemas.microsoft.com/office/drawing/2014/main" id="{76FA16C3-D9D9-146C-C6B6-87823367ED60}"/>
              </a:ext>
            </a:extLst>
          </p:cNvPr>
          <p:cNvSpPr txBox="1"/>
          <p:nvPr/>
        </p:nvSpPr>
        <p:spPr>
          <a:xfrm>
            <a:off x="10625987" y="1528140"/>
            <a:ext cx="1252448" cy="369332"/>
          </a:xfrm>
          <a:prstGeom prst="rect">
            <a:avLst/>
          </a:prstGeom>
          <a:noFill/>
        </p:spPr>
        <p:txBody>
          <a:bodyPr wrap="square" rtlCol="0">
            <a:spAutoFit/>
          </a:bodyPr>
          <a:lstStyle/>
          <a:p>
            <a:r>
              <a:rPr lang="en-IN" dirty="0" err="1"/>
              <a:t>Fy</a:t>
            </a:r>
            <a:r>
              <a:rPr lang="en-IN" dirty="0"/>
              <a:t> (KN/m)</a:t>
            </a:r>
          </a:p>
        </p:txBody>
      </p:sp>
      <p:cxnSp>
        <p:nvCxnSpPr>
          <p:cNvPr id="104" name="Straight Arrow Connector 103">
            <a:extLst>
              <a:ext uri="{FF2B5EF4-FFF2-40B4-BE49-F238E27FC236}">
                <a16:creationId xmlns:a16="http://schemas.microsoft.com/office/drawing/2014/main" id="{98E277FE-506D-6C09-90B2-2B7103681F1F}"/>
              </a:ext>
            </a:extLst>
          </p:cNvPr>
          <p:cNvCxnSpPr>
            <a:cxnSpLocks/>
          </p:cNvCxnSpPr>
          <p:nvPr/>
        </p:nvCxnSpPr>
        <p:spPr>
          <a:xfrm>
            <a:off x="9559042" y="1108530"/>
            <a:ext cx="2706" cy="9871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6" name="TextBox 105">
            <a:extLst>
              <a:ext uri="{FF2B5EF4-FFF2-40B4-BE49-F238E27FC236}">
                <a16:creationId xmlns:a16="http://schemas.microsoft.com/office/drawing/2014/main" id="{DE794928-B142-B893-0F49-2E221EC9E435}"/>
              </a:ext>
            </a:extLst>
          </p:cNvPr>
          <p:cNvSpPr txBox="1"/>
          <p:nvPr/>
        </p:nvSpPr>
        <p:spPr>
          <a:xfrm>
            <a:off x="9504308" y="924182"/>
            <a:ext cx="1185067" cy="369332"/>
          </a:xfrm>
          <a:prstGeom prst="rect">
            <a:avLst/>
          </a:prstGeom>
          <a:noFill/>
        </p:spPr>
        <p:txBody>
          <a:bodyPr wrap="square" rtlCol="0">
            <a:spAutoFit/>
          </a:bodyPr>
          <a:lstStyle/>
          <a:p>
            <a:r>
              <a:rPr lang="en-IN" dirty="0" err="1"/>
              <a:t>Fy_Res</a:t>
            </a:r>
            <a:endParaRPr lang="en-IN" dirty="0"/>
          </a:p>
        </p:txBody>
      </p:sp>
      <p:sp>
        <p:nvSpPr>
          <p:cNvPr id="108" name="Rectangle 107">
            <a:extLst>
              <a:ext uri="{FF2B5EF4-FFF2-40B4-BE49-F238E27FC236}">
                <a16:creationId xmlns:a16="http://schemas.microsoft.com/office/drawing/2014/main" id="{C78632B0-F667-3715-677B-6154F5BF8E35}"/>
              </a:ext>
            </a:extLst>
          </p:cNvPr>
          <p:cNvSpPr/>
          <p:nvPr/>
        </p:nvSpPr>
        <p:spPr>
          <a:xfrm>
            <a:off x="1082842" y="4745478"/>
            <a:ext cx="1259305" cy="219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9" name="Rectangle 108">
            <a:extLst>
              <a:ext uri="{FF2B5EF4-FFF2-40B4-BE49-F238E27FC236}">
                <a16:creationId xmlns:a16="http://schemas.microsoft.com/office/drawing/2014/main" id="{2AF5ACA6-672F-0283-2643-3CF3C36CF363}"/>
              </a:ext>
            </a:extLst>
          </p:cNvPr>
          <p:cNvSpPr/>
          <p:nvPr/>
        </p:nvSpPr>
        <p:spPr>
          <a:xfrm>
            <a:off x="1082842" y="5073169"/>
            <a:ext cx="1475874" cy="21955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902064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B799B7-E869-B9F9-AD74-6C4C5ABE02FB}"/>
              </a:ext>
            </a:extLst>
          </p:cNvPr>
          <p:cNvSpPr>
            <a:spLocks noGrp="1"/>
          </p:cNvSpPr>
          <p:nvPr>
            <p:ph idx="1"/>
          </p:nvPr>
        </p:nvSpPr>
        <p:spPr>
          <a:xfrm>
            <a:off x="465222" y="842211"/>
            <a:ext cx="11285620" cy="5133139"/>
          </a:xfrm>
        </p:spPr>
        <p:txBody>
          <a:bodyPr/>
          <a:lstStyle/>
          <a:p>
            <a:pPr marL="0" indent="0">
              <a:buNone/>
            </a:pPr>
            <a:r>
              <a:rPr lang="en-IN" dirty="0"/>
              <a:t>	</a:t>
            </a:r>
            <a:r>
              <a:rPr lang="en-IN" b="1" u="sng" dirty="0"/>
              <a:t>Shear Force and Bending Moment Calculation</a:t>
            </a:r>
          </a:p>
          <a:p>
            <a:endParaRPr lang="en-IN" dirty="0"/>
          </a:p>
          <a:p>
            <a:r>
              <a:rPr lang="en-IN" dirty="0"/>
              <a:t>Section 1-1 </a:t>
            </a:r>
            <a:r>
              <a:rPr lang="en-IN" dirty="0" err="1"/>
              <a:t>i.e</a:t>
            </a:r>
            <a:r>
              <a:rPr lang="en-IN" dirty="0"/>
              <a:t> when x lies between </a:t>
            </a:r>
            <a:r>
              <a:rPr lang="en-IN" dirty="0" err="1"/>
              <a:t>xStart</a:t>
            </a:r>
            <a:r>
              <a:rPr lang="en-IN" dirty="0"/>
              <a:t> and </a:t>
            </a:r>
            <a:r>
              <a:rPr lang="en-IN" dirty="0" err="1"/>
              <a:t>xEnd</a:t>
            </a:r>
            <a:r>
              <a:rPr lang="en-IN" dirty="0"/>
              <a:t> (</a:t>
            </a:r>
            <a:r>
              <a:rPr lang="en-IN" dirty="0" err="1"/>
              <a:t>xStart</a:t>
            </a:r>
            <a:r>
              <a:rPr lang="en-IN" dirty="0"/>
              <a:t> </a:t>
            </a:r>
            <a:r>
              <a:rPr lang="en-IN" b="0" i="0" dirty="0">
                <a:solidFill>
                  <a:srgbClr val="202124"/>
                </a:solidFill>
                <a:effectLst/>
                <a:latin typeface="arial" panose="020B0604020202020204" pitchFamily="34" charset="0"/>
              </a:rPr>
              <a:t>≤ </a:t>
            </a:r>
            <a:r>
              <a:rPr lang="en-IN" dirty="0"/>
              <a:t>x </a:t>
            </a:r>
            <a:r>
              <a:rPr lang="en-IN" b="0" i="0" dirty="0">
                <a:solidFill>
                  <a:srgbClr val="202124"/>
                </a:solidFill>
                <a:effectLst/>
                <a:latin typeface="arial" panose="020B0604020202020204" pitchFamily="34" charset="0"/>
              </a:rPr>
              <a:t>≤ </a:t>
            </a:r>
            <a:r>
              <a:rPr lang="en-IN" dirty="0" err="1"/>
              <a:t>xEnd</a:t>
            </a:r>
            <a:r>
              <a:rPr lang="en-IN" dirty="0"/>
              <a:t>) </a:t>
            </a:r>
          </a:p>
          <a:p>
            <a:pPr lvl="1"/>
            <a:r>
              <a:rPr lang="en-IN" dirty="0"/>
              <a:t>Shear = </a:t>
            </a:r>
            <a:r>
              <a:rPr lang="en-IN" dirty="0" err="1"/>
              <a:t>Fy</a:t>
            </a:r>
            <a:r>
              <a:rPr lang="en-IN" dirty="0"/>
              <a:t>(x – </a:t>
            </a:r>
            <a:r>
              <a:rPr lang="en-IN" dirty="0" err="1"/>
              <a:t>xStart</a:t>
            </a:r>
            <a:r>
              <a:rPr lang="en-IN" dirty="0"/>
              <a:t>)</a:t>
            </a:r>
          </a:p>
          <a:p>
            <a:pPr lvl="1"/>
            <a:r>
              <a:rPr lang="en-IN" dirty="0"/>
              <a:t>Moment = - </a:t>
            </a:r>
            <a:r>
              <a:rPr lang="en-IN" dirty="0" err="1"/>
              <a:t>Fy</a:t>
            </a:r>
            <a:r>
              <a:rPr lang="en-IN" dirty="0"/>
              <a:t>(x – </a:t>
            </a:r>
            <a:r>
              <a:rPr lang="en-IN" dirty="0" err="1"/>
              <a:t>xStart</a:t>
            </a:r>
            <a:r>
              <a:rPr lang="en-IN" dirty="0"/>
              <a:t>)*0.5*(x – </a:t>
            </a:r>
            <a:r>
              <a:rPr lang="en-IN" dirty="0" err="1"/>
              <a:t>xStart</a:t>
            </a:r>
            <a:r>
              <a:rPr lang="en-IN" dirty="0"/>
              <a:t>)</a:t>
            </a:r>
          </a:p>
          <a:p>
            <a:pPr lvl="1"/>
            <a:endParaRPr lang="en-IN" dirty="0"/>
          </a:p>
          <a:p>
            <a:pPr lvl="1"/>
            <a:endParaRPr lang="en-IN" dirty="0"/>
          </a:p>
          <a:p>
            <a:pPr marL="324000" lvl="1" indent="0">
              <a:buNone/>
            </a:pPr>
            <a:endParaRPr lang="en-IN" dirty="0"/>
          </a:p>
          <a:p>
            <a:r>
              <a:rPr lang="en-IN" dirty="0"/>
              <a:t>Section 2-2 </a:t>
            </a:r>
            <a:r>
              <a:rPr lang="en-IN" dirty="0" err="1"/>
              <a:t>i.e</a:t>
            </a:r>
            <a:r>
              <a:rPr lang="en-IN" dirty="0"/>
              <a:t> when x is greater than </a:t>
            </a:r>
            <a:r>
              <a:rPr lang="en-IN" dirty="0" err="1"/>
              <a:t>xEnd</a:t>
            </a:r>
            <a:r>
              <a:rPr lang="en-IN" dirty="0"/>
              <a:t> (x </a:t>
            </a:r>
            <a:r>
              <a:rPr lang="en-IN" dirty="0">
                <a:solidFill>
                  <a:srgbClr val="202124"/>
                </a:solidFill>
                <a:latin typeface="arial" panose="020B0604020202020204" pitchFamily="34" charset="0"/>
              </a:rPr>
              <a:t>&gt;</a:t>
            </a:r>
            <a:r>
              <a:rPr lang="en-IN" b="0" i="0" dirty="0">
                <a:solidFill>
                  <a:srgbClr val="202124"/>
                </a:solidFill>
                <a:effectLst/>
                <a:latin typeface="arial" panose="020B0604020202020204" pitchFamily="34" charset="0"/>
              </a:rPr>
              <a:t> </a:t>
            </a:r>
            <a:r>
              <a:rPr lang="en-IN" dirty="0" err="1"/>
              <a:t>xEnd</a:t>
            </a:r>
            <a:r>
              <a:rPr lang="en-IN" dirty="0"/>
              <a:t>) </a:t>
            </a:r>
          </a:p>
          <a:p>
            <a:pPr lvl="1"/>
            <a:r>
              <a:rPr lang="en-IN" dirty="0"/>
              <a:t>Shear = </a:t>
            </a:r>
            <a:r>
              <a:rPr lang="en-IN" dirty="0" err="1"/>
              <a:t>Fy</a:t>
            </a:r>
            <a:r>
              <a:rPr lang="en-IN" dirty="0"/>
              <a:t>*(</a:t>
            </a:r>
            <a:r>
              <a:rPr lang="en-IN" dirty="0" err="1"/>
              <a:t>xEnd</a:t>
            </a:r>
            <a:r>
              <a:rPr lang="en-IN" dirty="0"/>
              <a:t> – </a:t>
            </a:r>
            <a:r>
              <a:rPr lang="en-IN" dirty="0" err="1"/>
              <a:t>xStart</a:t>
            </a:r>
            <a:r>
              <a:rPr lang="en-IN" dirty="0"/>
              <a:t>)</a:t>
            </a:r>
          </a:p>
          <a:p>
            <a:pPr lvl="1"/>
            <a:r>
              <a:rPr lang="en-IN" dirty="0"/>
              <a:t>Moment = - </a:t>
            </a:r>
            <a:r>
              <a:rPr lang="en-IN" dirty="0" err="1"/>
              <a:t>Fy</a:t>
            </a:r>
            <a:r>
              <a:rPr lang="en-IN" dirty="0"/>
              <a:t>(</a:t>
            </a:r>
            <a:r>
              <a:rPr lang="en-IN" dirty="0" err="1"/>
              <a:t>xEnd</a:t>
            </a:r>
            <a:r>
              <a:rPr lang="en-IN" dirty="0"/>
              <a:t> – </a:t>
            </a:r>
            <a:r>
              <a:rPr lang="en-IN" dirty="0" err="1"/>
              <a:t>xStart</a:t>
            </a:r>
            <a:r>
              <a:rPr lang="en-IN" dirty="0"/>
              <a:t>)*</a:t>
            </a:r>
          </a:p>
          <a:p>
            <a:pPr marL="1368000" lvl="4" indent="0">
              <a:buNone/>
            </a:pPr>
            <a:r>
              <a:rPr lang="en-IN" dirty="0"/>
              <a:t>   </a:t>
            </a:r>
            <a:r>
              <a:rPr lang="en-IN" sz="1400" dirty="0"/>
              <a:t>(x – </a:t>
            </a:r>
            <a:r>
              <a:rPr lang="en-IN" sz="1400" dirty="0" err="1"/>
              <a:t>xStart</a:t>
            </a:r>
            <a:r>
              <a:rPr lang="en-IN" sz="1400" dirty="0"/>
              <a:t> - 0.5*(</a:t>
            </a:r>
            <a:r>
              <a:rPr lang="en-IN" sz="1400" dirty="0" err="1"/>
              <a:t>xEnd</a:t>
            </a:r>
            <a:r>
              <a:rPr lang="en-IN" sz="1400" dirty="0"/>
              <a:t> - </a:t>
            </a:r>
            <a:r>
              <a:rPr lang="en-IN" sz="1400" dirty="0" err="1"/>
              <a:t>xStart</a:t>
            </a:r>
            <a:r>
              <a:rPr lang="en-IN" sz="1400" dirty="0"/>
              <a:t>))</a:t>
            </a:r>
          </a:p>
          <a:p>
            <a:endParaRPr lang="en-IN" dirty="0"/>
          </a:p>
        </p:txBody>
      </p:sp>
      <p:sp>
        <p:nvSpPr>
          <p:cNvPr id="4" name="Rectangle 3">
            <a:extLst>
              <a:ext uri="{FF2B5EF4-FFF2-40B4-BE49-F238E27FC236}">
                <a16:creationId xmlns:a16="http://schemas.microsoft.com/office/drawing/2014/main" id="{E4A4AC0B-1477-9651-D99C-08AB8B87519C}"/>
              </a:ext>
            </a:extLst>
          </p:cNvPr>
          <p:cNvSpPr/>
          <p:nvPr/>
        </p:nvSpPr>
        <p:spPr>
          <a:xfrm>
            <a:off x="6312568" y="2181726"/>
            <a:ext cx="3681664" cy="18448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C0AB1051-8EFC-6A31-17BD-3744854165E6}"/>
              </a:ext>
            </a:extLst>
          </p:cNvPr>
          <p:cNvCxnSpPr>
            <a:cxnSpLocks/>
          </p:cNvCxnSpPr>
          <p:nvPr/>
        </p:nvCxnSpPr>
        <p:spPr>
          <a:xfrm>
            <a:off x="9177488" y="1883590"/>
            <a:ext cx="816744" cy="8026"/>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BEFF080-CC11-654D-996E-0B1A3C571A64}"/>
              </a:ext>
            </a:extLst>
          </p:cNvPr>
          <p:cNvCxnSpPr>
            <a:cxnSpLocks/>
          </p:cNvCxnSpPr>
          <p:nvPr/>
        </p:nvCxnSpPr>
        <p:spPr>
          <a:xfrm>
            <a:off x="9177488" y="1883590"/>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1E02622C-B946-4506-6946-66A6CB9679B7}"/>
              </a:ext>
            </a:extLst>
          </p:cNvPr>
          <p:cNvCxnSpPr>
            <a:cxnSpLocks/>
          </p:cNvCxnSpPr>
          <p:nvPr/>
        </p:nvCxnSpPr>
        <p:spPr>
          <a:xfrm>
            <a:off x="9329888" y="1875570"/>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3AE79D9-E2E7-614F-A829-8155101DEB8B}"/>
              </a:ext>
            </a:extLst>
          </p:cNvPr>
          <p:cNvCxnSpPr>
            <a:cxnSpLocks/>
          </p:cNvCxnSpPr>
          <p:nvPr/>
        </p:nvCxnSpPr>
        <p:spPr>
          <a:xfrm>
            <a:off x="9482288" y="1899634"/>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3963348-8962-C4FD-AA65-7799E914537B}"/>
              </a:ext>
            </a:extLst>
          </p:cNvPr>
          <p:cNvCxnSpPr>
            <a:cxnSpLocks/>
          </p:cNvCxnSpPr>
          <p:nvPr/>
        </p:nvCxnSpPr>
        <p:spPr>
          <a:xfrm>
            <a:off x="9634688" y="1899635"/>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1EDB24F-2970-D580-F001-343166EA2465}"/>
              </a:ext>
            </a:extLst>
          </p:cNvPr>
          <p:cNvCxnSpPr>
            <a:cxnSpLocks/>
          </p:cNvCxnSpPr>
          <p:nvPr/>
        </p:nvCxnSpPr>
        <p:spPr>
          <a:xfrm>
            <a:off x="9787088" y="1883594"/>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BD8314B-94E5-37C0-EFD2-734AB0F45D0A}"/>
              </a:ext>
            </a:extLst>
          </p:cNvPr>
          <p:cNvCxnSpPr>
            <a:cxnSpLocks/>
          </p:cNvCxnSpPr>
          <p:nvPr/>
        </p:nvCxnSpPr>
        <p:spPr>
          <a:xfrm>
            <a:off x="9939488" y="1891616"/>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D4F23FC0-8BF7-8C5F-9289-682563BB0AF3}"/>
              </a:ext>
            </a:extLst>
          </p:cNvPr>
          <p:cNvCxnSpPr>
            <a:cxnSpLocks/>
          </p:cNvCxnSpPr>
          <p:nvPr/>
        </p:nvCxnSpPr>
        <p:spPr>
          <a:xfrm flipV="1">
            <a:off x="9998042" y="1775460"/>
            <a:ext cx="0" cy="879509"/>
          </a:xfrm>
          <a:prstGeom prst="line">
            <a:avLst/>
          </a:prstGeom>
        </p:spPr>
        <p:style>
          <a:lnRef idx="1">
            <a:schemeClr val="accent1"/>
          </a:lnRef>
          <a:fillRef idx="0">
            <a:schemeClr val="accent1"/>
          </a:fillRef>
          <a:effectRef idx="0">
            <a:schemeClr val="accent1"/>
          </a:effectRef>
          <a:fontRef idx="minor">
            <a:schemeClr val="tx1"/>
          </a:fontRef>
        </p:style>
      </p:cxnSp>
      <p:sp>
        <p:nvSpPr>
          <p:cNvPr id="21" name="Oval 20">
            <a:extLst>
              <a:ext uri="{FF2B5EF4-FFF2-40B4-BE49-F238E27FC236}">
                <a16:creationId xmlns:a16="http://schemas.microsoft.com/office/drawing/2014/main" id="{BD4D355A-120B-52CE-643D-895C35824D4E}"/>
              </a:ext>
            </a:extLst>
          </p:cNvPr>
          <p:cNvSpPr/>
          <p:nvPr/>
        </p:nvSpPr>
        <p:spPr>
          <a:xfrm>
            <a:off x="9848850" y="1513613"/>
            <a:ext cx="297180" cy="273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22" name="Oval 21">
            <a:extLst>
              <a:ext uri="{FF2B5EF4-FFF2-40B4-BE49-F238E27FC236}">
                <a16:creationId xmlns:a16="http://schemas.microsoft.com/office/drawing/2014/main" id="{7F66E82C-8765-0825-EAEC-E17BDCE4B208}"/>
              </a:ext>
            </a:extLst>
          </p:cNvPr>
          <p:cNvSpPr/>
          <p:nvPr/>
        </p:nvSpPr>
        <p:spPr>
          <a:xfrm>
            <a:off x="9871710" y="2574959"/>
            <a:ext cx="297180" cy="27362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cxnSp>
        <p:nvCxnSpPr>
          <p:cNvPr id="25" name="Straight Arrow Connector 24">
            <a:extLst>
              <a:ext uri="{FF2B5EF4-FFF2-40B4-BE49-F238E27FC236}">
                <a16:creationId xmlns:a16="http://schemas.microsoft.com/office/drawing/2014/main" id="{37E96C2F-AAB9-257D-34E1-8E65DF3902F1}"/>
              </a:ext>
            </a:extLst>
          </p:cNvPr>
          <p:cNvCxnSpPr/>
          <p:nvPr/>
        </p:nvCxnSpPr>
        <p:spPr>
          <a:xfrm>
            <a:off x="6312568" y="2574959"/>
            <a:ext cx="286492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6784826-CE40-8B44-5D12-3626F52784DD}"/>
              </a:ext>
            </a:extLst>
          </p:cNvPr>
          <p:cNvCxnSpPr>
            <a:cxnSpLocks/>
          </p:cNvCxnSpPr>
          <p:nvPr/>
        </p:nvCxnSpPr>
        <p:spPr>
          <a:xfrm>
            <a:off x="5045242" y="4771618"/>
            <a:ext cx="2418048" cy="158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1633017-6FB3-EBEA-080C-6ED3D1B3708A}"/>
              </a:ext>
            </a:extLst>
          </p:cNvPr>
          <p:cNvSpPr txBox="1"/>
          <p:nvPr/>
        </p:nvSpPr>
        <p:spPr>
          <a:xfrm>
            <a:off x="8012634" y="2606761"/>
            <a:ext cx="216568" cy="369332"/>
          </a:xfrm>
          <a:prstGeom prst="rect">
            <a:avLst/>
          </a:prstGeom>
          <a:noFill/>
        </p:spPr>
        <p:txBody>
          <a:bodyPr wrap="square" rtlCol="0">
            <a:spAutoFit/>
          </a:bodyPr>
          <a:lstStyle/>
          <a:p>
            <a:r>
              <a:rPr lang="en-IN" dirty="0"/>
              <a:t>x</a:t>
            </a:r>
          </a:p>
        </p:txBody>
      </p:sp>
      <p:sp>
        <p:nvSpPr>
          <p:cNvPr id="29" name="TextBox 28">
            <a:extLst>
              <a:ext uri="{FF2B5EF4-FFF2-40B4-BE49-F238E27FC236}">
                <a16:creationId xmlns:a16="http://schemas.microsoft.com/office/drawing/2014/main" id="{AEDBC922-86C7-DC1F-AF74-37DE4150BEDB}"/>
              </a:ext>
            </a:extLst>
          </p:cNvPr>
          <p:cNvSpPr txBox="1"/>
          <p:nvPr/>
        </p:nvSpPr>
        <p:spPr>
          <a:xfrm>
            <a:off x="7012007" y="2285637"/>
            <a:ext cx="1090863" cy="369332"/>
          </a:xfrm>
          <a:prstGeom prst="rect">
            <a:avLst/>
          </a:prstGeom>
          <a:noFill/>
        </p:spPr>
        <p:txBody>
          <a:bodyPr wrap="square" rtlCol="0">
            <a:spAutoFit/>
          </a:bodyPr>
          <a:lstStyle/>
          <a:p>
            <a:r>
              <a:rPr lang="en-IN" dirty="0" err="1"/>
              <a:t>xStart</a:t>
            </a:r>
            <a:endParaRPr lang="en-IN" dirty="0"/>
          </a:p>
        </p:txBody>
      </p:sp>
      <p:sp>
        <p:nvSpPr>
          <p:cNvPr id="30" name="Rectangle 29">
            <a:extLst>
              <a:ext uri="{FF2B5EF4-FFF2-40B4-BE49-F238E27FC236}">
                <a16:creationId xmlns:a16="http://schemas.microsoft.com/office/drawing/2014/main" id="{82BE7A3F-223A-E828-03B3-8F8345732585}"/>
              </a:ext>
            </a:extLst>
          </p:cNvPr>
          <p:cNvSpPr/>
          <p:nvPr/>
        </p:nvSpPr>
        <p:spPr>
          <a:xfrm>
            <a:off x="5045242" y="5252145"/>
            <a:ext cx="4948990" cy="242275"/>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1" name="Straight Connector 30">
            <a:extLst>
              <a:ext uri="{FF2B5EF4-FFF2-40B4-BE49-F238E27FC236}">
                <a16:creationId xmlns:a16="http://schemas.microsoft.com/office/drawing/2014/main" id="{E0925650-1389-4789-F491-6E6FBAC3F049}"/>
              </a:ext>
            </a:extLst>
          </p:cNvPr>
          <p:cNvCxnSpPr>
            <a:cxnSpLocks/>
          </p:cNvCxnSpPr>
          <p:nvPr/>
        </p:nvCxnSpPr>
        <p:spPr>
          <a:xfrm>
            <a:off x="7452972" y="4947632"/>
            <a:ext cx="85824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64732EC7-71AC-1909-4B34-CF4D86AF962B}"/>
              </a:ext>
            </a:extLst>
          </p:cNvPr>
          <p:cNvCxnSpPr>
            <a:cxnSpLocks/>
          </p:cNvCxnSpPr>
          <p:nvPr/>
        </p:nvCxnSpPr>
        <p:spPr>
          <a:xfrm>
            <a:off x="7452972" y="4947632"/>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6B0772CB-1F31-5B2D-4E53-0D675D39DEE0}"/>
              </a:ext>
            </a:extLst>
          </p:cNvPr>
          <p:cNvCxnSpPr>
            <a:cxnSpLocks/>
          </p:cNvCxnSpPr>
          <p:nvPr/>
        </p:nvCxnSpPr>
        <p:spPr>
          <a:xfrm>
            <a:off x="7605372" y="4954852"/>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FF00B7E-921C-B088-459C-EE6D2696AE88}"/>
              </a:ext>
            </a:extLst>
          </p:cNvPr>
          <p:cNvCxnSpPr>
            <a:cxnSpLocks/>
          </p:cNvCxnSpPr>
          <p:nvPr/>
        </p:nvCxnSpPr>
        <p:spPr>
          <a:xfrm>
            <a:off x="7745028" y="4963679"/>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FA4B27B7-8B14-54B9-1377-D289AC7A4430}"/>
              </a:ext>
            </a:extLst>
          </p:cNvPr>
          <p:cNvCxnSpPr>
            <a:cxnSpLocks/>
          </p:cNvCxnSpPr>
          <p:nvPr/>
        </p:nvCxnSpPr>
        <p:spPr>
          <a:xfrm>
            <a:off x="7862758" y="4955658"/>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D0A448A-0D77-E67B-A8DF-7ED5C4F12BAA}"/>
              </a:ext>
            </a:extLst>
          </p:cNvPr>
          <p:cNvCxnSpPr>
            <a:cxnSpLocks/>
          </p:cNvCxnSpPr>
          <p:nvPr/>
        </p:nvCxnSpPr>
        <p:spPr>
          <a:xfrm>
            <a:off x="8012634" y="4947632"/>
            <a:ext cx="0" cy="2896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056C996-1C92-3335-2243-AD1832D5FA64}"/>
              </a:ext>
            </a:extLst>
          </p:cNvPr>
          <p:cNvCxnSpPr>
            <a:cxnSpLocks/>
          </p:cNvCxnSpPr>
          <p:nvPr/>
        </p:nvCxnSpPr>
        <p:spPr>
          <a:xfrm>
            <a:off x="8185484" y="4947632"/>
            <a:ext cx="0" cy="2968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98693967-E913-BB4E-D54B-4AB7BDF746AE}"/>
              </a:ext>
            </a:extLst>
          </p:cNvPr>
          <p:cNvCxnSpPr>
            <a:cxnSpLocks/>
          </p:cNvCxnSpPr>
          <p:nvPr/>
        </p:nvCxnSpPr>
        <p:spPr>
          <a:xfrm>
            <a:off x="8311221" y="4947635"/>
            <a:ext cx="762000" cy="757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8605097-24D0-3757-45BD-18797730BE5C}"/>
              </a:ext>
            </a:extLst>
          </p:cNvPr>
          <p:cNvCxnSpPr>
            <a:cxnSpLocks/>
          </p:cNvCxnSpPr>
          <p:nvPr/>
        </p:nvCxnSpPr>
        <p:spPr>
          <a:xfrm>
            <a:off x="8311221" y="4947635"/>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EEC2D90-6738-508C-E926-F3027BB49EB4}"/>
              </a:ext>
            </a:extLst>
          </p:cNvPr>
          <p:cNvCxnSpPr>
            <a:cxnSpLocks/>
          </p:cNvCxnSpPr>
          <p:nvPr/>
        </p:nvCxnSpPr>
        <p:spPr>
          <a:xfrm>
            <a:off x="8468701" y="4963679"/>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75F1260C-C5F1-7648-D3AF-CB86D9DA4995}"/>
              </a:ext>
            </a:extLst>
          </p:cNvPr>
          <p:cNvCxnSpPr>
            <a:cxnSpLocks/>
          </p:cNvCxnSpPr>
          <p:nvPr/>
        </p:nvCxnSpPr>
        <p:spPr>
          <a:xfrm>
            <a:off x="8616021" y="4963679"/>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44D06B6-CBD8-3531-E4B5-21DC175CF2C5}"/>
              </a:ext>
            </a:extLst>
          </p:cNvPr>
          <p:cNvCxnSpPr>
            <a:cxnSpLocks/>
          </p:cNvCxnSpPr>
          <p:nvPr/>
        </p:nvCxnSpPr>
        <p:spPr>
          <a:xfrm>
            <a:off x="8768421" y="4963680"/>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7C0B1F2-AEBB-88F7-49B7-3022DB2586DD}"/>
              </a:ext>
            </a:extLst>
          </p:cNvPr>
          <p:cNvCxnSpPr>
            <a:cxnSpLocks/>
          </p:cNvCxnSpPr>
          <p:nvPr/>
        </p:nvCxnSpPr>
        <p:spPr>
          <a:xfrm>
            <a:off x="8920821" y="4947639"/>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B468663-24E4-3071-7D31-08B7DCB0D3AE}"/>
              </a:ext>
            </a:extLst>
          </p:cNvPr>
          <p:cNvCxnSpPr>
            <a:cxnSpLocks/>
          </p:cNvCxnSpPr>
          <p:nvPr/>
        </p:nvCxnSpPr>
        <p:spPr>
          <a:xfrm>
            <a:off x="9073221" y="4955661"/>
            <a:ext cx="0" cy="2736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86C73350-1ADC-F8C6-9A40-A31BD96CA5A7}"/>
              </a:ext>
            </a:extLst>
          </p:cNvPr>
          <p:cNvCxnSpPr>
            <a:cxnSpLocks/>
          </p:cNvCxnSpPr>
          <p:nvPr/>
        </p:nvCxnSpPr>
        <p:spPr>
          <a:xfrm flipV="1">
            <a:off x="10010234" y="4914900"/>
            <a:ext cx="0" cy="879509"/>
          </a:xfrm>
          <a:prstGeom prst="line">
            <a:avLst/>
          </a:prstGeom>
        </p:spPr>
        <p:style>
          <a:lnRef idx="1">
            <a:schemeClr val="accent1"/>
          </a:lnRef>
          <a:fillRef idx="0">
            <a:schemeClr val="accent1"/>
          </a:fillRef>
          <a:effectRef idx="0">
            <a:schemeClr val="accent1"/>
          </a:effectRef>
          <a:fontRef idx="minor">
            <a:schemeClr val="tx1"/>
          </a:fontRef>
        </p:style>
      </p:cxnSp>
      <p:sp>
        <p:nvSpPr>
          <p:cNvPr id="51" name="Oval 50">
            <a:extLst>
              <a:ext uri="{FF2B5EF4-FFF2-40B4-BE49-F238E27FC236}">
                <a16:creationId xmlns:a16="http://schemas.microsoft.com/office/drawing/2014/main" id="{5696B000-F94D-3F6E-2A17-59DF8D9771B9}"/>
              </a:ext>
            </a:extLst>
          </p:cNvPr>
          <p:cNvSpPr/>
          <p:nvPr/>
        </p:nvSpPr>
        <p:spPr>
          <a:xfrm>
            <a:off x="9861805" y="4639056"/>
            <a:ext cx="297179" cy="2968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52" name="Oval 51">
            <a:extLst>
              <a:ext uri="{FF2B5EF4-FFF2-40B4-BE49-F238E27FC236}">
                <a16:creationId xmlns:a16="http://schemas.microsoft.com/office/drawing/2014/main" id="{3F702271-DB6B-E97C-ACDE-5C830BA3A2AD}"/>
              </a:ext>
            </a:extLst>
          </p:cNvPr>
          <p:cNvSpPr/>
          <p:nvPr/>
        </p:nvSpPr>
        <p:spPr>
          <a:xfrm>
            <a:off x="9871710" y="5777385"/>
            <a:ext cx="297179" cy="29680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54" name="TextBox 53">
            <a:extLst>
              <a:ext uri="{FF2B5EF4-FFF2-40B4-BE49-F238E27FC236}">
                <a16:creationId xmlns:a16="http://schemas.microsoft.com/office/drawing/2014/main" id="{26F4727B-C62D-039C-CCB9-690FB113F509}"/>
              </a:ext>
            </a:extLst>
          </p:cNvPr>
          <p:cNvSpPr txBox="1"/>
          <p:nvPr/>
        </p:nvSpPr>
        <p:spPr>
          <a:xfrm>
            <a:off x="5832912" y="4418127"/>
            <a:ext cx="1090863" cy="369332"/>
          </a:xfrm>
          <a:prstGeom prst="rect">
            <a:avLst/>
          </a:prstGeom>
          <a:noFill/>
        </p:spPr>
        <p:txBody>
          <a:bodyPr wrap="square" rtlCol="0">
            <a:spAutoFit/>
          </a:bodyPr>
          <a:lstStyle/>
          <a:p>
            <a:r>
              <a:rPr lang="en-IN" dirty="0" err="1"/>
              <a:t>xStart</a:t>
            </a:r>
            <a:endParaRPr lang="en-IN" dirty="0"/>
          </a:p>
        </p:txBody>
      </p:sp>
      <p:cxnSp>
        <p:nvCxnSpPr>
          <p:cNvPr id="55" name="Straight Arrow Connector 54">
            <a:extLst>
              <a:ext uri="{FF2B5EF4-FFF2-40B4-BE49-F238E27FC236}">
                <a16:creationId xmlns:a16="http://schemas.microsoft.com/office/drawing/2014/main" id="{94179B5E-3C80-45FC-955A-070405B08C9C}"/>
              </a:ext>
            </a:extLst>
          </p:cNvPr>
          <p:cNvCxnSpPr>
            <a:cxnSpLocks/>
          </p:cNvCxnSpPr>
          <p:nvPr/>
        </p:nvCxnSpPr>
        <p:spPr>
          <a:xfrm>
            <a:off x="6312568" y="2728615"/>
            <a:ext cx="3707731" cy="1544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E1DCC80-E2D5-5E9A-0541-610267B89BB4}"/>
              </a:ext>
            </a:extLst>
          </p:cNvPr>
          <p:cNvCxnSpPr>
            <a:cxnSpLocks/>
          </p:cNvCxnSpPr>
          <p:nvPr/>
        </p:nvCxnSpPr>
        <p:spPr>
          <a:xfrm flipV="1">
            <a:off x="5054870" y="5777385"/>
            <a:ext cx="4122618" cy="2428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B5890B5A-D3F8-7A8C-39C5-B8B15FB41642}"/>
              </a:ext>
            </a:extLst>
          </p:cNvPr>
          <p:cNvSpPr txBox="1"/>
          <p:nvPr/>
        </p:nvSpPr>
        <p:spPr>
          <a:xfrm>
            <a:off x="7133713" y="5488653"/>
            <a:ext cx="659155" cy="369332"/>
          </a:xfrm>
          <a:prstGeom prst="rect">
            <a:avLst/>
          </a:prstGeom>
          <a:noFill/>
        </p:spPr>
        <p:txBody>
          <a:bodyPr wrap="none" rtlCol="0">
            <a:spAutoFit/>
          </a:bodyPr>
          <a:lstStyle/>
          <a:p>
            <a:r>
              <a:rPr lang="en-IN" dirty="0" err="1"/>
              <a:t>xEnd</a:t>
            </a:r>
            <a:endParaRPr lang="en-IN" dirty="0"/>
          </a:p>
        </p:txBody>
      </p:sp>
      <p:cxnSp>
        <p:nvCxnSpPr>
          <p:cNvPr id="62" name="Straight Arrow Connector 61">
            <a:extLst>
              <a:ext uri="{FF2B5EF4-FFF2-40B4-BE49-F238E27FC236}">
                <a16:creationId xmlns:a16="http://schemas.microsoft.com/office/drawing/2014/main" id="{773EC542-B923-1C65-F094-96356B94C9EE}"/>
              </a:ext>
            </a:extLst>
          </p:cNvPr>
          <p:cNvCxnSpPr>
            <a:cxnSpLocks/>
            <a:endCxn id="52" idx="4"/>
          </p:cNvCxnSpPr>
          <p:nvPr/>
        </p:nvCxnSpPr>
        <p:spPr>
          <a:xfrm flipV="1">
            <a:off x="5043711" y="6074191"/>
            <a:ext cx="4976589" cy="3907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AA79EB0B-F301-5E0B-3876-7FE34192920F}"/>
              </a:ext>
            </a:extLst>
          </p:cNvPr>
          <p:cNvSpPr txBox="1"/>
          <p:nvPr/>
        </p:nvSpPr>
        <p:spPr>
          <a:xfrm>
            <a:off x="6923775" y="5781707"/>
            <a:ext cx="375383" cy="369332"/>
          </a:xfrm>
          <a:prstGeom prst="rect">
            <a:avLst/>
          </a:prstGeom>
          <a:noFill/>
        </p:spPr>
        <p:txBody>
          <a:bodyPr wrap="square" rtlCol="0">
            <a:spAutoFit/>
          </a:bodyPr>
          <a:lstStyle/>
          <a:p>
            <a:r>
              <a:rPr lang="en-IN" dirty="0"/>
              <a:t>x</a:t>
            </a:r>
          </a:p>
        </p:txBody>
      </p:sp>
    </p:spTree>
    <p:extLst>
      <p:ext uri="{BB962C8B-B14F-4D97-AF65-F5344CB8AC3E}">
        <p14:creationId xmlns:p14="http://schemas.microsoft.com/office/powerpoint/2010/main" val="1443044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5633A-6284-C3F8-9753-AC021C6E5088}"/>
              </a:ext>
            </a:extLst>
          </p:cNvPr>
          <p:cNvSpPr>
            <a:spLocks noGrp="1"/>
          </p:cNvSpPr>
          <p:nvPr>
            <p:ph type="title"/>
          </p:nvPr>
        </p:nvSpPr>
        <p:spPr>
          <a:xfrm>
            <a:off x="581192" y="702156"/>
            <a:ext cx="2097840" cy="1214876"/>
          </a:xfrm>
        </p:spPr>
        <p:txBody>
          <a:bodyPr>
            <a:normAutofit fontScale="90000"/>
          </a:bodyPr>
          <a:lstStyle/>
          <a:p>
            <a:r>
              <a:rPr lang="en-IN" dirty="0"/>
              <a:t>Varying distributed loads </a:t>
            </a:r>
          </a:p>
        </p:txBody>
      </p:sp>
      <p:sp>
        <p:nvSpPr>
          <p:cNvPr id="3" name="Content Placeholder 2">
            <a:extLst>
              <a:ext uri="{FF2B5EF4-FFF2-40B4-BE49-F238E27FC236}">
                <a16:creationId xmlns:a16="http://schemas.microsoft.com/office/drawing/2014/main" id="{7877CDD8-A833-9568-32E1-21D11857E6EE}"/>
              </a:ext>
            </a:extLst>
          </p:cNvPr>
          <p:cNvSpPr>
            <a:spLocks noGrp="1"/>
          </p:cNvSpPr>
          <p:nvPr>
            <p:ph idx="1"/>
          </p:nvPr>
        </p:nvSpPr>
        <p:spPr>
          <a:xfrm>
            <a:off x="429090" y="1873145"/>
            <a:ext cx="11181718" cy="5073085"/>
          </a:xfrm>
        </p:spPr>
        <p:txBody>
          <a:bodyPr>
            <a:normAutofit/>
          </a:bodyPr>
          <a:lstStyle/>
          <a:p>
            <a:r>
              <a:rPr lang="en-IN" dirty="0"/>
              <a:t>Reaction Calculation</a:t>
            </a:r>
          </a:p>
          <a:p>
            <a:pPr lvl="1"/>
            <a:r>
              <a:rPr lang="en-IN" dirty="0"/>
              <a:t>Case A:</a:t>
            </a:r>
          </a:p>
          <a:p>
            <a:pPr lvl="2"/>
            <a:r>
              <a:rPr lang="en-IN" dirty="0" err="1"/>
              <a:t>Fy_Res</a:t>
            </a:r>
            <a:r>
              <a:rPr lang="en-IN" dirty="0"/>
              <a:t> = 0.5*(</a:t>
            </a:r>
            <a:r>
              <a:rPr lang="en-IN" dirty="0" err="1"/>
              <a:t>fy_start</a:t>
            </a:r>
            <a:r>
              <a:rPr lang="en-IN" dirty="0"/>
              <a:t>)*(</a:t>
            </a:r>
            <a:r>
              <a:rPr lang="en-IN" dirty="0" err="1"/>
              <a:t>xEnd</a:t>
            </a:r>
            <a:r>
              <a:rPr lang="en-IN" dirty="0"/>
              <a:t> – </a:t>
            </a:r>
            <a:r>
              <a:rPr lang="en-IN" dirty="0" err="1"/>
              <a:t>xStart</a:t>
            </a:r>
            <a:r>
              <a:rPr lang="en-IN" dirty="0"/>
              <a:t>)</a:t>
            </a:r>
          </a:p>
          <a:p>
            <a:pPr lvl="2"/>
            <a:r>
              <a:rPr lang="en-IN" dirty="0" err="1"/>
              <a:t>X_Res</a:t>
            </a:r>
            <a:r>
              <a:rPr lang="en-IN" dirty="0"/>
              <a:t> = </a:t>
            </a:r>
            <a:r>
              <a:rPr lang="en-IN" dirty="0" err="1"/>
              <a:t>xStart</a:t>
            </a:r>
            <a:r>
              <a:rPr lang="en-IN" dirty="0"/>
              <a:t> + 1/3 *(</a:t>
            </a:r>
            <a:r>
              <a:rPr lang="en-IN" dirty="0" err="1"/>
              <a:t>xEnd</a:t>
            </a:r>
            <a:r>
              <a:rPr lang="en-IN" dirty="0"/>
              <a:t> – </a:t>
            </a:r>
            <a:r>
              <a:rPr lang="en-IN" dirty="0" err="1"/>
              <a:t>xStart</a:t>
            </a:r>
            <a:r>
              <a:rPr lang="en-IN" dirty="0"/>
              <a:t>)</a:t>
            </a:r>
          </a:p>
          <a:p>
            <a:pPr lvl="2"/>
            <a:endParaRPr lang="en-IN" dirty="0"/>
          </a:p>
          <a:p>
            <a:pPr lvl="1"/>
            <a:r>
              <a:rPr lang="en-IN" dirty="0"/>
              <a:t>Case B:</a:t>
            </a:r>
          </a:p>
          <a:p>
            <a:pPr lvl="2"/>
            <a:r>
              <a:rPr lang="en-IN" dirty="0" err="1"/>
              <a:t>Fy_Res</a:t>
            </a:r>
            <a:r>
              <a:rPr lang="en-IN" dirty="0"/>
              <a:t> = 0.5*(</a:t>
            </a:r>
            <a:r>
              <a:rPr lang="en-IN" dirty="0" err="1"/>
              <a:t>fy_End</a:t>
            </a:r>
            <a:r>
              <a:rPr lang="en-IN" dirty="0"/>
              <a:t>)*(</a:t>
            </a:r>
            <a:r>
              <a:rPr lang="en-IN" dirty="0" err="1"/>
              <a:t>xEnd</a:t>
            </a:r>
            <a:r>
              <a:rPr lang="en-IN" dirty="0"/>
              <a:t> – </a:t>
            </a:r>
            <a:r>
              <a:rPr lang="en-IN" dirty="0" err="1"/>
              <a:t>xStart</a:t>
            </a:r>
            <a:r>
              <a:rPr lang="en-IN" dirty="0"/>
              <a:t>)</a:t>
            </a:r>
          </a:p>
          <a:p>
            <a:pPr lvl="2"/>
            <a:r>
              <a:rPr lang="en-IN" dirty="0" err="1"/>
              <a:t>X_Res</a:t>
            </a:r>
            <a:r>
              <a:rPr lang="en-IN" dirty="0"/>
              <a:t> = </a:t>
            </a:r>
            <a:r>
              <a:rPr lang="en-IN" dirty="0" err="1"/>
              <a:t>xStart</a:t>
            </a:r>
            <a:r>
              <a:rPr lang="en-IN" dirty="0"/>
              <a:t> + 2/3 *(</a:t>
            </a:r>
            <a:r>
              <a:rPr lang="en-IN" dirty="0" err="1"/>
              <a:t>xEnd</a:t>
            </a:r>
            <a:r>
              <a:rPr lang="en-IN" dirty="0"/>
              <a:t> – </a:t>
            </a:r>
            <a:r>
              <a:rPr lang="en-IN" dirty="0" err="1"/>
              <a:t>xStart</a:t>
            </a:r>
            <a:r>
              <a:rPr lang="en-IN" dirty="0"/>
              <a:t>)</a:t>
            </a:r>
          </a:p>
          <a:p>
            <a:pPr lvl="1"/>
            <a:r>
              <a:rPr lang="en-IN" dirty="0" err="1"/>
              <a:t>la_p</a:t>
            </a:r>
            <a:r>
              <a:rPr lang="en-IN" dirty="0"/>
              <a:t> = A – </a:t>
            </a:r>
            <a:r>
              <a:rPr lang="en-IN" dirty="0" err="1"/>
              <a:t>x_Res</a:t>
            </a:r>
            <a:endParaRPr lang="en-IN" dirty="0"/>
          </a:p>
          <a:p>
            <a:pPr lvl="1"/>
            <a:r>
              <a:rPr lang="en-IN" dirty="0" err="1"/>
              <a:t>Mp</a:t>
            </a:r>
            <a:r>
              <a:rPr lang="en-IN" dirty="0"/>
              <a:t> = </a:t>
            </a:r>
            <a:r>
              <a:rPr lang="en-IN" dirty="0" err="1"/>
              <a:t>fy_Res</a:t>
            </a:r>
            <a:r>
              <a:rPr lang="en-IN" dirty="0"/>
              <a:t>*</a:t>
            </a:r>
            <a:r>
              <a:rPr lang="en-IN" dirty="0" err="1"/>
              <a:t>la_p</a:t>
            </a:r>
            <a:endParaRPr lang="en-IN" dirty="0"/>
          </a:p>
          <a:p>
            <a:pPr lvl="1"/>
            <a:r>
              <a:rPr lang="en-IN" dirty="0" err="1"/>
              <a:t>la_vb</a:t>
            </a:r>
            <a:r>
              <a:rPr lang="en-IN" dirty="0"/>
              <a:t> = B – A</a:t>
            </a:r>
          </a:p>
          <a:p>
            <a:pPr lvl="1"/>
            <a:endParaRPr lang="en-IN" dirty="0"/>
          </a:p>
          <a:p>
            <a:pPr lvl="1"/>
            <a:r>
              <a:rPr lang="en-IN" dirty="0" err="1"/>
              <a:t>Vb</a:t>
            </a:r>
            <a:r>
              <a:rPr lang="en-IN" dirty="0"/>
              <a:t> = </a:t>
            </a:r>
            <a:r>
              <a:rPr lang="en-IN" dirty="0" err="1"/>
              <a:t>mp</a:t>
            </a:r>
            <a:r>
              <a:rPr lang="en-IN" dirty="0"/>
              <a:t> / </a:t>
            </a:r>
            <a:r>
              <a:rPr lang="en-IN" dirty="0" err="1"/>
              <a:t>la_vb</a:t>
            </a:r>
            <a:endParaRPr lang="en-IN" dirty="0"/>
          </a:p>
          <a:p>
            <a:pPr lvl="1"/>
            <a:r>
              <a:rPr lang="en-IN" dirty="0" err="1"/>
              <a:t>Va</a:t>
            </a:r>
            <a:r>
              <a:rPr lang="en-IN" dirty="0"/>
              <a:t> = -</a:t>
            </a:r>
            <a:r>
              <a:rPr lang="en-IN" dirty="0" err="1"/>
              <a:t>Fy_Res</a:t>
            </a:r>
            <a:r>
              <a:rPr lang="en-IN" dirty="0"/>
              <a:t> - </a:t>
            </a:r>
            <a:r>
              <a:rPr lang="en-IN" dirty="0" err="1"/>
              <a:t>Vb</a:t>
            </a:r>
            <a:endParaRPr lang="en-IN" dirty="0"/>
          </a:p>
        </p:txBody>
      </p:sp>
      <p:grpSp>
        <p:nvGrpSpPr>
          <p:cNvPr id="8" name="Group 7">
            <a:extLst>
              <a:ext uri="{FF2B5EF4-FFF2-40B4-BE49-F238E27FC236}">
                <a16:creationId xmlns:a16="http://schemas.microsoft.com/office/drawing/2014/main" id="{7787440F-EB50-0CE1-50E5-EA2125561788}"/>
              </a:ext>
            </a:extLst>
          </p:cNvPr>
          <p:cNvGrpSpPr/>
          <p:nvPr/>
        </p:nvGrpSpPr>
        <p:grpSpPr>
          <a:xfrm>
            <a:off x="4441951" y="833165"/>
            <a:ext cx="6910596" cy="2290592"/>
            <a:chOff x="5179804" y="1705439"/>
            <a:chExt cx="6910596" cy="2290592"/>
          </a:xfrm>
        </p:grpSpPr>
        <p:grpSp>
          <p:nvGrpSpPr>
            <p:cNvPr id="9" name="Group 8">
              <a:extLst>
                <a:ext uri="{FF2B5EF4-FFF2-40B4-BE49-F238E27FC236}">
                  <a16:creationId xmlns:a16="http://schemas.microsoft.com/office/drawing/2014/main" id="{282ABE62-4CD4-6E89-E57D-70059C48E1BB}"/>
                </a:ext>
              </a:extLst>
            </p:cNvPr>
            <p:cNvGrpSpPr/>
            <p:nvPr/>
          </p:nvGrpSpPr>
          <p:grpSpPr>
            <a:xfrm>
              <a:off x="5179804" y="1705439"/>
              <a:ext cx="6910596" cy="2248886"/>
              <a:chOff x="2638466" y="673768"/>
              <a:chExt cx="6910596" cy="2248886"/>
            </a:xfrm>
          </p:grpSpPr>
          <p:sp>
            <p:nvSpPr>
              <p:cNvPr id="15" name="Rectangle 14">
                <a:extLst>
                  <a:ext uri="{FF2B5EF4-FFF2-40B4-BE49-F238E27FC236}">
                    <a16:creationId xmlns:a16="http://schemas.microsoft.com/office/drawing/2014/main" id="{14C39796-2F0E-B888-5D37-B4ECEB5F049D}"/>
                  </a:ext>
                </a:extLst>
              </p:cNvPr>
              <p:cNvSpPr/>
              <p:nvPr/>
            </p:nvSpPr>
            <p:spPr>
              <a:xfrm>
                <a:off x="2642935" y="1764631"/>
                <a:ext cx="6906127" cy="20854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Isosceles Triangle 15">
                <a:extLst>
                  <a:ext uri="{FF2B5EF4-FFF2-40B4-BE49-F238E27FC236}">
                    <a16:creationId xmlns:a16="http://schemas.microsoft.com/office/drawing/2014/main" id="{B652FD3A-C1D5-0AB8-AC31-2C2B25C3923E}"/>
                  </a:ext>
                </a:extLst>
              </p:cNvPr>
              <p:cNvSpPr/>
              <p:nvPr/>
            </p:nvSpPr>
            <p:spPr>
              <a:xfrm>
                <a:off x="3641479" y="1973178"/>
                <a:ext cx="256673" cy="1992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7" name="Isosceles Triangle 16">
                <a:extLst>
                  <a:ext uri="{FF2B5EF4-FFF2-40B4-BE49-F238E27FC236}">
                    <a16:creationId xmlns:a16="http://schemas.microsoft.com/office/drawing/2014/main" id="{2F2D2149-13B2-A39F-B455-FB351EBF37B6}"/>
                  </a:ext>
                </a:extLst>
              </p:cNvPr>
              <p:cNvSpPr/>
              <p:nvPr/>
            </p:nvSpPr>
            <p:spPr>
              <a:xfrm>
                <a:off x="7884697" y="1973178"/>
                <a:ext cx="256673" cy="1992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Oval 17">
                <a:extLst>
                  <a:ext uri="{FF2B5EF4-FFF2-40B4-BE49-F238E27FC236}">
                    <a16:creationId xmlns:a16="http://schemas.microsoft.com/office/drawing/2014/main" id="{C119CEF7-4505-D076-A209-07317C4FCFAE}"/>
                  </a:ext>
                </a:extLst>
              </p:cNvPr>
              <p:cNvSpPr/>
              <p:nvPr/>
            </p:nvSpPr>
            <p:spPr>
              <a:xfrm>
                <a:off x="8045117" y="2188464"/>
                <a:ext cx="96253" cy="9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Oval 18">
                <a:extLst>
                  <a:ext uri="{FF2B5EF4-FFF2-40B4-BE49-F238E27FC236}">
                    <a16:creationId xmlns:a16="http://schemas.microsoft.com/office/drawing/2014/main" id="{484A0264-5783-0E97-F88A-5760BA5253F8}"/>
                  </a:ext>
                </a:extLst>
              </p:cNvPr>
              <p:cNvSpPr/>
              <p:nvPr/>
            </p:nvSpPr>
            <p:spPr>
              <a:xfrm>
                <a:off x="7884697" y="2188464"/>
                <a:ext cx="96253" cy="9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0" name="Group 19">
                <a:extLst>
                  <a:ext uri="{FF2B5EF4-FFF2-40B4-BE49-F238E27FC236}">
                    <a16:creationId xmlns:a16="http://schemas.microsoft.com/office/drawing/2014/main" id="{15EEFA7D-FFD4-8BE6-028E-A55637FF25C0}"/>
                  </a:ext>
                </a:extLst>
              </p:cNvPr>
              <p:cNvGrpSpPr/>
              <p:nvPr/>
            </p:nvGrpSpPr>
            <p:grpSpPr>
              <a:xfrm>
                <a:off x="3389846" y="2188463"/>
                <a:ext cx="760095" cy="64390"/>
                <a:chOff x="3507105" y="2188463"/>
                <a:chExt cx="760095" cy="64390"/>
              </a:xfrm>
            </p:grpSpPr>
            <p:cxnSp>
              <p:nvCxnSpPr>
                <p:cNvPr id="37" name="Straight Connector 36">
                  <a:extLst>
                    <a:ext uri="{FF2B5EF4-FFF2-40B4-BE49-F238E27FC236}">
                      <a16:creationId xmlns:a16="http://schemas.microsoft.com/office/drawing/2014/main" id="{0C99D89D-AB0E-A702-F559-E69737D5969A}"/>
                    </a:ext>
                  </a:extLst>
                </p:cNvPr>
                <p:cNvCxnSpPr/>
                <p:nvPr/>
              </p:nvCxnSpPr>
              <p:spPr>
                <a:xfrm>
                  <a:off x="3529263" y="2188464"/>
                  <a:ext cx="737937" cy="0"/>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E7EEA3C8-FD71-17F4-C7B7-5D00DD91DCB3}"/>
                    </a:ext>
                  </a:extLst>
                </p:cNvPr>
                <p:cNvCxnSpPr/>
                <p:nvPr/>
              </p:nvCxnSpPr>
              <p:spPr>
                <a:xfrm flipH="1">
                  <a:off x="3507105"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0AAB70BF-6053-69F2-4172-C8964D62C149}"/>
                    </a:ext>
                  </a:extLst>
                </p:cNvPr>
                <p:cNvCxnSpPr/>
                <p:nvPr/>
              </p:nvCxnSpPr>
              <p:spPr>
                <a:xfrm flipH="1">
                  <a:off x="3618897"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5CF9D967-16BE-1F69-3AB7-AD777FC48B90}"/>
                    </a:ext>
                  </a:extLst>
                </p:cNvPr>
                <p:cNvCxnSpPr/>
                <p:nvPr/>
              </p:nvCxnSpPr>
              <p:spPr>
                <a:xfrm flipH="1">
                  <a:off x="3730841"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5223C9CA-5108-CDCB-32F9-E9BA13968789}"/>
                    </a:ext>
                  </a:extLst>
                </p:cNvPr>
                <p:cNvCxnSpPr/>
                <p:nvPr/>
              </p:nvCxnSpPr>
              <p:spPr>
                <a:xfrm flipH="1">
                  <a:off x="3848023"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6FF0E7CB-EC5B-D13C-D756-3BA2CA9FF291}"/>
                    </a:ext>
                  </a:extLst>
                </p:cNvPr>
                <p:cNvCxnSpPr/>
                <p:nvPr/>
              </p:nvCxnSpPr>
              <p:spPr>
                <a:xfrm flipH="1">
                  <a:off x="3967162" y="2195322"/>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43" name="Straight Connector 42">
                  <a:extLst>
                    <a:ext uri="{FF2B5EF4-FFF2-40B4-BE49-F238E27FC236}">
                      <a16:creationId xmlns:a16="http://schemas.microsoft.com/office/drawing/2014/main" id="{19E68624-2CF6-E50B-6FF8-D150EE114D89}"/>
                    </a:ext>
                  </a:extLst>
                </p:cNvPr>
                <p:cNvCxnSpPr/>
                <p:nvPr/>
              </p:nvCxnSpPr>
              <p:spPr>
                <a:xfrm flipH="1">
                  <a:off x="4079080" y="2190559"/>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44" name="Straight Connector 43">
                  <a:extLst>
                    <a:ext uri="{FF2B5EF4-FFF2-40B4-BE49-F238E27FC236}">
                      <a16:creationId xmlns:a16="http://schemas.microsoft.com/office/drawing/2014/main" id="{8C096CD8-FA63-E5CE-0979-B7975359D94C}"/>
                    </a:ext>
                  </a:extLst>
                </p:cNvPr>
                <p:cNvCxnSpPr/>
                <p:nvPr/>
              </p:nvCxnSpPr>
              <p:spPr>
                <a:xfrm flipH="1">
                  <a:off x="4182426" y="2194751"/>
                  <a:ext cx="78105" cy="57531"/>
                </a:xfrm>
                <a:prstGeom prst="line">
                  <a:avLst/>
                </a:prstGeom>
              </p:spPr>
              <p:style>
                <a:lnRef idx="1">
                  <a:schemeClr val="dk1"/>
                </a:lnRef>
                <a:fillRef idx="0">
                  <a:schemeClr val="dk1"/>
                </a:fillRef>
                <a:effectRef idx="0">
                  <a:schemeClr val="dk1"/>
                </a:effectRef>
                <a:fontRef idx="minor">
                  <a:schemeClr val="tx1"/>
                </a:fontRef>
              </p:style>
            </p:cxnSp>
          </p:grpSp>
          <p:grpSp>
            <p:nvGrpSpPr>
              <p:cNvPr id="21" name="Group 20">
                <a:extLst>
                  <a:ext uri="{FF2B5EF4-FFF2-40B4-BE49-F238E27FC236}">
                    <a16:creationId xmlns:a16="http://schemas.microsoft.com/office/drawing/2014/main" id="{F3910A54-3F86-0FA5-0E98-B69EEC6386B1}"/>
                  </a:ext>
                </a:extLst>
              </p:cNvPr>
              <p:cNvGrpSpPr/>
              <p:nvPr/>
            </p:nvGrpSpPr>
            <p:grpSpPr>
              <a:xfrm>
                <a:off x="7632985" y="2292625"/>
                <a:ext cx="760095" cy="64390"/>
                <a:chOff x="3507105" y="2188463"/>
                <a:chExt cx="760095" cy="64390"/>
              </a:xfrm>
            </p:grpSpPr>
            <p:cxnSp>
              <p:nvCxnSpPr>
                <p:cNvPr id="29" name="Straight Connector 28">
                  <a:extLst>
                    <a:ext uri="{FF2B5EF4-FFF2-40B4-BE49-F238E27FC236}">
                      <a16:creationId xmlns:a16="http://schemas.microsoft.com/office/drawing/2014/main" id="{5C7EE8E9-0076-26AD-5E35-F63E8245ED53}"/>
                    </a:ext>
                  </a:extLst>
                </p:cNvPr>
                <p:cNvCxnSpPr/>
                <p:nvPr/>
              </p:nvCxnSpPr>
              <p:spPr>
                <a:xfrm>
                  <a:off x="3529263" y="2188464"/>
                  <a:ext cx="737937" cy="0"/>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B6402A5C-3648-224D-69D0-15982870A704}"/>
                    </a:ext>
                  </a:extLst>
                </p:cNvPr>
                <p:cNvCxnSpPr/>
                <p:nvPr/>
              </p:nvCxnSpPr>
              <p:spPr>
                <a:xfrm flipH="1">
                  <a:off x="3507105"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B8EF889F-43CE-E0E9-0E39-82772D586473}"/>
                    </a:ext>
                  </a:extLst>
                </p:cNvPr>
                <p:cNvCxnSpPr/>
                <p:nvPr/>
              </p:nvCxnSpPr>
              <p:spPr>
                <a:xfrm flipH="1">
                  <a:off x="3618897"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B92866A0-57BB-2B04-84E6-CE23BFEE871E}"/>
                    </a:ext>
                  </a:extLst>
                </p:cNvPr>
                <p:cNvCxnSpPr/>
                <p:nvPr/>
              </p:nvCxnSpPr>
              <p:spPr>
                <a:xfrm flipH="1">
                  <a:off x="3730841"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66D14F3A-BC93-DF4C-BAB2-D40EFEF2C848}"/>
                    </a:ext>
                  </a:extLst>
                </p:cNvPr>
                <p:cNvCxnSpPr/>
                <p:nvPr/>
              </p:nvCxnSpPr>
              <p:spPr>
                <a:xfrm flipH="1">
                  <a:off x="3848023"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7B10FAF6-0EE1-E0A3-0280-2AE98DB4043E}"/>
                    </a:ext>
                  </a:extLst>
                </p:cNvPr>
                <p:cNvCxnSpPr/>
                <p:nvPr/>
              </p:nvCxnSpPr>
              <p:spPr>
                <a:xfrm flipH="1">
                  <a:off x="3967162" y="2195322"/>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085474B-F88C-CB81-3AF0-3B6683344111}"/>
                    </a:ext>
                  </a:extLst>
                </p:cNvPr>
                <p:cNvCxnSpPr/>
                <p:nvPr/>
              </p:nvCxnSpPr>
              <p:spPr>
                <a:xfrm flipH="1">
                  <a:off x="4079080" y="2190559"/>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3011B0C5-4213-6141-0702-F261A2F266CA}"/>
                    </a:ext>
                  </a:extLst>
                </p:cNvPr>
                <p:cNvCxnSpPr/>
                <p:nvPr/>
              </p:nvCxnSpPr>
              <p:spPr>
                <a:xfrm flipH="1">
                  <a:off x="4182426" y="2194751"/>
                  <a:ext cx="78105" cy="57531"/>
                </a:xfrm>
                <a:prstGeom prst="line">
                  <a:avLst/>
                </a:prstGeom>
              </p:spPr>
              <p:style>
                <a:lnRef idx="1">
                  <a:schemeClr val="dk1"/>
                </a:lnRef>
                <a:fillRef idx="0">
                  <a:schemeClr val="dk1"/>
                </a:fillRef>
                <a:effectRef idx="0">
                  <a:schemeClr val="dk1"/>
                </a:effectRef>
                <a:fontRef idx="minor">
                  <a:schemeClr val="tx1"/>
                </a:fontRef>
              </p:style>
            </p:cxnSp>
          </p:grpSp>
          <p:cxnSp>
            <p:nvCxnSpPr>
              <p:cNvPr id="22" name="Straight Arrow Connector 21">
                <a:extLst>
                  <a:ext uri="{FF2B5EF4-FFF2-40B4-BE49-F238E27FC236}">
                    <a16:creationId xmlns:a16="http://schemas.microsoft.com/office/drawing/2014/main" id="{EE2CAD02-ABB3-41A5-0B14-F4319CFC6A11}"/>
                  </a:ext>
                </a:extLst>
              </p:cNvPr>
              <p:cNvCxnSpPr>
                <a:cxnSpLocks/>
              </p:cNvCxnSpPr>
              <p:nvPr/>
            </p:nvCxnSpPr>
            <p:spPr>
              <a:xfrm>
                <a:off x="2642935" y="1611997"/>
                <a:ext cx="11380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E81E3FB7-E6DC-599C-9640-C240565693F9}"/>
                  </a:ext>
                </a:extLst>
              </p:cNvPr>
              <p:cNvCxnSpPr>
                <a:cxnSpLocks/>
              </p:cNvCxnSpPr>
              <p:nvPr/>
            </p:nvCxnSpPr>
            <p:spPr>
              <a:xfrm>
                <a:off x="2646761" y="898759"/>
                <a:ext cx="502527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FE69F5EB-BBF8-3A47-7623-D43151E58152}"/>
                  </a:ext>
                </a:extLst>
              </p:cNvPr>
              <p:cNvCxnSpPr>
                <a:cxnSpLocks/>
              </p:cNvCxnSpPr>
              <p:nvPr/>
            </p:nvCxnSpPr>
            <p:spPr>
              <a:xfrm>
                <a:off x="2646775" y="2638470"/>
                <a:ext cx="54021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3766041-25CC-2B6C-4F58-D21EFE0D44FF}"/>
                  </a:ext>
                </a:extLst>
              </p:cNvPr>
              <p:cNvSpPr txBox="1"/>
              <p:nvPr/>
            </p:nvSpPr>
            <p:spPr>
              <a:xfrm>
                <a:off x="3015916" y="1322190"/>
                <a:ext cx="563827" cy="369332"/>
              </a:xfrm>
              <a:prstGeom prst="rect">
                <a:avLst/>
              </a:prstGeom>
              <a:noFill/>
            </p:spPr>
            <p:txBody>
              <a:bodyPr wrap="square" rtlCol="0">
                <a:spAutoFit/>
              </a:bodyPr>
              <a:lstStyle/>
              <a:p>
                <a:r>
                  <a:rPr lang="en-US" dirty="0"/>
                  <a:t>A</a:t>
                </a:r>
                <a:endParaRPr lang="en-IN" dirty="0"/>
              </a:p>
            </p:txBody>
          </p:sp>
          <p:sp>
            <p:nvSpPr>
              <p:cNvPr id="27" name="TextBox 26">
                <a:extLst>
                  <a:ext uri="{FF2B5EF4-FFF2-40B4-BE49-F238E27FC236}">
                    <a16:creationId xmlns:a16="http://schemas.microsoft.com/office/drawing/2014/main" id="{EF050E4E-1792-1DC1-E9F8-8D325D0D1003}"/>
                  </a:ext>
                </a:extLst>
              </p:cNvPr>
              <p:cNvSpPr txBox="1"/>
              <p:nvPr/>
            </p:nvSpPr>
            <p:spPr>
              <a:xfrm>
                <a:off x="5060032" y="2553322"/>
                <a:ext cx="625642" cy="369332"/>
              </a:xfrm>
              <a:prstGeom prst="rect">
                <a:avLst/>
              </a:prstGeom>
              <a:noFill/>
            </p:spPr>
            <p:txBody>
              <a:bodyPr wrap="square" rtlCol="0">
                <a:spAutoFit/>
              </a:bodyPr>
              <a:lstStyle/>
              <a:p>
                <a:r>
                  <a:rPr lang="en-US" dirty="0"/>
                  <a:t>B</a:t>
                </a:r>
                <a:endParaRPr lang="en-IN" dirty="0"/>
              </a:p>
            </p:txBody>
          </p:sp>
          <p:cxnSp>
            <p:nvCxnSpPr>
              <p:cNvPr id="28" name="Straight Connector 27">
                <a:extLst>
                  <a:ext uri="{FF2B5EF4-FFF2-40B4-BE49-F238E27FC236}">
                    <a16:creationId xmlns:a16="http://schemas.microsoft.com/office/drawing/2014/main" id="{10E7711B-D166-30E5-9EDD-BC088B902278}"/>
                  </a:ext>
                </a:extLst>
              </p:cNvPr>
              <p:cNvCxnSpPr>
                <a:cxnSpLocks/>
              </p:cNvCxnSpPr>
              <p:nvPr/>
            </p:nvCxnSpPr>
            <p:spPr>
              <a:xfrm flipV="1">
                <a:off x="2638466" y="673768"/>
                <a:ext cx="4469" cy="2070456"/>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0" name="Group 9">
              <a:extLst>
                <a:ext uri="{FF2B5EF4-FFF2-40B4-BE49-F238E27FC236}">
                  <a16:creationId xmlns:a16="http://schemas.microsoft.com/office/drawing/2014/main" id="{49838F74-9441-450B-34A8-CFF7D8CC183C}"/>
                </a:ext>
              </a:extLst>
            </p:cNvPr>
            <p:cNvGrpSpPr/>
            <p:nvPr/>
          </p:nvGrpSpPr>
          <p:grpSpPr>
            <a:xfrm>
              <a:off x="6340276" y="3262205"/>
              <a:ext cx="5231920" cy="733826"/>
              <a:chOff x="3774092" y="2276476"/>
              <a:chExt cx="5231920" cy="733826"/>
            </a:xfrm>
          </p:grpSpPr>
          <p:cxnSp>
            <p:nvCxnSpPr>
              <p:cNvPr id="11" name="Straight Arrow Connector 10">
                <a:extLst>
                  <a:ext uri="{FF2B5EF4-FFF2-40B4-BE49-F238E27FC236}">
                    <a16:creationId xmlns:a16="http://schemas.microsoft.com/office/drawing/2014/main" id="{18AC0CA5-B4E3-900F-6E53-EA8CFFE38C09}"/>
                  </a:ext>
                </a:extLst>
              </p:cNvPr>
              <p:cNvCxnSpPr>
                <a:cxnSpLocks/>
              </p:cNvCxnSpPr>
              <p:nvPr/>
            </p:nvCxnSpPr>
            <p:spPr>
              <a:xfrm flipH="1" flipV="1">
                <a:off x="3774092" y="2276476"/>
                <a:ext cx="13757" cy="6466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DC5919D6-2602-855F-B309-7E3584D7AFFC}"/>
                  </a:ext>
                </a:extLst>
              </p:cNvPr>
              <p:cNvCxnSpPr>
                <a:cxnSpLocks/>
              </p:cNvCxnSpPr>
              <p:nvPr/>
            </p:nvCxnSpPr>
            <p:spPr>
              <a:xfrm flipH="1" flipV="1">
                <a:off x="8010354" y="2363615"/>
                <a:ext cx="13757" cy="6466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08459CB4-3DEE-9441-7FB9-0AA028EE115B}"/>
                  </a:ext>
                </a:extLst>
              </p:cNvPr>
              <p:cNvSpPr txBox="1"/>
              <p:nvPr/>
            </p:nvSpPr>
            <p:spPr>
              <a:xfrm>
                <a:off x="8244012" y="2616096"/>
                <a:ext cx="762000" cy="369332"/>
              </a:xfrm>
              <a:prstGeom prst="rect">
                <a:avLst/>
              </a:prstGeom>
              <a:noFill/>
            </p:spPr>
            <p:txBody>
              <a:bodyPr wrap="square" rtlCol="0">
                <a:spAutoFit/>
              </a:bodyPr>
              <a:lstStyle/>
              <a:p>
                <a:r>
                  <a:rPr lang="en-US" dirty="0" err="1"/>
                  <a:t>Vb</a:t>
                </a:r>
                <a:endParaRPr lang="en-IN" dirty="0"/>
              </a:p>
            </p:txBody>
          </p:sp>
          <p:sp>
            <p:nvSpPr>
              <p:cNvPr id="14" name="TextBox 13">
                <a:extLst>
                  <a:ext uri="{FF2B5EF4-FFF2-40B4-BE49-F238E27FC236}">
                    <a16:creationId xmlns:a16="http://schemas.microsoft.com/office/drawing/2014/main" id="{228411E2-EC09-4B56-1C30-EA703FE28362}"/>
                  </a:ext>
                </a:extLst>
              </p:cNvPr>
              <p:cNvSpPr txBox="1"/>
              <p:nvPr/>
            </p:nvSpPr>
            <p:spPr>
              <a:xfrm>
                <a:off x="3849903" y="2616096"/>
                <a:ext cx="762000" cy="369332"/>
              </a:xfrm>
              <a:prstGeom prst="rect">
                <a:avLst/>
              </a:prstGeom>
              <a:noFill/>
            </p:spPr>
            <p:txBody>
              <a:bodyPr wrap="square" rtlCol="0">
                <a:spAutoFit/>
              </a:bodyPr>
              <a:lstStyle/>
              <a:p>
                <a:r>
                  <a:rPr lang="en-US" dirty="0" err="1"/>
                  <a:t>Va</a:t>
                </a:r>
                <a:endParaRPr lang="en-IN" dirty="0"/>
              </a:p>
            </p:txBody>
          </p:sp>
        </p:grpSp>
      </p:grpSp>
      <p:cxnSp>
        <p:nvCxnSpPr>
          <p:cNvPr id="56" name="Straight Arrow Connector 55">
            <a:extLst>
              <a:ext uri="{FF2B5EF4-FFF2-40B4-BE49-F238E27FC236}">
                <a16:creationId xmlns:a16="http://schemas.microsoft.com/office/drawing/2014/main" id="{A038BF9B-5C4B-9212-365A-00BBB302320B}"/>
              </a:ext>
            </a:extLst>
          </p:cNvPr>
          <p:cNvCxnSpPr/>
          <p:nvPr/>
        </p:nvCxnSpPr>
        <p:spPr>
          <a:xfrm>
            <a:off x="8887326" y="1203158"/>
            <a:ext cx="0" cy="7138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52976AB-B7D9-D0E4-3D1E-DC8AC32C8371}"/>
              </a:ext>
            </a:extLst>
          </p:cNvPr>
          <p:cNvCxnSpPr/>
          <p:nvPr/>
        </p:nvCxnSpPr>
        <p:spPr>
          <a:xfrm>
            <a:off x="8887326" y="1203158"/>
            <a:ext cx="1947017" cy="713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76FDFCBC-F9F9-61C5-F274-260E19159E80}"/>
              </a:ext>
            </a:extLst>
          </p:cNvPr>
          <p:cNvCxnSpPr>
            <a:cxnSpLocks/>
          </p:cNvCxnSpPr>
          <p:nvPr/>
        </p:nvCxnSpPr>
        <p:spPr>
          <a:xfrm>
            <a:off x="9039726" y="1266825"/>
            <a:ext cx="0" cy="6502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D0705FB4-CE41-D275-BCD1-6906AD0F5F3F}"/>
              </a:ext>
            </a:extLst>
          </p:cNvPr>
          <p:cNvCxnSpPr>
            <a:cxnSpLocks/>
          </p:cNvCxnSpPr>
          <p:nvPr/>
        </p:nvCxnSpPr>
        <p:spPr>
          <a:xfrm>
            <a:off x="9200146" y="1323975"/>
            <a:ext cx="0" cy="5930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70E828FB-640D-0E06-3C7C-820431546F83}"/>
              </a:ext>
            </a:extLst>
          </p:cNvPr>
          <p:cNvCxnSpPr>
            <a:cxnSpLocks/>
          </p:cNvCxnSpPr>
          <p:nvPr/>
        </p:nvCxnSpPr>
        <p:spPr>
          <a:xfrm>
            <a:off x="9352545" y="1375410"/>
            <a:ext cx="0" cy="5576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C960818-406E-1832-C057-E0F41677F6BE}"/>
              </a:ext>
            </a:extLst>
          </p:cNvPr>
          <p:cNvCxnSpPr>
            <a:cxnSpLocks/>
          </p:cNvCxnSpPr>
          <p:nvPr/>
        </p:nvCxnSpPr>
        <p:spPr>
          <a:xfrm>
            <a:off x="9496923" y="1434465"/>
            <a:ext cx="0" cy="4986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D993C23-9751-A7B2-0F9F-0B10A212AFD1}"/>
              </a:ext>
            </a:extLst>
          </p:cNvPr>
          <p:cNvCxnSpPr>
            <a:cxnSpLocks/>
          </p:cNvCxnSpPr>
          <p:nvPr/>
        </p:nvCxnSpPr>
        <p:spPr>
          <a:xfrm>
            <a:off x="9641301" y="1478280"/>
            <a:ext cx="0" cy="4547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D2FCB63-7D8B-4C9C-CE0F-8A3B94A25D7D}"/>
              </a:ext>
            </a:extLst>
          </p:cNvPr>
          <p:cNvCxnSpPr>
            <a:cxnSpLocks/>
          </p:cNvCxnSpPr>
          <p:nvPr/>
        </p:nvCxnSpPr>
        <p:spPr>
          <a:xfrm>
            <a:off x="9793700" y="1535430"/>
            <a:ext cx="0" cy="3976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4F4B91EF-EDAD-C760-888C-457307DC1CEC}"/>
              </a:ext>
            </a:extLst>
          </p:cNvPr>
          <p:cNvCxnSpPr>
            <a:cxnSpLocks/>
          </p:cNvCxnSpPr>
          <p:nvPr/>
        </p:nvCxnSpPr>
        <p:spPr>
          <a:xfrm>
            <a:off x="9922036" y="1586983"/>
            <a:ext cx="0" cy="346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237DD081-F9DF-4A78-1667-9C9DB0AB99F5}"/>
              </a:ext>
            </a:extLst>
          </p:cNvPr>
          <p:cNvCxnSpPr>
            <a:cxnSpLocks/>
          </p:cNvCxnSpPr>
          <p:nvPr/>
        </p:nvCxnSpPr>
        <p:spPr>
          <a:xfrm>
            <a:off x="10072343" y="1650466"/>
            <a:ext cx="0" cy="2934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CA99553-C69C-620C-D4A6-62DC62F7044F}"/>
              </a:ext>
            </a:extLst>
          </p:cNvPr>
          <p:cNvCxnSpPr>
            <a:cxnSpLocks/>
          </p:cNvCxnSpPr>
          <p:nvPr/>
        </p:nvCxnSpPr>
        <p:spPr>
          <a:xfrm>
            <a:off x="10189896" y="1682115"/>
            <a:ext cx="6669" cy="2349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DC84889E-F57B-5347-5B45-B6EB23742704}"/>
              </a:ext>
            </a:extLst>
          </p:cNvPr>
          <p:cNvCxnSpPr>
            <a:cxnSpLocks/>
          </p:cNvCxnSpPr>
          <p:nvPr/>
        </p:nvCxnSpPr>
        <p:spPr>
          <a:xfrm>
            <a:off x="10339137" y="1733550"/>
            <a:ext cx="0" cy="1834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897C7756-A1DE-80D4-CD64-ED30D9D93EE2}"/>
              </a:ext>
            </a:extLst>
          </p:cNvPr>
          <p:cNvCxnSpPr>
            <a:cxnSpLocks/>
          </p:cNvCxnSpPr>
          <p:nvPr/>
        </p:nvCxnSpPr>
        <p:spPr>
          <a:xfrm>
            <a:off x="10475495" y="1790700"/>
            <a:ext cx="0" cy="133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37D60D87-484B-2F10-8406-3F673C69D095}"/>
              </a:ext>
            </a:extLst>
          </p:cNvPr>
          <p:cNvCxnSpPr>
            <a:cxnSpLocks/>
          </p:cNvCxnSpPr>
          <p:nvPr/>
        </p:nvCxnSpPr>
        <p:spPr>
          <a:xfrm>
            <a:off x="10619874" y="1842135"/>
            <a:ext cx="0" cy="748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A9753DB8-86C7-8CEF-43B7-A0697BDF6680}"/>
              </a:ext>
            </a:extLst>
          </p:cNvPr>
          <p:cNvSpPr txBox="1"/>
          <p:nvPr/>
        </p:nvSpPr>
        <p:spPr>
          <a:xfrm>
            <a:off x="7819363" y="1554597"/>
            <a:ext cx="1252448" cy="369332"/>
          </a:xfrm>
          <a:prstGeom prst="rect">
            <a:avLst/>
          </a:prstGeom>
          <a:noFill/>
        </p:spPr>
        <p:txBody>
          <a:bodyPr wrap="square" rtlCol="0">
            <a:spAutoFit/>
          </a:bodyPr>
          <a:lstStyle/>
          <a:p>
            <a:r>
              <a:rPr lang="en-IN" dirty="0" err="1"/>
              <a:t>Fy</a:t>
            </a:r>
            <a:r>
              <a:rPr lang="en-IN" dirty="0"/>
              <a:t> (KN/m)</a:t>
            </a:r>
          </a:p>
        </p:txBody>
      </p:sp>
      <p:cxnSp>
        <p:nvCxnSpPr>
          <p:cNvPr id="146" name="Straight Arrow Connector 145">
            <a:extLst>
              <a:ext uri="{FF2B5EF4-FFF2-40B4-BE49-F238E27FC236}">
                <a16:creationId xmlns:a16="http://schemas.microsoft.com/office/drawing/2014/main" id="{0C334931-3D68-9C24-3650-C250F748DEFC}"/>
              </a:ext>
            </a:extLst>
          </p:cNvPr>
          <p:cNvCxnSpPr>
            <a:cxnSpLocks/>
          </p:cNvCxnSpPr>
          <p:nvPr/>
        </p:nvCxnSpPr>
        <p:spPr>
          <a:xfrm>
            <a:off x="9477643" y="910951"/>
            <a:ext cx="2706" cy="9871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7" name="TextBox 146">
            <a:extLst>
              <a:ext uri="{FF2B5EF4-FFF2-40B4-BE49-F238E27FC236}">
                <a16:creationId xmlns:a16="http://schemas.microsoft.com/office/drawing/2014/main" id="{A89735F4-CE39-9BE4-E166-6B9A01B2F498}"/>
              </a:ext>
            </a:extLst>
          </p:cNvPr>
          <p:cNvSpPr txBox="1"/>
          <p:nvPr/>
        </p:nvSpPr>
        <p:spPr>
          <a:xfrm>
            <a:off x="9422909" y="726603"/>
            <a:ext cx="1185067" cy="369332"/>
          </a:xfrm>
          <a:prstGeom prst="rect">
            <a:avLst/>
          </a:prstGeom>
          <a:noFill/>
        </p:spPr>
        <p:txBody>
          <a:bodyPr wrap="square" rtlCol="0">
            <a:spAutoFit/>
          </a:bodyPr>
          <a:lstStyle/>
          <a:p>
            <a:r>
              <a:rPr lang="en-IN" dirty="0" err="1"/>
              <a:t>Fy_Res</a:t>
            </a:r>
            <a:endParaRPr lang="en-IN" dirty="0"/>
          </a:p>
        </p:txBody>
      </p:sp>
      <p:cxnSp>
        <p:nvCxnSpPr>
          <p:cNvPr id="150" name="Straight Arrow Connector 149">
            <a:extLst>
              <a:ext uri="{FF2B5EF4-FFF2-40B4-BE49-F238E27FC236}">
                <a16:creationId xmlns:a16="http://schemas.microsoft.com/office/drawing/2014/main" id="{61DE4905-47B2-157E-C713-CACB779C1DC6}"/>
              </a:ext>
            </a:extLst>
          </p:cNvPr>
          <p:cNvCxnSpPr>
            <a:cxnSpLocks/>
          </p:cNvCxnSpPr>
          <p:nvPr/>
        </p:nvCxnSpPr>
        <p:spPr>
          <a:xfrm flipV="1">
            <a:off x="4450246" y="1531489"/>
            <a:ext cx="6361425" cy="1484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EA34428E-96B5-7096-8BD6-B44DCF940BCD}"/>
              </a:ext>
            </a:extLst>
          </p:cNvPr>
          <p:cNvSpPr txBox="1"/>
          <p:nvPr/>
        </p:nvSpPr>
        <p:spPr>
          <a:xfrm>
            <a:off x="7049471" y="1239149"/>
            <a:ext cx="1366440" cy="369332"/>
          </a:xfrm>
          <a:prstGeom prst="rect">
            <a:avLst/>
          </a:prstGeom>
          <a:noFill/>
        </p:spPr>
        <p:txBody>
          <a:bodyPr wrap="square" rtlCol="0">
            <a:spAutoFit/>
          </a:bodyPr>
          <a:lstStyle/>
          <a:p>
            <a:r>
              <a:rPr lang="en-US" dirty="0" err="1"/>
              <a:t>xEnd</a:t>
            </a:r>
            <a:endParaRPr lang="en-IN" baseline="-25000" dirty="0"/>
          </a:p>
        </p:txBody>
      </p:sp>
      <p:cxnSp>
        <p:nvCxnSpPr>
          <p:cNvPr id="154" name="Straight Arrow Connector 153">
            <a:extLst>
              <a:ext uri="{FF2B5EF4-FFF2-40B4-BE49-F238E27FC236}">
                <a16:creationId xmlns:a16="http://schemas.microsoft.com/office/drawing/2014/main" id="{8A565CD3-F943-8D81-A878-0131BCCA15C4}"/>
              </a:ext>
            </a:extLst>
          </p:cNvPr>
          <p:cNvCxnSpPr>
            <a:cxnSpLocks/>
          </p:cNvCxnSpPr>
          <p:nvPr/>
        </p:nvCxnSpPr>
        <p:spPr>
          <a:xfrm flipV="1">
            <a:off x="4441951" y="1299507"/>
            <a:ext cx="4445374" cy="2188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7" name="TextBox 156">
            <a:extLst>
              <a:ext uri="{FF2B5EF4-FFF2-40B4-BE49-F238E27FC236}">
                <a16:creationId xmlns:a16="http://schemas.microsoft.com/office/drawing/2014/main" id="{AB4FE738-4494-E2B1-CD65-6763AFC86E13}"/>
              </a:ext>
            </a:extLst>
          </p:cNvPr>
          <p:cNvSpPr txBox="1"/>
          <p:nvPr/>
        </p:nvSpPr>
        <p:spPr>
          <a:xfrm>
            <a:off x="6214482" y="994612"/>
            <a:ext cx="759823" cy="369332"/>
          </a:xfrm>
          <a:prstGeom prst="rect">
            <a:avLst/>
          </a:prstGeom>
          <a:noFill/>
        </p:spPr>
        <p:txBody>
          <a:bodyPr wrap="none" rtlCol="0">
            <a:spAutoFit/>
          </a:bodyPr>
          <a:lstStyle/>
          <a:p>
            <a:r>
              <a:rPr lang="en-IN" dirty="0" err="1"/>
              <a:t>xStart</a:t>
            </a:r>
            <a:endParaRPr lang="en-IN" dirty="0"/>
          </a:p>
        </p:txBody>
      </p:sp>
      <p:sp>
        <p:nvSpPr>
          <p:cNvPr id="158" name="Rectangle 157">
            <a:extLst>
              <a:ext uri="{FF2B5EF4-FFF2-40B4-BE49-F238E27FC236}">
                <a16:creationId xmlns:a16="http://schemas.microsoft.com/office/drawing/2014/main" id="{7EC0895E-591A-B3F1-97CF-4C5703164DD5}"/>
              </a:ext>
            </a:extLst>
          </p:cNvPr>
          <p:cNvSpPr/>
          <p:nvPr/>
        </p:nvSpPr>
        <p:spPr>
          <a:xfrm>
            <a:off x="1082842" y="6087979"/>
            <a:ext cx="1323474" cy="2245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Rectangle 158">
            <a:extLst>
              <a:ext uri="{FF2B5EF4-FFF2-40B4-BE49-F238E27FC236}">
                <a16:creationId xmlns:a16="http://schemas.microsoft.com/office/drawing/2014/main" id="{1D63B6B0-90B7-DE9D-2C27-AB1FCD435C42}"/>
              </a:ext>
            </a:extLst>
          </p:cNvPr>
          <p:cNvSpPr/>
          <p:nvPr/>
        </p:nvSpPr>
        <p:spPr>
          <a:xfrm>
            <a:off x="1082842" y="6415670"/>
            <a:ext cx="1551078" cy="22458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61" name="Straight Connector 160">
            <a:extLst>
              <a:ext uri="{FF2B5EF4-FFF2-40B4-BE49-F238E27FC236}">
                <a16:creationId xmlns:a16="http://schemas.microsoft.com/office/drawing/2014/main" id="{97B96BA9-CCA6-3105-BC9F-04A0B6310F9D}"/>
              </a:ext>
            </a:extLst>
          </p:cNvPr>
          <p:cNvCxnSpPr/>
          <p:nvPr/>
        </p:nvCxnSpPr>
        <p:spPr>
          <a:xfrm flipV="1">
            <a:off x="5193331" y="4914081"/>
            <a:ext cx="2490837" cy="26888"/>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62" name="Isosceles Triangle 161">
            <a:extLst>
              <a:ext uri="{FF2B5EF4-FFF2-40B4-BE49-F238E27FC236}">
                <a16:creationId xmlns:a16="http://schemas.microsoft.com/office/drawing/2014/main" id="{FEE15D7C-26B3-D0CB-1A79-3DFD7A99D477}"/>
              </a:ext>
            </a:extLst>
          </p:cNvPr>
          <p:cNvSpPr/>
          <p:nvPr/>
        </p:nvSpPr>
        <p:spPr>
          <a:xfrm>
            <a:off x="6296526" y="4246156"/>
            <a:ext cx="1363579" cy="651091"/>
          </a:xfrm>
          <a:prstGeom prst="triangle">
            <a:avLst>
              <a:gd name="adj" fmla="val 0"/>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63" name="Straight Arrow Connector 162">
            <a:extLst>
              <a:ext uri="{FF2B5EF4-FFF2-40B4-BE49-F238E27FC236}">
                <a16:creationId xmlns:a16="http://schemas.microsoft.com/office/drawing/2014/main" id="{F42926C4-3CA5-D091-05F9-A632B7A3A83A}"/>
              </a:ext>
            </a:extLst>
          </p:cNvPr>
          <p:cNvCxnSpPr>
            <a:cxnSpLocks/>
          </p:cNvCxnSpPr>
          <p:nvPr/>
        </p:nvCxnSpPr>
        <p:spPr>
          <a:xfrm>
            <a:off x="6594393" y="3926950"/>
            <a:ext cx="2706" cy="9871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4" name="TextBox 163">
            <a:extLst>
              <a:ext uri="{FF2B5EF4-FFF2-40B4-BE49-F238E27FC236}">
                <a16:creationId xmlns:a16="http://schemas.microsoft.com/office/drawing/2014/main" id="{B7095690-2AD5-AE9D-3E01-124CD04F48B2}"/>
              </a:ext>
            </a:extLst>
          </p:cNvPr>
          <p:cNvSpPr txBox="1"/>
          <p:nvPr/>
        </p:nvSpPr>
        <p:spPr>
          <a:xfrm>
            <a:off x="6438749" y="670470"/>
            <a:ext cx="762581" cy="369332"/>
          </a:xfrm>
          <a:prstGeom prst="rect">
            <a:avLst/>
          </a:prstGeom>
          <a:noFill/>
        </p:spPr>
        <p:txBody>
          <a:bodyPr wrap="none" rtlCol="0">
            <a:spAutoFit/>
          </a:bodyPr>
          <a:lstStyle/>
          <a:p>
            <a:r>
              <a:rPr lang="en-IN" dirty="0" err="1"/>
              <a:t>x_Res</a:t>
            </a:r>
            <a:endParaRPr lang="en-IN" dirty="0"/>
          </a:p>
        </p:txBody>
      </p:sp>
      <p:cxnSp>
        <p:nvCxnSpPr>
          <p:cNvPr id="165" name="Straight Arrow Connector 164">
            <a:extLst>
              <a:ext uri="{FF2B5EF4-FFF2-40B4-BE49-F238E27FC236}">
                <a16:creationId xmlns:a16="http://schemas.microsoft.com/office/drawing/2014/main" id="{48F014C4-A6F4-22EF-CAEF-F4ED703CAA10}"/>
              </a:ext>
            </a:extLst>
          </p:cNvPr>
          <p:cNvCxnSpPr>
            <a:cxnSpLocks/>
          </p:cNvCxnSpPr>
          <p:nvPr/>
        </p:nvCxnSpPr>
        <p:spPr>
          <a:xfrm>
            <a:off x="5193331" y="4138240"/>
            <a:ext cx="140106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67" name="TextBox 166">
            <a:extLst>
              <a:ext uri="{FF2B5EF4-FFF2-40B4-BE49-F238E27FC236}">
                <a16:creationId xmlns:a16="http://schemas.microsoft.com/office/drawing/2014/main" id="{84C96AC2-F857-A9A1-2EFB-995AFD0385C0}"/>
              </a:ext>
            </a:extLst>
          </p:cNvPr>
          <p:cNvSpPr txBox="1"/>
          <p:nvPr/>
        </p:nvSpPr>
        <p:spPr>
          <a:xfrm>
            <a:off x="5320346" y="3725392"/>
            <a:ext cx="762581" cy="369332"/>
          </a:xfrm>
          <a:prstGeom prst="rect">
            <a:avLst/>
          </a:prstGeom>
          <a:noFill/>
        </p:spPr>
        <p:txBody>
          <a:bodyPr wrap="none" rtlCol="0">
            <a:spAutoFit/>
          </a:bodyPr>
          <a:lstStyle/>
          <a:p>
            <a:r>
              <a:rPr lang="en-IN" dirty="0" err="1"/>
              <a:t>x_Res</a:t>
            </a:r>
            <a:endParaRPr lang="en-IN" dirty="0"/>
          </a:p>
        </p:txBody>
      </p:sp>
      <p:sp>
        <p:nvSpPr>
          <p:cNvPr id="168" name="TextBox 167">
            <a:extLst>
              <a:ext uri="{FF2B5EF4-FFF2-40B4-BE49-F238E27FC236}">
                <a16:creationId xmlns:a16="http://schemas.microsoft.com/office/drawing/2014/main" id="{C2E7DF13-586B-E1B4-78C0-845E9A12E19E}"/>
              </a:ext>
            </a:extLst>
          </p:cNvPr>
          <p:cNvSpPr txBox="1"/>
          <p:nvPr/>
        </p:nvSpPr>
        <p:spPr>
          <a:xfrm>
            <a:off x="6475038" y="3618080"/>
            <a:ext cx="1185067" cy="369332"/>
          </a:xfrm>
          <a:prstGeom prst="rect">
            <a:avLst/>
          </a:prstGeom>
          <a:noFill/>
        </p:spPr>
        <p:txBody>
          <a:bodyPr wrap="square" rtlCol="0">
            <a:spAutoFit/>
          </a:bodyPr>
          <a:lstStyle/>
          <a:p>
            <a:r>
              <a:rPr lang="en-IN" dirty="0" err="1"/>
              <a:t>Fy_Res</a:t>
            </a:r>
            <a:endParaRPr lang="en-IN" dirty="0"/>
          </a:p>
        </p:txBody>
      </p:sp>
      <p:cxnSp>
        <p:nvCxnSpPr>
          <p:cNvPr id="169" name="Straight Connector 168">
            <a:extLst>
              <a:ext uri="{FF2B5EF4-FFF2-40B4-BE49-F238E27FC236}">
                <a16:creationId xmlns:a16="http://schemas.microsoft.com/office/drawing/2014/main" id="{32EA39CE-05F5-6CE2-3168-87F380E5534C}"/>
              </a:ext>
            </a:extLst>
          </p:cNvPr>
          <p:cNvCxnSpPr/>
          <p:nvPr/>
        </p:nvCxnSpPr>
        <p:spPr>
          <a:xfrm flipV="1">
            <a:off x="8802078" y="4873597"/>
            <a:ext cx="2490837" cy="26888"/>
          </a:xfrm>
          <a:prstGeom prst="line">
            <a:avLst/>
          </a:prstGeom>
          <a:ln>
            <a:solidFill>
              <a:schemeClr val="tx1"/>
            </a:solidFill>
          </a:ln>
        </p:spPr>
        <p:style>
          <a:lnRef idx="3">
            <a:schemeClr val="dk1"/>
          </a:lnRef>
          <a:fillRef idx="0">
            <a:schemeClr val="dk1"/>
          </a:fillRef>
          <a:effectRef idx="2">
            <a:schemeClr val="dk1"/>
          </a:effectRef>
          <a:fontRef idx="minor">
            <a:schemeClr val="tx1"/>
          </a:fontRef>
        </p:style>
      </p:cxnSp>
      <p:sp>
        <p:nvSpPr>
          <p:cNvPr id="170" name="Isosceles Triangle 169">
            <a:extLst>
              <a:ext uri="{FF2B5EF4-FFF2-40B4-BE49-F238E27FC236}">
                <a16:creationId xmlns:a16="http://schemas.microsoft.com/office/drawing/2014/main" id="{88EF4244-3C59-1517-948D-6BF7B67DCC33}"/>
              </a:ext>
            </a:extLst>
          </p:cNvPr>
          <p:cNvSpPr/>
          <p:nvPr/>
        </p:nvSpPr>
        <p:spPr>
          <a:xfrm>
            <a:off x="9863514" y="4171142"/>
            <a:ext cx="1363579" cy="699248"/>
          </a:xfrm>
          <a:prstGeom prst="triangle">
            <a:avLst>
              <a:gd name="adj" fmla="val 100000"/>
            </a:avLst>
          </a:prstGeom>
          <a:ln>
            <a:solidFill>
              <a:srgbClr val="00B0F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IN"/>
          </a:p>
        </p:txBody>
      </p:sp>
      <p:cxnSp>
        <p:nvCxnSpPr>
          <p:cNvPr id="171" name="Straight Arrow Connector 170">
            <a:extLst>
              <a:ext uri="{FF2B5EF4-FFF2-40B4-BE49-F238E27FC236}">
                <a16:creationId xmlns:a16="http://schemas.microsoft.com/office/drawing/2014/main" id="{3E8E3EE5-D41E-5592-A9E3-8F90592508F7}"/>
              </a:ext>
            </a:extLst>
          </p:cNvPr>
          <p:cNvCxnSpPr>
            <a:cxnSpLocks/>
          </p:cNvCxnSpPr>
          <p:nvPr/>
        </p:nvCxnSpPr>
        <p:spPr>
          <a:xfrm>
            <a:off x="10908860" y="3882415"/>
            <a:ext cx="2706" cy="98713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2" name="TextBox 171">
            <a:extLst>
              <a:ext uri="{FF2B5EF4-FFF2-40B4-BE49-F238E27FC236}">
                <a16:creationId xmlns:a16="http://schemas.microsoft.com/office/drawing/2014/main" id="{3E1C17EB-C0AC-ED59-0DAA-131294953262}"/>
              </a:ext>
            </a:extLst>
          </p:cNvPr>
          <p:cNvSpPr txBox="1"/>
          <p:nvPr/>
        </p:nvSpPr>
        <p:spPr>
          <a:xfrm>
            <a:off x="10548817" y="3513083"/>
            <a:ext cx="1185067" cy="369332"/>
          </a:xfrm>
          <a:prstGeom prst="rect">
            <a:avLst/>
          </a:prstGeom>
          <a:noFill/>
        </p:spPr>
        <p:txBody>
          <a:bodyPr wrap="square" rtlCol="0">
            <a:spAutoFit/>
          </a:bodyPr>
          <a:lstStyle/>
          <a:p>
            <a:r>
              <a:rPr lang="en-IN" dirty="0" err="1"/>
              <a:t>Fy_Res</a:t>
            </a:r>
            <a:endParaRPr lang="en-IN" dirty="0"/>
          </a:p>
        </p:txBody>
      </p:sp>
      <p:cxnSp>
        <p:nvCxnSpPr>
          <p:cNvPr id="174" name="Straight Arrow Connector 173">
            <a:extLst>
              <a:ext uri="{FF2B5EF4-FFF2-40B4-BE49-F238E27FC236}">
                <a16:creationId xmlns:a16="http://schemas.microsoft.com/office/drawing/2014/main" id="{A20B81F8-BF86-228B-319C-18B678272A27}"/>
              </a:ext>
            </a:extLst>
          </p:cNvPr>
          <p:cNvCxnSpPr>
            <a:cxnSpLocks/>
          </p:cNvCxnSpPr>
          <p:nvPr/>
        </p:nvCxnSpPr>
        <p:spPr>
          <a:xfrm>
            <a:off x="8802078" y="4154507"/>
            <a:ext cx="210678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176" name="TextBox 175">
            <a:extLst>
              <a:ext uri="{FF2B5EF4-FFF2-40B4-BE49-F238E27FC236}">
                <a16:creationId xmlns:a16="http://schemas.microsoft.com/office/drawing/2014/main" id="{B1D22F5C-B051-EFA2-CE1B-F19F7480ED58}"/>
              </a:ext>
            </a:extLst>
          </p:cNvPr>
          <p:cNvSpPr txBox="1"/>
          <p:nvPr/>
        </p:nvSpPr>
        <p:spPr>
          <a:xfrm>
            <a:off x="9388262" y="3750114"/>
            <a:ext cx="762581" cy="369332"/>
          </a:xfrm>
          <a:prstGeom prst="rect">
            <a:avLst/>
          </a:prstGeom>
          <a:noFill/>
        </p:spPr>
        <p:txBody>
          <a:bodyPr wrap="none" rtlCol="0">
            <a:spAutoFit/>
          </a:bodyPr>
          <a:lstStyle/>
          <a:p>
            <a:r>
              <a:rPr lang="en-IN" dirty="0" err="1"/>
              <a:t>x_Res</a:t>
            </a:r>
            <a:endParaRPr lang="en-IN" dirty="0"/>
          </a:p>
        </p:txBody>
      </p:sp>
      <p:sp>
        <p:nvSpPr>
          <p:cNvPr id="177" name="TextBox 176">
            <a:extLst>
              <a:ext uri="{FF2B5EF4-FFF2-40B4-BE49-F238E27FC236}">
                <a16:creationId xmlns:a16="http://schemas.microsoft.com/office/drawing/2014/main" id="{66028BC0-E5A6-CFBB-0EEB-11506140A807}"/>
              </a:ext>
            </a:extLst>
          </p:cNvPr>
          <p:cNvSpPr txBox="1"/>
          <p:nvPr/>
        </p:nvSpPr>
        <p:spPr>
          <a:xfrm>
            <a:off x="5907704" y="5181557"/>
            <a:ext cx="1437117" cy="369332"/>
          </a:xfrm>
          <a:prstGeom prst="rect">
            <a:avLst/>
          </a:prstGeom>
          <a:noFill/>
        </p:spPr>
        <p:txBody>
          <a:bodyPr wrap="square" rtlCol="0">
            <a:spAutoFit/>
          </a:bodyPr>
          <a:lstStyle/>
          <a:p>
            <a:r>
              <a:rPr lang="en-IN" dirty="0">
                <a:highlight>
                  <a:srgbClr val="FFFF00"/>
                </a:highlight>
              </a:rPr>
              <a:t>Case A</a:t>
            </a:r>
          </a:p>
        </p:txBody>
      </p:sp>
      <p:sp>
        <p:nvSpPr>
          <p:cNvPr id="178" name="TextBox 177">
            <a:extLst>
              <a:ext uri="{FF2B5EF4-FFF2-40B4-BE49-F238E27FC236}">
                <a16:creationId xmlns:a16="http://schemas.microsoft.com/office/drawing/2014/main" id="{D7AB7B28-707B-91F7-FBC6-EF1EA7C346CB}"/>
              </a:ext>
            </a:extLst>
          </p:cNvPr>
          <p:cNvSpPr txBox="1"/>
          <p:nvPr/>
        </p:nvSpPr>
        <p:spPr>
          <a:xfrm>
            <a:off x="9793700" y="5141845"/>
            <a:ext cx="1437117" cy="369332"/>
          </a:xfrm>
          <a:prstGeom prst="rect">
            <a:avLst/>
          </a:prstGeom>
          <a:noFill/>
        </p:spPr>
        <p:txBody>
          <a:bodyPr wrap="square" rtlCol="0">
            <a:spAutoFit/>
          </a:bodyPr>
          <a:lstStyle/>
          <a:p>
            <a:r>
              <a:rPr lang="en-IN" dirty="0">
                <a:highlight>
                  <a:srgbClr val="FFFF00"/>
                </a:highlight>
              </a:rPr>
              <a:t>Case B</a:t>
            </a:r>
          </a:p>
        </p:txBody>
      </p:sp>
      <p:sp>
        <p:nvSpPr>
          <p:cNvPr id="4" name="TextBox 3">
            <a:extLst>
              <a:ext uri="{FF2B5EF4-FFF2-40B4-BE49-F238E27FC236}">
                <a16:creationId xmlns:a16="http://schemas.microsoft.com/office/drawing/2014/main" id="{745E2BA1-87A6-0241-7398-D70523A6E910}"/>
              </a:ext>
            </a:extLst>
          </p:cNvPr>
          <p:cNvSpPr txBox="1"/>
          <p:nvPr/>
        </p:nvSpPr>
        <p:spPr>
          <a:xfrm>
            <a:off x="11182111" y="4367736"/>
            <a:ext cx="1161598" cy="369332"/>
          </a:xfrm>
          <a:prstGeom prst="rect">
            <a:avLst/>
          </a:prstGeom>
          <a:noFill/>
        </p:spPr>
        <p:txBody>
          <a:bodyPr wrap="square" rtlCol="0">
            <a:spAutoFit/>
          </a:bodyPr>
          <a:lstStyle/>
          <a:p>
            <a:r>
              <a:rPr lang="en-US" dirty="0" err="1"/>
              <a:t>Fy_End</a:t>
            </a:r>
            <a:endParaRPr lang="en-IN" dirty="0"/>
          </a:p>
        </p:txBody>
      </p:sp>
      <p:sp>
        <p:nvSpPr>
          <p:cNvPr id="5" name="TextBox 4">
            <a:extLst>
              <a:ext uri="{FF2B5EF4-FFF2-40B4-BE49-F238E27FC236}">
                <a16:creationId xmlns:a16="http://schemas.microsoft.com/office/drawing/2014/main" id="{DDA51CEA-8F5F-39A1-F696-4478AA7CA31C}"/>
              </a:ext>
            </a:extLst>
          </p:cNvPr>
          <p:cNvSpPr txBox="1"/>
          <p:nvPr/>
        </p:nvSpPr>
        <p:spPr>
          <a:xfrm>
            <a:off x="5380915" y="4306854"/>
            <a:ext cx="1161598" cy="369332"/>
          </a:xfrm>
          <a:prstGeom prst="rect">
            <a:avLst/>
          </a:prstGeom>
          <a:noFill/>
        </p:spPr>
        <p:txBody>
          <a:bodyPr wrap="square" rtlCol="0">
            <a:spAutoFit/>
          </a:bodyPr>
          <a:lstStyle/>
          <a:p>
            <a:r>
              <a:rPr lang="en-US" dirty="0" err="1"/>
              <a:t>Fy_Start</a:t>
            </a:r>
            <a:endParaRPr lang="en-IN" dirty="0"/>
          </a:p>
        </p:txBody>
      </p:sp>
      <p:cxnSp>
        <p:nvCxnSpPr>
          <p:cNvPr id="7" name="Straight Arrow Connector 6">
            <a:extLst>
              <a:ext uri="{FF2B5EF4-FFF2-40B4-BE49-F238E27FC236}">
                <a16:creationId xmlns:a16="http://schemas.microsoft.com/office/drawing/2014/main" id="{296D36B3-CD44-9A3A-4795-D1075609586A}"/>
              </a:ext>
            </a:extLst>
          </p:cNvPr>
          <p:cNvCxnSpPr>
            <a:cxnSpLocks/>
          </p:cNvCxnSpPr>
          <p:nvPr/>
        </p:nvCxnSpPr>
        <p:spPr>
          <a:xfrm>
            <a:off x="6438749" y="4306854"/>
            <a:ext cx="0" cy="590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C7EA0AE2-539F-2B72-50B7-729660E306C2}"/>
              </a:ext>
            </a:extLst>
          </p:cNvPr>
          <p:cNvCxnSpPr>
            <a:cxnSpLocks/>
          </p:cNvCxnSpPr>
          <p:nvPr/>
        </p:nvCxnSpPr>
        <p:spPr>
          <a:xfrm>
            <a:off x="6594393" y="4375980"/>
            <a:ext cx="0" cy="5212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B35284A3-A521-55E7-EB78-55815E5D3B2D}"/>
              </a:ext>
            </a:extLst>
          </p:cNvPr>
          <p:cNvCxnSpPr>
            <a:cxnSpLocks/>
          </p:cNvCxnSpPr>
          <p:nvPr/>
        </p:nvCxnSpPr>
        <p:spPr>
          <a:xfrm>
            <a:off x="6758789" y="4459605"/>
            <a:ext cx="0" cy="4376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43D6E440-513A-425E-6B0D-FC9638D5E2B0}"/>
              </a:ext>
            </a:extLst>
          </p:cNvPr>
          <p:cNvCxnSpPr>
            <a:cxnSpLocks/>
          </p:cNvCxnSpPr>
          <p:nvPr/>
        </p:nvCxnSpPr>
        <p:spPr>
          <a:xfrm>
            <a:off x="6906109" y="4507230"/>
            <a:ext cx="0" cy="39001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77E6493-B2E6-7569-6AFE-06CF2FC15AC4}"/>
              </a:ext>
            </a:extLst>
          </p:cNvPr>
          <p:cNvCxnSpPr>
            <a:cxnSpLocks/>
          </p:cNvCxnSpPr>
          <p:nvPr/>
        </p:nvCxnSpPr>
        <p:spPr>
          <a:xfrm>
            <a:off x="7053429" y="4571701"/>
            <a:ext cx="3999" cy="34527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585B44F-5598-40E3-E8B4-434F3FE58C07}"/>
              </a:ext>
            </a:extLst>
          </p:cNvPr>
          <p:cNvCxnSpPr>
            <a:cxnSpLocks/>
          </p:cNvCxnSpPr>
          <p:nvPr/>
        </p:nvCxnSpPr>
        <p:spPr>
          <a:xfrm>
            <a:off x="7444589" y="4780280"/>
            <a:ext cx="0" cy="116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1E3018B6-6796-8FB1-0697-476D4DD8A8E1}"/>
              </a:ext>
            </a:extLst>
          </p:cNvPr>
          <p:cNvCxnSpPr>
            <a:cxnSpLocks/>
          </p:cNvCxnSpPr>
          <p:nvPr/>
        </p:nvCxnSpPr>
        <p:spPr>
          <a:xfrm>
            <a:off x="7307429" y="4737068"/>
            <a:ext cx="0" cy="160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B6A3D70-CDDF-272E-36E3-A4C1D7C15E8B}"/>
              </a:ext>
            </a:extLst>
          </p:cNvPr>
          <p:cNvCxnSpPr>
            <a:cxnSpLocks/>
          </p:cNvCxnSpPr>
          <p:nvPr/>
        </p:nvCxnSpPr>
        <p:spPr>
          <a:xfrm>
            <a:off x="7168980" y="4676186"/>
            <a:ext cx="0" cy="225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55A0AF68-8DF9-AE45-E639-99D228A0F918}"/>
              </a:ext>
            </a:extLst>
          </p:cNvPr>
          <p:cNvCxnSpPr>
            <a:cxnSpLocks/>
          </p:cNvCxnSpPr>
          <p:nvPr/>
        </p:nvCxnSpPr>
        <p:spPr>
          <a:xfrm>
            <a:off x="10841751" y="4367736"/>
            <a:ext cx="0" cy="501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699A4614-3F5A-0C48-F1C5-AB0F84CA835F}"/>
              </a:ext>
            </a:extLst>
          </p:cNvPr>
          <p:cNvCxnSpPr>
            <a:cxnSpLocks/>
          </p:cNvCxnSpPr>
          <p:nvPr/>
        </p:nvCxnSpPr>
        <p:spPr>
          <a:xfrm>
            <a:off x="10733897" y="4420515"/>
            <a:ext cx="0" cy="449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6546631-539D-F8AD-71D6-3BCA97E187EC}"/>
              </a:ext>
            </a:extLst>
          </p:cNvPr>
          <p:cNvCxnSpPr>
            <a:cxnSpLocks/>
          </p:cNvCxnSpPr>
          <p:nvPr/>
        </p:nvCxnSpPr>
        <p:spPr>
          <a:xfrm>
            <a:off x="10607976" y="4459605"/>
            <a:ext cx="0" cy="412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115E0D3B-4EE7-7F67-8573-4DB54DD659A3}"/>
              </a:ext>
            </a:extLst>
          </p:cNvPr>
          <p:cNvCxnSpPr>
            <a:cxnSpLocks/>
          </p:cNvCxnSpPr>
          <p:nvPr/>
        </p:nvCxnSpPr>
        <p:spPr>
          <a:xfrm>
            <a:off x="10502688" y="4507230"/>
            <a:ext cx="0" cy="368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B897A67-FD9B-6BC9-929C-25BFD43D0D57}"/>
              </a:ext>
            </a:extLst>
          </p:cNvPr>
          <p:cNvCxnSpPr>
            <a:cxnSpLocks/>
          </p:cNvCxnSpPr>
          <p:nvPr/>
        </p:nvCxnSpPr>
        <p:spPr>
          <a:xfrm>
            <a:off x="10388665" y="4602050"/>
            <a:ext cx="3999" cy="2768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05003D80-B829-350F-CE1A-1E01A9D5A1E8}"/>
              </a:ext>
            </a:extLst>
          </p:cNvPr>
          <p:cNvCxnSpPr>
            <a:cxnSpLocks/>
          </p:cNvCxnSpPr>
          <p:nvPr/>
        </p:nvCxnSpPr>
        <p:spPr>
          <a:xfrm>
            <a:off x="10041043" y="4761962"/>
            <a:ext cx="0" cy="116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92E22BB5-3965-AA6D-6F36-F4879689C934}"/>
              </a:ext>
            </a:extLst>
          </p:cNvPr>
          <p:cNvCxnSpPr>
            <a:cxnSpLocks/>
          </p:cNvCxnSpPr>
          <p:nvPr/>
        </p:nvCxnSpPr>
        <p:spPr>
          <a:xfrm>
            <a:off x="10150843" y="4718750"/>
            <a:ext cx="0" cy="16017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D59E224A-92F8-8891-2B34-26BC11A0A358}"/>
              </a:ext>
            </a:extLst>
          </p:cNvPr>
          <p:cNvCxnSpPr>
            <a:cxnSpLocks/>
          </p:cNvCxnSpPr>
          <p:nvPr/>
        </p:nvCxnSpPr>
        <p:spPr>
          <a:xfrm>
            <a:off x="10264544" y="4653774"/>
            <a:ext cx="0" cy="2251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B4FB5682-1A2F-A8AF-D3B7-AADC2282B0AD}"/>
              </a:ext>
            </a:extLst>
          </p:cNvPr>
          <p:cNvCxnSpPr>
            <a:cxnSpLocks/>
          </p:cNvCxnSpPr>
          <p:nvPr/>
        </p:nvCxnSpPr>
        <p:spPr>
          <a:xfrm>
            <a:off x="11001771" y="4276504"/>
            <a:ext cx="0" cy="5903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FF9E13CE-3519-0104-6757-F8E7E3A5EB38}"/>
              </a:ext>
            </a:extLst>
          </p:cNvPr>
          <p:cNvCxnSpPr>
            <a:cxnSpLocks/>
          </p:cNvCxnSpPr>
          <p:nvPr/>
        </p:nvCxnSpPr>
        <p:spPr>
          <a:xfrm>
            <a:off x="11113531" y="4246156"/>
            <a:ext cx="0" cy="62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4" name="Rectangle: Rounded Corners 93">
            <a:extLst>
              <a:ext uri="{FF2B5EF4-FFF2-40B4-BE49-F238E27FC236}">
                <a16:creationId xmlns:a16="http://schemas.microsoft.com/office/drawing/2014/main" id="{FE61AB91-F416-4580-1BFA-3469FD685A7B}"/>
              </a:ext>
            </a:extLst>
          </p:cNvPr>
          <p:cNvSpPr/>
          <p:nvPr/>
        </p:nvSpPr>
        <p:spPr>
          <a:xfrm>
            <a:off x="5015438" y="3251956"/>
            <a:ext cx="7100362" cy="2611431"/>
          </a:xfrm>
          <a:prstGeom prst="roundRect">
            <a:avLst/>
          </a:prstGeom>
          <a:no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097082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C2B0C-55AF-C44C-9973-6C0E5690BDC2}"/>
              </a:ext>
            </a:extLst>
          </p:cNvPr>
          <p:cNvSpPr>
            <a:spLocks noGrp="1"/>
          </p:cNvSpPr>
          <p:nvPr>
            <p:ph type="title"/>
          </p:nvPr>
        </p:nvSpPr>
        <p:spPr/>
        <p:txBody>
          <a:bodyPr/>
          <a:lstStyle/>
          <a:p>
            <a:r>
              <a:rPr lang="en-US" dirty="0" err="1"/>
              <a:t>Abstact</a:t>
            </a:r>
            <a:endParaRPr lang="en-IN" dirty="0"/>
          </a:p>
        </p:txBody>
      </p:sp>
      <p:sp>
        <p:nvSpPr>
          <p:cNvPr id="3" name="Content Placeholder 2">
            <a:extLst>
              <a:ext uri="{FF2B5EF4-FFF2-40B4-BE49-F238E27FC236}">
                <a16:creationId xmlns:a16="http://schemas.microsoft.com/office/drawing/2014/main" id="{4A526E1C-EC9C-6B5B-B6DB-D18B59BECC18}"/>
              </a:ext>
            </a:extLst>
          </p:cNvPr>
          <p:cNvSpPr>
            <a:spLocks noGrp="1"/>
          </p:cNvSpPr>
          <p:nvPr>
            <p:ph idx="1"/>
          </p:nvPr>
        </p:nvSpPr>
        <p:spPr/>
        <p:txBody>
          <a:bodyPr>
            <a:normAutofit/>
          </a:bodyPr>
          <a:lstStyle/>
          <a:p>
            <a:r>
              <a:rPr lang="en-US" dirty="0">
                <a:latin typeface="Roboto" panose="02000000000000000000" pitchFamily="2" charset="0"/>
                <a:ea typeface="Roboto" panose="02000000000000000000" pitchFamily="2" charset="0"/>
              </a:rPr>
              <a:t>My focus in this project is to build an Application that analysis different forces on the statically determinate beams and shows the shear force diagram, bending moment diagram and also the deflection diagram.</a:t>
            </a:r>
          </a:p>
          <a:p>
            <a:r>
              <a:rPr lang="en-US" i="0" dirty="0">
                <a:effectLst/>
                <a:latin typeface="Roboto" panose="02000000000000000000" pitchFamily="2" charset="0"/>
                <a:ea typeface="Roboto" panose="02000000000000000000" pitchFamily="2" charset="0"/>
              </a:rPr>
              <a:t>The first step in the analysis of a beam is the determination of the reactions due to the different loads such as Point Loads, Uniformly Distributed Loads, Uniformly Varying Loads, Trapezoidal Loads and point Moments . Given the reactions, one can establish the internal forces using equilibrium-based procedures. Due to this unaligned forces pushing one part of a body in one specific direction, and another part of the body in the opposite appears on the body of the beam, also known as Shear Force. Bending moment is induced on the beam when the loads are placed at different distances with respect to a specific load.</a:t>
            </a:r>
          </a:p>
          <a:p>
            <a:r>
              <a:rPr lang="en-US" dirty="0">
                <a:latin typeface="Roboto" panose="02000000000000000000" pitchFamily="2" charset="0"/>
                <a:ea typeface="Roboto" panose="02000000000000000000" pitchFamily="2" charset="0"/>
              </a:rPr>
              <a:t>At the end we are plotting shear force diagram, bending moment diagram and deflection diagram within few seconds.</a:t>
            </a: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0450677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D4A23A5-3D76-148F-993B-0BF773D626F1}"/>
              </a:ext>
            </a:extLst>
          </p:cNvPr>
          <p:cNvSpPr>
            <a:spLocks noGrp="1"/>
          </p:cNvSpPr>
          <p:nvPr>
            <p:ph idx="1"/>
          </p:nvPr>
        </p:nvSpPr>
        <p:spPr>
          <a:xfrm>
            <a:off x="417096" y="892007"/>
            <a:ext cx="11349788" cy="5412537"/>
          </a:xfrm>
        </p:spPr>
        <p:txBody>
          <a:bodyPr>
            <a:normAutofit/>
          </a:bodyPr>
          <a:lstStyle/>
          <a:p>
            <a:pPr marL="0" indent="0">
              <a:buNone/>
            </a:pPr>
            <a:r>
              <a:rPr lang="en-US" dirty="0"/>
              <a:t>	</a:t>
            </a:r>
            <a:r>
              <a:rPr lang="en-US" b="1" dirty="0"/>
              <a:t>Shear Force and Bending Moment Calculation</a:t>
            </a:r>
          </a:p>
          <a:p>
            <a:r>
              <a:rPr lang="en-US" dirty="0"/>
              <a:t>Case A </a:t>
            </a:r>
            <a:r>
              <a:rPr lang="en-US" dirty="0">
                <a:sym typeface="Wingdings" panose="05000000000000000000" pitchFamily="2" charset="2"/>
              </a:rPr>
              <a:t>( |</a:t>
            </a:r>
            <a:r>
              <a:rPr lang="en-US" dirty="0" err="1">
                <a:sym typeface="Wingdings" panose="05000000000000000000" pitchFamily="2" charset="2"/>
              </a:rPr>
              <a:t>Fy_start</a:t>
            </a:r>
            <a:r>
              <a:rPr lang="en-US" dirty="0">
                <a:sym typeface="Wingdings" panose="05000000000000000000" pitchFamily="2" charset="2"/>
              </a:rPr>
              <a:t>|&gt;0 )</a:t>
            </a:r>
            <a:endParaRPr lang="en-IN" dirty="0"/>
          </a:p>
          <a:p>
            <a:pPr marL="0" indent="0">
              <a:buNone/>
            </a:pPr>
            <a:endParaRPr lang="en-US" dirty="0"/>
          </a:p>
          <a:p>
            <a:pPr lvl="1"/>
            <a:r>
              <a:rPr lang="en-US" dirty="0"/>
              <a:t>Section 1-1</a:t>
            </a:r>
            <a:r>
              <a:rPr lang="en-IN" dirty="0"/>
              <a:t> (</a:t>
            </a:r>
            <a:r>
              <a:rPr lang="en-IN" dirty="0" err="1"/>
              <a:t>xStart</a:t>
            </a:r>
            <a:r>
              <a:rPr lang="en-IN" dirty="0"/>
              <a:t> </a:t>
            </a:r>
            <a:r>
              <a:rPr lang="en-IN" b="0" i="0" dirty="0">
                <a:solidFill>
                  <a:srgbClr val="202124"/>
                </a:solidFill>
                <a:effectLst/>
                <a:latin typeface="arial" panose="020B0604020202020204" pitchFamily="34" charset="0"/>
              </a:rPr>
              <a:t>≤ </a:t>
            </a:r>
            <a:r>
              <a:rPr lang="en-IN" dirty="0"/>
              <a:t>x </a:t>
            </a:r>
            <a:r>
              <a:rPr lang="en-IN" b="0" i="0" dirty="0">
                <a:solidFill>
                  <a:srgbClr val="202124"/>
                </a:solidFill>
                <a:effectLst/>
                <a:latin typeface="arial" panose="020B0604020202020204" pitchFamily="34" charset="0"/>
              </a:rPr>
              <a:t>≤ </a:t>
            </a:r>
            <a:r>
              <a:rPr lang="en-IN" dirty="0" err="1"/>
              <a:t>xEnd</a:t>
            </a:r>
            <a:r>
              <a:rPr lang="en-IN" dirty="0"/>
              <a:t>) </a:t>
            </a:r>
          </a:p>
          <a:p>
            <a:pPr lvl="2"/>
            <a:r>
              <a:rPr lang="en-IN" dirty="0" err="1"/>
              <a:t>X_Base</a:t>
            </a:r>
            <a:r>
              <a:rPr lang="en-IN" dirty="0"/>
              <a:t> = x – </a:t>
            </a:r>
            <a:r>
              <a:rPr lang="en-IN" dirty="0" err="1"/>
              <a:t>xStart</a:t>
            </a:r>
            <a:endParaRPr lang="en-IN" dirty="0"/>
          </a:p>
          <a:p>
            <a:pPr lvl="2"/>
            <a:r>
              <a:rPr lang="en-IN" dirty="0" err="1"/>
              <a:t>F_cut</a:t>
            </a:r>
            <a:r>
              <a:rPr lang="en-IN" dirty="0"/>
              <a:t> = </a:t>
            </a:r>
            <a:r>
              <a:rPr lang="en-IN" dirty="0" err="1"/>
              <a:t>Fy_start</a:t>
            </a:r>
            <a:r>
              <a:rPr lang="en-IN" dirty="0"/>
              <a:t> – </a:t>
            </a:r>
            <a:r>
              <a:rPr lang="en-IN" dirty="0" err="1"/>
              <a:t>xBase</a:t>
            </a:r>
            <a:r>
              <a:rPr lang="en-IN" dirty="0"/>
              <a:t>*(</a:t>
            </a:r>
            <a:r>
              <a:rPr lang="en-IN" dirty="0" err="1"/>
              <a:t>Fy_start</a:t>
            </a:r>
            <a:r>
              <a:rPr lang="en-IN" dirty="0"/>
              <a:t>/(</a:t>
            </a:r>
            <a:r>
              <a:rPr lang="en-IN" dirty="0" err="1"/>
              <a:t>xEnd</a:t>
            </a:r>
            <a:r>
              <a:rPr lang="en-IN" dirty="0"/>
              <a:t> - </a:t>
            </a:r>
            <a:r>
              <a:rPr lang="en-IN" dirty="0" err="1"/>
              <a:t>xStart</a:t>
            </a:r>
            <a:r>
              <a:rPr lang="en-IN" dirty="0"/>
              <a:t>))</a:t>
            </a:r>
          </a:p>
          <a:p>
            <a:pPr lvl="2"/>
            <a:r>
              <a:rPr lang="en-IN" dirty="0"/>
              <a:t>R1 = 0.5*(</a:t>
            </a:r>
            <a:r>
              <a:rPr lang="en-IN" dirty="0" err="1"/>
              <a:t>xBase</a:t>
            </a:r>
            <a:r>
              <a:rPr lang="en-IN" dirty="0"/>
              <a:t>)*(</a:t>
            </a:r>
            <a:r>
              <a:rPr lang="en-IN" dirty="0" err="1"/>
              <a:t>Fy_start</a:t>
            </a:r>
            <a:r>
              <a:rPr lang="en-IN" dirty="0"/>
              <a:t> – </a:t>
            </a:r>
            <a:r>
              <a:rPr lang="en-IN" dirty="0" err="1"/>
              <a:t>Fcut</a:t>
            </a:r>
            <a:r>
              <a:rPr lang="en-IN" dirty="0"/>
              <a:t>)</a:t>
            </a:r>
          </a:p>
          <a:p>
            <a:pPr lvl="2"/>
            <a:r>
              <a:rPr lang="en-IN" dirty="0"/>
              <a:t>la_R1 = 2/3 *(</a:t>
            </a:r>
            <a:r>
              <a:rPr lang="en-IN" dirty="0" err="1"/>
              <a:t>x_Base</a:t>
            </a:r>
            <a:r>
              <a:rPr lang="en-IN" dirty="0"/>
              <a:t>)</a:t>
            </a:r>
          </a:p>
          <a:p>
            <a:pPr lvl="2"/>
            <a:r>
              <a:rPr lang="en-IN" dirty="0"/>
              <a:t>R2 = (</a:t>
            </a:r>
            <a:r>
              <a:rPr lang="en-IN" dirty="0" err="1"/>
              <a:t>xBase</a:t>
            </a:r>
            <a:r>
              <a:rPr lang="en-IN" dirty="0"/>
              <a:t>)*(</a:t>
            </a:r>
            <a:r>
              <a:rPr lang="en-IN" dirty="0" err="1"/>
              <a:t>Fcut</a:t>
            </a:r>
            <a:r>
              <a:rPr lang="en-IN" dirty="0"/>
              <a:t>)</a:t>
            </a:r>
          </a:p>
          <a:p>
            <a:pPr lvl="2"/>
            <a:r>
              <a:rPr lang="en-IN" dirty="0"/>
              <a:t>la_R2 = 0.5 * (</a:t>
            </a:r>
            <a:r>
              <a:rPr lang="en-IN" dirty="0" err="1"/>
              <a:t>x_Base</a:t>
            </a:r>
            <a:r>
              <a:rPr lang="en-IN" dirty="0"/>
              <a:t>)</a:t>
            </a:r>
          </a:p>
          <a:p>
            <a:pPr marL="630000" lvl="2" indent="0">
              <a:buNone/>
            </a:pPr>
            <a:endParaRPr lang="en-IN" dirty="0"/>
          </a:p>
          <a:p>
            <a:pPr lvl="1"/>
            <a:r>
              <a:rPr lang="en-US" dirty="0"/>
              <a:t>Section 2-2</a:t>
            </a:r>
            <a:r>
              <a:rPr lang="en-US" dirty="0">
                <a:sym typeface="Wingdings" panose="05000000000000000000" pitchFamily="2" charset="2"/>
              </a:rPr>
              <a:t>( x &gt; </a:t>
            </a:r>
            <a:r>
              <a:rPr lang="en-US" dirty="0" err="1">
                <a:sym typeface="Wingdings" panose="05000000000000000000" pitchFamily="2" charset="2"/>
              </a:rPr>
              <a:t>xEnd</a:t>
            </a:r>
            <a:r>
              <a:rPr lang="en-US" dirty="0">
                <a:sym typeface="Wingdings" panose="05000000000000000000" pitchFamily="2" charset="2"/>
              </a:rPr>
              <a:t> )</a:t>
            </a:r>
            <a:endParaRPr lang="en-IN" dirty="0"/>
          </a:p>
          <a:p>
            <a:pPr lvl="2"/>
            <a:r>
              <a:rPr lang="en-IN" dirty="0"/>
              <a:t>R = 0.5*(</a:t>
            </a:r>
            <a:r>
              <a:rPr lang="en-IN" dirty="0" err="1"/>
              <a:t>xEnd</a:t>
            </a:r>
            <a:r>
              <a:rPr lang="en-IN" dirty="0"/>
              <a:t> - </a:t>
            </a:r>
            <a:r>
              <a:rPr lang="en-IN" dirty="0" err="1"/>
              <a:t>xStart</a:t>
            </a:r>
            <a:r>
              <a:rPr lang="en-IN" dirty="0"/>
              <a:t>)*(</a:t>
            </a:r>
            <a:r>
              <a:rPr lang="en-IN" dirty="0" err="1"/>
              <a:t>Fy_start</a:t>
            </a:r>
            <a:r>
              <a:rPr lang="en-IN" dirty="0"/>
              <a:t>)</a:t>
            </a:r>
          </a:p>
          <a:p>
            <a:pPr lvl="2"/>
            <a:r>
              <a:rPr lang="en-IN" dirty="0" err="1"/>
              <a:t>la_R</a:t>
            </a:r>
            <a:r>
              <a:rPr lang="en-IN" dirty="0"/>
              <a:t> = x – </a:t>
            </a:r>
            <a:r>
              <a:rPr lang="en-IN" dirty="0" err="1"/>
              <a:t>xStart</a:t>
            </a:r>
            <a:r>
              <a:rPr lang="en-IN" dirty="0"/>
              <a:t> - 1/3 *(</a:t>
            </a:r>
            <a:r>
              <a:rPr lang="en-IN" dirty="0" err="1"/>
              <a:t>x_End</a:t>
            </a:r>
            <a:r>
              <a:rPr lang="en-IN" dirty="0"/>
              <a:t> – </a:t>
            </a:r>
            <a:r>
              <a:rPr lang="en-IN" dirty="0" err="1"/>
              <a:t>x_Start</a:t>
            </a:r>
            <a:r>
              <a:rPr lang="en-IN" dirty="0"/>
              <a:t>)</a:t>
            </a:r>
          </a:p>
          <a:p>
            <a:pPr lvl="2"/>
            <a:endParaRPr lang="en-IN" dirty="0"/>
          </a:p>
        </p:txBody>
      </p:sp>
      <p:sp>
        <p:nvSpPr>
          <p:cNvPr id="5" name="Rectangle 4">
            <a:extLst>
              <a:ext uri="{FF2B5EF4-FFF2-40B4-BE49-F238E27FC236}">
                <a16:creationId xmlns:a16="http://schemas.microsoft.com/office/drawing/2014/main" id="{9B9994BA-D64F-5501-D274-29D584EAB7FF}"/>
              </a:ext>
            </a:extLst>
          </p:cNvPr>
          <p:cNvSpPr/>
          <p:nvPr/>
        </p:nvSpPr>
        <p:spPr>
          <a:xfrm>
            <a:off x="6208295" y="1892968"/>
            <a:ext cx="3088105" cy="7219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 name="Straight Connector 6">
            <a:extLst>
              <a:ext uri="{FF2B5EF4-FFF2-40B4-BE49-F238E27FC236}">
                <a16:creationId xmlns:a16="http://schemas.microsoft.com/office/drawing/2014/main" id="{BA490367-51D8-E813-3846-B325CDB7F452}"/>
              </a:ext>
            </a:extLst>
          </p:cNvPr>
          <p:cNvCxnSpPr/>
          <p:nvPr/>
        </p:nvCxnSpPr>
        <p:spPr>
          <a:xfrm>
            <a:off x="8109284" y="1275347"/>
            <a:ext cx="0" cy="617621"/>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2B2A085-B663-BC93-C5F2-2D58DCE2CB87}"/>
              </a:ext>
            </a:extLst>
          </p:cNvPr>
          <p:cNvCxnSpPr/>
          <p:nvPr/>
        </p:nvCxnSpPr>
        <p:spPr>
          <a:xfrm>
            <a:off x="9200147" y="1499937"/>
            <a:ext cx="0" cy="393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B842874-5CFF-0794-5F43-EB6CD0D5BA64}"/>
              </a:ext>
            </a:extLst>
          </p:cNvPr>
          <p:cNvCxnSpPr>
            <a:cxnSpLocks/>
          </p:cNvCxnSpPr>
          <p:nvPr/>
        </p:nvCxnSpPr>
        <p:spPr>
          <a:xfrm flipH="1" flipV="1">
            <a:off x="8109284" y="1275347"/>
            <a:ext cx="1187115" cy="2526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B7A978C-CB98-DA2F-F83E-BFEB539F4E63}"/>
              </a:ext>
            </a:extLst>
          </p:cNvPr>
          <p:cNvCxnSpPr>
            <a:cxnSpLocks/>
          </p:cNvCxnSpPr>
          <p:nvPr/>
        </p:nvCxnSpPr>
        <p:spPr>
          <a:xfrm>
            <a:off x="8181474" y="1303421"/>
            <a:ext cx="0" cy="589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B567B7F-DA2F-A104-A903-2F2BE3C8FDCA}"/>
              </a:ext>
            </a:extLst>
          </p:cNvPr>
          <p:cNvCxnSpPr>
            <a:cxnSpLocks/>
          </p:cNvCxnSpPr>
          <p:nvPr/>
        </p:nvCxnSpPr>
        <p:spPr>
          <a:xfrm>
            <a:off x="8269705" y="1303421"/>
            <a:ext cx="0" cy="589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5684739-596A-BE5C-8AC3-89817378A982}"/>
              </a:ext>
            </a:extLst>
          </p:cNvPr>
          <p:cNvCxnSpPr>
            <a:cxnSpLocks/>
          </p:cNvCxnSpPr>
          <p:nvPr/>
        </p:nvCxnSpPr>
        <p:spPr>
          <a:xfrm>
            <a:off x="8365958" y="1303421"/>
            <a:ext cx="0" cy="5895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072FC4F1-968D-901C-5F95-F353A8CE9436}"/>
              </a:ext>
            </a:extLst>
          </p:cNvPr>
          <p:cNvCxnSpPr>
            <a:cxnSpLocks/>
          </p:cNvCxnSpPr>
          <p:nvPr/>
        </p:nvCxnSpPr>
        <p:spPr>
          <a:xfrm>
            <a:off x="8486274" y="1379621"/>
            <a:ext cx="0" cy="513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BC5D1A0-BE0B-C3A6-9B1F-B1BBB9402839}"/>
              </a:ext>
            </a:extLst>
          </p:cNvPr>
          <p:cNvCxnSpPr>
            <a:cxnSpLocks/>
          </p:cNvCxnSpPr>
          <p:nvPr/>
        </p:nvCxnSpPr>
        <p:spPr>
          <a:xfrm>
            <a:off x="8590547" y="1379621"/>
            <a:ext cx="0" cy="513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ECCB24D-BE18-983B-EE49-914F17204D30}"/>
              </a:ext>
            </a:extLst>
          </p:cNvPr>
          <p:cNvCxnSpPr>
            <a:cxnSpLocks/>
          </p:cNvCxnSpPr>
          <p:nvPr/>
        </p:nvCxnSpPr>
        <p:spPr>
          <a:xfrm>
            <a:off x="8686799" y="1379621"/>
            <a:ext cx="0" cy="513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69A065CF-4222-EE24-6843-0232D3073FBF}"/>
              </a:ext>
            </a:extLst>
          </p:cNvPr>
          <p:cNvCxnSpPr>
            <a:cxnSpLocks/>
          </p:cNvCxnSpPr>
          <p:nvPr/>
        </p:nvCxnSpPr>
        <p:spPr>
          <a:xfrm>
            <a:off x="8783053" y="1379621"/>
            <a:ext cx="0" cy="513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848F8BE-AD4C-FA6F-3925-D4491149C974}"/>
              </a:ext>
            </a:extLst>
          </p:cNvPr>
          <p:cNvCxnSpPr>
            <a:cxnSpLocks/>
          </p:cNvCxnSpPr>
          <p:nvPr/>
        </p:nvCxnSpPr>
        <p:spPr>
          <a:xfrm>
            <a:off x="8879305" y="1455821"/>
            <a:ext cx="0" cy="437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B517794-15CF-ED8C-9F88-5EFE8CDF82CF}"/>
              </a:ext>
            </a:extLst>
          </p:cNvPr>
          <p:cNvCxnSpPr>
            <a:cxnSpLocks/>
          </p:cNvCxnSpPr>
          <p:nvPr/>
        </p:nvCxnSpPr>
        <p:spPr>
          <a:xfrm>
            <a:off x="8991600" y="1455821"/>
            <a:ext cx="0" cy="4371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513C74D0-B24B-87A3-FCDA-D3236D1062C3}"/>
              </a:ext>
            </a:extLst>
          </p:cNvPr>
          <p:cNvCxnSpPr/>
          <p:nvPr/>
        </p:nvCxnSpPr>
        <p:spPr>
          <a:xfrm>
            <a:off x="9095874" y="1499937"/>
            <a:ext cx="0" cy="393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AAE35BC-BDB8-9415-946B-D1AEDE45AABA}"/>
              </a:ext>
            </a:extLst>
          </p:cNvPr>
          <p:cNvCxnSpPr/>
          <p:nvPr/>
        </p:nvCxnSpPr>
        <p:spPr>
          <a:xfrm>
            <a:off x="9296400" y="1303421"/>
            <a:ext cx="0" cy="125529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Oval 32">
            <a:extLst>
              <a:ext uri="{FF2B5EF4-FFF2-40B4-BE49-F238E27FC236}">
                <a16:creationId xmlns:a16="http://schemas.microsoft.com/office/drawing/2014/main" id="{69D6B110-4D3F-9EFD-D822-F614C931F31E}"/>
              </a:ext>
            </a:extLst>
          </p:cNvPr>
          <p:cNvSpPr/>
          <p:nvPr/>
        </p:nvSpPr>
        <p:spPr>
          <a:xfrm>
            <a:off x="9095874" y="1034716"/>
            <a:ext cx="401045"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34" name="Oval 33">
            <a:extLst>
              <a:ext uri="{FF2B5EF4-FFF2-40B4-BE49-F238E27FC236}">
                <a16:creationId xmlns:a16="http://schemas.microsoft.com/office/drawing/2014/main" id="{56F6B8AB-DA62-2D57-98AF-E99BB3AB901E}"/>
              </a:ext>
            </a:extLst>
          </p:cNvPr>
          <p:cNvSpPr/>
          <p:nvPr/>
        </p:nvSpPr>
        <p:spPr>
          <a:xfrm>
            <a:off x="9095875" y="2326098"/>
            <a:ext cx="401045"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cxnSp>
        <p:nvCxnSpPr>
          <p:cNvPr id="37" name="Straight Connector 36">
            <a:extLst>
              <a:ext uri="{FF2B5EF4-FFF2-40B4-BE49-F238E27FC236}">
                <a16:creationId xmlns:a16="http://schemas.microsoft.com/office/drawing/2014/main" id="{B44F4187-2015-7F11-20A4-69B8A96B6BFA}"/>
              </a:ext>
            </a:extLst>
          </p:cNvPr>
          <p:cNvCxnSpPr/>
          <p:nvPr/>
        </p:nvCxnSpPr>
        <p:spPr>
          <a:xfrm flipH="1">
            <a:off x="8109284" y="1528011"/>
            <a:ext cx="1187115" cy="0"/>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CF996C0D-0735-FE27-13DE-D27CDFD7A5A3}"/>
              </a:ext>
            </a:extLst>
          </p:cNvPr>
          <p:cNvCxnSpPr>
            <a:cxnSpLocks/>
          </p:cNvCxnSpPr>
          <p:nvPr/>
        </p:nvCxnSpPr>
        <p:spPr>
          <a:xfrm flipH="1">
            <a:off x="7724274" y="1275347"/>
            <a:ext cx="385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5031C75-214E-273C-E9F3-EC48BE0EB504}"/>
              </a:ext>
            </a:extLst>
          </p:cNvPr>
          <p:cNvCxnSpPr>
            <a:cxnSpLocks/>
          </p:cNvCxnSpPr>
          <p:nvPr/>
        </p:nvCxnSpPr>
        <p:spPr>
          <a:xfrm flipH="1">
            <a:off x="7724274" y="1528011"/>
            <a:ext cx="385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AE722925-97BB-4ACE-12AC-0841DA3296B6}"/>
              </a:ext>
            </a:extLst>
          </p:cNvPr>
          <p:cNvCxnSpPr/>
          <p:nvPr/>
        </p:nvCxnSpPr>
        <p:spPr>
          <a:xfrm>
            <a:off x="7884695" y="1275347"/>
            <a:ext cx="0" cy="22459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B43AF1D-F459-5BAF-500A-597DAF6E31F1}"/>
              </a:ext>
            </a:extLst>
          </p:cNvPr>
          <p:cNvCxnSpPr>
            <a:cxnSpLocks/>
          </p:cNvCxnSpPr>
          <p:nvPr/>
        </p:nvCxnSpPr>
        <p:spPr>
          <a:xfrm>
            <a:off x="7884695" y="1540042"/>
            <a:ext cx="0" cy="35292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D42D9380-25F7-A148-ED1E-A59E4EB29BB0}"/>
              </a:ext>
            </a:extLst>
          </p:cNvPr>
          <p:cNvSpPr txBox="1"/>
          <p:nvPr/>
        </p:nvSpPr>
        <p:spPr>
          <a:xfrm>
            <a:off x="6320598" y="1183104"/>
            <a:ext cx="1828792" cy="369332"/>
          </a:xfrm>
          <a:prstGeom prst="rect">
            <a:avLst/>
          </a:prstGeom>
          <a:noFill/>
        </p:spPr>
        <p:txBody>
          <a:bodyPr wrap="square" rtlCol="0">
            <a:spAutoFit/>
          </a:bodyPr>
          <a:lstStyle/>
          <a:p>
            <a:r>
              <a:rPr lang="en-US" dirty="0" err="1"/>
              <a:t>Fy_start</a:t>
            </a:r>
            <a:r>
              <a:rPr lang="en-US" dirty="0"/>
              <a:t> - </a:t>
            </a:r>
            <a:r>
              <a:rPr lang="en-US" dirty="0" err="1"/>
              <a:t>Fcut</a:t>
            </a:r>
            <a:endParaRPr lang="en-IN" dirty="0"/>
          </a:p>
        </p:txBody>
      </p:sp>
      <p:sp>
        <p:nvSpPr>
          <p:cNvPr id="49" name="TextBox 48">
            <a:extLst>
              <a:ext uri="{FF2B5EF4-FFF2-40B4-BE49-F238E27FC236}">
                <a16:creationId xmlns:a16="http://schemas.microsoft.com/office/drawing/2014/main" id="{61DDB361-1753-4262-324D-300D887E52B4}"/>
              </a:ext>
            </a:extLst>
          </p:cNvPr>
          <p:cNvSpPr txBox="1"/>
          <p:nvPr/>
        </p:nvSpPr>
        <p:spPr>
          <a:xfrm>
            <a:off x="7283116" y="1541494"/>
            <a:ext cx="617622" cy="369332"/>
          </a:xfrm>
          <a:prstGeom prst="rect">
            <a:avLst/>
          </a:prstGeom>
          <a:noFill/>
        </p:spPr>
        <p:txBody>
          <a:bodyPr wrap="square" rtlCol="0">
            <a:spAutoFit/>
          </a:bodyPr>
          <a:lstStyle/>
          <a:p>
            <a:r>
              <a:rPr lang="en-US" dirty="0" err="1"/>
              <a:t>Fcut</a:t>
            </a:r>
            <a:endParaRPr lang="en-IN" dirty="0"/>
          </a:p>
        </p:txBody>
      </p:sp>
      <p:cxnSp>
        <p:nvCxnSpPr>
          <p:cNvPr id="51" name="Straight Arrow Connector 50">
            <a:extLst>
              <a:ext uri="{FF2B5EF4-FFF2-40B4-BE49-F238E27FC236}">
                <a16:creationId xmlns:a16="http://schemas.microsoft.com/office/drawing/2014/main" id="{142261D4-35F6-804D-6FD9-51570F427DC9}"/>
              </a:ext>
            </a:extLst>
          </p:cNvPr>
          <p:cNvCxnSpPr/>
          <p:nvPr/>
        </p:nvCxnSpPr>
        <p:spPr>
          <a:xfrm>
            <a:off x="8117305" y="2141621"/>
            <a:ext cx="118711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DB3C32AF-B9D6-5DA0-9F98-D9B11422896A}"/>
              </a:ext>
            </a:extLst>
          </p:cNvPr>
          <p:cNvCxnSpPr>
            <a:cxnSpLocks/>
          </p:cNvCxnSpPr>
          <p:nvPr/>
        </p:nvCxnSpPr>
        <p:spPr>
          <a:xfrm flipV="1">
            <a:off x="6192253" y="2141621"/>
            <a:ext cx="1941095" cy="9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88CA57AE-187D-4E10-E017-422490BEE95C}"/>
              </a:ext>
            </a:extLst>
          </p:cNvPr>
          <p:cNvCxnSpPr/>
          <p:nvPr/>
        </p:nvCxnSpPr>
        <p:spPr>
          <a:xfrm flipV="1">
            <a:off x="6208295" y="2516598"/>
            <a:ext cx="3096122" cy="421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F8EF7E0-4D2D-D08D-03D7-40E75B846D9F}"/>
              </a:ext>
            </a:extLst>
          </p:cNvPr>
          <p:cNvCxnSpPr>
            <a:cxnSpLocks/>
          </p:cNvCxnSpPr>
          <p:nvPr/>
        </p:nvCxnSpPr>
        <p:spPr>
          <a:xfrm>
            <a:off x="8269705" y="736600"/>
            <a:ext cx="0" cy="115636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904BDAD7-55B7-08A2-F86D-1FF183FEA0F6}"/>
              </a:ext>
            </a:extLst>
          </p:cNvPr>
          <p:cNvCxnSpPr/>
          <p:nvPr/>
        </p:nvCxnSpPr>
        <p:spPr>
          <a:xfrm>
            <a:off x="8269705" y="777861"/>
            <a:ext cx="1026691"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834811AF-4FE9-A883-38CC-F7268546CADE}"/>
              </a:ext>
            </a:extLst>
          </p:cNvPr>
          <p:cNvCxnSpPr/>
          <p:nvPr/>
        </p:nvCxnSpPr>
        <p:spPr>
          <a:xfrm flipV="1">
            <a:off x="8686799" y="946484"/>
            <a:ext cx="0" cy="946484"/>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2ED44142-4E98-0508-0AFF-FF3440654B7D}"/>
              </a:ext>
            </a:extLst>
          </p:cNvPr>
          <p:cNvCxnSpPr/>
          <p:nvPr/>
        </p:nvCxnSpPr>
        <p:spPr>
          <a:xfrm>
            <a:off x="8702841" y="970547"/>
            <a:ext cx="593555"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8" name="TextBox 67">
            <a:extLst>
              <a:ext uri="{FF2B5EF4-FFF2-40B4-BE49-F238E27FC236}">
                <a16:creationId xmlns:a16="http://schemas.microsoft.com/office/drawing/2014/main" id="{3CE0E5DE-AD6E-B804-04F7-04583C11C543}"/>
              </a:ext>
            </a:extLst>
          </p:cNvPr>
          <p:cNvSpPr txBox="1"/>
          <p:nvPr/>
        </p:nvSpPr>
        <p:spPr>
          <a:xfrm>
            <a:off x="7816515" y="593195"/>
            <a:ext cx="585537" cy="369332"/>
          </a:xfrm>
          <a:prstGeom prst="rect">
            <a:avLst/>
          </a:prstGeom>
          <a:noFill/>
        </p:spPr>
        <p:txBody>
          <a:bodyPr wrap="square" rtlCol="0">
            <a:spAutoFit/>
          </a:bodyPr>
          <a:lstStyle/>
          <a:p>
            <a:r>
              <a:rPr lang="en-US" dirty="0"/>
              <a:t>R1</a:t>
            </a:r>
            <a:endParaRPr lang="en-IN" dirty="0"/>
          </a:p>
        </p:txBody>
      </p:sp>
      <p:sp>
        <p:nvSpPr>
          <p:cNvPr id="69" name="TextBox 68">
            <a:extLst>
              <a:ext uri="{FF2B5EF4-FFF2-40B4-BE49-F238E27FC236}">
                <a16:creationId xmlns:a16="http://schemas.microsoft.com/office/drawing/2014/main" id="{EE121EAA-DC69-9F82-0241-465F3488507A}"/>
              </a:ext>
            </a:extLst>
          </p:cNvPr>
          <p:cNvSpPr txBox="1"/>
          <p:nvPr/>
        </p:nvSpPr>
        <p:spPr>
          <a:xfrm>
            <a:off x="8233609" y="962526"/>
            <a:ext cx="585537" cy="369332"/>
          </a:xfrm>
          <a:prstGeom prst="rect">
            <a:avLst/>
          </a:prstGeom>
          <a:noFill/>
        </p:spPr>
        <p:txBody>
          <a:bodyPr wrap="square" rtlCol="0">
            <a:spAutoFit/>
          </a:bodyPr>
          <a:lstStyle/>
          <a:p>
            <a:r>
              <a:rPr lang="en-US" dirty="0"/>
              <a:t>R2</a:t>
            </a:r>
            <a:endParaRPr lang="en-IN" dirty="0"/>
          </a:p>
        </p:txBody>
      </p:sp>
      <p:sp>
        <p:nvSpPr>
          <p:cNvPr id="70" name="TextBox 69">
            <a:extLst>
              <a:ext uri="{FF2B5EF4-FFF2-40B4-BE49-F238E27FC236}">
                <a16:creationId xmlns:a16="http://schemas.microsoft.com/office/drawing/2014/main" id="{19DEDF54-93CC-3072-0624-2F1366C36F28}"/>
              </a:ext>
            </a:extLst>
          </p:cNvPr>
          <p:cNvSpPr txBox="1"/>
          <p:nvPr/>
        </p:nvSpPr>
        <p:spPr>
          <a:xfrm>
            <a:off x="8241623" y="434778"/>
            <a:ext cx="1267326" cy="338554"/>
          </a:xfrm>
          <a:prstGeom prst="rect">
            <a:avLst/>
          </a:prstGeom>
          <a:noFill/>
        </p:spPr>
        <p:txBody>
          <a:bodyPr wrap="square" rtlCol="0">
            <a:spAutoFit/>
          </a:bodyPr>
          <a:lstStyle/>
          <a:p>
            <a:r>
              <a:rPr lang="en-US" sz="1600" dirty="0"/>
              <a:t>la_R1</a:t>
            </a:r>
            <a:endParaRPr lang="en-IN" sz="1600" dirty="0"/>
          </a:p>
        </p:txBody>
      </p:sp>
      <p:sp>
        <p:nvSpPr>
          <p:cNvPr id="71" name="TextBox 70">
            <a:extLst>
              <a:ext uri="{FF2B5EF4-FFF2-40B4-BE49-F238E27FC236}">
                <a16:creationId xmlns:a16="http://schemas.microsoft.com/office/drawing/2014/main" id="{55295D85-2CE5-1EBB-F312-A63400FF393A}"/>
              </a:ext>
            </a:extLst>
          </p:cNvPr>
          <p:cNvSpPr txBox="1"/>
          <p:nvPr/>
        </p:nvSpPr>
        <p:spPr>
          <a:xfrm>
            <a:off x="8638673" y="683295"/>
            <a:ext cx="1355558" cy="338554"/>
          </a:xfrm>
          <a:prstGeom prst="rect">
            <a:avLst/>
          </a:prstGeom>
          <a:noFill/>
        </p:spPr>
        <p:txBody>
          <a:bodyPr wrap="square" rtlCol="0">
            <a:spAutoFit/>
          </a:bodyPr>
          <a:lstStyle/>
          <a:p>
            <a:r>
              <a:rPr lang="en-US" sz="1600" dirty="0"/>
              <a:t>la_R2</a:t>
            </a:r>
            <a:endParaRPr lang="en-IN" sz="1600" dirty="0"/>
          </a:p>
        </p:txBody>
      </p:sp>
      <p:sp>
        <p:nvSpPr>
          <p:cNvPr id="72" name="TextBox 71">
            <a:extLst>
              <a:ext uri="{FF2B5EF4-FFF2-40B4-BE49-F238E27FC236}">
                <a16:creationId xmlns:a16="http://schemas.microsoft.com/office/drawing/2014/main" id="{BEDD890A-B73E-E9DF-2528-B5F5464909E0}"/>
              </a:ext>
            </a:extLst>
          </p:cNvPr>
          <p:cNvSpPr txBox="1"/>
          <p:nvPr/>
        </p:nvSpPr>
        <p:spPr>
          <a:xfrm>
            <a:off x="6573248" y="2056930"/>
            <a:ext cx="1106906" cy="369332"/>
          </a:xfrm>
          <a:prstGeom prst="rect">
            <a:avLst/>
          </a:prstGeom>
          <a:noFill/>
        </p:spPr>
        <p:txBody>
          <a:bodyPr wrap="square" rtlCol="0">
            <a:spAutoFit/>
          </a:bodyPr>
          <a:lstStyle/>
          <a:p>
            <a:r>
              <a:rPr lang="en-US" dirty="0" err="1"/>
              <a:t>X_Start</a:t>
            </a:r>
            <a:endParaRPr lang="en-IN" dirty="0"/>
          </a:p>
        </p:txBody>
      </p:sp>
      <p:sp>
        <p:nvSpPr>
          <p:cNvPr id="73" name="TextBox 72">
            <a:extLst>
              <a:ext uri="{FF2B5EF4-FFF2-40B4-BE49-F238E27FC236}">
                <a16:creationId xmlns:a16="http://schemas.microsoft.com/office/drawing/2014/main" id="{C04B65E5-546C-BA30-3CD2-60BED740D7E3}"/>
              </a:ext>
            </a:extLst>
          </p:cNvPr>
          <p:cNvSpPr txBox="1"/>
          <p:nvPr/>
        </p:nvSpPr>
        <p:spPr>
          <a:xfrm>
            <a:off x="8205533" y="2050676"/>
            <a:ext cx="978561" cy="369332"/>
          </a:xfrm>
          <a:prstGeom prst="rect">
            <a:avLst/>
          </a:prstGeom>
          <a:noFill/>
        </p:spPr>
        <p:txBody>
          <a:bodyPr wrap="square" rtlCol="0">
            <a:spAutoFit/>
          </a:bodyPr>
          <a:lstStyle/>
          <a:p>
            <a:r>
              <a:rPr lang="en-US" dirty="0" err="1"/>
              <a:t>X_Base</a:t>
            </a:r>
            <a:endParaRPr lang="en-IN" dirty="0"/>
          </a:p>
        </p:txBody>
      </p:sp>
      <p:sp>
        <p:nvSpPr>
          <p:cNvPr id="74" name="TextBox 73">
            <a:extLst>
              <a:ext uri="{FF2B5EF4-FFF2-40B4-BE49-F238E27FC236}">
                <a16:creationId xmlns:a16="http://schemas.microsoft.com/office/drawing/2014/main" id="{14E83B0F-539D-B134-29D2-165A8C279358}"/>
              </a:ext>
            </a:extLst>
          </p:cNvPr>
          <p:cNvSpPr txBox="1"/>
          <p:nvPr/>
        </p:nvSpPr>
        <p:spPr>
          <a:xfrm>
            <a:off x="7615991" y="2513686"/>
            <a:ext cx="517357" cy="369332"/>
          </a:xfrm>
          <a:prstGeom prst="rect">
            <a:avLst/>
          </a:prstGeom>
          <a:noFill/>
        </p:spPr>
        <p:txBody>
          <a:bodyPr wrap="square" rtlCol="0">
            <a:spAutoFit/>
          </a:bodyPr>
          <a:lstStyle/>
          <a:p>
            <a:r>
              <a:rPr lang="en-US" dirty="0"/>
              <a:t>x</a:t>
            </a:r>
            <a:endParaRPr lang="en-IN" dirty="0"/>
          </a:p>
        </p:txBody>
      </p:sp>
      <p:sp>
        <p:nvSpPr>
          <p:cNvPr id="75" name="Rectangle 74">
            <a:extLst>
              <a:ext uri="{FF2B5EF4-FFF2-40B4-BE49-F238E27FC236}">
                <a16:creationId xmlns:a16="http://schemas.microsoft.com/office/drawing/2014/main" id="{202A5676-FA64-3978-A0B8-3DDC11C2BE89}"/>
              </a:ext>
            </a:extLst>
          </p:cNvPr>
          <p:cNvSpPr/>
          <p:nvPr/>
        </p:nvSpPr>
        <p:spPr>
          <a:xfrm>
            <a:off x="6232357" y="5104432"/>
            <a:ext cx="4245144" cy="100028"/>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7" name="Straight Connector 76">
            <a:extLst>
              <a:ext uri="{FF2B5EF4-FFF2-40B4-BE49-F238E27FC236}">
                <a16:creationId xmlns:a16="http://schemas.microsoft.com/office/drawing/2014/main" id="{4F71E12C-A644-5CC8-29A6-B33E81BC7767}"/>
              </a:ext>
            </a:extLst>
          </p:cNvPr>
          <p:cNvCxnSpPr>
            <a:cxnSpLocks/>
          </p:cNvCxnSpPr>
          <p:nvPr/>
        </p:nvCxnSpPr>
        <p:spPr>
          <a:xfrm>
            <a:off x="8117305" y="4519520"/>
            <a:ext cx="18046" cy="575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5FC4097-8DDC-18E2-F75E-59C1A1668C2A}"/>
              </a:ext>
            </a:extLst>
          </p:cNvPr>
          <p:cNvCxnSpPr/>
          <p:nvPr/>
        </p:nvCxnSpPr>
        <p:spPr>
          <a:xfrm>
            <a:off x="8133348" y="4524711"/>
            <a:ext cx="1973179" cy="593558"/>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C8B0E511-0660-D6C7-01BE-52F2DC0C64C5}"/>
              </a:ext>
            </a:extLst>
          </p:cNvPr>
          <p:cNvCxnSpPr>
            <a:cxnSpLocks/>
          </p:cNvCxnSpPr>
          <p:nvPr/>
        </p:nvCxnSpPr>
        <p:spPr>
          <a:xfrm>
            <a:off x="8221579" y="4552950"/>
            <a:ext cx="12030" cy="560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647AA015-CD7A-4AC4-79A4-C11BB8F35250}"/>
              </a:ext>
            </a:extLst>
          </p:cNvPr>
          <p:cNvCxnSpPr>
            <a:cxnSpLocks/>
          </p:cNvCxnSpPr>
          <p:nvPr/>
        </p:nvCxnSpPr>
        <p:spPr>
          <a:xfrm>
            <a:off x="8327254" y="4590040"/>
            <a:ext cx="9026" cy="5230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214D9A2-F5F0-D1A7-0A62-20512519E8D0}"/>
              </a:ext>
            </a:extLst>
          </p:cNvPr>
          <p:cNvCxnSpPr>
            <a:cxnSpLocks/>
          </p:cNvCxnSpPr>
          <p:nvPr/>
        </p:nvCxnSpPr>
        <p:spPr>
          <a:xfrm>
            <a:off x="8426718" y="4604385"/>
            <a:ext cx="4812" cy="5086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F2C30A36-854C-979C-494A-AF5E26703CCF}"/>
              </a:ext>
            </a:extLst>
          </p:cNvPr>
          <p:cNvCxnSpPr>
            <a:cxnSpLocks/>
          </p:cNvCxnSpPr>
          <p:nvPr/>
        </p:nvCxnSpPr>
        <p:spPr>
          <a:xfrm>
            <a:off x="8498306" y="4631815"/>
            <a:ext cx="28071" cy="4812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7C2E171E-F40F-82A6-E95B-091B7ABC6508}"/>
              </a:ext>
            </a:extLst>
          </p:cNvPr>
          <p:cNvCxnSpPr>
            <a:cxnSpLocks/>
          </p:cNvCxnSpPr>
          <p:nvPr/>
        </p:nvCxnSpPr>
        <p:spPr>
          <a:xfrm>
            <a:off x="8605186" y="4667250"/>
            <a:ext cx="17844" cy="4458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4D66D44A-FE10-02D9-F6C7-25AFF8A559D3}"/>
              </a:ext>
            </a:extLst>
          </p:cNvPr>
          <p:cNvCxnSpPr/>
          <p:nvPr/>
        </p:nvCxnSpPr>
        <p:spPr>
          <a:xfrm>
            <a:off x="8710861" y="4712970"/>
            <a:ext cx="0" cy="400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8FA58892-A015-46A8-CCD1-87BB046E0538}"/>
              </a:ext>
            </a:extLst>
          </p:cNvPr>
          <p:cNvCxnSpPr/>
          <p:nvPr/>
        </p:nvCxnSpPr>
        <p:spPr>
          <a:xfrm>
            <a:off x="8816537" y="4735829"/>
            <a:ext cx="0" cy="4001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0688E8D8-2FCD-F9C4-B9C0-24799CE10D6C}"/>
              </a:ext>
            </a:extLst>
          </p:cNvPr>
          <p:cNvCxnSpPr>
            <a:cxnSpLocks/>
          </p:cNvCxnSpPr>
          <p:nvPr/>
        </p:nvCxnSpPr>
        <p:spPr>
          <a:xfrm>
            <a:off x="8941065" y="4777740"/>
            <a:ext cx="0" cy="358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92C951EA-C3EA-3C77-8FB1-335825EC6FBE}"/>
              </a:ext>
            </a:extLst>
          </p:cNvPr>
          <p:cNvCxnSpPr>
            <a:cxnSpLocks/>
          </p:cNvCxnSpPr>
          <p:nvPr/>
        </p:nvCxnSpPr>
        <p:spPr>
          <a:xfrm>
            <a:off x="9065191" y="4821490"/>
            <a:ext cx="0" cy="3144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69AA9B24-3CAE-EBF1-F446-5B4928EA9B9B}"/>
              </a:ext>
            </a:extLst>
          </p:cNvPr>
          <p:cNvCxnSpPr>
            <a:cxnSpLocks/>
          </p:cNvCxnSpPr>
          <p:nvPr/>
        </p:nvCxnSpPr>
        <p:spPr>
          <a:xfrm>
            <a:off x="9184094" y="4851559"/>
            <a:ext cx="0" cy="2748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4196524A-1024-10D6-01E5-815573461E7E}"/>
              </a:ext>
            </a:extLst>
          </p:cNvPr>
          <p:cNvCxnSpPr>
            <a:cxnSpLocks/>
          </p:cNvCxnSpPr>
          <p:nvPr/>
        </p:nvCxnSpPr>
        <p:spPr>
          <a:xfrm>
            <a:off x="9304417" y="4890164"/>
            <a:ext cx="12035" cy="2457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6B97EE6D-3512-A339-B251-808AA42FD6AB}"/>
              </a:ext>
            </a:extLst>
          </p:cNvPr>
          <p:cNvCxnSpPr>
            <a:cxnSpLocks/>
          </p:cNvCxnSpPr>
          <p:nvPr/>
        </p:nvCxnSpPr>
        <p:spPr>
          <a:xfrm>
            <a:off x="9450001" y="4935883"/>
            <a:ext cx="0" cy="1771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E68FF3B4-35BF-6626-21A9-B3CBAEA4B101}"/>
              </a:ext>
            </a:extLst>
          </p:cNvPr>
          <p:cNvCxnSpPr>
            <a:cxnSpLocks/>
          </p:cNvCxnSpPr>
          <p:nvPr/>
        </p:nvCxnSpPr>
        <p:spPr>
          <a:xfrm>
            <a:off x="9579541" y="4956838"/>
            <a:ext cx="0" cy="15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2F03FDBC-D918-24FE-CA97-FD4FBA901F0F}"/>
              </a:ext>
            </a:extLst>
          </p:cNvPr>
          <p:cNvCxnSpPr>
            <a:cxnSpLocks/>
          </p:cNvCxnSpPr>
          <p:nvPr/>
        </p:nvCxnSpPr>
        <p:spPr>
          <a:xfrm>
            <a:off x="9739561" y="5013050"/>
            <a:ext cx="0" cy="1000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6B2ED4DB-194E-96CA-B5EF-3C7B0B15B96D}"/>
              </a:ext>
            </a:extLst>
          </p:cNvPr>
          <p:cNvCxnSpPr>
            <a:cxnSpLocks/>
          </p:cNvCxnSpPr>
          <p:nvPr/>
        </p:nvCxnSpPr>
        <p:spPr>
          <a:xfrm>
            <a:off x="9872911" y="5063064"/>
            <a:ext cx="0" cy="538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873C43B0-A8E1-15B2-794D-1E3CCB7B320C}"/>
              </a:ext>
            </a:extLst>
          </p:cNvPr>
          <p:cNvCxnSpPr/>
          <p:nvPr/>
        </p:nvCxnSpPr>
        <p:spPr>
          <a:xfrm>
            <a:off x="10477501" y="4590040"/>
            <a:ext cx="0" cy="116306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1" name="Oval 120">
            <a:extLst>
              <a:ext uri="{FF2B5EF4-FFF2-40B4-BE49-F238E27FC236}">
                <a16:creationId xmlns:a16="http://schemas.microsoft.com/office/drawing/2014/main" id="{D935D446-30DD-96DB-F22B-E351BF581140}"/>
              </a:ext>
            </a:extLst>
          </p:cNvPr>
          <p:cNvSpPr/>
          <p:nvPr/>
        </p:nvSpPr>
        <p:spPr>
          <a:xfrm>
            <a:off x="10281688" y="4297680"/>
            <a:ext cx="391625" cy="369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22" name="Oval 121">
            <a:extLst>
              <a:ext uri="{FF2B5EF4-FFF2-40B4-BE49-F238E27FC236}">
                <a16:creationId xmlns:a16="http://schemas.microsoft.com/office/drawing/2014/main" id="{2FAC7B6A-E63D-46FC-14AE-75B8FDFE4371}"/>
              </a:ext>
            </a:extLst>
          </p:cNvPr>
          <p:cNvSpPr/>
          <p:nvPr/>
        </p:nvSpPr>
        <p:spPr>
          <a:xfrm>
            <a:off x="10289308" y="5715000"/>
            <a:ext cx="391625" cy="369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cxnSp>
        <p:nvCxnSpPr>
          <p:cNvPr id="124" name="Straight Arrow Connector 123">
            <a:extLst>
              <a:ext uri="{FF2B5EF4-FFF2-40B4-BE49-F238E27FC236}">
                <a16:creationId xmlns:a16="http://schemas.microsoft.com/office/drawing/2014/main" id="{468B2A3B-5C95-7682-1ABD-A1DCFF87E8DE}"/>
              </a:ext>
            </a:extLst>
          </p:cNvPr>
          <p:cNvCxnSpPr>
            <a:cxnSpLocks/>
          </p:cNvCxnSpPr>
          <p:nvPr/>
        </p:nvCxnSpPr>
        <p:spPr>
          <a:xfrm>
            <a:off x="8588732" y="3920852"/>
            <a:ext cx="1815" cy="1215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7" name="Straight Arrow Connector 126">
            <a:extLst>
              <a:ext uri="{FF2B5EF4-FFF2-40B4-BE49-F238E27FC236}">
                <a16:creationId xmlns:a16="http://schemas.microsoft.com/office/drawing/2014/main" id="{3DDA1292-90DC-0EFA-02D6-E996DDF61608}"/>
              </a:ext>
            </a:extLst>
          </p:cNvPr>
          <p:cNvCxnSpPr/>
          <p:nvPr/>
        </p:nvCxnSpPr>
        <p:spPr>
          <a:xfrm>
            <a:off x="8581322" y="4186572"/>
            <a:ext cx="1886649"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30" name="Straight Arrow Connector 129">
            <a:extLst>
              <a:ext uri="{FF2B5EF4-FFF2-40B4-BE49-F238E27FC236}">
                <a16:creationId xmlns:a16="http://schemas.microsoft.com/office/drawing/2014/main" id="{BC572E94-0102-D169-9481-0DEEEA72FB57}"/>
              </a:ext>
            </a:extLst>
          </p:cNvPr>
          <p:cNvCxnSpPr>
            <a:cxnSpLocks/>
          </p:cNvCxnSpPr>
          <p:nvPr/>
        </p:nvCxnSpPr>
        <p:spPr>
          <a:xfrm flipV="1">
            <a:off x="8109283" y="5448300"/>
            <a:ext cx="1997244" cy="1256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96659E3A-6F02-295D-B261-24F89763D1F7}"/>
              </a:ext>
            </a:extLst>
          </p:cNvPr>
          <p:cNvCxnSpPr>
            <a:endCxn id="122" idx="0"/>
          </p:cNvCxnSpPr>
          <p:nvPr/>
        </p:nvCxnSpPr>
        <p:spPr>
          <a:xfrm flipV="1">
            <a:off x="6232357" y="5823075"/>
            <a:ext cx="4235614" cy="48746"/>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9BE1C596-C2F7-92A4-833D-8138561A9BBC}"/>
              </a:ext>
            </a:extLst>
          </p:cNvPr>
          <p:cNvCxnSpPr>
            <a:cxnSpLocks/>
          </p:cNvCxnSpPr>
          <p:nvPr/>
        </p:nvCxnSpPr>
        <p:spPr>
          <a:xfrm>
            <a:off x="7916779" y="4500308"/>
            <a:ext cx="0" cy="63562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37" name="TextBox 136">
            <a:extLst>
              <a:ext uri="{FF2B5EF4-FFF2-40B4-BE49-F238E27FC236}">
                <a16:creationId xmlns:a16="http://schemas.microsoft.com/office/drawing/2014/main" id="{E2E60794-F6F1-D005-CCC5-673E667394EF}"/>
              </a:ext>
            </a:extLst>
          </p:cNvPr>
          <p:cNvSpPr txBox="1"/>
          <p:nvPr/>
        </p:nvSpPr>
        <p:spPr>
          <a:xfrm>
            <a:off x="8205533" y="3977640"/>
            <a:ext cx="292773" cy="369332"/>
          </a:xfrm>
          <a:prstGeom prst="rect">
            <a:avLst/>
          </a:prstGeom>
          <a:noFill/>
        </p:spPr>
        <p:txBody>
          <a:bodyPr wrap="square" rtlCol="0">
            <a:spAutoFit/>
          </a:bodyPr>
          <a:lstStyle/>
          <a:p>
            <a:r>
              <a:rPr lang="en-IN" dirty="0"/>
              <a:t>R</a:t>
            </a:r>
          </a:p>
        </p:txBody>
      </p:sp>
      <p:sp>
        <p:nvSpPr>
          <p:cNvPr id="138" name="TextBox 137">
            <a:extLst>
              <a:ext uri="{FF2B5EF4-FFF2-40B4-BE49-F238E27FC236}">
                <a16:creationId xmlns:a16="http://schemas.microsoft.com/office/drawing/2014/main" id="{D5591F3C-0C37-7A0F-A570-DF8CA183FCD5}"/>
              </a:ext>
            </a:extLst>
          </p:cNvPr>
          <p:cNvSpPr txBox="1"/>
          <p:nvPr/>
        </p:nvSpPr>
        <p:spPr>
          <a:xfrm>
            <a:off x="9224086" y="3738285"/>
            <a:ext cx="750526" cy="369332"/>
          </a:xfrm>
          <a:prstGeom prst="rect">
            <a:avLst/>
          </a:prstGeom>
          <a:noFill/>
        </p:spPr>
        <p:txBody>
          <a:bodyPr wrap="none" rtlCol="0">
            <a:spAutoFit/>
          </a:bodyPr>
          <a:lstStyle/>
          <a:p>
            <a:r>
              <a:rPr lang="en-IN" dirty="0"/>
              <a:t>la_R1</a:t>
            </a:r>
          </a:p>
        </p:txBody>
      </p:sp>
      <p:sp>
        <p:nvSpPr>
          <p:cNvPr id="139" name="TextBox 138">
            <a:extLst>
              <a:ext uri="{FF2B5EF4-FFF2-40B4-BE49-F238E27FC236}">
                <a16:creationId xmlns:a16="http://schemas.microsoft.com/office/drawing/2014/main" id="{D148001E-8FD7-47D5-CD97-230923C8B6E1}"/>
              </a:ext>
            </a:extLst>
          </p:cNvPr>
          <p:cNvSpPr txBox="1"/>
          <p:nvPr/>
        </p:nvSpPr>
        <p:spPr>
          <a:xfrm>
            <a:off x="8449851" y="5177305"/>
            <a:ext cx="1407437" cy="369332"/>
          </a:xfrm>
          <a:prstGeom prst="rect">
            <a:avLst/>
          </a:prstGeom>
          <a:noFill/>
        </p:spPr>
        <p:txBody>
          <a:bodyPr wrap="none" rtlCol="0">
            <a:spAutoFit/>
          </a:bodyPr>
          <a:lstStyle/>
          <a:p>
            <a:r>
              <a:rPr lang="en-IN" dirty="0" err="1"/>
              <a:t>xEnd</a:t>
            </a:r>
            <a:r>
              <a:rPr lang="en-IN" dirty="0"/>
              <a:t> - </a:t>
            </a:r>
            <a:r>
              <a:rPr lang="en-IN" dirty="0" err="1"/>
              <a:t>xStart</a:t>
            </a:r>
            <a:endParaRPr lang="en-IN" dirty="0"/>
          </a:p>
        </p:txBody>
      </p:sp>
      <p:sp>
        <p:nvSpPr>
          <p:cNvPr id="140" name="TextBox 139">
            <a:extLst>
              <a:ext uri="{FF2B5EF4-FFF2-40B4-BE49-F238E27FC236}">
                <a16:creationId xmlns:a16="http://schemas.microsoft.com/office/drawing/2014/main" id="{4692DEC9-6078-420D-BACC-E22E3907E184}"/>
              </a:ext>
            </a:extLst>
          </p:cNvPr>
          <p:cNvSpPr txBox="1"/>
          <p:nvPr/>
        </p:nvSpPr>
        <p:spPr>
          <a:xfrm>
            <a:off x="6931589" y="4641900"/>
            <a:ext cx="1004637" cy="369332"/>
          </a:xfrm>
          <a:prstGeom prst="rect">
            <a:avLst/>
          </a:prstGeom>
          <a:noFill/>
        </p:spPr>
        <p:txBody>
          <a:bodyPr wrap="square" rtlCol="0">
            <a:spAutoFit/>
          </a:bodyPr>
          <a:lstStyle/>
          <a:p>
            <a:r>
              <a:rPr lang="en-IN" dirty="0" err="1"/>
              <a:t>Fy_Start</a:t>
            </a:r>
            <a:endParaRPr lang="en-IN" dirty="0"/>
          </a:p>
        </p:txBody>
      </p:sp>
      <p:sp>
        <p:nvSpPr>
          <p:cNvPr id="141" name="TextBox 140">
            <a:extLst>
              <a:ext uri="{FF2B5EF4-FFF2-40B4-BE49-F238E27FC236}">
                <a16:creationId xmlns:a16="http://schemas.microsoft.com/office/drawing/2014/main" id="{8E833BE7-FB66-8CB4-EB32-FAE117655406}"/>
              </a:ext>
            </a:extLst>
          </p:cNvPr>
          <p:cNvSpPr txBox="1"/>
          <p:nvPr/>
        </p:nvSpPr>
        <p:spPr>
          <a:xfrm>
            <a:off x="8131749" y="5531152"/>
            <a:ext cx="282450" cy="369332"/>
          </a:xfrm>
          <a:prstGeom prst="rect">
            <a:avLst/>
          </a:prstGeom>
          <a:noFill/>
        </p:spPr>
        <p:txBody>
          <a:bodyPr wrap="none" rtlCol="0">
            <a:spAutoFit/>
          </a:bodyPr>
          <a:lstStyle/>
          <a:p>
            <a:r>
              <a:rPr lang="en-IN" dirty="0"/>
              <a:t>x</a:t>
            </a:r>
          </a:p>
        </p:txBody>
      </p:sp>
      <p:cxnSp>
        <p:nvCxnSpPr>
          <p:cNvPr id="142" name="Straight Arrow Connector 141">
            <a:extLst>
              <a:ext uri="{FF2B5EF4-FFF2-40B4-BE49-F238E27FC236}">
                <a16:creationId xmlns:a16="http://schemas.microsoft.com/office/drawing/2014/main" id="{643BC94B-359B-3A62-8646-51059BFFEF55}"/>
              </a:ext>
            </a:extLst>
          </p:cNvPr>
          <p:cNvCxnSpPr>
            <a:cxnSpLocks/>
          </p:cNvCxnSpPr>
          <p:nvPr/>
        </p:nvCxnSpPr>
        <p:spPr>
          <a:xfrm flipV="1">
            <a:off x="6240379" y="5440508"/>
            <a:ext cx="1941095" cy="9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43" name="TextBox 142">
            <a:extLst>
              <a:ext uri="{FF2B5EF4-FFF2-40B4-BE49-F238E27FC236}">
                <a16:creationId xmlns:a16="http://schemas.microsoft.com/office/drawing/2014/main" id="{C2671D9F-A570-F353-1954-108584F5B004}"/>
              </a:ext>
            </a:extLst>
          </p:cNvPr>
          <p:cNvSpPr txBox="1"/>
          <p:nvPr/>
        </p:nvSpPr>
        <p:spPr>
          <a:xfrm>
            <a:off x="6706602" y="5141947"/>
            <a:ext cx="1106906" cy="369332"/>
          </a:xfrm>
          <a:prstGeom prst="rect">
            <a:avLst/>
          </a:prstGeom>
          <a:noFill/>
        </p:spPr>
        <p:txBody>
          <a:bodyPr wrap="square" rtlCol="0">
            <a:spAutoFit/>
          </a:bodyPr>
          <a:lstStyle/>
          <a:p>
            <a:r>
              <a:rPr lang="en-US" dirty="0" err="1"/>
              <a:t>X_Start</a:t>
            </a:r>
            <a:endParaRPr lang="en-IN" dirty="0"/>
          </a:p>
        </p:txBody>
      </p:sp>
    </p:spTree>
    <p:extLst>
      <p:ext uri="{BB962C8B-B14F-4D97-AF65-F5344CB8AC3E}">
        <p14:creationId xmlns:p14="http://schemas.microsoft.com/office/powerpoint/2010/main" val="41853948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DDA493-441A-F015-5C1B-F0FFEFD7B72A}"/>
              </a:ext>
            </a:extLst>
          </p:cNvPr>
          <p:cNvSpPr>
            <a:spLocks noGrp="1"/>
          </p:cNvSpPr>
          <p:nvPr>
            <p:ph idx="1"/>
          </p:nvPr>
        </p:nvSpPr>
        <p:spPr>
          <a:xfrm>
            <a:off x="449180" y="902635"/>
            <a:ext cx="11333746" cy="5554311"/>
          </a:xfrm>
        </p:spPr>
        <p:txBody>
          <a:bodyPr>
            <a:normAutofit/>
          </a:bodyPr>
          <a:lstStyle/>
          <a:p>
            <a:r>
              <a:rPr lang="en-US" dirty="0"/>
              <a:t>Case B </a:t>
            </a:r>
            <a:r>
              <a:rPr lang="en-US" dirty="0">
                <a:sym typeface="Wingdings" panose="05000000000000000000" pitchFamily="2" charset="2"/>
              </a:rPr>
              <a:t>( |</a:t>
            </a:r>
            <a:r>
              <a:rPr lang="en-US" dirty="0" err="1">
                <a:sym typeface="Wingdings" panose="05000000000000000000" pitchFamily="2" charset="2"/>
              </a:rPr>
              <a:t>Fy_end</a:t>
            </a:r>
            <a:r>
              <a:rPr lang="en-US" dirty="0">
                <a:sym typeface="Wingdings" panose="05000000000000000000" pitchFamily="2" charset="2"/>
              </a:rPr>
              <a:t>|&gt;0 )</a:t>
            </a:r>
            <a:endParaRPr lang="en-IN" dirty="0"/>
          </a:p>
          <a:p>
            <a:pPr marL="0" indent="0">
              <a:buNone/>
            </a:pPr>
            <a:endParaRPr lang="en-US" dirty="0"/>
          </a:p>
          <a:p>
            <a:pPr lvl="1"/>
            <a:r>
              <a:rPr lang="en-US" dirty="0"/>
              <a:t>Section 1-1</a:t>
            </a:r>
            <a:r>
              <a:rPr lang="en-IN" dirty="0"/>
              <a:t> (</a:t>
            </a:r>
            <a:r>
              <a:rPr lang="en-IN" dirty="0" err="1"/>
              <a:t>xStart</a:t>
            </a:r>
            <a:r>
              <a:rPr lang="en-IN" dirty="0"/>
              <a:t> </a:t>
            </a:r>
            <a:r>
              <a:rPr lang="en-IN" b="0" i="0" dirty="0">
                <a:solidFill>
                  <a:srgbClr val="202124"/>
                </a:solidFill>
                <a:effectLst/>
                <a:latin typeface="arial" panose="020B0604020202020204" pitchFamily="34" charset="0"/>
              </a:rPr>
              <a:t>≤ </a:t>
            </a:r>
            <a:r>
              <a:rPr lang="en-IN" dirty="0"/>
              <a:t>x </a:t>
            </a:r>
            <a:r>
              <a:rPr lang="en-IN" b="0" i="0" dirty="0">
                <a:solidFill>
                  <a:srgbClr val="202124"/>
                </a:solidFill>
                <a:effectLst/>
                <a:latin typeface="arial" panose="020B0604020202020204" pitchFamily="34" charset="0"/>
              </a:rPr>
              <a:t>≤ </a:t>
            </a:r>
            <a:r>
              <a:rPr lang="en-IN" dirty="0" err="1"/>
              <a:t>xEnd</a:t>
            </a:r>
            <a:r>
              <a:rPr lang="en-IN" dirty="0"/>
              <a:t>) </a:t>
            </a:r>
          </a:p>
          <a:p>
            <a:pPr lvl="2"/>
            <a:r>
              <a:rPr lang="en-IN" dirty="0" err="1"/>
              <a:t>X_Base</a:t>
            </a:r>
            <a:r>
              <a:rPr lang="en-IN" dirty="0"/>
              <a:t> = x – </a:t>
            </a:r>
            <a:r>
              <a:rPr lang="en-IN" dirty="0" err="1"/>
              <a:t>xStart</a:t>
            </a:r>
            <a:endParaRPr lang="en-IN" dirty="0"/>
          </a:p>
          <a:p>
            <a:pPr lvl="2"/>
            <a:r>
              <a:rPr lang="en-IN" dirty="0" err="1"/>
              <a:t>F_cut</a:t>
            </a:r>
            <a:r>
              <a:rPr lang="en-IN" dirty="0"/>
              <a:t> =  </a:t>
            </a:r>
            <a:r>
              <a:rPr lang="en-IN" dirty="0" err="1"/>
              <a:t>xBase</a:t>
            </a:r>
            <a:r>
              <a:rPr lang="en-IN" dirty="0"/>
              <a:t>*(</a:t>
            </a:r>
            <a:r>
              <a:rPr lang="en-IN" dirty="0" err="1"/>
              <a:t>Fy_end</a:t>
            </a:r>
            <a:r>
              <a:rPr lang="en-IN" dirty="0"/>
              <a:t>/(</a:t>
            </a:r>
            <a:r>
              <a:rPr lang="en-IN" dirty="0" err="1"/>
              <a:t>xEnd</a:t>
            </a:r>
            <a:r>
              <a:rPr lang="en-IN" dirty="0"/>
              <a:t> - </a:t>
            </a:r>
            <a:r>
              <a:rPr lang="en-IN" dirty="0" err="1"/>
              <a:t>xStart</a:t>
            </a:r>
            <a:r>
              <a:rPr lang="en-IN" dirty="0"/>
              <a:t>))</a:t>
            </a:r>
          </a:p>
          <a:p>
            <a:pPr lvl="2"/>
            <a:r>
              <a:rPr lang="en-IN" dirty="0"/>
              <a:t>R = 0.5*(</a:t>
            </a:r>
            <a:r>
              <a:rPr lang="en-IN" dirty="0" err="1"/>
              <a:t>xBase</a:t>
            </a:r>
            <a:r>
              <a:rPr lang="en-IN" dirty="0"/>
              <a:t>)*(</a:t>
            </a:r>
            <a:r>
              <a:rPr lang="en-IN" dirty="0" err="1"/>
              <a:t>Fcut</a:t>
            </a:r>
            <a:r>
              <a:rPr lang="en-IN" dirty="0"/>
              <a:t>)</a:t>
            </a:r>
          </a:p>
          <a:p>
            <a:pPr lvl="2"/>
            <a:r>
              <a:rPr lang="en-IN" dirty="0"/>
              <a:t>la_R1 = 1/3 *(</a:t>
            </a:r>
            <a:r>
              <a:rPr lang="en-IN" dirty="0" err="1"/>
              <a:t>x_Base</a:t>
            </a:r>
            <a:r>
              <a:rPr lang="en-IN" dirty="0"/>
              <a:t>)</a:t>
            </a:r>
          </a:p>
          <a:p>
            <a:pPr marL="630000" lvl="2" indent="0">
              <a:buNone/>
            </a:pPr>
            <a:endParaRPr lang="en-IN" dirty="0"/>
          </a:p>
          <a:p>
            <a:pPr lvl="1"/>
            <a:r>
              <a:rPr lang="en-US" dirty="0"/>
              <a:t>Section 2-2</a:t>
            </a:r>
            <a:r>
              <a:rPr lang="en-US" dirty="0">
                <a:sym typeface="Wingdings" panose="05000000000000000000" pitchFamily="2" charset="2"/>
              </a:rPr>
              <a:t>( x &gt; </a:t>
            </a:r>
            <a:r>
              <a:rPr lang="en-US" dirty="0" err="1">
                <a:sym typeface="Wingdings" panose="05000000000000000000" pitchFamily="2" charset="2"/>
              </a:rPr>
              <a:t>xEnd</a:t>
            </a:r>
            <a:r>
              <a:rPr lang="en-US" dirty="0">
                <a:sym typeface="Wingdings" panose="05000000000000000000" pitchFamily="2" charset="2"/>
              </a:rPr>
              <a:t> )</a:t>
            </a:r>
            <a:endParaRPr lang="en-IN" dirty="0"/>
          </a:p>
          <a:p>
            <a:pPr lvl="2"/>
            <a:r>
              <a:rPr lang="en-IN" dirty="0"/>
              <a:t>R = 0.5*(</a:t>
            </a:r>
            <a:r>
              <a:rPr lang="en-IN" dirty="0" err="1"/>
              <a:t>xEnd</a:t>
            </a:r>
            <a:r>
              <a:rPr lang="en-IN" dirty="0"/>
              <a:t> - </a:t>
            </a:r>
            <a:r>
              <a:rPr lang="en-IN" dirty="0" err="1"/>
              <a:t>xStart</a:t>
            </a:r>
            <a:r>
              <a:rPr lang="en-IN" dirty="0"/>
              <a:t>)*(</a:t>
            </a:r>
            <a:r>
              <a:rPr lang="en-IN" dirty="0" err="1"/>
              <a:t>Fy_end</a:t>
            </a:r>
            <a:r>
              <a:rPr lang="en-IN" dirty="0"/>
              <a:t>)</a:t>
            </a:r>
          </a:p>
          <a:p>
            <a:pPr lvl="2"/>
            <a:r>
              <a:rPr lang="en-IN" dirty="0" err="1"/>
              <a:t>la_R</a:t>
            </a:r>
            <a:r>
              <a:rPr lang="en-IN" dirty="0"/>
              <a:t> = x – </a:t>
            </a:r>
            <a:r>
              <a:rPr lang="en-IN" dirty="0" err="1"/>
              <a:t>xStart</a:t>
            </a:r>
            <a:r>
              <a:rPr lang="en-IN" dirty="0"/>
              <a:t> - 2/3 *(</a:t>
            </a:r>
            <a:r>
              <a:rPr lang="en-IN" dirty="0" err="1"/>
              <a:t>x_End</a:t>
            </a:r>
            <a:r>
              <a:rPr lang="en-IN" dirty="0"/>
              <a:t> – </a:t>
            </a:r>
            <a:r>
              <a:rPr lang="en-IN" dirty="0" err="1"/>
              <a:t>x_Start</a:t>
            </a:r>
            <a:r>
              <a:rPr lang="en-IN" dirty="0"/>
              <a:t>)</a:t>
            </a:r>
          </a:p>
          <a:p>
            <a:pPr lvl="1"/>
            <a:endParaRPr lang="en-IN" dirty="0"/>
          </a:p>
        </p:txBody>
      </p:sp>
      <p:sp>
        <p:nvSpPr>
          <p:cNvPr id="4" name="Rectangle 3">
            <a:extLst>
              <a:ext uri="{FF2B5EF4-FFF2-40B4-BE49-F238E27FC236}">
                <a16:creationId xmlns:a16="http://schemas.microsoft.com/office/drawing/2014/main" id="{8ACA7AC1-6FC5-FFB4-F9C7-EC3AFC9389CE}"/>
              </a:ext>
            </a:extLst>
          </p:cNvPr>
          <p:cNvSpPr/>
          <p:nvPr/>
        </p:nvSpPr>
        <p:spPr>
          <a:xfrm>
            <a:off x="6208295" y="1892968"/>
            <a:ext cx="3088105" cy="72190"/>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18" name="Straight Connector 17">
            <a:extLst>
              <a:ext uri="{FF2B5EF4-FFF2-40B4-BE49-F238E27FC236}">
                <a16:creationId xmlns:a16="http://schemas.microsoft.com/office/drawing/2014/main" id="{360FA486-59D0-57D3-8883-2798BB8EEE4F}"/>
              </a:ext>
            </a:extLst>
          </p:cNvPr>
          <p:cNvCxnSpPr/>
          <p:nvPr/>
        </p:nvCxnSpPr>
        <p:spPr>
          <a:xfrm>
            <a:off x="9296400" y="1303421"/>
            <a:ext cx="0" cy="1255295"/>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9" name="Oval 18">
            <a:extLst>
              <a:ext uri="{FF2B5EF4-FFF2-40B4-BE49-F238E27FC236}">
                <a16:creationId xmlns:a16="http://schemas.microsoft.com/office/drawing/2014/main" id="{CFC83A42-3342-B099-7562-4CD1996715C6}"/>
              </a:ext>
            </a:extLst>
          </p:cNvPr>
          <p:cNvSpPr/>
          <p:nvPr/>
        </p:nvSpPr>
        <p:spPr>
          <a:xfrm>
            <a:off x="9095874" y="1034716"/>
            <a:ext cx="401045"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sp>
        <p:nvSpPr>
          <p:cNvPr id="20" name="Oval 19">
            <a:extLst>
              <a:ext uri="{FF2B5EF4-FFF2-40B4-BE49-F238E27FC236}">
                <a16:creationId xmlns:a16="http://schemas.microsoft.com/office/drawing/2014/main" id="{CAFBE89A-5E54-8CB5-F111-D401BD6121AA}"/>
              </a:ext>
            </a:extLst>
          </p:cNvPr>
          <p:cNvSpPr/>
          <p:nvPr/>
        </p:nvSpPr>
        <p:spPr>
          <a:xfrm>
            <a:off x="9095875" y="2326098"/>
            <a:ext cx="401045" cy="381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en-IN" dirty="0"/>
          </a:p>
        </p:txBody>
      </p:sp>
      <p:cxnSp>
        <p:nvCxnSpPr>
          <p:cNvPr id="28" name="Straight Arrow Connector 27">
            <a:extLst>
              <a:ext uri="{FF2B5EF4-FFF2-40B4-BE49-F238E27FC236}">
                <a16:creationId xmlns:a16="http://schemas.microsoft.com/office/drawing/2014/main" id="{77DB5AA3-A4A0-0EF5-85FE-2536E62A4060}"/>
              </a:ext>
            </a:extLst>
          </p:cNvPr>
          <p:cNvCxnSpPr/>
          <p:nvPr/>
        </p:nvCxnSpPr>
        <p:spPr>
          <a:xfrm>
            <a:off x="8117305" y="2141621"/>
            <a:ext cx="118711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F9848BE-3FBA-7D33-1AB3-7F75BF50B34C}"/>
              </a:ext>
            </a:extLst>
          </p:cNvPr>
          <p:cNvCxnSpPr>
            <a:cxnSpLocks/>
          </p:cNvCxnSpPr>
          <p:nvPr/>
        </p:nvCxnSpPr>
        <p:spPr>
          <a:xfrm flipV="1">
            <a:off x="6192253" y="2141621"/>
            <a:ext cx="1941095" cy="9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34B2BE61-B336-5927-8846-C1703F1A29D4}"/>
              </a:ext>
            </a:extLst>
          </p:cNvPr>
          <p:cNvCxnSpPr/>
          <p:nvPr/>
        </p:nvCxnSpPr>
        <p:spPr>
          <a:xfrm flipV="1">
            <a:off x="6208295" y="2516598"/>
            <a:ext cx="3096122" cy="42118"/>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BDF7BD29-04C7-3693-A667-9EB06A0287D2}"/>
              </a:ext>
            </a:extLst>
          </p:cNvPr>
          <p:cNvCxnSpPr>
            <a:cxnSpLocks/>
          </p:cNvCxnSpPr>
          <p:nvPr/>
        </p:nvCxnSpPr>
        <p:spPr>
          <a:xfrm>
            <a:off x="8950425" y="902635"/>
            <a:ext cx="0" cy="99033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EDABAE05-CC4F-6F09-F739-7E356BDCCA66}"/>
              </a:ext>
            </a:extLst>
          </p:cNvPr>
          <p:cNvCxnSpPr>
            <a:cxnSpLocks/>
          </p:cNvCxnSpPr>
          <p:nvPr/>
        </p:nvCxnSpPr>
        <p:spPr>
          <a:xfrm>
            <a:off x="8950425" y="1030257"/>
            <a:ext cx="353992"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35" name="TextBox 34">
            <a:extLst>
              <a:ext uri="{FF2B5EF4-FFF2-40B4-BE49-F238E27FC236}">
                <a16:creationId xmlns:a16="http://schemas.microsoft.com/office/drawing/2014/main" id="{6E22FC0D-0B59-BA0C-DB0E-FC8D4A72C7E4}"/>
              </a:ext>
            </a:extLst>
          </p:cNvPr>
          <p:cNvSpPr txBox="1"/>
          <p:nvPr/>
        </p:nvSpPr>
        <p:spPr>
          <a:xfrm>
            <a:off x="8541884" y="801755"/>
            <a:ext cx="585537" cy="369332"/>
          </a:xfrm>
          <a:prstGeom prst="rect">
            <a:avLst/>
          </a:prstGeom>
          <a:noFill/>
        </p:spPr>
        <p:txBody>
          <a:bodyPr wrap="square" rtlCol="0">
            <a:spAutoFit/>
          </a:bodyPr>
          <a:lstStyle/>
          <a:p>
            <a:r>
              <a:rPr lang="en-US" dirty="0"/>
              <a:t>R1</a:t>
            </a:r>
            <a:endParaRPr lang="en-IN" dirty="0"/>
          </a:p>
        </p:txBody>
      </p:sp>
      <p:sp>
        <p:nvSpPr>
          <p:cNvPr id="37" name="TextBox 36">
            <a:extLst>
              <a:ext uri="{FF2B5EF4-FFF2-40B4-BE49-F238E27FC236}">
                <a16:creationId xmlns:a16="http://schemas.microsoft.com/office/drawing/2014/main" id="{3FB2271F-D2A9-EBCD-01F7-D84484BFCED9}"/>
              </a:ext>
            </a:extLst>
          </p:cNvPr>
          <p:cNvSpPr txBox="1"/>
          <p:nvPr/>
        </p:nvSpPr>
        <p:spPr>
          <a:xfrm>
            <a:off x="8907368" y="682687"/>
            <a:ext cx="1267326" cy="338554"/>
          </a:xfrm>
          <a:prstGeom prst="rect">
            <a:avLst/>
          </a:prstGeom>
          <a:noFill/>
        </p:spPr>
        <p:txBody>
          <a:bodyPr wrap="square" rtlCol="0">
            <a:spAutoFit/>
          </a:bodyPr>
          <a:lstStyle/>
          <a:p>
            <a:r>
              <a:rPr lang="en-US" sz="1600" dirty="0" err="1"/>
              <a:t>la_R</a:t>
            </a:r>
            <a:endParaRPr lang="en-IN" sz="1600" dirty="0"/>
          </a:p>
        </p:txBody>
      </p:sp>
      <p:sp>
        <p:nvSpPr>
          <p:cNvPr id="39" name="TextBox 38">
            <a:extLst>
              <a:ext uri="{FF2B5EF4-FFF2-40B4-BE49-F238E27FC236}">
                <a16:creationId xmlns:a16="http://schemas.microsoft.com/office/drawing/2014/main" id="{1C25A5AB-7575-AA0C-7A19-9EB3B8086435}"/>
              </a:ext>
            </a:extLst>
          </p:cNvPr>
          <p:cNvSpPr txBox="1"/>
          <p:nvPr/>
        </p:nvSpPr>
        <p:spPr>
          <a:xfrm>
            <a:off x="6448933" y="2044538"/>
            <a:ext cx="1106906" cy="369332"/>
          </a:xfrm>
          <a:prstGeom prst="rect">
            <a:avLst/>
          </a:prstGeom>
          <a:noFill/>
        </p:spPr>
        <p:txBody>
          <a:bodyPr wrap="square" rtlCol="0">
            <a:spAutoFit/>
          </a:bodyPr>
          <a:lstStyle/>
          <a:p>
            <a:r>
              <a:rPr lang="en-US" dirty="0" err="1"/>
              <a:t>X_Start</a:t>
            </a:r>
            <a:endParaRPr lang="en-IN" dirty="0"/>
          </a:p>
        </p:txBody>
      </p:sp>
      <p:sp>
        <p:nvSpPr>
          <p:cNvPr id="40" name="TextBox 39">
            <a:extLst>
              <a:ext uri="{FF2B5EF4-FFF2-40B4-BE49-F238E27FC236}">
                <a16:creationId xmlns:a16="http://schemas.microsoft.com/office/drawing/2014/main" id="{D80CCAD5-11DE-6267-2925-6EEA6C25261E}"/>
              </a:ext>
            </a:extLst>
          </p:cNvPr>
          <p:cNvSpPr txBox="1"/>
          <p:nvPr/>
        </p:nvSpPr>
        <p:spPr>
          <a:xfrm>
            <a:off x="8205533" y="2050676"/>
            <a:ext cx="978561" cy="369332"/>
          </a:xfrm>
          <a:prstGeom prst="rect">
            <a:avLst/>
          </a:prstGeom>
          <a:noFill/>
        </p:spPr>
        <p:txBody>
          <a:bodyPr wrap="square" rtlCol="0">
            <a:spAutoFit/>
          </a:bodyPr>
          <a:lstStyle/>
          <a:p>
            <a:r>
              <a:rPr lang="en-US" dirty="0" err="1"/>
              <a:t>X_Base</a:t>
            </a:r>
            <a:endParaRPr lang="en-IN" dirty="0"/>
          </a:p>
        </p:txBody>
      </p:sp>
      <p:sp>
        <p:nvSpPr>
          <p:cNvPr id="41" name="TextBox 40">
            <a:extLst>
              <a:ext uri="{FF2B5EF4-FFF2-40B4-BE49-F238E27FC236}">
                <a16:creationId xmlns:a16="http://schemas.microsoft.com/office/drawing/2014/main" id="{E8BF8949-B563-0E4F-346F-884B602AD090}"/>
              </a:ext>
            </a:extLst>
          </p:cNvPr>
          <p:cNvSpPr txBox="1"/>
          <p:nvPr/>
        </p:nvSpPr>
        <p:spPr>
          <a:xfrm>
            <a:off x="7615991" y="2513686"/>
            <a:ext cx="517357" cy="369332"/>
          </a:xfrm>
          <a:prstGeom prst="rect">
            <a:avLst/>
          </a:prstGeom>
          <a:noFill/>
        </p:spPr>
        <p:txBody>
          <a:bodyPr wrap="square" rtlCol="0">
            <a:spAutoFit/>
          </a:bodyPr>
          <a:lstStyle/>
          <a:p>
            <a:r>
              <a:rPr lang="en-US" dirty="0"/>
              <a:t>x</a:t>
            </a:r>
            <a:endParaRPr lang="en-IN" dirty="0"/>
          </a:p>
        </p:txBody>
      </p:sp>
      <p:cxnSp>
        <p:nvCxnSpPr>
          <p:cNvPr id="51" name="Straight Connector 50">
            <a:extLst>
              <a:ext uri="{FF2B5EF4-FFF2-40B4-BE49-F238E27FC236}">
                <a16:creationId xmlns:a16="http://schemas.microsoft.com/office/drawing/2014/main" id="{E09DB11F-347D-5A08-8DB7-E05B8D09F4CE}"/>
              </a:ext>
            </a:extLst>
          </p:cNvPr>
          <p:cNvCxnSpPr>
            <a:cxnSpLocks/>
          </p:cNvCxnSpPr>
          <p:nvPr/>
        </p:nvCxnSpPr>
        <p:spPr>
          <a:xfrm flipH="1">
            <a:off x="8109283" y="1528011"/>
            <a:ext cx="1187113" cy="3448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F12A968C-52B3-22DE-2413-C0175C5D8B53}"/>
              </a:ext>
            </a:extLst>
          </p:cNvPr>
          <p:cNvCxnSpPr>
            <a:cxnSpLocks/>
          </p:cNvCxnSpPr>
          <p:nvPr/>
        </p:nvCxnSpPr>
        <p:spPr>
          <a:xfrm>
            <a:off x="9184094" y="1562100"/>
            <a:ext cx="0" cy="3308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7D43855A-9272-054B-CB15-890B270D0C93}"/>
              </a:ext>
            </a:extLst>
          </p:cNvPr>
          <p:cNvCxnSpPr>
            <a:cxnSpLocks/>
          </p:cNvCxnSpPr>
          <p:nvPr/>
        </p:nvCxnSpPr>
        <p:spPr>
          <a:xfrm>
            <a:off x="9090248" y="1588770"/>
            <a:ext cx="0" cy="3041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1B207626-0CB5-4B19-7EB5-49B3BA58D837}"/>
              </a:ext>
            </a:extLst>
          </p:cNvPr>
          <p:cNvCxnSpPr>
            <a:cxnSpLocks/>
          </p:cNvCxnSpPr>
          <p:nvPr/>
        </p:nvCxnSpPr>
        <p:spPr>
          <a:xfrm>
            <a:off x="8998808" y="1623060"/>
            <a:ext cx="0" cy="26990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09970AB-1B8C-C650-E03E-329AB9AE89FF}"/>
              </a:ext>
            </a:extLst>
          </p:cNvPr>
          <p:cNvCxnSpPr>
            <a:cxnSpLocks/>
          </p:cNvCxnSpPr>
          <p:nvPr/>
        </p:nvCxnSpPr>
        <p:spPr>
          <a:xfrm>
            <a:off x="8814924" y="1653540"/>
            <a:ext cx="0" cy="23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70BD05A5-1326-8B55-7CC8-C4FA069486BB}"/>
              </a:ext>
            </a:extLst>
          </p:cNvPr>
          <p:cNvCxnSpPr>
            <a:cxnSpLocks/>
          </p:cNvCxnSpPr>
          <p:nvPr/>
        </p:nvCxnSpPr>
        <p:spPr>
          <a:xfrm>
            <a:off x="8907368" y="1653540"/>
            <a:ext cx="0" cy="2394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7E4C69C1-F280-A94F-9292-570F8CE7988C}"/>
              </a:ext>
            </a:extLst>
          </p:cNvPr>
          <p:cNvCxnSpPr>
            <a:cxnSpLocks/>
          </p:cNvCxnSpPr>
          <p:nvPr/>
        </p:nvCxnSpPr>
        <p:spPr>
          <a:xfrm>
            <a:off x="8702841" y="1684020"/>
            <a:ext cx="7208" cy="2089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5471C0E-9094-C92A-F2D4-C5DD3206839E}"/>
              </a:ext>
            </a:extLst>
          </p:cNvPr>
          <p:cNvCxnSpPr>
            <a:cxnSpLocks/>
          </p:cNvCxnSpPr>
          <p:nvPr/>
        </p:nvCxnSpPr>
        <p:spPr>
          <a:xfrm>
            <a:off x="8597966" y="1716505"/>
            <a:ext cx="9330" cy="186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A7A19B69-F088-6FA0-E944-3C34F8C19DFB}"/>
              </a:ext>
            </a:extLst>
          </p:cNvPr>
          <p:cNvCxnSpPr>
            <a:cxnSpLocks/>
          </p:cNvCxnSpPr>
          <p:nvPr/>
        </p:nvCxnSpPr>
        <p:spPr>
          <a:xfrm flipH="1">
            <a:off x="8512991" y="1748578"/>
            <a:ext cx="697" cy="134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5A2F9C0-8BD8-CC30-4C90-2E280044B3A4}"/>
              </a:ext>
            </a:extLst>
          </p:cNvPr>
          <p:cNvCxnSpPr>
            <a:cxnSpLocks/>
          </p:cNvCxnSpPr>
          <p:nvPr/>
        </p:nvCxnSpPr>
        <p:spPr>
          <a:xfrm>
            <a:off x="8403102" y="1780036"/>
            <a:ext cx="1055" cy="105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BE93CF68-EA46-EBB7-80F6-1C4754678D84}"/>
              </a:ext>
            </a:extLst>
          </p:cNvPr>
          <p:cNvCxnSpPr>
            <a:cxnSpLocks/>
          </p:cNvCxnSpPr>
          <p:nvPr/>
        </p:nvCxnSpPr>
        <p:spPr>
          <a:xfrm>
            <a:off x="8293478" y="1816037"/>
            <a:ext cx="0" cy="73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5" name="TextBox 74">
            <a:extLst>
              <a:ext uri="{FF2B5EF4-FFF2-40B4-BE49-F238E27FC236}">
                <a16:creationId xmlns:a16="http://schemas.microsoft.com/office/drawing/2014/main" id="{760F1557-FFDE-B338-7A4F-2DCEBD26FFFD}"/>
              </a:ext>
            </a:extLst>
          </p:cNvPr>
          <p:cNvSpPr txBox="1"/>
          <p:nvPr/>
        </p:nvSpPr>
        <p:spPr>
          <a:xfrm>
            <a:off x="9257021" y="1523636"/>
            <a:ext cx="798092" cy="369332"/>
          </a:xfrm>
          <a:prstGeom prst="rect">
            <a:avLst/>
          </a:prstGeom>
          <a:noFill/>
        </p:spPr>
        <p:txBody>
          <a:bodyPr wrap="square" rtlCol="0">
            <a:spAutoFit/>
          </a:bodyPr>
          <a:lstStyle/>
          <a:p>
            <a:r>
              <a:rPr lang="en-IN" dirty="0" err="1"/>
              <a:t>Fcut</a:t>
            </a:r>
            <a:endParaRPr lang="en-IN" dirty="0"/>
          </a:p>
        </p:txBody>
      </p:sp>
      <p:sp>
        <p:nvSpPr>
          <p:cNvPr id="76" name="Rectangle 75">
            <a:extLst>
              <a:ext uri="{FF2B5EF4-FFF2-40B4-BE49-F238E27FC236}">
                <a16:creationId xmlns:a16="http://schemas.microsoft.com/office/drawing/2014/main" id="{994C1387-C07D-B294-9F29-4E30200BB3FF}"/>
              </a:ext>
            </a:extLst>
          </p:cNvPr>
          <p:cNvSpPr/>
          <p:nvPr/>
        </p:nvSpPr>
        <p:spPr>
          <a:xfrm>
            <a:off x="6328611" y="4580022"/>
            <a:ext cx="4692315" cy="112294"/>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78" name="Straight Connector 77">
            <a:extLst>
              <a:ext uri="{FF2B5EF4-FFF2-40B4-BE49-F238E27FC236}">
                <a16:creationId xmlns:a16="http://schemas.microsoft.com/office/drawing/2014/main" id="{3F440472-DBA6-F839-B556-BA998411F5A4}"/>
              </a:ext>
            </a:extLst>
          </p:cNvPr>
          <p:cNvCxnSpPr>
            <a:cxnSpLocks/>
          </p:cNvCxnSpPr>
          <p:nvPr/>
        </p:nvCxnSpPr>
        <p:spPr>
          <a:xfrm flipV="1">
            <a:off x="8331200" y="3797702"/>
            <a:ext cx="1743471" cy="7687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542D42F-46B8-EE5E-250B-3E867EF0C0D2}"/>
              </a:ext>
            </a:extLst>
          </p:cNvPr>
          <p:cNvCxnSpPr>
            <a:cxnSpLocks/>
          </p:cNvCxnSpPr>
          <p:nvPr/>
        </p:nvCxnSpPr>
        <p:spPr>
          <a:xfrm>
            <a:off x="9495551" y="4055316"/>
            <a:ext cx="0" cy="5018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6E85737C-2C27-FE9D-5A51-8BD6AB5770DA}"/>
              </a:ext>
            </a:extLst>
          </p:cNvPr>
          <p:cNvCxnSpPr>
            <a:cxnSpLocks/>
          </p:cNvCxnSpPr>
          <p:nvPr/>
        </p:nvCxnSpPr>
        <p:spPr>
          <a:xfrm>
            <a:off x="9387697" y="4108095"/>
            <a:ext cx="0" cy="449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FF0DC3A3-13A7-AADB-0543-52AB94C54D92}"/>
              </a:ext>
            </a:extLst>
          </p:cNvPr>
          <p:cNvCxnSpPr>
            <a:cxnSpLocks/>
          </p:cNvCxnSpPr>
          <p:nvPr/>
        </p:nvCxnSpPr>
        <p:spPr>
          <a:xfrm>
            <a:off x="9261776" y="4147185"/>
            <a:ext cx="0" cy="4129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13932427-8101-9280-B64F-28E2AA91611F}"/>
              </a:ext>
            </a:extLst>
          </p:cNvPr>
          <p:cNvCxnSpPr>
            <a:cxnSpLocks/>
          </p:cNvCxnSpPr>
          <p:nvPr/>
        </p:nvCxnSpPr>
        <p:spPr>
          <a:xfrm>
            <a:off x="9156488" y="4194810"/>
            <a:ext cx="0" cy="368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49736886-B13E-F1FC-7E80-86E96DD255C8}"/>
              </a:ext>
            </a:extLst>
          </p:cNvPr>
          <p:cNvCxnSpPr>
            <a:cxnSpLocks/>
          </p:cNvCxnSpPr>
          <p:nvPr/>
        </p:nvCxnSpPr>
        <p:spPr>
          <a:xfrm>
            <a:off x="9046464" y="4255720"/>
            <a:ext cx="0" cy="31076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4D0A5C20-79F7-2175-FE4A-072EB3164297}"/>
              </a:ext>
            </a:extLst>
          </p:cNvPr>
          <p:cNvCxnSpPr>
            <a:cxnSpLocks/>
          </p:cNvCxnSpPr>
          <p:nvPr/>
        </p:nvCxnSpPr>
        <p:spPr>
          <a:xfrm flipH="1">
            <a:off x="8694843" y="4414520"/>
            <a:ext cx="7996" cy="1519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31703EE-A96F-8773-ABB2-0C00CDE86A41}"/>
              </a:ext>
            </a:extLst>
          </p:cNvPr>
          <p:cNvCxnSpPr>
            <a:cxnSpLocks/>
          </p:cNvCxnSpPr>
          <p:nvPr/>
        </p:nvCxnSpPr>
        <p:spPr>
          <a:xfrm>
            <a:off x="8804643" y="4363720"/>
            <a:ext cx="0" cy="20278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6F60C781-B8EF-67EA-0794-A3B01DDE7B89}"/>
              </a:ext>
            </a:extLst>
          </p:cNvPr>
          <p:cNvCxnSpPr>
            <a:cxnSpLocks/>
          </p:cNvCxnSpPr>
          <p:nvPr/>
        </p:nvCxnSpPr>
        <p:spPr>
          <a:xfrm>
            <a:off x="8918344" y="4305300"/>
            <a:ext cx="0" cy="26120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CCB98772-3C07-098F-B050-9B77E0F4C465}"/>
              </a:ext>
            </a:extLst>
          </p:cNvPr>
          <p:cNvCxnSpPr>
            <a:cxnSpLocks/>
          </p:cNvCxnSpPr>
          <p:nvPr/>
        </p:nvCxnSpPr>
        <p:spPr>
          <a:xfrm>
            <a:off x="9617471" y="3990340"/>
            <a:ext cx="0" cy="5729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561A6415-1F6A-D874-BCB7-1E2D1DB635E6}"/>
              </a:ext>
            </a:extLst>
          </p:cNvPr>
          <p:cNvCxnSpPr>
            <a:cxnSpLocks/>
          </p:cNvCxnSpPr>
          <p:nvPr/>
        </p:nvCxnSpPr>
        <p:spPr>
          <a:xfrm>
            <a:off x="9739391" y="3941847"/>
            <a:ext cx="0" cy="6207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ED60E349-F36D-B1E9-78D7-051FE7E16A40}"/>
              </a:ext>
            </a:extLst>
          </p:cNvPr>
          <p:cNvCxnSpPr>
            <a:cxnSpLocks/>
          </p:cNvCxnSpPr>
          <p:nvPr/>
        </p:nvCxnSpPr>
        <p:spPr>
          <a:xfrm>
            <a:off x="8608223" y="4441314"/>
            <a:ext cx="0" cy="12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E0DC5A90-90E9-78D4-C425-D30A0E9569F0}"/>
              </a:ext>
            </a:extLst>
          </p:cNvPr>
          <p:cNvCxnSpPr>
            <a:cxnSpLocks/>
          </p:cNvCxnSpPr>
          <p:nvPr/>
        </p:nvCxnSpPr>
        <p:spPr>
          <a:xfrm>
            <a:off x="8510347" y="4490514"/>
            <a:ext cx="0" cy="893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70957F26-64D3-AA15-BF64-DDCEF95206B3}"/>
              </a:ext>
            </a:extLst>
          </p:cNvPr>
          <p:cNvCxnSpPr>
            <a:cxnSpLocks/>
          </p:cNvCxnSpPr>
          <p:nvPr/>
        </p:nvCxnSpPr>
        <p:spPr>
          <a:xfrm>
            <a:off x="9863851" y="3883171"/>
            <a:ext cx="0" cy="6739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478A1FA2-4B2D-CD55-53ED-CF5B875D4202}"/>
              </a:ext>
            </a:extLst>
          </p:cNvPr>
          <p:cNvCxnSpPr>
            <a:cxnSpLocks/>
          </p:cNvCxnSpPr>
          <p:nvPr/>
        </p:nvCxnSpPr>
        <p:spPr>
          <a:xfrm>
            <a:off x="9973071" y="3841467"/>
            <a:ext cx="0" cy="7156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9A681475-8F19-E7E6-4763-874931083A4B}"/>
              </a:ext>
            </a:extLst>
          </p:cNvPr>
          <p:cNvCxnSpPr>
            <a:cxnSpLocks/>
          </p:cNvCxnSpPr>
          <p:nvPr/>
        </p:nvCxnSpPr>
        <p:spPr>
          <a:xfrm>
            <a:off x="10074671" y="3797702"/>
            <a:ext cx="0" cy="7594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789ED7FC-952C-B7CE-87A2-9A6245E748E4}"/>
              </a:ext>
            </a:extLst>
          </p:cNvPr>
          <p:cNvCxnSpPr/>
          <p:nvPr/>
        </p:nvCxnSpPr>
        <p:spPr>
          <a:xfrm>
            <a:off x="11018521" y="3980440"/>
            <a:ext cx="0" cy="1163060"/>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44" name="Oval 143">
            <a:extLst>
              <a:ext uri="{FF2B5EF4-FFF2-40B4-BE49-F238E27FC236}">
                <a16:creationId xmlns:a16="http://schemas.microsoft.com/office/drawing/2014/main" id="{AFE69662-2F77-F8A2-B244-436654365775}"/>
              </a:ext>
            </a:extLst>
          </p:cNvPr>
          <p:cNvSpPr/>
          <p:nvPr/>
        </p:nvSpPr>
        <p:spPr>
          <a:xfrm>
            <a:off x="10822708" y="3688080"/>
            <a:ext cx="391625" cy="369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145" name="Oval 144">
            <a:extLst>
              <a:ext uri="{FF2B5EF4-FFF2-40B4-BE49-F238E27FC236}">
                <a16:creationId xmlns:a16="http://schemas.microsoft.com/office/drawing/2014/main" id="{DCEEBA06-C6FB-E0ED-FC6B-4165717AA325}"/>
              </a:ext>
            </a:extLst>
          </p:cNvPr>
          <p:cNvSpPr/>
          <p:nvPr/>
        </p:nvSpPr>
        <p:spPr>
          <a:xfrm>
            <a:off x="10830328" y="5105400"/>
            <a:ext cx="391625" cy="36957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cxnSp>
        <p:nvCxnSpPr>
          <p:cNvPr id="146" name="Straight Arrow Connector 145">
            <a:extLst>
              <a:ext uri="{FF2B5EF4-FFF2-40B4-BE49-F238E27FC236}">
                <a16:creationId xmlns:a16="http://schemas.microsoft.com/office/drawing/2014/main" id="{1B8E045D-A303-EBCF-3023-49481D225C74}"/>
              </a:ext>
            </a:extLst>
          </p:cNvPr>
          <p:cNvCxnSpPr>
            <a:cxnSpLocks/>
          </p:cNvCxnSpPr>
          <p:nvPr/>
        </p:nvCxnSpPr>
        <p:spPr>
          <a:xfrm>
            <a:off x="9616926" y="3350322"/>
            <a:ext cx="1815" cy="121508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7" name="Straight Arrow Connector 146">
            <a:extLst>
              <a:ext uri="{FF2B5EF4-FFF2-40B4-BE49-F238E27FC236}">
                <a16:creationId xmlns:a16="http://schemas.microsoft.com/office/drawing/2014/main" id="{58A77290-EFF1-90CC-1392-E3C969415809}"/>
              </a:ext>
            </a:extLst>
          </p:cNvPr>
          <p:cNvCxnSpPr>
            <a:cxnSpLocks/>
          </p:cNvCxnSpPr>
          <p:nvPr/>
        </p:nvCxnSpPr>
        <p:spPr>
          <a:xfrm>
            <a:off x="9629611" y="3573315"/>
            <a:ext cx="1386518"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148" name="Straight Arrow Connector 147">
            <a:extLst>
              <a:ext uri="{FF2B5EF4-FFF2-40B4-BE49-F238E27FC236}">
                <a16:creationId xmlns:a16="http://schemas.microsoft.com/office/drawing/2014/main" id="{9817DF7D-2A98-9810-E68C-69D697F7989C}"/>
              </a:ext>
            </a:extLst>
          </p:cNvPr>
          <p:cNvCxnSpPr>
            <a:cxnSpLocks/>
          </p:cNvCxnSpPr>
          <p:nvPr/>
        </p:nvCxnSpPr>
        <p:spPr>
          <a:xfrm>
            <a:off x="8297774" y="5012787"/>
            <a:ext cx="187692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0" name="TextBox 149">
            <a:extLst>
              <a:ext uri="{FF2B5EF4-FFF2-40B4-BE49-F238E27FC236}">
                <a16:creationId xmlns:a16="http://schemas.microsoft.com/office/drawing/2014/main" id="{D0E952BB-2A0E-397E-3411-7B77BA55FB92}"/>
              </a:ext>
            </a:extLst>
          </p:cNvPr>
          <p:cNvSpPr txBox="1"/>
          <p:nvPr/>
        </p:nvSpPr>
        <p:spPr>
          <a:xfrm>
            <a:off x="9302137" y="3437022"/>
            <a:ext cx="292773" cy="369332"/>
          </a:xfrm>
          <a:prstGeom prst="rect">
            <a:avLst/>
          </a:prstGeom>
          <a:noFill/>
        </p:spPr>
        <p:txBody>
          <a:bodyPr wrap="square" rtlCol="0">
            <a:spAutoFit/>
          </a:bodyPr>
          <a:lstStyle/>
          <a:p>
            <a:r>
              <a:rPr lang="en-IN" dirty="0"/>
              <a:t>R</a:t>
            </a:r>
          </a:p>
        </p:txBody>
      </p:sp>
      <p:sp>
        <p:nvSpPr>
          <p:cNvPr id="151" name="TextBox 150">
            <a:extLst>
              <a:ext uri="{FF2B5EF4-FFF2-40B4-BE49-F238E27FC236}">
                <a16:creationId xmlns:a16="http://schemas.microsoft.com/office/drawing/2014/main" id="{FB89F891-F171-702C-50E7-B6903CF20F58}"/>
              </a:ext>
            </a:extLst>
          </p:cNvPr>
          <p:cNvSpPr txBox="1"/>
          <p:nvPr/>
        </p:nvSpPr>
        <p:spPr>
          <a:xfrm>
            <a:off x="9904159" y="3243717"/>
            <a:ext cx="750526" cy="369332"/>
          </a:xfrm>
          <a:prstGeom prst="rect">
            <a:avLst/>
          </a:prstGeom>
          <a:noFill/>
        </p:spPr>
        <p:txBody>
          <a:bodyPr wrap="square" rtlCol="0">
            <a:spAutoFit/>
          </a:bodyPr>
          <a:lstStyle/>
          <a:p>
            <a:r>
              <a:rPr lang="en-IN" dirty="0" err="1"/>
              <a:t>la_R</a:t>
            </a:r>
            <a:endParaRPr lang="en-IN" dirty="0"/>
          </a:p>
        </p:txBody>
      </p:sp>
      <p:sp>
        <p:nvSpPr>
          <p:cNvPr id="152" name="TextBox 151">
            <a:extLst>
              <a:ext uri="{FF2B5EF4-FFF2-40B4-BE49-F238E27FC236}">
                <a16:creationId xmlns:a16="http://schemas.microsoft.com/office/drawing/2014/main" id="{93FF3AEB-1785-7BC4-9CFC-2A2B44E991FD}"/>
              </a:ext>
            </a:extLst>
          </p:cNvPr>
          <p:cNvSpPr txBox="1"/>
          <p:nvPr/>
        </p:nvSpPr>
        <p:spPr>
          <a:xfrm>
            <a:off x="8565634" y="4676008"/>
            <a:ext cx="1407437" cy="369332"/>
          </a:xfrm>
          <a:prstGeom prst="rect">
            <a:avLst/>
          </a:prstGeom>
          <a:noFill/>
        </p:spPr>
        <p:txBody>
          <a:bodyPr wrap="square" rtlCol="0">
            <a:spAutoFit/>
          </a:bodyPr>
          <a:lstStyle/>
          <a:p>
            <a:r>
              <a:rPr lang="en-IN" dirty="0" err="1"/>
              <a:t>xEnd</a:t>
            </a:r>
            <a:r>
              <a:rPr lang="en-IN" dirty="0"/>
              <a:t> - </a:t>
            </a:r>
            <a:r>
              <a:rPr lang="en-IN" dirty="0" err="1"/>
              <a:t>xStart</a:t>
            </a:r>
            <a:endParaRPr lang="en-IN" dirty="0"/>
          </a:p>
        </p:txBody>
      </p:sp>
      <p:sp>
        <p:nvSpPr>
          <p:cNvPr id="158" name="TextBox 157">
            <a:extLst>
              <a:ext uri="{FF2B5EF4-FFF2-40B4-BE49-F238E27FC236}">
                <a16:creationId xmlns:a16="http://schemas.microsoft.com/office/drawing/2014/main" id="{C82BE9BF-5C87-3FDA-80BA-CB867AE9487B}"/>
              </a:ext>
            </a:extLst>
          </p:cNvPr>
          <p:cNvSpPr txBox="1"/>
          <p:nvPr/>
        </p:nvSpPr>
        <p:spPr>
          <a:xfrm>
            <a:off x="10009183" y="3957544"/>
            <a:ext cx="1185703" cy="369332"/>
          </a:xfrm>
          <a:prstGeom prst="rect">
            <a:avLst/>
          </a:prstGeom>
          <a:noFill/>
        </p:spPr>
        <p:txBody>
          <a:bodyPr wrap="square" rtlCol="0">
            <a:spAutoFit/>
          </a:bodyPr>
          <a:lstStyle/>
          <a:p>
            <a:r>
              <a:rPr lang="en-IN" dirty="0" err="1"/>
              <a:t>Fy_end</a:t>
            </a:r>
            <a:endParaRPr lang="en-IN" dirty="0"/>
          </a:p>
        </p:txBody>
      </p:sp>
      <p:cxnSp>
        <p:nvCxnSpPr>
          <p:cNvPr id="160" name="Straight Arrow Connector 159">
            <a:extLst>
              <a:ext uri="{FF2B5EF4-FFF2-40B4-BE49-F238E27FC236}">
                <a16:creationId xmlns:a16="http://schemas.microsoft.com/office/drawing/2014/main" id="{C41E9591-4A45-27A8-A4D3-C4A933982D7A}"/>
              </a:ext>
            </a:extLst>
          </p:cNvPr>
          <p:cNvCxnSpPr>
            <a:endCxn id="145" idx="4"/>
          </p:cNvCxnSpPr>
          <p:nvPr/>
        </p:nvCxnSpPr>
        <p:spPr>
          <a:xfrm>
            <a:off x="6328611" y="5474970"/>
            <a:ext cx="469753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9AED716F-BBB1-46F3-B63A-43E37965395C}"/>
              </a:ext>
            </a:extLst>
          </p:cNvPr>
          <p:cNvSpPr txBox="1"/>
          <p:nvPr/>
        </p:nvSpPr>
        <p:spPr>
          <a:xfrm>
            <a:off x="8552839" y="5173980"/>
            <a:ext cx="517357" cy="369332"/>
          </a:xfrm>
          <a:prstGeom prst="rect">
            <a:avLst/>
          </a:prstGeom>
          <a:noFill/>
        </p:spPr>
        <p:txBody>
          <a:bodyPr wrap="square" rtlCol="0">
            <a:spAutoFit/>
          </a:bodyPr>
          <a:lstStyle/>
          <a:p>
            <a:r>
              <a:rPr lang="en-US" dirty="0"/>
              <a:t>x</a:t>
            </a:r>
            <a:endParaRPr lang="en-IN" dirty="0"/>
          </a:p>
        </p:txBody>
      </p:sp>
      <p:cxnSp>
        <p:nvCxnSpPr>
          <p:cNvPr id="170" name="Straight Arrow Connector 169">
            <a:extLst>
              <a:ext uri="{FF2B5EF4-FFF2-40B4-BE49-F238E27FC236}">
                <a16:creationId xmlns:a16="http://schemas.microsoft.com/office/drawing/2014/main" id="{43978972-B0CE-8C06-C7E6-E1E6F403FE37}"/>
              </a:ext>
            </a:extLst>
          </p:cNvPr>
          <p:cNvCxnSpPr>
            <a:cxnSpLocks/>
          </p:cNvCxnSpPr>
          <p:nvPr/>
        </p:nvCxnSpPr>
        <p:spPr>
          <a:xfrm flipV="1">
            <a:off x="6339433" y="5020143"/>
            <a:ext cx="1941095" cy="9472"/>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1" name="TextBox 170">
            <a:extLst>
              <a:ext uri="{FF2B5EF4-FFF2-40B4-BE49-F238E27FC236}">
                <a16:creationId xmlns:a16="http://schemas.microsoft.com/office/drawing/2014/main" id="{F22F07C3-973F-ABAF-B60B-500874091985}"/>
              </a:ext>
            </a:extLst>
          </p:cNvPr>
          <p:cNvSpPr txBox="1"/>
          <p:nvPr/>
        </p:nvSpPr>
        <p:spPr>
          <a:xfrm>
            <a:off x="6596113" y="4923060"/>
            <a:ext cx="1106906" cy="369332"/>
          </a:xfrm>
          <a:prstGeom prst="rect">
            <a:avLst/>
          </a:prstGeom>
          <a:noFill/>
        </p:spPr>
        <p:txBody>
          <a:bodyPr wrap="square" rtlCol="0">
            <a:spAutoFit/>
          </a:bodyPr>
          <a:lstStyle/>
          <a:p>
            <a:r>
              <a:rPr lang="en-US" dirty="0" err="1"/>
              <a:t>X_Start</a:t>
            </a:r>
            <a:endParaRPr lang="en-IN" dirty="0"/>
          </a:p>
        </p:txBody>
      </p:sp>
    </p:spTree>
    <p:extLst>
      <p:ext uri="{BB962C8B-B14F-4D97-AF65-F5344CB8AC3E}">
        <p14:creationId xmlns:p14="http://schemas.microsoft.com/office/powerpoint/2010/main" val="32910189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0F360E-F75C-3E1C-7ED7-B6BCBCE3CEE2}"/>
              </a:ext>
            </a:extLst>
          </p:cNvPr>
          <p:cNvSpPr>
            <a:spLocks noGrp="1"/>
          </p:cNvSpPr>
          <p:nvPr>
            <p:ph type="title"/>
          </p:nvPr>
        </p:nvSpPr>
        <p:spPr>
          <a:xfrm>
            <a:off x="581192" y="702156"/>
            <a:ext cx="2434724" cy="1188720"/>
          </a:xfrm>
        </p:spPr>
        <p:txBody>
          <a:bodyPr>
            <a:normAutofit fontScale="90000"/>
          </a:bodyPr>
          <a:lstStyle/>
          <a:p>
            <a:r>
              <a:rPr lang="en-IN" dirty="0"/>
              <a:t>Trapezoidal distribution load</a:t>
            </a:r>
          </a:p>
        </p:txBody>
      </p:sp>
      <p:sp>
        <p:nvSpPr>
          <p:cNvPr id="3" name="Content Placeholder 2">
            <a:extLst>
              <a:ext uri="{FF2B5EF4-FFF2-40B4-BE49-F238E27FC236}">
                <a16:creationId xmlns:a16="http://schemas.microsoft.com/office/drawing/2014/main" id="{0F773C8C-74C4-3867-E67F-A3DEC33CF511}"/>
              </a:ext>
            </a:extLst>
          </p:cNvPr>
          <p:cNvSpPr>
            <a:spLocks noGrp="1"/>
          </p:cNvSpPr>
          <p:nvPr>
            <p:ph idx="1"/>
          </p:nvPr>
        </p:nvSpPr>
        <p:spPr>
          <a:xfrm>
            <a:off x="344910" y="1907121"/>
            <a:ext cx="11462078" cy="4822539"/>
          </a:xfrm>
        </p:spPr>
        <p:txBody>
          <a:bodyPr>
            <a:normAutofit/>
          </a:bodyPr>
          <a:lstStyle/>
          <a:p>
            <a:r>
              <a:rPr lang="en-IN" sz="1600" b="1" dirty="0"/>
              <a:t>Reaction Calculation</a:t>
            </a:r>
          </a:p>
          <a:p>
            <a:pPr lvl="1"/>
            <a:r>
              <a:rPr lang="en-IN" dirty="0"/>
              <a:t>Case A:</a:t>
            </a:r>
          </a:p>
          <a:p>
            <a:pPr lvl="2"/>
            <a:r>
              <a:rPr lang="en-IN" sz="1400" dirty="0" err="1"/>
              <a:t>Fy_Res</a:t>
            </a:r>
            <a:r>
              <a:rPr lang="en-IN" sz="1400" dirty="0"/>
              <a:t> = 0.5*(</a:t>
            </a:r>
            <a:r>
              <a:rPr lang="en-IN" sz="1400" dirty="0" err="1"/>
              <a:t>fy_start</a:t>
            </a:r>
            <a:r>
              <a:rPr lang="en-IN" sz="1400" dirty="0"/>
              <a:t> + </a:t>
            </a:r>
            <a:r>
              <a:rPr lang="en-IN" sz="1400" dirty="0" err="1"/>
              <a:t>fy_end</a:t>
            </a:r>
            <a:r>
              <a:rPr lang="en-IN" sz="1400" dirty="0"/>
              <a:t>)*(</a:t>
            </a:r>
            <a:r>
              <a:rPr lang="en-IN" sz="1400" dirty="0" err="1"/>
              <a:t>xEnd</a:t>
            </a:r>
            <a:r>
              <a:rPr lang="en-IN" sz="1400" dirty="0"/>
              <a:t> – </a:t>
            </a:r>
            <a:r>
              <a:rPr lang="en-IN" sz="1400" dirty="0" err="1"/>
              <a:t>xStart</a:t>
            </a:r>
            <a:r>
              <a:rPr lang="en-IN" sz="1400" dirty="0"/>
              <a:t>)</a:t>
            </a:r>
          </a:p>
          <a:p>
            <a:pPr lvl="2"/>
            <a:r>
              <a:rPr lang="en-IN" sz="1400" dirty="0" err="1"/>
              <a:t>X_Res</a:t>
            </a:r>
            <a:r>
              <a:rPr lang="en-IN" sz="1400" dirty="0"/>
              <a:t> = </a:t>
            </a:r>
            <a:r>
              <a:rPr lang="en-IN" sz="1400" dirty="0" err="1"/>
              <a:t>xStart</a:t>
            </a:r>
            <a:r>
              <a:rPr lang="en-IN" sz="1400" dirty="0"/>
              <a:t> + 1/3 *(((</a:t>
            </a:r>
            <a:r>
              <a:rPr lang="en-IN" sz="1400" dirty="0" err="1"/>
              <a:t>xEnd</a:t>
            </a:r>
            <a:r>
              <a:rPr lang="en-IN" sz="1400" dirty="0"/>
              <a:t> – </a:t>
            </a:r>
            <a:r>
              <a:rPr lang="en-IN" sz="1400" dirty="0" err="1"/>
              <a:t>xStart</a:t>
            </a:r>
            <a:r>
              <a:rPr lang="en-IN" sz="1400" dirty="0"/>
              <a:t>)*(</a:t>
            </a:r>
            <a:r>
              <a:rPr lang="en-IN" sz="1400" dirty="0" err="1"/>
              <a:t>fy_Start</a:t>
            </a:r>
            <a:r>
              <a:rPr lang="en-IN" sz="1400" dirty="0"/>
              <a:t> + (2*</a:t>
            </a:r>
            <a:r>
              <a:rPr lang="en-IN" sz="1400" dirty="0" err="1"/>
              <a:t>fy_End</a:t>
            </a:r>
            <a:r>
              <a:rPr lang="en-IN" sz="1400" dirty="0"/>
              <a:t>)))/(</a:t>
            </a:r>
            <a:r>
              <a:rPr lang="en-IN" sz="1400" dirty="0" err="1"/>
              <a:t>fy_start</a:t>
            </a:r>
            <a:r>
              <a:rPr lang="en-IN" sz="1400" dirty="0"/>
              <a:t> + </a:t>
            </a:r>
            <a:r>
              <a:rPr lang="en-IN" sz="1400" dirty="0" err="1"/>
              <a:t>fy_end</a:t>
            </a:r>
            <a:r>
              <a:rPr lang="en-IN" sz="1400" dirty="0"/>
              <a:t>)</a:t>
            </a:r>
          </a:p>
          <a:p>
            <a:pPr lvl="1"/>
            <a:r>
              <a:rPr lang="en-IN" dirty="0"/>
              <a:t>Case B:</a:t>
            </a:r>
          </a:p>
          <a:p>
            <a:pPr lvl="2"/>
            <a:r>
              <a:rPr lang="en-IN" sz="1400" dirty="0" err="1"/>
              <a:t>Fy_Res</a:t>
            </a:r>
            <a:r>
              <a:rPr lang="en-IN" sz="1400" dirty="0"/>
              <a:t> = 0.5*(</a:t>
            </a:r>
            <a:r>
              <a:rPr lang="en-IN" sz="1400" dirty="0" err="1"/>
              <a:t>fy_start</a:t>
            </a:r>
            <a:r>
              <a:rPr lang="en-IN" sz="1400" dirty="0"/>
              <a:t> + </a:t>
            </a:r>
            <a:r>
              <a:rPr lang="en-IN" sz="1400" dirty="0" err="1"/>
              <a:t>fy_End</a:t>
            </a:r>
            <a:r>
              <a:rPr lang="en-IN" sz="1400" dirty="0"/>
              <a:t>)*(</a:t>
            </a:r>
            <a:r>
              <a:rPr lang="en-IN" sz="1400" dirty="0" err="1"/>
              <a:t>xEnd</a:t>
            </a:r>
            <a:r>
              <a:rPr lang="en-IN" sz="1400" dirty="0"/>
              <a:t> – </a:t>
            </a:r>
            <a:r>
              <a:rPr lang="en-IN" sz="1400" dirty="0" err="1"/>
              <a:t>xStart</a:t>
            </a:r>
            <a:r>
              <a:rPr lang="en-IN" sz="1400" dirty="0"/>
              <a:t>)</a:t>
            </a:r>
          </a:p>
          <a:p>
            <a:pPr lvl="2"/>
            <a:r>
              <a:rPr lang="en-IN" sz="1400" dirty="0" err="1"/>
              <a:t>X_Res</a:t>
            </a:r>
            <a:r>
              <a:rPr lang="en-IN" sz="1400" dirty="0"/>
              <a:t> = </a:t>
            </a:r>
            <a:r>
              <a:rPr lang="en-IN" sz="1400" dirty="0" err="1"/>
              <a:t>xStart</a:t>
            </a:r>
            <a:r>
              <a:rPr lang="en-IN" sz="1400" dirty="0"/>
              <a:t> + 1/3 *(((</a:t>
            </a:r>
            <a:r>
              <a:rPr lang="en-IN" sz="1400" dirty="0" err="1"/>
              <a:t>xEnd</a:t>
            </a:r>
            <a:r>
              <a:rPr lang="en-IN" sz="1400" dirty="0"/>
              <a:t> – </a:t>
            </a:r>
            <a:r>
              <a:rPr lang="en-IN" sz="1400" dirty="0" err="1"/>
              <a:t>xStart</a:t>
            </a:r>
            <a:r>
              <a:rPr lang="en-IN" sz="1400" dirty="0"/>
              <a:t>)*(</a:t>
            </a:r>
            <a:r>
              <a:rPr lang="en-IN" sz="1400" dirty="0" err="1"/>
              <a:t>fy_End</a:t>
            </a:r>
            <a:r>
              <a:rPr lang="en-IN" sz="1400" dirty="0"/>
              <a:t> + (2*</a:t>
            </a:r>
            <a:r>
              <a:rPr lang="en-IN" sz="1400" dirty="0" err="1"/>
              <a:t>fy_Start</a:t>
            </a:r>
            <a:r>
              <a:rPr lang="en-IN" sz="1400" dirty="0"/>
              <a:t>)))/(</a:t>
            </a:r>
            <a:r>
              <a:rPr lang="en-IN" sz="1400" dirty="0" err="1"/>
              <a:t>fy_start</a:t>
            </a:r>
            <a:r>
              <a:rPr lang="en-IN" sz="1400" dirty="0"/>
              <a:t> + </a:t>
            </a:r>
            <a:r>
              <a:rPr lang="en-IN" sz="1400" dirty="0" err="1"/>
              <a:t>fy_end</a:t>
            </a:r>
            <a:endParaRPr lang="en-IN" sz="1400" dirty="0"/>
          </a:p>
          <a:p>
            <a:pPr lvl="2"/>
            <a:endParaRPr lang="en-IN" sz="1400" dirty="0"/>
          </a:p>
          <a:p>
            <a:pPr lvl="1"/>
            <a:r>
              <a:rPr lang="en-IN" dirty="0" err="1"/>
              <a:t>la_p</a:t>
            </a:r>
            <a:r>
              <a:rPr lang="en-IN" dirty="0"/>
              <a:t> = A – </a:t>
            </a:r>
            <a:r>
              <a:rPr lang="en-IN" dirty="0" err="1"/>
              <a:t>x_Res</a:t>
            </a:r>
            <a:endParaRPr lang="en-IN" dirty="0"/>
          </a:p>
          <a:p>
            <a:pPr lvl="1"/>
            <a:r>
              <a:rPr lang="en-IN" dirty="0" err="1"/>
              <a:t>Mp</a:t>
            </a:r>
            <a:r>
              <a:rPr lang="en-IN" dirty="0"/>
              <a:t> = </a:t>
            </a:r>
            <a:r>
              <a:rPr lang="en-IN" dirty="0" err="1"/>
              <a:t>fy_Res</a:t>
            </a:r>
            <a:r>
              <a:rPr lang="en-IN" dirty="0"/>
              <a:t>*</a:t>
            </a:r>
            <a:r>
              <a:rPr lang="en-IN" dirty="0" err="1"/>
              <a:t>la_p</a:t>
            </a:r>
            <a:endParaRPr lang="en-IN" dirty="0"/>
          </a:p>
          <a:p>
            <a:pPr lvl="1"/>
            <a:r>
              <a:rPr lang="en-IN" dirty="0" err="1"/>
              <a:t>la_vb</a:t>
            </a:r>
            <a:r>
              <a:rPr lang="en-IN" dirty="0"/>
              <a:t> = B – A</a:t>
            </a:r>
          </a:p>
          <a:p>
            <a:pPr lvl="1"/>
            <a:r>
              <a:rPr lang="en-IN" dirty="0" err="1"/>
              <a:t>Vb</a:t>
            </a:r>
            <a:r>
              <a:rPr lang="en-IN" dirty="0"/>
              <a:t> = </a:t>
            </a:r>
            <a:r>
              <a:rPr lang="en-IN" dirty="0" err="1"/>
              <a:t>mp</a:t>
            </a:r>
            <a:r>
              <a:rPr lang="en-IN" dirty="0"/>
              <a:t> / </a:t>
            </a:r>
            <a:r>
              <a:rPr lang="en-IN" dirty="0" err="1"/>
              <a:t>la_vb</a:t>
            </a:r>
            <a:endParaRPr lang="en-IN" dirty="0"/>
          </a:p>
          <a:p>
            <a:pPr lvl="1"/>
            <a:r>
              <a:rPr lang="en-IN" dirty="0" err="1"/>
              <a:t>Va</a:t>
            </a:r>
            <a:r>
              <a:rPr lang="en-IN" dirty="0"/>
              <a:t> = -</a:t>
            </a:r>
            <a:r>
              <a:rPr lang="en-IN" dirty="0" err="1"/>
              <a:t>Fy_Res</a:t>
            </a:r>
            <a:r>
              <a:rPr lang="en-IN" dirty="0"/>
              <a:t> - </a:t>
            </a:r>
            <a:r>
              <a:rPr lang="en-IN" dirty="0" err="1"/>
              <a:t>Vb</a:t>
            </a:r>
            <a:endParaRPr lang="en-IN" dirty="0"/>
          </a:p>
          <a:p>
            <a:pPr marL="324000" lvl="1" indent="0">
              <a:buNone/>
            </a:pPr>
            <a:endParaRPr lang="en-IN" dirty="0"/>
          </a:p>
        </p:txBody>
      </p:sp>
      <p:grpSp>
        <p:nvGrpSpPr>
          <p:cNvPr id="4" name="Group 3">
            <a:extLst>
              <a:ext uri="{FF2B5EF4-FFF2-40B4-BE49-F238E27FC236}">
                <a16:creationId xmlns:a16="http://schemas.microsoft.com/office/drawing/2014/main" id="{53357B12-7701-80DF-EC2A-1AC0B8E1A1DC}"/>
              </a:ext>
            </a:extLst>
          </p:cNvPr>
          <p:cNvGrpSpPr/>
          <p:nvPr/>
        </p:nvGrpSpPr>
        <p:grpSpPr>
          <a:xfrm>
            <a:off x="4869180" y="658354"/>
            <a:ext cx="6595662" cy="2130566"/>
            <a:chOff x="5184273" y="1705439"/>
            <a:chExt cx="6906127" cy="2290592"/>
          </a:xfrm>
        </p:grpSpPr>
        <p:grpSp>
          <p:nvGrpSpPr>
            <p:cNvPr id="5" name="Group 4">
              <a:extLst>
                <a:ext uri="{FF2B5EF4-FFF2-40B4-BE49-F238E27FC236}">
                  <a16:creationId xmlns:a16="http://schemas.microsoft.com/office/drawing/2014/main" id="{2F207BCB-F45B-6048-901A-21F670A253F7}"/>
                </a:ext>
              </a:extLst>
            </p:cNvPr>
            <p:cNvGrpSpPr/>
            <p:nvPr/>
          </p:nvGrpSpPr>
          <p:grpSpPr>
            <a:xfrm>
              <a:off x="5184273" y="1705439"/>
              <a:ext cx="6906127" cy="2290592"/>
              <a:chOff x="2642935" y="673768"/>
              <a:chExt cx="6906127" cy="2290592"/>
            </a:xfrm>
          </p:grpSpPr>
          <p:sp>
            <p:nvSpPr>
              <p:cNvPr id="11" name="Rectangle 10">
                <a:extLst>
                  <a:ext uri="{FF2B5EF4-FFF2-40B4-BE49-F238E27FC236}">
                    <a16:creationId xmlns:a16="http://schemas.microsoft.com/office/drawing/2014/main" id="{874AE089-F08E-3CF9-88B2-C88696348753}"/>
                  </a:ext>
                </a:extLst>
              </p:cNvPr>
              <p:cNvSpPr/>
              <p:nvPr/>
            </p:nvSpPr>
            <p:spPr>
              <a:xfrm>
                <a:off x="2642935" y="1764631"/>
                <a:ext cx="6906127" cy="20854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Isosceles Triangle 11">
                <a:extLst>
                  <a:ext uri="{FF2B5EF4-FFF2-40B4-BE49-F238E27FC236}">
                    <a16:creationId xmlns:a16="http://schemas.microsoft.com/office/drawing/2014/main" id="{1B07B95B-8716-4523-46D1-786828644707}"/>
                  </a:ext>
                </a:extLst>
              </p:cNvPr>
              <p:cNvSpPr/>
              <p:nvPr/>
            </p:nvSpPr>
            <p:spPr>
              <a:xfrm>
                <a:off x="3641479" y="1973178"/>
                <a:ext cx="256673" cy="1992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Isosceles Triangle 12">
                <a:extLst>
                  <a:ext uri="{FF2B5EF4-FFF2-40B4-BE49-F238E27FC236}">
                    <a16:creationId xmlns:a16="http://schemas.microsoft.com/office/drawing/2014/main" id="{1AD92073-0EF8-59CB-D15B-78A9A37F188C}"/>
                  </a:ext>
                </a:extLst>
              </p:cNvPr>
              <p:cNvSpPr/>
              <p:nvPr/>
            </p:nvSpPr>
            <p:spPr>
              <a:xfrm>
                <a:off x="7884697" y="1973178"/>
                <a:ext cx="256673" cy="1992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A6289E48-1D9B-0EB0-1F98-F2441706DD34}"/>
                  </a:ext>
                </a:extLst>
              </p:cNvPr>
              <p:cNvSpPr/>
              <p:nvPr/>
            </p:nvSpPr>
            <p:spPr>
              <a:xfrm>
                <a:off x="8045117" y="2188464"/>
                <a:ext cx="96253" cy="9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DCE36638-06FD-C80B-ECBA-11E00D3A81F9}"/>
                  </a:ext>
                </a:extLst>
              </p:cNvPr>
              <p:cNvSpPr/>
              <p:nvPr/>
            </p:nvSpPr>
            <p:spPr>
              <a:xfrm>
                <a:off x="7884697" y="2188464"/>
                <a:ext cx="96253" cy="9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a16="http://schemas.microsoft.com/office/drawing/2014/main" id="{03E93D6A-D3D8-4ADF-05FC-950AAE9F5816}"/>
                  </a:ext>
                </a:extLst>
              </p:cNvPr>
              <p:cNvGrpSpPr/>
              <p:nvPr/>
            </p:nvGrpSpPr>
            <p:grpSpPr>
              <a:xfrm>
                <a:off x="3389846" y="2188463"/>
                <a:ext cx="760095" cy="64390"/>
                <a:chOff x="3507105" y="2188463"/>
                <a:chExt cx="760095" cy="64390"/>
              </a:xfrm>
            </p:grpSpPr>
            <p:cxnSp>
              <p:nvCxnSpPr>
                <p:cNvPr id="32" name="Straight Connector 31">
                  <a:extLst>
                    <a:ext uri="{FF2B5EF4-FFF2-40B4-BE49-F238E27FC236}">
                      <a16:creationId xmlns:a16="http://schemas.microsoft.com/office/drawing/2014/main" id="{B45589AF-EF61-52FE-8A9D-5F439BC7E558}"/>
                    </a:ext>
                  </a:extLst>
                </p:cNvPr>
                <p:cNvCxnSpPr/>
                <p:nvPr/>
              </p:nvCxnSpPr>
              <p:spPr>
                <a:xfrm>
                  <a:off x="3529263" y="2188464"/>
                  <a:ext cx="737937" cy="0"/>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a:extLst>
                    <a:ext uri="{FF2B5EF4-FFF2-40B4-BE49-F238E27FC236}">
                      <a16:creationId xmlns:a16="http://schemas.microsoft.com/office/drawing/2014/main" id="{8078E35C-5423-55A2-428D-96EEB199047D}"/>
                    </a:ext>
                  </a:extLst>
                </p:cNvPr>
                <p:cNvCxnSpPr/>
                <p:nvPr/>
              </p:nvCxnSpPr>
              <p:spPr>
                <a:xfrm flipH="1">
                  <a:off x="3507105"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DA706715-9614-DEEA-CD8A-C8EB7E46ECA3}"/>
                    </a:ext>
                  </a:extLst>
                </p:cNvPr>
                <p:cNvCxnSpPr/>
                <p:nvPr/>
              </p:nvCxnSpPr>
              <p:spPr>
                <a:xfrm flipH="1">
                  <a:off x="3618897"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F6B9CD2F-1EA8-F938-0687-AF778235A53F}"/>
                    </a:ext>
                  </a:extLst>
                </p:cNvPr>
                <p:cNvCxnSpPr/>
                <p:nvPr/>
              </p:nvCxnSpPr>
              <p:spPr>
                <a:xfrm flipH="1">
                  <a:off x="3730841"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849B08E0-EB55-CFCA-3EDC-431D51ADC670}"/>
                    </a:ext>
                  </a:extLst>
                </p:cNvPr>
                <p:cNvCxnSpPr/>
                <p:nvPr/>
              </p:nvCxnSpPr>
              <p:spPr>
                <a:xfrm flipH="1">
                  <a:off x="3848023"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6659633D-FC60-645C-A477-46357A8B26E6}"/>
                    </a:ext>
                  </a:extLst>
                </p:cNvPr>
                <p:cNvCxnSpPr/>
                <p:nvPr/>
              </p:nvCxnSpPr>
              <p:spPr>
                <a:xfrm flipH="1">
                  <a:off x="3967162" y="2195322"/>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CCC11606-B3B3-3067-009A-2201A81BA90D}"/>
                    </a:ext>
                  </a:extLst>
                </p:cNvPr>
                <p:cNvCxnSpPr/>
                <p:nvPr/>
              </p:nvCxnSpPr>
              <p:spPr>
                <a:xfrm flipH="1">
                  <a:off x="4079080" y="2190559"/>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9D85993B-41FE-E996-4850-D4740CBA8EB9}"/>
                    </a:ext>
                  </a:extLst>
                </p:cNvPr>
                <p:cNvCxnSpPr/>
                <p:nvPr/>
              </p:nvCxnSpPr>
              <p:spPr>
                <a:xfrm flipH="1">
                  <a:off x="4182426" y="2194751"/>
                  <a:ext cx="78105" cy="57531"/>
                </a:xfrm>
                <a:prstGeom prst="line">
                  <a:avLst/>
                </a:prstGeom>
              </p:spPr>
              <p:style>
                <a:lnRef idx="1">
                  <a:schemeClr val="dk1"/>
                </a:lnRef>
                <a:fillRef idx="0">
                  <a:schemeClr val="dk1"/>
                </a:fillRef>
                <a:effectRef idx="0">
                  <a:schemeClr val="dk1"/>
                </a:effectRef>
                <a:fontRef idx="minor">
                  <a:schemeClr val="tx1"/>
                </a:fontRef>
              </p:style>
            </p:cxnSp>
          </p:grpSp>
          <p:grpSp>
            <p:nvGrpSpPr>
              <p:cNvPr id="17" name="Group 16">
                <a:extLst>
                  <a:ext uri="{FF2B5EF4-FFF2-40B4-BE49-F238E27FC236}">
                    <a16:creationId xmlns:a16="http://schemas.microsoft.com/office/drawing/2014/main" id="{70120FDD-CEA3-22FD-0E98-B25D66F8FD30}"/>
                  </a:ext>
                </a:extLst>
              </p:cNvPr>
              <p:cNvGrpSpPr/>
              <p:nvPr/>
            </p:nvGrpSpPr>
            <p:grpSpPr>
              <a:xfrm>
                <a:off x="7632985" y="2292625"/>
                <a:ext cx="760095" cy="64390"/>
                <a:chOff x="3507105" y="2188463"/>
                <a:chExt cx="760095" cy="64390"/>
              </a:xfrm>
            </p:grpSpPr>
            <p:cxnSp>
              <p:nvCxnSpPr>
                <p:cNvPr id="24" name="Straight Connector 23">
                  <a:extLst>
                    <a:ext uri="{FF2B5EF4-FFF2-40B4-BE49-F238E27FC236}">
                      <a16:creationId xmlns:a16="http://schemas.microsoft.com/office/drawing/2014/main" id="{F54838EC-6E6A-26FB-E8F9-40F3E84279E4}"/>
                    </a:ext>
                  </a:extLst>
                </p:cNvPr>
                <p:cNvCxnSpPr/>
                <p:nvPr/>
              </p:nvCxnSpPr>
              <p:spPr>
                <a:xfrm>
                  <a:off x="3529263" y="2188464"/>
                  <a:ext cx="737937" cy="0"/>
                </a:xfrm>
                <a:prstGeom prst="line">
                  <a:avLst/>
                </a:prstGeom>
              </p:spPr>
              <p:style>
                <a:lnRef idx="1">
                  <a:schemeClr val="dk1"/>
                </a:lnRef>
                <a:fillRef idx="0">
                  <a:schemeClr val="dk1"/>
                </a:fillRef>
                <a:effectRef idx="0">
                  <a:schemeClr val="dk1"/>
                </a:effectRef>
                <a:fontRef idx="minor">
                  <a:schemeClr val="tx1"/>
                </a:fontRef>
              </p:style>
            </p:cxnSp>
            <p:cxnSp>
              <p:nvCxnSpPr>
                <p:cNvPr id="25" name="Straight Connector 24">
                  <a:extLst>
                    <a:ext uri="{FF2B5EF4-FFF2-40B4-BE49-F238E27FC236}">
                      <a16:creationId xmlns:a16="http://schemas.microsoft.com/office/drawing/2014/main" id="{AE464125-FBAD-294E-C266-3B5222DBD765}"/>
                    </a:ext>
                  </a:extLst>
                </p:cNvPr>
                <p:cNvCxnSpPr/>
                <p:nvPr/>
              </p:nvCxnSpPr>
              <p:spPr>
                <a:xfrm flipH="1">
                  <a:off x="3507105"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9D56657A-3D0B-C3D1-9B9B-FD3D61C46816}"/>
                    </a:ext>
                  </a:extLst>
                </p:cNvPr>
                <p:cNvCxnSpPr/>
                <p:nvPr/>
              </p:nvCxnSpPr>
              <p:spPr>
                <a:xfrm flipH="1">
                  <a:off x="3618897"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72E80F1B-B5BD-6371-203B-C53D148C0510}"/>
                    </a:ext>
                  </a:extLst>
                </p:cNvPr>
                <p:cNvCxnSpPr/>
                <p:nvPr/>
              </p:nvCxnSpPr>
              <p:spPr>
                <a:xfrm flipH="1">
                  <a:off x="3730841"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8FCAB121-E192-99F3-29A9-9C41B2A93EB1}"/>
                    </a:ext>
                  </a:extLst>
                </p:cNvPr>
                <p:cNvCxnSpPr/>
                <p:nvPr/>
              </p:nvCxnSpPr>
              <p:spPr>
                <a:xfrm flipH="1">
                  <a:off x="3848023"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EBA20C43-C74E-8AB0-A5C6-99E97FCA11D8}"/>
                    </a:ext>
                  </a:extLst>
                </p:cNvPr>
                <p:cNvCxnSpPr/>
                <p:nvPr/>
              </p:nvCxnSpPr>
              <p:spPr>
                <a:xfrm flipH="1">
                  <a:off x="3967162" y="2195322"/>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7817B0A4-CE96-BE7A-92D3-378B412D306B}"/>
                    </a:ext>
                  </a:extLst>
                </p:cNvPr>
                <p:cNvCxnSpPr/>
                <p:nvPr/>
              </p:nvCxnSpPr>
              <p:spPr>
                <a:xfrm flipH="1">
                  <a:off x="4079080" y="2190559"/>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CF8C3A95-B160-C151-A546-E79560B7EA7B}"/>
                    </a:ext>
                  </a:extLst>
                </p:cNvPr>
                <p:cNvCxnSpPr/>
                <p:nvPr/>
              </p:nvCxnSpPr>
              <p:spPr>
                <a:xfrm flipH="1">
                  <a:off x="4182426" y="2194751"/>
                  <a:ext cx="78105" cy="57531"/>
                </a:xfrm>
                <a:prstGeom prst="line">
                  <a:avLst/>
                </a:prstGeom>
              </p:spPr>
              <p:style>
                <a:lnRef idx="1">
                  <a:schemeClr val="dk1"/>
                </a:lnRef>
                <a:fillRef idx="0">
                  <a:schemeClr val="dk1"/>
                </a:fillRef>
                <a:effectRef idx="0">
                  <a:schemeClr val="dk1"/>
                </a:effectRef>
                <a:fontRef idx="minor">
                  <a:schemeClr val="tx1"/>
                </a:fontRef>
              </p:style>
            </p:cxnSp>
          </p:grpSp>
          <p:cxnSp>
            <p:nvCxnSpPr>
              <p:cNvPr id="18" name="Straight Arrow Connector 17">
                <a:extLst>
                  <a:ext uri="{FF2B5EF4-FFF2-40B4-BE49-F238E27FC236}">
                    <a16:creationId xmlns:a16="http://schemas.microsoft.com/office/drawing/2014/main" id="{6BC1FE15-2124-6F80-9DD1-8353CB5F63C2}"/>
                  </a:ext>
                </a:extLst>
              </p:cNvPr>
              <p:cNvCxnSpPr>
                <a:cxnSpLocks/>
              </p:cNvCxnSpPr>
              <p:nvPr/>
            </p:nvCxnSpPr>
            <p:spPr>
              <a:xfrm>
                <a:off x="2642935" y="1611997"/>
                <a:ext cx="11380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EFD3432-12D7-1EEC-CC6A-A766002695F1}"/>
                  </a:ext>
                </a:extLst>
              </p:cNvPr>
              <p:cNvCxnSpPr>
                <a:cxnSpLocks/>
              </p:cNvCxnSpPr>
              <p:nvPr/>
            </p:nvCxnSpPr>
            <p:spPr>
              <a:xfrm>
                <a:off x="2646761" y="898759"/>
                <a:ext cx="5025276"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CB3D8578-986D-EE00-7CB9-24B24A6D2D88}"/>
                  </a:ext>
                </a:extLst>
              </p:cNvPr>
              <p:cNvCxnSpPr>
                <a:cxnSpLocks/>
              </p:cNvCxnSpPr>
              <p:nvPr/>
            </p:nvCxnSpPr>
            <p:spPr>
              <a:xfrm>
                <a:off x="2646775" y="2638470"/>
                <a:ext cx="54021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CBC3EB0C-9BE3-8F76-8A58-BE06218FCFCD}"/>
                  </a:ext>
                </a:extLst>
              </p:cNvPr>
              <p:cNvSpPr txBox="1"/>
              <p:nvPr/>
            </p:nvSpPr>
            <p:spPr>
              <a:xfrm>
                <a:off x="3015916" y="1322190"/>
                <a:ext cx="563827" cy="369332"/>
              </a:xfrm>
              <a:prstGeom prst="rect">
                <a:avLst/>
              </a:prstGeom>
              <a:noFill/>
            </p:spPr>
            <p:txBody>
              <a:bodyPr wrap="square" rtlCol="0">
                <a:spAutoFit/>
              </a:bodyPr>
              <a:lstStyle/>
              <a:p>
                <a:r>
                  <a:rPr lang="en-US" dirty="0"/>
                  <a:t>A</a:t>
                </a:r>
                <a:endParaRPr lang="en-IN" dirty="0"/>
              </a:p>
            </p:txBody>
          </p:sp>
          <p:sp>
            <p:nvSpPr>
              <p:cNvPr id="22" name="TextBox 21">
                <a:extLst>
                  <a:ext uri="{FF2B5EF4-FFF2-40B4-BE49-F238E27FC236}">
                    <a16:creationId xmlns:a16="http://schemas.microsoft.com/office/drawing/2014/main" id="{0CAC358E-6F47-B34A-BB92-CDAE6716E957}"/>
                  </a:ext>
                </a:extLst>
              </p:cNvPr>
              <p:cNvSpPr txBox="1"/>
              <p:nvPr/>
            </p:nvSpPr>
            <p:spPr>
              <a:xfrm>
                <a:off x="5060032" y="2553322"/>
                <a:ext cx="625642" cy="369332"/>
              </a:xfrm>
              <a:prstGeom prst="rect">
                <a:avLst/>
              </a:prstGeom>
              <a:noFill/>
            </p:spPr>
            <p:txBody>
              <a:bodyPr wrap="square" rtlCol="0">
                <a:spAutoFit/>
              </a:bodyPr>
              <a:lstStyle/>
              <a:p>
                <a:r>
                  <a:rPr lang="en-US" dirty="0"/>
                  <a:t>B</a:t>
                </a:r>
                <a:endParaRPr lang="en-IN" dirty="0"/>
              </a:p>
            </p:txBody>
          </p:sp>
          <p:cxnSp>
            <p:nvCxnSpPr>
              <p:cNvPr id="23" name="Straight Connector 22">
                <a:extLst>
                  <a:ext uri="{FF2B5EF4-FFF2-40B4-BE49-F238E27FC236}">
                    <a16:creationId xmlns:a16="http://schemas.microsoft.com/office/drawing/2014/main" id="{1FE277D7-9857-2EC4-A38F-7A5FF5C5DE8A}"/>
                  </a:ext>
                </a:extLst>
              </p:cNvPr>
              <p:cNvCxnSpPr>
                <a:cxnSpLocks/>
              </p:cNvCxnSpPr>
              <p:nvPr/>
            </p:nvCxnSpPr>
            <p:spPr>
              <a:xfrm flipV="1">
                <a:off x="2642935" y="673768"/>
                <a:ext cx="0" cy="2290592"/>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6" name="Group 5">
              <a:extLst>
                <a:ext uri="{FF2B5EF4-FFF2-40B4-BE49-F238E27FC236}">
                  <a16:creationId xmlns:a16="http://schemas.microsoft.com/office/drawing/2014/main" id="{590CA3CB-84DD-3C67-007E-750B7A0B1989}"/>
                </a:ext>
              </a:extLst>
            </p:cNvPr>
            <p:cNvGrpSpPr/>
            <p:nvPr/>
          </p:nvGrpSpPr>
          <p:grpSpPr>
            <a:xfrm>
              <a:off x="6340276" y="3262205"/>
              <a:ext cx="5231920" cy="733826"/>
              <a:chOff x="3774092" y="2276476"/>
              <a:chExt cx="5231920" cy="733826"/>
            </a:xfrm>
          </p:grpSpPr>
          <p:cxnSp>
            <p:nvCxnSpPr>
              <p:cNvPr id="7" name="Straight Arrow Connector 6">
                <a:extLst>
                  <a:ext uri="{FF2B5EF4-FFF2-40B4-BE49-F238E27FC236}">
                    <a16:creationId xmlns:a16="http://schemas.microsoft.com/office/drawing/2014/main" id="{6AC006B4-B081-B7A4-413C-BC681EE5F917}"/>
                  </a:ext>
                </a:extLst>
              </p:cNvPr>
              <p:cNvCxnSpPr>
                <a:cxnSpLocks/>
              </p:cNvCxnSpPr>
              <p:nvPr/>
            </p:nvCxnSpPr>
            <p:spPr>
              <a:xfrm flipH="1" flipV="1">
                <a:off x="3774092" y="2276476"/>
                <a:ext cx="13757" cy="6466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BC7FE14D-FF76-E987-7C88-C43B63AD7D21}"/>
                  </a:ext>
                </a:extLst>
              </p:cNvPr>
              <p:cNvCxnSpPr>
                <a:cxnSpLocks/>
              </p:cNvCxnSpPr>
              <p:nvPr/>
            </p:nvCxnSpPr>
            <p:spPr>
              <a:xfrm flipH="1" flipV="1">
                <a:off x="8010354" y="2363615"/>
                <a:ext cx="13757" cy="6466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9" name="TextBox 8">
                <a:extLst>
                  <a:ext uri="{FF2B5EF4-FFF2-40B4-BE49-F238E27FC236}">
                    <a16:creationId xmlns:a16="http://schemas.microsoft.com/office/drawing/2014/main" id="{A0A1831E-C6ED-1795-6684-65060332B899}"/>
                  </a:ext>
                </a:extLst>
              </p:cNvPr>
              <p:cNvSpPr txBox="1"/>
              <p:nvPr/>
            </p:nvSpPr>
            <p:spPr>
              <a:xfrm>
                <a:off x="8244012" y="2616096"/>
                <a:ext cx="762000" cy="369332"/>
              </a:xfrm>
              <a:prstGeom prst="rect">
                <a:avLst/>
              </a:prstGeom>
              <a:noFill/>
            </p:spPr>
            <p:txBody>
              <a:bodyPr wrap="square" rtlCol="0">
                <a:spAutoFit/>
              </a:bodyPr>
              <a:lstStyle/>
              <a:p>
                <a:r>
                  <a:rPr lang="en-US" dirty="0" err="1"/>
                  <a:t>Vb</a:t>
                </a:r>
                <a:endParaRPr lang="en-IN" dirty="0"/>
              </a:p>
            </p:txBody>
          </p:sp>
          <p:sp>
            <p:nvSpPr>
              <p:cNvPr id="10" name="TextBox 9">
                <a:extLst>
                  <a:ext uri="{FF2B5EF4-FFF2-40B4-BE49-F238E27FC236}">
                    <a16:creationId xmlns:a16="http://schemas.microsoft.com/office/drawing/2014/main" id="{10076977-5C09-4AD9-975B-9DDAE48CB25C}"/>
                  </a:ext>
                </a:extLst>
              </p:cNvPr>
              <p:cNvSpPr txBox="1"/>
              <p:nvPr/>
            </p:nvSpPr>
            <p:spPr>
              <a:xfrm>
                <a:off x="3849903" y="2616096"/>
                <a:ext cx="762000" cy="369332"/>
              </a:xfrm>
              <a:prstGeom prst="rect">
                <a:avLst/>
              </a:prstGeom>
              <a:noFill/>
            </p:spPr>
            <p:txBody>
              <a:bodyPr wrap="square" rtlCol="0">
                <a:spAutoFit/>
              </a:bodyPr>
              <a:lstStyle/>
              <a:p>
                <a:r>
                  <a:rPr lang="en-US" dirty="0" err="1"/>
                  <a:t>Va</a:t>
                </a:r>
                <a:endParaRPr lang="en-IN" dirty="0"/>
              </a:p>
            </p:txBody>
          </p:sp>
        </p:grpSp>
      </p:grpSp>
      <p:cxnSp>
        <p:nvCxnSpPr>
          <p:cNvPr id="41" name="Straight Connector 40">
            <a:extLst>
              <a:ext uri="{FF2B5EF4-FFF2-40B4-BE49-F238E27FC236}">
                <a16:creationId xmlns:a16="http://schemas.microsoft.com/office/drawing/2014/main" id="{461FCB6A-2447-4DA5-E214-6198F0027A9B}"/>
              </a:ext>
            </a:extLst>
          </p:cNvPr>
          <p:cNvCxnSpPr>
            <a:cxnSpLocks/>
          </p:cNvCxnSpPr>
          <p:nvPr/>
        </p:nvCxnSpPr>
        <p:spPr>
          <a:xfrm>
            <a:off x="8911389" y="990110"/>
            <a:ext cx="1624571" cy="316666"/>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DAC21ABB-3B33-0C0D-AC05-85A7339068EF}"/>
              </a:ext>
            </a:extLst>
          </p:cNvPr>
          <p:cNvCxnSpPr/>
          <p:nvPr/>
        </p:nvCxnSpPr>
        <p:spPr>
          <a:xfrm>
            <a:off x="8911389" y="993629"/>
            <a:ext cx="0" cy="753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22BEA89-705F-906F-B37D-A38B6F90643B}"/>
              </a:ext>
            </a:extLst>
          </p:cNvPr>
          <p:cNvCxnSpPr>
            <a:cxnSpLocks/>
          </p:cNvCxnSpPr>
          <p:nvPr/>
        </p:nvCxnSpPr>
        <p:spPr>
          <a:xfrm>
            <a:off x="9087853" y="1028700"/>
            <a:ext cx="0" cy="718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549747B-1021-8111-3DD3-A797FB9E5FD8}"/>
              </a:ext>
            </a:extLst>
          </p:cNvPr>
          <p:cNvCxnSpPr>
            <a:cxnSpLocks/>
          </p:cNvCxnSpPr>
          <p:nvPr/>
        </p:nvCxnSpPr>
        <p:spPr>
          <a:xfrm>
            <a:off x="9264316" y="1061720"/>
            <a:ext cx="0" cy="68540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C78D90C-EAAE-71F4-8408-9441740105E6}"/>
              </a:ext>
            </a:extLst>
          </p:cNvPr>
          <p:cNvCxnSpPr>
            <a:cxnSpLocks/>
          </p:cNvCxnSpPr>
          <p:nvPr/>
        </p:nvCxnSpPr>
        <p:spPr>
          <a:xfrm>
            <a:off x="9440778" y="1092200"/>
            <a:ext cx="0" cy="6549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21748E10-CCD6-64D7-0657-843CFAB3236C}"/>
              </a:ext>
            </a:extLst>
          </p:cNvPr>
          <p:cNvCxnSpPr>
            <a:cxnSpLocks/>
          </p:cNvCxnSpPr>
          <p:nvPr/>
        </p:nvCxnSpPr>
        <p:spPr>
          <a:xfrm>
            <a:off x="9603859" y="1122680"/>
            <a:ext cx="0" cy="6244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21F5E8-70D8-3A67-D782-93F114EB7C95}"/>
              </a:ext>
            </a:extLst>
          </p:cNvPr>
          <p:cNvCxnSpPr>
            <a:cxnSpLocks/>
          </p:cNvCxnSpPr>
          <p:nvPr/>
        </p:nvCxnSpPr>
        <p:spPr>
          <a:xfrm>
            <a:off x="9754704" y="1148443"/>
            <a:ext cx="0" cy="5986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EEBD1F7A-C526-F48D-B4AA-00B254CEF572}"/>
              </a:ext>
            </a:extLst>
          </p:cNvPr>
          <p:cNvCxnSpPr>
            <a:cxnSpLocks/>
          </p:cNvCxnSpPr>
          <p:nvPr/>
        </p:nvCxnSpPr>
        <p:spPr>
          <a:xfrm>
            <a:off x="9905725" y="1183640"/>
            <a:ext cx="0" cy="56348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B2F85223-2A13-E37E-8C5E-2670D6F486EB}"/>
              </a:ext>
            </a:extLst>
          </p:cNvPr>
          <p:cNvCxnSpPr>
            <a:cxnSpLocks/>
          </p:cNvCxnSpPr>
          <p:nvPr/>
        </p:nvCxnSpPr>
        <p:spPr>
          <a:xfrm>
            <a:off x="10063916" y="1206500"/>
            <a:ext cx="1254" cy="5402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07F3707-5E52-E59B-1B9C-8A5CE060EB71}"/>
              </a:ext>
            </a:extLst>
          </p:cNvPr>
          <p:cNvCxnSpPr>
            <a:cxnSpLocks/>
          </p:cNvCxnSpPr>
          <p:nvPr/>
        </p:nvCxnSpPr>
        <p:spPr>
          <a:xfrm>
            <a:off x="10214887" y="1249680"/>
            <a:ext cx="8021" cy="4958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13DDAA50-BF1B-43C5-FAF2-95D4589A02B6}"/>
              </a:ext>
            </a:extLst>
          </p:cNvPr>
          <p:cNvCxnSpPr>
            <a:cxnSpLocks/>
          </p:cNvCxnSpPr>
          <p:nvPr/>
        </p:nvCxnSpPr>
        <p:spPr>
          <a:xfrm>
            <a:off x="10388466" y="1270000"/>
            <a:ext cx="0" cy="4754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7CA5E895-6989-A3D5-591D-E3CA062B553F}"/>
              </a:ext>
            </a:extLst>
          </p:cNvPr>
          <p:cNvCxnSpPr>
            <a:cxnSpLocks/>
          </p:cNvCxnSpPr>
          <p:nvPr/>
        </p:nvCxnSpPr>
        <p:spPr>
          <a:xfrm>
            <a:off x="10535960" y="1306776"/>
            <a:ext cx="0" cy="447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D54AC87-F671-605C-8467-79547CFA4CC2}"/>
              </a:ext>
            </a:extLst>
          </p:cNvPr>
          <p:cNvCxnSpPr/>
          <p:nvPr/>
        </p:nvCxnSpPr>
        <p:spPr>
          <a:xfrm>
            <a:off x="9587817" y="749808"/>
            <a:ext cx="0" cy="9956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1" name="TextBox 70">
            <a:extLst>
              <a:ext uri="{FF2B5EF4-FFF2-40B4-BE49-F238E27FC236}">
                <a16:creationId xmlns:a16="http://schemas.microsoft.com/office/drawing/2014/main" id="{6EDEE52F-EC70-3C24-24F4-3BBC6CEABCC7}"/>
              </a:ext>
            </a:extLst>
          </p:cNvPr>
          <p:cNvSpPr txBox="1"/>
          <p:nvPr/>
        </p:nvSpPr>
        <p:spPr>
          <a:xfrm>
            <a:off x="9516729" y="779713"/>
            <a:ext cx="877997" cy="369332"/>
          </a:xfrm>
          <a:prstGeom prst="rect">
            <a:avLst/>
          </a:prstGeom>
          <a:noFill/>
        </p:spPr>
        <p:txBody>
          <a:bodyPr wrap="none" rtlCol="0">
            <a:spAutoFit/>
          </a:bodyPr>
          <a:lstStyle/>
          <a:p>
            <a:r>
              <a:rPr lang="en-IN" dirty="0" err="1"/>
              <a:t>Fy_Res</a:t>
            </a:r>
            <a:endParaRPr lang="en-IN" dirty="0"/>
          </a:p>
        </p:txBody>
      </p:sp>
      <p:sp>
        <p:nvSpPr>
          <p:cNvPr id="72" name="TextBox 71">
            <a:extLst>
              <a:ext uri="{FF2B5EF4-FFF2-40B4-BE49-F238E27FC236}">
                <a16:creationId xmlns:a16="http://schemas.microsoft.com/office/drawing/2014/main" id="{9438F099-C8AB-47EA-9598-634BD461582F}"/>
              </a:ext>
            </a:extLst>
          </p:cNvPr>
          <p:cNvSpPr txBox="1"/>
          <p:nvPr/>
        </p:nvSpPr>
        <p:spPr>
          <a:xfrm>
            <a:off x="6841958" y="568044"/>
            <a:ext cx="785023" cy="369332"/>
          </a:xfrm>
          <a:prstGeom prst="rect">
            <a:avLst/>
          </a:prstGeom>
          <a:noFill/>
        </p:spPr>
        <p:txBody>
          <a:bodyPr wrap="none" rtlCol="0">
            <a:spAutoFit/>
          </a:bodyPr>
          <a:lstStyle/>
          <a:p>
            <a:r>
              <a:rPr lang="en-IN" dirty="0" err="1"/>
              <a:t>X_Res</a:t>
            </a:r>
            <a:endParaRPr lang="en-IN" dirty="0"/>
          </a:p>
        </p:txBody>
      </p:sp>
      <p:sp>
        <p:nvSpPr>
          <p:cNvPr id="73" name="TextBox 72">
            <a:extLst>
              <a:ext uri="{FF2B5EF4-FFF2-40B4-BE49-F238E27FC236}">
                <a16:creationId xmlns:a16="http://schemas.microsoft.com/office/drawing/2014/main" id="{01291510-3C1B-232D-3432-3DC1B7DB413B}"/>
              </a:ext>
            </a:extLst>
          </p:cNvPr>
          <p:cNvSpPr txBox="1"/>
          <p:nvPr/>
        </p:nvSpPr>
        <p:spPr>
          <a:xfrm>
            <a:off x="7960608" y="1172782"/>
            <a:ext cx="990656" cy="369332"/>
          </a:xfrm>
          <a:prstGeom prst="rect">
            <a:avLst/>
          </a:prstGeom>
          <a:noFill/>
        </p:spPr>
        <p:txBody>
          <a:bodyPr wrap="none" rtlCol="0">
            <a:spAutoFit/>
          </a:bodyPr>
          <a:lstStyle/>
          <a:p>
            <a:r>
              <a:rPr lang="en-IN" dirty="0" err="1"/>
              <a:t>Fy_Start</a:t>
            </a:r>
            <a:endParaRPr lang="en-IN" dirty="0"/>
          </a:p>
        </p:txBody>
      </p:sp>
      <p:sp>
        <p:nvSpPr>
          <p:cNvPr id="74" name="TextBox 73">
            <a:extLst>
              <a:ext uri="{FF2B5EF4-FFF2-40B4-BE49-F238E27FC236}">
                <a16:creationId xmlns:a16="http://schemas.microsoft.com/office/drawing/2014/main" id="{1C9671A6-65A0-4882-7B0D-EF3C1FBEEB9F}"/>
              </a:ext>
            </a:extLst>
          </p:cNvPr>
          <p:cNvSpPr txBox="1"/>
          <p:nvPr/>
        </p:nvSpPr>
        <p:spPr>
          <a:xfrm>
            <a:off x="10492719" y="1245320"/>
            <a:ext cx="889987" cy="369332"/>
          </a:xfrm>
          <a:prstGeom prst="rect">
            <a:avLst/>
          </a:prstGeom>
          <a:noFill/>
        </p:spPr>
        <p:txBody>
          <a:bodyPr wrap="none" rtlCol="0">
            <a:spAutoFit/>
          </a:bodyPr>
          <a:lstStyle/>
          <a:p>
            <a:r>
              <a:rPr lang="en-IN" dirty="0" err="1"/>
              <a:t>Fy_End</a:t>
            </a:r>
            <a:endParaRPr lang="en-IN" dirty="0"/>
          </a:p>
        </p:txBody>
      </p:sp>
      <p:cxnSp>
        <p:nvCxnSpPr>
          <p:cNvPr id="76" name="Straight Connector 75">
            <a:extLst>
              <a:ext uri="{FF2B5EF4-FFF2-40B4-BE49-F238E27FC236}">
                <a16:creationId xmlns:a16="http://schemas.microsoft.com/office/drawing/2014/main" id="{EC7FB7C4-5E6B-0966-F52B-D1CE17B1520F}"/>
              </a:ext>
            </a:extLst>
          </p:cNvPr>
          <p:cNvCxnSpPr/>
          <p:nvPr/>
        </p:nvCxnSpPr>
        <p:spPr>
          <a:xfrm>
            <a:off x="5781725" y="5864371"/>
            <a:ext cx="2178883" cy="0"/>
          </a:xfrm>
          <a:prstGeom prst="line">
            <a:avLst/>
          </a:prstGeom>
        </p:spPr>
        <p:style>
          <a:lnRef idx="3">
            <a:schemeClr val="dk1"/>
          </a:lnRef>
          <a:fillRef idx="0">
            <a:schemeClr val="dk1"/>
          </a:fillRef>
          <a:effectRef idx="2">
            <a:schemeClr val="dk1"/>
          </a:effectRef>
          <a:fontRef idx="minor">
            <a:schemeClr val="tx1"/>
          </a:fontRef>
        </p:style>
      </p:cxnSp>
      <p:cxnSp>
        <p:nvCxnSpPr>
          <p:cNvPr id="77" name="Straight Connector 76">
            <a:extLst>
              <a:ext uri="{FF2B5EF4-FFF2-40B4-BE49-F238E27FC236}">
                <a16:creationId xmlns:a16="http://schemas.microsoft.com/office/drawing/2014/main" id="{95A746AE-6701-0199-DF90-137A0B5D0F39}"/>
              </a:ext>
            </a:extLst>
          </p:cNvPr>
          <p:cNvCxnSpPr/>
          <p:nvPr/>
        </p:nvCxnSpPr>
        <p:spPr>
          <a:xfrm>
            <a:off x="9294952" y="5864372"/>
            <a:ext cx="2178883" cy="0"/>
          </a:xfrm>
          <a:prstGeom prst="line">
            <a:avLst/>
          </a:prstGeom>
        </p:spPr>
        <p:style>
          <a:lnRef idx="3">
            <a:schemeClr val="dk1"/>
          </a:lnRef>
          <a:fillRef idx="0">
            <a:schemeClr val="dk1"/>
          </a:fillRef>
          <a:effectRef idx="2">
            <a:schemeClr val="dk1"/>
          </a:effectRef>
          <a:fontRef idx="minor">
            <a:schemeClr val="tx1"/>
          </a:fontRef>
        </p:style>
      </p:cxnSp>
      <p:cxnSp>
        <p:nvCxnSpPr>
          <p:cNvPr id="89" name="Straight Arrow Connector 88">
            <a:extLst>
              <a:ext uri="{FF2B5EF4-FFF2-40B4-BE49-F238E27FC236}">
                <a16:creationId xmlns:a16="http://schemas.microsoft.com/office/drawing/2014/main" id="{B41DB159-9F41-A272-31E1-6219C44FE155}"/>
              </a:ext>
            </a:extLst>
          </p:cNvPr>
          <p:cNvCxnSpPr>
            <a:cxnSpLocks/>
          </p:cNvCxnSpPr>
          <p:nvPr/>
        </p:nvCxnSpPr>
        <p:spPr>
          <a:xfrm>
            <a:off x="7111198" y="5346700"/>
            <a:ext cx="0" cy="5176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2" name="Group 41">
            <a:extLst>
              <a:ext uri="{FF2B5EF4-FFF2-40B4-BE49-F238E27FC236}">
                <a16:creationId xmlns:a16="http://schemas.microsoft.com/office/drawing/2014/main" id="{7BBFA959-D4A1-8E2C-FF0A-3D01400ABE13}"/>
              </a:ext>
            </a:extLst>
          </p:cNvPr>
          <p:cNvGrpSpPr/>
          <p:nvPr/>
        </p:nvGrpSpPr>
        <p:grpSpPr>
          <a:xfrm>
            <a:off x="6761747" y="5237747"/>
            <a:ext cx="881276" cy="626624"/>
            <a:chOff x="6761747" y="5237747"/>
            <a:chExt cx="881276" cy="626624"/>
          </a:xfrm>
        </p:grpSpPr>
        <p:cxnSp>
          <p:nvCxnSpPr>
            <p:cNvPr id="79" name="Straight Arrow Connector 78">
              <a:extLst>
                <a:ext uri="{FF2B5EF4-FFF2-40B4-BE49-F238E27FC236}">
                  <a16:creationId xmlns:a16="http://schemas.microsoft.com/office/drawing/2014/main" id="{0E800538-70C2-B05C-C834-12D1279788A1}"/>
                </a:ext>
              </a:extLst>
            </p:cNvPr>
            <p:cNvCxnSpPr/>
            <p:nvPr/>
          </p:nvCxnSpPr>
          <p:spPr>
            <a:xfrm>
              <a:off x="6761747" y="5237747"/>
              <a:ext cx="0" cy="6266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07BDA11-7E7F-F544-3A7D-1C6699B6440C}"/>
                </a:ext>
              </a:extLst>
            </p:cNvPr>
            <p:cNvCxnSpPr/>
            <p:nvPr/>
          </p:nvCxnSpPr>
          <p:spPr>
            <a:xfrm>
              <a:off x="7643023" y="5494421"/>
              <a:ext cx="0" cy="369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AAA4C57D-8D35-B8E1-E0CF-6B963622EFAB}"/>
                </a:ext>
              </a:extLst>
            </p:cNvPr>
            <p:cNvCxnSpPr/>
            <p:nvPr/>
          </p:nvCxnSpPr>
          <p:spPr>
            <a:xfrm>
              <a:off x="6761747" y="5237747"/>
              <a:ext cx="881276" cy="272716"/>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571FF33-7C2E-79EB-2BF2-E5BB8E912D7F}"/>
                </a:ext>
              </a:extLst>
            </p:cNvPr>
            <p:cNvCxnSpPr>
              <a:cxnSpLocks/>
            </p:cNvCxnSpPr>
            <p:nvPr/>
          </p:nvCxnSpPr>
          <p:spPr>
            <a:xfrm>
              <a:off x="6858000" y="5267960"/>
              <a:ext cx="0" cy="5964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F5575251-921C-9F3C-A519-203B7D057817}"/>
                </a:ext>
              </a:extLst>
            </p:cNvPr>
            <p:cNvCxnSpPr>
              <a:cxnSpLocks/>
            </p:cNvCxnSpPr>
            <p:nvPr/>
          </p:nvCxnSpPr>
          <p:spPr>
            <a:xfrm>
              <a:off x="6991854" y="5306060"/>
              <a:ext cx="0" cy="5583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1" name="Straight Arrow Connector 90">
              <a:extLst>
                <a:ext uri="{FF2B5EF4-FFF2-40B4-BE49-F238E27FC236}">
                  <a16:creationId xmlns:a16="http://schemas.microsoft.com/office/drawing/2014/main" id="{0A626C62-3A2B-787A-85AB-4A79349B8DB7}"/>
                </a:ext>
              </a:extLst>
            </p:cNvPr>
            <p:cNvCxnSpPr>
              <a:cxnSpLocks/>
            </p:cNvCxnSpPr>
            <p:nvPr/>
          </p:nvCxnSpPr>
          <p:spPr>
            <a:xfrm>
              <a:off x="7222156" y="5374105"/>
              <a:ext cx="0" cy="4902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40C56589-361C-7E15-9C8C-C04DFFDE1C2B}"/>
                </a:ext>
              </a:extLst>
            </p:cNvPr>
            <p:cNvCxnSpPr>
              <a:cxnSpLocks/>
            </p:cNvCxnSpPr>
            <p:nvPr/>
          </p:nvCxnSpPr>
          <p:spPr>
            <a:xfrm>
              <a:off x="7337392" y="5420360"/>
              <a:ext cx="0" cy="444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A156485A-3BE3-7765-CAF6-80F627295421}"/>
                </a:ext>
              </a:extLst>
            </p:cNvPr>
            <p:cNvCxnSpPr>
              <a:cxnSpLocks/>
            </p:cNvCxnSpPr>
            <p:nvPr/>
          </p:nvCxnSpPr>
          <p:spPr>
            <a:xfrm>
              <a:off x="7448082" y="5455920"/>
              <a:ext cx="0" cy="408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E05811B9-1625-4E97-0FE9-BE7FB0B12686}"/>
                </a:ext>
              </a:extLst>
            </p:cNvPr>
            <p:cNvCxnSpPr>
              <a:cxnSpLocks/>
            </p:cNvCxnSpPr>
            <p:nvPr/>
          </p:nvCxnSpPr>
          <p:spPr>
            <a:xfrm>
              <a:off x="7554130" y="5494421"/>
              <a:ext cx="0" cy="3699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EAEF96C6-1292-342A-09E3-485E8152DAE9}"/>
              </a:ext>
            </a:extLst>
          </p:cNvPr>
          <p:cNvGrpSpPr/>
          <p:nvPr/>
        </p:nvGrpSpPr>
        <p:grpSpPr>
          <a:xfrm>
            <a:off x="10200680" y="5299964"/>
            <a:ext cx="886583" cy="558311"/>
            <a:chOff x="10200680" y="5299964"/>
            <a:chExt cx="886583" cy="558311"/>
          </a:xfrm>
        </p:grpSpPr>
        <p:cxnSp>
          <p:nvCxnSpPr>
            <p:cNvPr id="107" name="Straight Arrow Connector 106">
              <a:extLst>
                <a:ext uri="{FF2B5EF4-FFF2-40B4-BE49-F238E27FC236}">
                  <a16:creationId xmlns:a16="http://schemas.microsoft.com/office/drawing/2014/main" id="{130ABF43-1F41-14DC-B683-45D8516CFA5F}"/>
                </a:ext>
              </a:extLst>
            </p:cNvPr>
            <p:cNvCxnSpPr>
              <a:cxnSpLocks/>
            </p:cNvCxnSpPr>
            <p:nvPr/>
          </p:nvCxnSpPr>
          <p:spPr>
            <a:xfrm>
              <a:off x="10200680" y="5620512"/>
              <a:ext cx="5307" cy="237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1D55D5C1-EE98-323B-A2E4-6B0263D9202B}"/>
                </a:ext>
              </a:extLst>
            </p:cNvPr>
            <p:cNvCxnSpPr>
              <a:cxnSpLocks/>
            </p:cNvCxnSpPr>
            <p:nvPr/>
          </p:nvCxnSpPr>
          <p:spPr>
            <a:xfrm>
              <a:off x="11087263" y="5306060"/>
              <a:ext cx="0" cy="552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F911A666-6659-1D13-A29C-9EB7611C904B}"/>
                </a:ext>
              </a:extLst>
            </p:cNvPr>
            <p:cNvCxnSpPr>
              <a:cxnSpLocks/>
            </p:cNvCxnSpPr>
            <p:nvPr/>
          </p:nvCxnSpPr>
          <p:spPr>
            <a:xfrm>
              <a:off x="10302240" y="5589270"/>
              <a:ext cx="0" cy="269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EE62D8EE-7D01-FF14-3BF7-B87427EC9C9B}"/>
                </a:ext>
              </a:extLst>
            </p:cNvPr>
            <p:cNvCxnSpPr>
              <a:cxnSpLocks/>
            </p:cNvCxnSpPr>
            <p:nvPr/>
          </p:nvCxnSpPr>
          <p:spPr>
            <a:xfrm>
              <a:off x="10431817" y="5537727"/>
              <a:ext cx="4277" cy="320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39A54F29-D7D3-3315-FA14-5FF2EF456AC5}"/>
                </a:ext>
              </a:extLst>
            </p:cNvPr>
            <p:cNvCxnSpPr>
              <a:cxnSpLocks/>
            </p:cNvCxnSpPr>
            <p:nvPr/>
          </p:nvCxnSpPr>
          <p:spPr>
            <a:xfrm>
              <a:off x="10551161" y="5494421"/>
              <a:ext cx="4277" cy="363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40B1C679-A6DB-FFE6-A4E3-E06100AA2460}"/>
                </a:ext>
              </a:extLst>
            </p:cNvPr>
            <p:cNvCxnSpPr>
              <a:cxnSpLocks/>
            </p:cNvCxnSpPr>
            <p:nvPr/>
          </p:nvCxnSpPr>
          <p:spPr>
            <a:xfrm>
              <a:off x="10666396" y="5449824"/>
              <a:ext cx="0" cy="408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E0EFE656-0635-04F8-E754-B8A40DDAFE1C}"/>
                </a:ext>
              </a:extLst>
            </p:cNvPr>
            <p:cNvCxnSpPr>
              <a:cxnSpLocks/>
            </p:cNvCxnSpPr>
            <p:nvPr/>
          </p:nvCxnSpPr>
          <p:spPr>
            <a:xfrm>
              <a:off x="10781632" y="5414264"/>
              <a:ext cx="0" cy="444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342BC7CC-96E8-93C4-08CC-71235AD6C89C}"/>
                </a:ext>
              </a:extLst>
            </p:cNvPr>
            <p:cNvCxnSpPr>
              <a:cxnSpLocks/>
            </p:cNvCxnSpPr>
            <p:nvPr/>
          </p:nvCxnSpPr>
          <p:spPr>
            <a:xfrm>
              <a:off x="10892322" y="5374105"/>
              <a:ext cx="0" cy="484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918900F8-70BB-FC6D-DD09-E19B5D20A273}"/>
                </a:ext>
              </a:extLst>
            </p:cNvPr>
            <p:cNvCxnSpPr>
              <a:cxnSpLocks/>
            </p:cNvCxnSpPr>
            <p:nvPr/>
          </p:nvCxnSpPr>
          <p:spPr>
            <a:xfrm>
              <a:off x="10998370" y="5346700"/>
              <a:ext cx="0" cy="51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6118C187-F036-1AE8-2D13-16E0A358F63F}"/>
                </a:ext>
              </a:extLst>
            </p:cNvPr>
            <p:cNvCxnSpPr/>
            <p:nvPr/>
          </p:nvCxnSpPr>
          <p:spPr>
            <a:xfrm flipV="1">
              <a:off x="10200680" y="5299964"/>
              <a:ext cx="886583" cy="32054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48" name="Straight Arrow Connector 147">
            <a:extLst>
              <a:ext uri="{FF2B5EF4-FFF2-40B4-BE49-F238E27FC236}">
                <a16:creationId xmlns:a16="http://schemas.microsoft.com/office/drawing/2014/main" id="{ADC012B2-884C-6462-3C61-A7F548D32C66}"/>
              </a:ext>
            </a:extLst>
          </p:cNvPr>
          <p:cNvCxnSpPr>
            <a:cxnSpLocks/>
          </p:cNvCxnSpPr>
          <p:nvPr/>
        </p:nvCxnSpPr>
        <p:spPr>
          <a:xfrm>
            <a:off x="5789476" y="6129606"/>
            <a:ext cx="98002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F8613A0A-DBD9-8FBF-C81A-C49884CFC2B3}"/>
              </a:ext>
            </a:extLst>
          </p:cNvPr>
          <p:cNvCxnSpPr>
            <a:cxnSpLocks/>
          </p:cNvCxnSpPr>
          <p:nvPr/>
        </p:nvCxnSpPr>
        <p:spPr>
          <a:xfrm>
            <a:off x="5789476" y="6297246"/>
            <a:ext cx="191434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2" name="TextBox 151">
            <a:extLst>
              <a:ext uri="{FF2B5EF4-FFF2-40B4-BE49-F238E27FC236}">
                <a16:creationId xmlns:a16="http://schemas.microsoft.com/office/drawing/2014/main" id="{3D072CC9-1F38-355B-A66A-C80749712CD7}"/>
              </a:ext>
            </a:extLst>
          </p:cNvPr>
          <p:cNvSpPr txBox="1"/>
          <p:nvPr/>
        </p:nvSpPr>
        <p:spPr>
          <a:xfrm>
            <a:off x="5914123" y="5821680"/>
            <a:ext cx="759823" cy="369332"/>
          </a:xfrm>
          <a:prstGeom prst="rect">
            <a:avLst/>
          </a:prstGeom>
          <a:noFill/>
        </p:spPr>
        <p:txBody>
          <a:bodyPr wrap="none" rtlCol="0">
            <a:spAutoFit/>
          </a:bodyPr>
          <a:lstStyle/>
          <a:p>
            <a:r>
              <a:rPr lang="en-IN" dirty="0" err="1"/>
              <a:t>xStart</a:t>
            </a:r>
            <a:endParaRPr lang="en-IN" dirty="0"/>
          </a:p>
        </p:txBody>
      </p:sp>
      <p:sp>
        <p:nvSpPr>
          <p:cNvPr id="153" name="TextBox 152">
            <a:extLst>
              <a:ext uri="{FF2B5EF4-FFF2-40B4-BE49-F238E27FC236}">
                <a16:creationId xmlns:a16="http://schemas.microsoft.com/office/drawing/2014/main" id="{88FEB700-14BC-795B-BC68-59662FA3383C}"/>
              </a:ext>
            </a:extLst>
          </p:cNvPr>
          <p:cNvSpPr txBox="1"/>
          <p:nvPr/>
        </p:nvSpPr>
        <p:spPr>
          <a:xfrm>
            <a:off x="6226569" y="6218279"/>
            <a:ext cx="659155" cy="369332"/>
          </a:xfrm>
          <a:prstGeom prst="rect">
            <a:avLst/>
          </a:prstGeom>
          <a:noFill/>
        </p:spPr>
        <p:txBody>
          <a:bodyPr wrap="none" rtlCol="0">
            <a:spAutoFit/>
          </a:bodyPr>
          <a:lstStyle/>
          <a:p>
            <a:r>
              <a:rPr lang="en-IN" dirty="0" err="1"/>
              <a:t>xEnd</a:t>
            </a:r>
            <a:endParaRPr lang="en-IN" dirty="0"/>
          </a:p>
        </p:txBody>
      </p:sp>
      <p:sp>
        <p:nvSpPr>
          <p:cNvPr id="155" name="TextBox 154">
            <a:extLst>
              <a:ext uri="{FF2B5EF4-FFF2-40B4-BE49-F238E27FC236}">
                <a16:creationId xmlns:a16="http://schemas.microsoft.com/office/drawing/2014/main" id="{E66AC325-A94B-53D7-B81C-D630F22BFF10}"/>
              </a:ext>
            </a:extLst>
          </p:cNvPr>
          <p:cNvSpPr txBox="1"/>
          <p:nvPr/>
        </p:nvSpPr>
        <p:spPr>
          <a:xfrm>
            <a:off x="6009584" y="5409467"/>
            <a:ext cx="990656" cy="307777"/>
          </a:xfrm>
          <a:prstGeom prst="rect">
            <a:avLst/>
          </a:prstGeom>
          <a:noFill/>
        </p:spPr>
        <p:txBody>
          <a:bodyPr wrap="square" rtlCol="0">
            <a:spAutoFit/>
          </a:bodyPr>
          <a:lstStyle/>
          <a:p>
            <a:r>
              <a:rPr lang="en-IN" sz="1400" dirty="0" err="1"/>
              <a:t>Fy_Start</a:t>
            </a:r>
            <a:endParaRPr lang="en-IN" sz="1400" dirty="0"/>
          </a:p>
        </p:txBody>
      </p:sp>
      <p:sp>
        <p:nvSpPr>
          <p:cNvPr id="156" name="TextBox 155">
            <a:extLst>
              <a:ext uri="{FF2B5EF4-FFF2-40B4-BE49-F238E27FC236}">
                <a16:creationId xmlns:a16="http://schemas.microsoft.com/office/drawing/2014/main" id="{8112ECFF-1D1B-31D1-5D59-3544356EA9C6}"/>
              </a:ext>
            </a:extLst>
          </p:cNvPr>
          <p:cNvSpPr txBox="1"/>
          <p:nvPr/>
        </p:nvSpPr>
        <p:spPr>
          <a:xfrm>
            <a:off x="7686510" y="5480277"/>
            <a:ext cx="990656" cy="307777"/>
          </a:xfrm>
          <a:prstGeom prst="rect">
            <a:avLst/>
          </a:prstGeom>
          <a:noFill/>
        </p:spPr>
        <p:txBody>
          <a:bodyPr wrap="square" rtlCol="0">
            <a:spAutoFit/>
          </a:bodyPr>
          <a:lstStyle/>
          <a:p>
            <a:r>
              <a:rPr lang="en-IN" sz="1400" dirty="0" err="1"/>
              <a:t>Fy_End</a:t>
            </a:r>
            <a:endParaRPr lang="en-IN" sz="1400" dirty="0"/>
          </a:p>
        </p:txBody>
      </p:sp>
      <p:cxnSp>
        <p:nvCxnSpPr>
          <p:cNvPr id="157" name="Straight Arrow Connector 156">
            <a:extLst>
              <a:ext uri="{FF2B5EF4-FFF2-40B4-BE49-F238E27FC236}">
                <a16:creationId xmlns:a16="http://schemas.microsoft.com/office/drawing/2014/main" id="{09FE96E7-D928-45C3-79F0-134C6C6E67B7}"/>
              </a:ext>
            </a:extLst>
          </p:cNvPr>
          <p:cNvCxnSpPr>
            <a:cxnSpLocks/>
          </p:cNvCxnSpPr>
          <p:nvPr/>
        </p:nvCxnSpPr>
        <p:spPr>
          <a:xfrm>
            <a:off x="9287056" y="6114366"/>
            <a:ext cx="98002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02225C99-74CE-B951-56C6-2C326E3669B6}"/>
              </a:ext>
            </a:extLst>
          </p:cNvPr>
          <p:cNvCxnSpPr>
            <a:cxnSpLocks/>
          </p:cNvCxnSpPr>
          <p:nvPr/>
        </p:nvCxnSpPr>
        <p:spPr>
          <a:xfrm>
            <a:off x="9287056" y="6282006"/>
            <a:ext cx="191434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59" name="TextBox 158">
            <a:extLst>
              <a:ext uri="{FF2B5EF4-FFF2-40B4-BE49-F238E27FC236}">
                <a16:creationId xmlns:a16="http://schemas.microsoft.com/office/drawing/2014/main" id="{59DEAE7A-BD45-ACE5-F6B1-10A1CCAF65E8}"/>
              </a:ext>
            </a:extLst>
          </p:cNvPr>
          <p:cNvSpPr txBox="1"/>
          <p:nvPr/>
        </p:nvSpPr>
        <p:spPr>
          <a:xfrm>
            <a:off x="9411703" y="5806440"/>
            <a:ext cx="759823" cy="369332"/>
          </a:xfrm>
          <a:prstGeom prst="rect">
            <a:avLst/>
          </a:prstGeom>
          <a:noFill/>
        </p:spPr>
        <p:txBody>
          <a:bodyPr wrap="none" rtlCol="0">
            <a:spAutoFit/>
          </a:bodyPr>
          <a:lstStyle/>
          <a:p>
            <a:r>
              <a:rPr lang="en-IN" dirty="0" err="1"/>
              <a:t>xStart</a:t>
            </a:r>
            <a:endParaRPr lang="en-IN" dirty="0"/>
          </a:p>
        </p:txBody>
      </p:sp>
      <p:sp>
        <p:nvSpPr>
          <p:cNvPr id="160" name="TextBox 159">
            <a:extLst>
              <a:ext uri="{FF2B5EF4-FFF2-40B4-BE49-F238E27FC236}">
                <a16:creationId xmlns:a16="http://schemas.microsoft.com/office/drawing/2014/main" id="{862BC78F-1EF1-49AD-E91A-A9858EA352B6}"/>
              </a:ext>
            </a:extLst>
          </p:cNvPr>
          <p:cNvSpPr txBox="1"/>
          <p:nvPr/>
        </p:nvSpPr>
        <p:spPr>
          <a:xfrm>
            <a:off x="9724149" y="6203039"/>
            <a:ext cx="659155" cy="369332"/>
          </a:xfrm>
          <a:prstGeom prst="rect">
            <a:avLst/>
          </a:prstGeom>
          <a:noFill/>
        </p:spPr>
        <p:txBody>
          <a:bodyPr wrap="none" rtlCol="0">
            <a:spAutoFit/>
          </a:bodyPr>
          <a:lstStyle/>
          <a:p>
            <a:r>
              <a:rPr lang="en-IN" dirty="0" err="1"/>
              <a:t>xEnd</a:t>
            </a:r>
            <a:endParaRPr lang="en-IN" dirty="0"/>
          </a:p>
        </p:txBody>
      </p:sp>
      <p:sp>
        <p:nvSpPr>
          <p:cNvPr id="161" name="TextBox 160">
            <a:extLst>
              <a:ext uri="{FF2B5EF4-FFF2-40B4-BE49-F238E27FC236}">
                <a16:creationId xmlns:a16="http://schemas.microsoft.com/office/drawing/2014/main" id="{AE33FC39-5D5C-DF54-788B-EB2253368EBF}"/>
              </a:ext>
            </a:extLst>
          </p:cNvPr>
          <p:cNvSpPr txBox="1"/>
          <p:nvPr/>
        </p:nvSpPr>
        <p:spPr>
          <a:xfrm>
            <a:off x="9394443" y="5524984"/>
            <a:ext cx="850179" cy="307777"/>
          </a:xfrm>
          <a:prstGeom prst="rect">
            <a:avLst/>
          </a:prstGeom>
          <a:noFill/>
        </p:spPr>
        <p:txBody>
          <a:bodyPr wrap="square" rtlCol="0">
            <a:spAutoFit/>
          </a:bodyPr>
          <a:lstStyle/>
          <a:p>
            <a:r>
              <a:rPr lang="en-IN" sz="1400" dirty="0" err="1"/>
              <a:t>Fy_Start</a:t>
            </a:r>
            <a:endParaRPr lang="en-IN" sz="1400" dirty="0"/>
          </a:p>
        </p:txBody>
      </p:sp>
      <p:sp>
        <p:nvSpPr>
          <p:cNvPr id="162" name="TextBox 161">
            <a:extLst>
              <a:ext uri="{FF2B5EF4-FFF2-40B4-BE49-F238E27FC236}">
                <a16:creationId xmlns:a16="http://schemas.microsoft.com/office/drawing/2014/main" id="{E95D56E6-9901-AC07-1D37-E5584BD128BB}"/>
              </a:ext>
            </a:extLst>
          </p:cNvPr>
          <p:cNvSpPr txBox="1"/>
          <p:nvPr/>
        </p:nvSpPr>
        <p:spPr>
          <a:xfrm>
            <a:off x="11042212" y="5488476"/>
            <a:ext cx="990656" cy="307777"/>
          </a:xfrm>
          <a:prstGeom prst="rect">
            <a:avLst/>
          </a:prstGeom>
          <a:noFill/>
        </p:spPr>
        <p:txBody>
          <a:bodyPr wrap="square" rtlCol="0">
            <a:spAutoFit/>
          </a:bodyPr>
          <a:lstStyle/>
          <a:p>
            <a:r>
              <a:rPr lang="en-IN" sz="1400" dirty="0" err="1"/>
              <a:t>Fy_End</a:t>
            </a:r>
            <a:endParaRPr lang="en-IN" sz="1400" dirty="0"/>
          </a:p>
        </p:txBody>
      </p:sp>
      <p:cxnSp>
        <p:nvCxnSpPr>
          <p:cNvPr id="164" name="Straight Arrow Connector 163">
            <a:extLst>
              <a:ext uri="{FF2B5EF4-FFF2-40B4-BE49-F238E27FC236}">
                <a16:creationId xmlns:a16="http://schemas.microsoft.com/office/drawing/2014/main" id="{12A59710-142D-3D49-EF13-0BD74410EF07}"/>
              </a:ext>
            </a:extLst>
          </p:cNvPr>
          <p:cNvCxnSpPr/>
          <p:nvPr/>
        </p:nvCxnSpPr>
        <p:spPr>
          <a:xfrm>
            <a:off x="7111198" y="4998720"/>
            <a:ext cx="0" cy="859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5" name="TextBox 164">
            <a:extLst>
              <a:ext uri="{FF2B5EF4-FFF2-40B4-BE49-F238E27FC236}">
                <a16:creationId xmlns:a16="http://schemas.microsoft.com/office/drawing/2014/main" id="{153AA752-2EF2-5A73-6C5D-13507DEA67B0}"/>
              </a:ext>
            </a:extLst>
          </p:cNvPr>
          <p:cNvSpPr txBox="1"/>
          <p:nvPr/>
        </p:nvSpPr>
        <p:spPr>
          <a:xfrm>
            <a:off x="7091221" y="4917346"/>
            <a:ext cx="723403" cy="307777"/>
          </a:xfrm>
          <a:prstGeom prst="rect">
            <a:avLst/>
          </a:prstGeom>
          <a:noFill/>
        </p:spPr>
        <p:txBody>
          <a:bodyPr wrap="none" rtlCol="0">
            <a:spAutoFit/>
          </a:bodyPr>
          <a:lstStyle/>
          <a:p>
            <a:r>
              <a:rPr lang="en-IN" sz="1400" dirty="0" err="1"/>
              <a:t>Fy_Res</a:t>
            </a:r>
            <a:endParaRPr lang="en-IN" sz="1400" dirty="0"/>
          </a:p>
        </p:txBody>
      </p:sp>
      <p:cxnSp>
        <p:nvCxnSpPr>
          <p:cNvPr id="167" name="Straight Arrow Connector 166">
            <a:extLst>
              <a:ext uri="{FF2B5EF4-FFF2-40B4-BE49-F238E27FC236}">
                <a16:creationId xmlns:a16="http://schemas.microsoft.com/office/drawing/2014/main" id="{624D1ED9-D5F8-9A79-A041-1495CEE885BD}"/>
              </a:ext>
            </a:extLst>
          </p:cNvPr>
          <p:cNvCxnSpPr/>
          <p:nvPr/>
        </p:nvCxnSpPr>
        <p:spPr>
          <a:xfrm>
            <a:off x="5781725" y="5103513"/>
            <a:ext cx="130949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68" name="TextBox 167">
            <a:extLst>
              <a:ext uri="{FF2B5EF4-FFF2-40B4-BE49-F238E27FC236}">
                <a16:creationId xmlns:a16="http://schemas.microsoft.com/office/drawing/2014/main" id="{D43E2F57-CE78-B106-12AE-9A0070F00367}"/>
              </a:ext>
            </a:extLst>
          </p:cNvPr>
          <p:cNvSpPr txBox="1"/>
          <p:nvPr/>
        </p:nvSpPr>
        <p:spPr>
          <a:xfrm>
            <a:off x="5996989" y="4823460"/>
            <a:ext cx="762581" cy="369332"/>
          </a:xfrm>
          <a:prstGeom prst="rect">
            <a:avLst/>
          </a:prstGeom>
          <a:noFill/>
        </p:spPr>
        <p:txBody>
          <a:bodyPr wrap="none" rtlCol="0">
            <a:spAutoFit/>
          </a:bodyPr>
          <a:lstStyle/>
          <a:p>
            <a:r>
              <a:rPr lang="en-IN" dirty="0" err="1"/>
              <a:t>x_Res</a:t>
            </a:r>
            <a:endParaRPr lang="en-IN" dirty="0"/>
          </a:p>
        </p:txBody>
      </p:sp>
      <p:sp>
        <p:nvSpPr>
          <p:cNvPr id="169" name="TextBox 168">
            <a:extLst>
              <a:ext uri="{FF2B5EF4-FFF2-40B4-BE49-F238E27FC236}">
                <a16:creationId xmlns:a16="http://schemas.microsoft.com/office/drawing/2014/main" id="{BEFFBE70-FF02-6F3F-26DF-A5E784B94852}"/>
              </a:ext>
            </a:extLst>
          </p:cNvPr>
          <p:cNvSpPr txBox="1"/>
          <p:nvPr/>
        </p:nvSpPr>
        <p:spPr>
          <a:xfrm>
            <a:off x="9623780" y="4841960"/>
            <a:ext cx="762581" cy="369332"/>
          </a:xfrm>
          <a:prstGeom prst="rect">
            <a:avLst/>
          </a:prstGeom>
          <a:noFill/>
        </p:spPr>
        <p:txBody>
          <a:bodyPr wrap="none" rtlCol="0">
            <a:spAutoFit/>
          </a:bodyPr>
          <a:lstStyle/>
          <a:p>
            <a:r>
              <a:rPr lang="en-IN" dirty="0" err="1"/>
              <a:t>x_Res</a:t>
            </a:r>
            <a:endParaRPr lang="en-IN" dirty="0"/>
          </a:p>
        </p:txBody>
      </p:sp>
      <p:cxnSp>
        <p:nvCxnSpPr>
          <p:cNvPr id="170" name="Straight Arrow Connector 169">
            <a:extLst>
              <a:ext uri="{FF2B5EF4-FFF2-40B4-BE49-F238E27FC236}">
                <a16:creationId xmlns:a16="http://schemas.microsoft.com/office/drawing/2014/main" id="{44747191-7456-7494-ED65-9CA759DDCA09}"/>
              </a:ext>
            </a:extLst>
          </p:cNvPr>
          <p:cNvCxnSpPr/>
          <p:nvPr/>
        </p:nvCxnSpPr>
        <p:spPr>
          <a:xfrm>
            <a:off x="10798610" y="4973206"/>
            <a:ext cx="0" cy="85955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1" name="Straight Arrow Connector 170">
            <a:extLst>
              <a:ext uri="{FF2B5EF4-FFF2-40B4-BE49-F238E27FC236}">
                <a16:creationId xmlns:a16="http://schemas.microsoft.com/office/drawing/2014/main" id="{6CF249E1-46BB-24A5-E5D6-34267E7AAE76}"/>
              </a:ext>
            </a:extLst>
          </p:cNvPr>
          <p:cNvCxnSpPr>
            <a:cxnSpLocks/>
          </p:cNvCxnSpPr>
          <p:nvPr/>
        </p:nvCxnSpPr>
        <p:spPr>
          <a:xfrm flipV="1">
            <a:off x="9326031" y="5225123"/>
            <a:ext cx="1455601" cy="2571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3" name="TextBox 172">
            <a:extLst>
              <a:ext uri="{FF2B5EF4-FFF2-40B4-BE49-F238E27FC236}">
                <a16:creationId xmlns:a16="http://schemas.microsoft.com/office/drawing/2014/main" id="{EC8AA3E8-491D-773B-6C1F-5CEA60FEE0F6}"/>
              </a:ext>
            </a:extLst>
          </p:cNvPr>
          <p:cNvSpPr txBox="1"/>
          <p:nvPr/>
        </p:nvSpPr>
        <p:spPr>
          <a:xfrm>
            <a:off x="6210259" y="4352985"/>
            <a:ext cx="848309" cy="369332"/>
          </a:xfrm>
          <a:prstGeom prst="rect">
            <a:avLst/>
          </a:prstGeom>
          <a:noFill/>
        </p:spPr>
        <p:txBody>
          <a:bodyPr wrap="none" rtlCol="0">
            <a:spAutoFit/>
          </a:bodyPr>
          <a:lstStyle/>
          <a:p>
            <a:r>
              <a:rPr lang="en-IN" dirty="0">
                <a:highlight>
                  <a:srgbClr val="FFFF00"/>
                </a:highlight>
              </a:rPr>
              <a:t>Case A</a:t>
            </a:r>
          </a:p>
        </p:txBody>
      </p:sp>
      <p:sp>
        <p:nvSpPr>
          <p:cNvPr id="174" name="TextBox 173">
            <a:extLst>
              <a:ext uri="{FF2B5EF4-FFF2-40B4-BE49-F238E27FC236}">
                <a16:creationId xmlns:a16="http://schemas.microsoft.com/office/drawing/2014/main" id="{5AE25CA0-489F-D8C5-C0B8-54721F04CF50}"/>
              </a:ext>
            </a:extLst>
          </p:cNvPr>
          <p:cNvSpPr txBox="1"/>
          <p:nvPr/>
        </p:nvSpPr>
        <p:spPr>
          <a:xfrm>
            <a:off x="9782717" y="4341302"/>
            <a:ext cx="864339" cy="369332"/>
          </a:xfrm>
          <a:prstGeom prst="rect">
            <a:avLst/>
          </a:prstGeom>
          <a:noFill/>
        </p:spPr>
        <p:txBody>
          <a:bodyPr wrap="none" rtlCol="0">
            <a:spAutoFit/>
          </a:bodyPr>
          <a:lstStyle/>
          <a:p>
            <a:r>
              <a:rPr lang="en-IN" dirty="0">
                <a:highlight>
                  <a:srgbClr val="FFFF00"/>
                </a:highlight>
              </a:rPr>
              <a:t>Case B</a:t>
            </a:r>
          </a:p>
        </p:txBody>
      </p:sp>
      <p:sp>
        <p:nvSpPr>
          <p:cNvPr id="40" name="Rectangle: Rounded Corners 39">
            <a:extLst>
              <a:ext uri="{FF2B5EF4-FFF2-40B4-BE49-F238E27FC236}">
                <a16:creationId xmlns:a16="http://schemas.microsoft.com/office/drawing/2014/main" id="{43B076F1-57FF-7E3E-7F91-58F13B58C9AA}"/>
              </a:ext>
            </a:extLst>
          </p:cNvPr>
          <p:cNvSpPr/>
          <p:nvPr/>
        </p:nvSpPr>
        <p:spPr>
          <a:xfrm>
            <a:off x="5495523" y="4318390"/>
            <a:ext cx="6414537" cy="2411270"/>
          </a:xfrm>
          <a:prstGeom prst="roundRect">
            <a:avLst/>
          </a:prstGeom>
          <a:noFill/>
          <a:ln w="762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501533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050A72-B96E-57F6-12CB-B1B15DB5D498}"/>
              </a:ext>
            </a:extLst>
          </p:cNvPr>
          <p:cNvSpPr>
            <a:spLocks noGrp="1"/>
          </p:cNvSpPr>
          <p:nvPr>
            <p:ph idx="1"/>
          </p:nvPr>
        </p:nvSpPr>
        <p:spPr>
          <a:xfrm>
            <a:off x="465221" y="866274"/>
            <a:ext cx="11293641" cy="5446294"/>
          </a:xfrm>
        </p:spPr>
        <p:txBody>
          <a:bodyPr>
            <a:normAutofit/>
          </a:bodyPr>
          <a:lstStyle/>
          <a:p>
            <a:endParaRPr lang="en-IN" dirty="0"/>
          </a:p>
          <a:p>
            <a:pPr marL="0" indent="0">
              <a:buNone/>
            </a:pPr>
            <a:r>
              <a:rPr lang="en-US" b="1" dirty="0"/>
              <a:t>Shear Force and Bending Moment Calculation</a:t>
            </a:r>
          </a:p>
          <a:p>
            <a:r>
              <a:rPr lang="en-US" dirty="0"/>
              <a:t>Case A </a:t>
            </a:r>
            <a:r>
              <a:rPr lang="en-US" dirty="0">
                <a:sym typeface="Wingdings" panose="05000000000000000000" pitchFamily="2" charset="2"/>
              </a:rPr>
              <a:t>( |</a:t>
            </a:r>
            <a:r>
              <a:rPr lang="en-US" dirty="0" err="1">
                <a:sym typeface="Wingdings" panose="05000000000000000000" pitchFamily="2" charset="2"/>
              </a:rPr>
              <a:t>Fy_start</a:t>
            </a:r>
            <a:r>
              <a:rPr lang="en-US" dirty="0">
                <a:sym typeface="Wingdings" panose="05000000000000000000" pitchFamily="2" charset="2"/>
              </a:rPr>
              <a:t>|&gt;0 )</a:t>
            </a:r>
            <a:endParaRPr lang="en-IN" dirty="0"/>
          </a:p>
          <a:p>
            <a:pPr marL="0" indent="0">
              <a:buNone/>
            </a:pPr>
            <a:endParaRPr lang="en-US" dirty="0"/>
          </a:p>
          <a:p>
            <a:pPr lvl="1"/>
            <a:r>
              <a:rPr lang="en-US" dirty="0"/>
              <a:t>Section 1-1</a:t>
            </a:r>
            <a:r>
              <a:rPr lang="en-IN" dirty="0"/>
              <a:t> (</a:t>
            </a:r>
            <a:r>
              <a:rPr lang="en-IN" dirty="0" err="1"/>
              <a:t>xStart</a:t>
            </a:r>
            <a:r>
              <a:rPr lang="en-IN" dirty="0"/>
              <a:t> </a:t>
            </a:r>
            <a:r>
              <a:rPr lang="en-IN" b="0" i="0" dirty="0">
                <a:solidFill>
                  <a:srgbClr val="202124"/>
                </a:solidFill>
                <a:effectLst/>
                <a:latin typeface="arial" panose="020B0604020202020204" pitchFamily="34" charset="0"/>
              </a:rPr>
              <a:t>≤ </a:t>
            </a:r>
            <a:r>
              <a:rPr lang="en-IN" dirty="0"/>
              <a:t>x </a:t>
            </a:r>
            <a:r>
              <a:rPr lang="en-IN" b="0" i="0" dirty="0">
                <a:solidFill>
                  <a:srgbClr val="202124"/>
                </a:solidFill>
                <a:effectLst/>
                <a:latin typeface="arial" panose="020B0604020202020204" pitchFamily="34" charset="0"/>
              </a:rPr>
              <a:t>≤ </a:t>
            </a:r>
            <a:r>
              <a:rPr lang="en-IN" dirty="0" err="1"/>
              <a:t>xEnd</a:t>
            </a:r>
            <a:r>
              <a:rPr lang="en-IN" dirty="0"/>
              <a:t>) </a:t>
            </a:r>
          </a:p>
          <a:p>
            <a:pPr lvl="2"/>
            <a:r>
              <a:rPr lang="en-IN" dirty="0" err="1"/>
              <a:t>X_Base</a:t>
            </a:r>
            <a:r>
              <a:rPr lang="en-IN" dirty="0"/>
              <a:t> = x – </a:t>
            </a:r>
            <a:r>
              <a:rPr lang="en-IN" dirty="0" err="1"/>
              <a:t>xStart</a:t>
            </a:r>
            <a:endParaRPr lang="en-IN" dirty="0"/>
          </a:p>
          <a:p>
            <a:pPr lvl="2"/>
            <a:r>
              <a:rPr lang="en-IN" dirty="0" err="1"/>
              <a:t>F_cut</a:t>
            </a:r>
            <a:r>
              <a:rPr lang="en-IN" dirty="0"/>
              <a:t> = </a:t>
            </a:r>
            <a:r>
              <a:rPr lang="en-IN" dirty="0" err="1"/>
              <a:t>Fy_start</a:t>
            </a:r>
            <a:r>
              <a:rPr lang="en-IN" dirty="0"/>
              <a:t> – </a:t>
            </a:r>
            <a:r>
              <a:rPr lang="en-IN" dirty="0" err="1"/>
              <a:t>xBase</a:t>
            </a:r>
            <a:r>
              <a:rPr lang="en-IN" dirty="0"/>
              <a:t>*((</a:t>
            </a:r>
            <a:r>
              <a:rPr lang="en-IN" dirty="0" err="1"/>
              <a:t>Fy_start</a:t>
            </a:r>
            <a:r>
              <a:rPr lang="en-IN" dirty="0"/>
              <a:t> – </a:t>
            </a:r>
            <a:r>
              <a:rPr lang="en-IN" dirty="0" err="1"/>
              <a:t>Fy_end</a:t>
            </a:r>
            <a:r>
              <a:rPr lang="en-IN" dirty="0"/>
              <a:t>)/(</a:t>
            </a:r>
            <a:r>
              <a:rPr lang="en-IN" dirty="0" err="1"/>
              <a:t>xEnd</a:t>
            </a:r>
            <a:r>
              <a:rPr lang="en-IN" dirty="0"/>
              <a:t> - </a:t>
            </a:r>
            <a:r>
              <a:rPr lang="en-IN" dirty="0" err="1"/>
              <a:t>xStart</a:t>
            </a:r>
            <a:r>
              <a:rPr lang="en-IN" dirty="0"/>
              <a:t>))</a:t>
            </a:r>
          </a:p>
          <a:p>
            <a:pPr lvl="2"/>
            <a:r>
              <a:rPr lang="en-IN" dirty="0"/>
              <a:t>R1 = 0.5*(</a:t>
            </a:r>
            <a:r>
              <a:rPr lang="en-IN" dirty="0" err="1"/>
              <a:t>xBase</a:t>
            </a:r>
            <a:r>
              <a:rPr lang="en-IN" dirty="0"/>
              <a:t>)*(</a:t>
            </a:r>
            <a:r>
              <a:rPr lang="en-IN" dirty="0" err="1"/>
              <a:t>Fy_start</a:t>
            </a:r>
            <a:r>
              <a:rPr lang="en-IN" dirty="0"/>
              <a:t> – </a:t>
            </a:r>
            <a:r>
              <a:rPr lang="en-IN" dirty="0" err="1"/>
              <a:t>Fcut</a:t>
            </a:r>
            <a:r>
              <a:rPr lang="en-IN" dirty="0"/>
              <a:t>)</a:t>
            </a:r>
          </a:p>
          <a:p>
            <a:pPr lvl="2"/>
            <a:r>
              <a:rPr lang="en-IN" dirty="0"/>
              <a:t>la_R1 = 2/3 *(</a:t>
            </a:r>
            <a:r>
              <a:rPr lang="en-IN" dirty="0" err="1"/>
              <a:t>x_Base</a:t>
            </a:r>
            <a:r>
              <a:rPr lang="en-IN" dirty="0"/>
              <a:t>)</a:t>
            </a:r>
          </a:p>
          <a:p>
            <a:pPr lvl="2"/>
            <a:r>
              <a:rPr lang="en-IN" dirty="0"/>
              <a:t>R2 = (</a:t>
            </a:r>
            <a:r>
              <a:rPr lang="en-IN" dirty="0" err="1"/>
              <a:t>xBase</a:t>
            </a:r>
            <a:r>
              <a:rPr lang="en-IN" dirty="0"/>
              <a:t>)*(</a:t>
            </a:r>
            <a:r>
              <a:rPr lang="en-IN" dirty="0" err="1"/>
              <a:t>Fcut</a:t>
            </a:r>
            <a:r>
              <a:rPr lang="en-IN" dirty="0"/>
              <a:t>)</a:t>
            </a:r>
          </a:p>
          <a:p>
            <a:pPr lvl="2"/>
            <a:r>
              <a:rPr lang="en-IN" dirty="0"/>
              <a:t>la_R2 = 0.5 * (</a:t>
            </a:r>
            <a:r>
              <a:rPr lang="en-IN" dirty="0" err="1"/>
              <a:t>x_Base</a:t>
            </a:r>
            <a:r>
              <a:rPr lang="en-IN" dirty="0"/>
              <a:t>)</a:t>
            </a:r>
          </a:p>
          <a:p>
            <a:pPr marL="630000" lvl="2" indent="0">
              <a:buNone/>
            </a:pPr>
            <a:endParaRPr lang="en-IN" dirty="0"/>
          </a:p>
          <a:p>
            <a:pPr lvl="1"/>
            <a:r>
              <a:rPr lang="en-US" dirty="0"/>
              <a:t>Section 2-2</a:t>
            </a:r>
            <a:r>
              <a:rPr lang="en-US" dirty="0">
                <a:sym typeface="Wingdings" panose="05000000000000000000" pitchFamily="2" charset="2"/>
              </a:rPr>
              <a:t>( x &gt; </a:t>
            </a:r>
            <a:r>
              <a:rPr lang="en-US" dirty="0" err="1">
                <a:sym typeface="Wingdings" panose="05000000000000000000" pitchFamily="2" charset="2"/>
              </a:rPr>
              <a:t>xEnd</a:t>
            </a:r>
            <a:r>
              <a:rPr lang="en-US" dirty="0">
                <a:sym typeface="Wingdings" panose="05000000000000000000" pitchFamily="2" charset="2"/>
              </a:rPr>
              <a:t> )</a:t>
            </a:r>
            <a:endParaRPr lang="en-IN" dirty="0"/>
          </a:p>
          <a:p>
            <a:pPr lvl="2"/>
            <a:r>
              <a:rPr lang="en-IN" dirty="0"/>
              <a:t>R = 0.5*(</a:t>
            </a:r>
            <a:r>
              <a:rPr lang="en-IN" dirty="0" err="1"/>
              <a:t>xEnd</a:t>
            </a:r>
            <a:r>
              <a:rPr lang="en-IN" dirty="0"/>
              <a:t> - </a:t>
            </a:r>
            <a:r>
              <a:rPr lang="en-IN" dirty="0" err="1"/>
              <a:t>xStart</a:t>
            </a:r>
            <a:r>
              <a:rPr lang="en-IN" dirty="0"/>
              <a:t>)*(</a:t>
            </a:r>
            <a:r>
              <a:rPr lang="en-IN" dirty="0" err="1"/>
              <a:t>Fy_start</a:t>
            </a:r>
            <a:r>
              <a:rPr lang="en-IN" dirty="0"/>
              <a:t> + </a:t>
            </a:r>
            <a:r>
              <a:rPr lang="en-IN" dirty="0" err="1"/>
              <a:t>Fy_end</a:t>
            </a:r>
            <a:r>
              <a:rPr lang="en-IN" dirty="0"/>
              <a:t>)</a:t>
            </a:r>
          </a:p>
          <a:p>
            <a:pPr lvl="2"/>
            <a:r>
              <a:rPr lang="en-IN" dirty="0" err="1"/>
              <a:t>la_R</a:t>
            </a:r>
            <a:r>
              <a:rPr lang="en-IN" dirty="0"/>
              <a:t> = </a:t>
            </a:r>
            <a:r>
              <a:rPr lang="en-US" dirty="0" err="1"/>
              <a:t>xStart</a:t>
            </a:r>
            <a:r>
              <a:rPr lang="en-US" dirty="0"/>
              <a:t> + (1/3)*(((</a:t>
            </a:r>
            <a:r>
              <a:rPr lang="en-US" dirty="0" err="1"/>
              <a:t>xEnd-xStart</a:t>
            </a:r>
            <a:r>
              <a:rPr lang="en-US" dirty="0"/>
              <a:t>)*(fy_start+2*</a:t>
            </a:r>
            <a:r>
              <a:rPr lang="en-US" dirty="0" err="1"/>
              <a:t>fy_end</a:t>
            </a:r>
            <a:r>
              <a:rPr lang="en-US" dirty="0"/>
              <a:t>))/(</a:t>
            </a:r>
            <a:r>
              <a:rPr lang="en-US" dirty="0" err="1"/>
              <a:t>fy_start+fy_end</a:t>
            </a:r>
            <a:r>
              <a:rPr lang="en-US" dirty="0"/>
              <a:t>))</a:t>
            </a:r>
            <a:endParaRPr lang="en-IN" dirty="0"/>
          </a:p>
        </p:txBody>
      </p:sp>
      <p:sp>
        <p:nvSpPr>
          <p:cNvPr id="4" name="Rectangle 3">
            <a:extLst>
              <a:ext uri="{FF2B5EF4-FFF2-40B4-BE49-F238E27FC236}">
                <a16:creationId xmlns:a16="http://schemas.microsoft.com/office/drawing/2014/main" id="{E7F9A3E8-9DD6-24F5-AA77-D5F0F22CFE2B}"/>
              </a:ext>
            </a:extLst>
          </p:cNvPr>
          <p:cNvSpPr/>
          <p:nvPr/>
        </p:nvSpPr>
        <p:spPr>
          <a:xfrm>
            <a:off x="6601326" y="2478505"/>
            <a:ext cx="3986463" cy="20052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6" name="Straight Connector 5">
            <a:extLst>
              <a:ext uri="{FF2B5EF4-FFF2-40B4-BE49-F238E27FC236}">
                <a16:creationId xmlns:a16="http://schemas.microsoft.com/office/drawing/2014/main" id="{5DBA3880-9E91-8E6F-CE1B-0C828C2FF380}"/>
              </a:ext>
            </a:extLst>
          </p:cNvPr>
          <p:cNvCxnSpPr/>
          <p:nvPr/>
        </p:nvCxnSpPr>
        <p:spPr>
          <a:xfrm>
            <a:off x="9561095" y="1780674"/>
            <a:ext cx="0" cy="697831"/>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DF2C2ACD-1A6B-3963-2D0C-F3426A0FED5C}"/>
              </a:ext>
            </a:extLst>
          </p:cNvPr>
          <p:cNvCxnSpPr>
            <a:endCxn id="4" idx="3"/>
          </p:cNvCxnSpPr>
          <p:nvPr/>
        </p:nvCxnSpPr>
        <p:spPr>
          <a:xfrm>
            <a:off x="10587788" y="1981201"/>
            <a:ext cx="1" cy="5975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24326EB-C1EF-E205-65B3-DA4E8A72B062}"/>
              </a:ext>
            </a:extLst>
          </p:cNvPr>
          <p:cNvCxnSpPr/>
          <p:nvPr/>
        </p:nvCxnSpPr>
        <p:spPr>
          <a:xfrm>
            <a:off x="10587788" y="1957137"/>
            <a:ext cx="0" cy="5213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738E490A-1427-36FF-2E53-025909B2E78E}"/>
              </a:ext>
            </a:extLst>
          </p:cNvPr>
          <p:cNvGrpSpPr/>
          <p:nvPr/>
        </p:nvGrpSpPr>
        <p:grpSpPr>
          <a:xfrm>
            <a:off x="9561095" y="1780674"/>
            <a:ext cx="1026694" cy="697831"/>
            <a:chOff x="9561095" y="1780674"/>
            <a:chExt cx="1026694" cy="697831"/>
          </a:xfrm>
        </p:grpSpPr>
        <p:cxnSp>
          <p:nvCxnSpPr>
            <p:cNvPr id="8" name="Straight Connector 7">
              <a:extLst>
                <a:ext uri="{FF2B5EF4-FFF2-40B4-BE49-F238E27FC236}">
                  <a16:creationId xmlns:a16="http://schemas.microsoft.com/office/drawing/2014/main" id="{2BF966F0-64E8-36E2-58BF-E46BAD5C0172}"/>
                </a:ext>
              </a:extLst>
            </p:cNvPr>
            <p:cNvCxnSpPr/>
            <p:nvPr/>
          </p:nvCxnSpPr>
          <p:spPr>
            <a:xfrm>
              <a:off x="9561095" y="1780674"/>
              <a:ext cx="1026694" cy="176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97DA1913-1549-FD65-8FF8-DC0239E5AFBF}"/>
                </a:ext>
              </a:extLst>
            </p:cNvPr>
            <p:cNvCxnSpPr>
              <a:cxnSpLocks/>
            </p:cNvCxnSpPr>
            <p:nvPr/>
          </p:nvCxnSpPr>
          <p:spPr>
            <a:xfrm>
              <a:off x="9697453" y="1803400"/>
              <a:ext cx="0" cy="675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738A870-4305-1CF5-7069-8D7DD300DD76}"/>
                </a:ext>
              </a:extLst>
            </p:cNvPr>
            <p:cNvCxnSpPr>
              <a:cxnSpLocks/>
            </p:cNvCxnSpPr>
            <p:nvPr/>
          </p:nvCxnSpPr>
          <p:spPr>
            <a:xfrm>
              <a:off x="9857874" y="1826260"/>
              <a:ext cx="0" cy="65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6DDFAB5-BFFA-A0AF-80B0-7A74B40F6FCB}"/>
                </a:ext>
              </a:extLst>
            </p:cNvPr>
            <p:cNvCxnSpPr>
              <a:cxnSpLocks/>
            </p:cNvCxnSpPr>
            <p:nvPr/>
          </p:nvCxnSpPr>
          <p:spPr>
            <a:xfrm>
              <a:off x="9986210" y="1844842"/>
              <a:ext cx="0" cy="633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673EDC8-368F-4AE1-3AF0-EE6103EDED3E}"/>
                </a:ext>
              </a:extLst>
            </p:cNvPr>
            <p:cNvCxnSpPr>
              <a:cxnSpLocks/>
            </p:cNvCxnSpPr>
            <p:nvPr/>
          </p:nvCxnSpPr>
          <p:spPr>
            <a:xfrm>
              <a:off x="10090484" y="1864360"/>
              <a:ext cx="0" cy="614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3713A19-36B2-3665-9E7B-567BC1DB425E}"/>
                </a:ext>
              </a:extLst>
            </p:cNvPr>
            <p:cNvCxnSpPr>
              <a:cxnSpLocks/>
            </p:cNvCxnSpPr>
            <p:nvPr/>
          </p:nvCxnSpPr>
          <p:spPr>
            <a:xfrm>
              <a:off x="10210800" y="1900989"/>
              <a:ext cx="0" cy="577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AE5EBD2D-0A23-3289-EFF4-77BB3E3C206E}"/>
                </a:ext>
              </a:extLst>
            </p:cNvPr>
            <p:cNvCxnSpPr>
              <a:cxnSpLocks/>
            </p:cNvCxnSpPr>
            <p:nvPr/>
          </p:nvCxnSpPr>
          <p:spPr>
            <a:xfrm>
              <a:off x="10334592" y="1900989"/>
              <a:ext cx="0" cy="577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C62FF47-0225-232F-9EB1-94F2F3908A6B}"/>
                </a:ext>
              </a:extLst>
            </p:cNvPr>
            <p:cNvCxnSpPr>
              <a:cxnSpLocks/>
            </p:cNvCxnSpPr>
            <p:nvPr/>
          </p:nvCxnSpPr>
          <p:spPr>
            <a:xfrm>
              <a:off x="10453570" y="1927860"/>
              <a:ext cx="0" cy="550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60B82FF-E850-83EB-B1B9-4ADCC2DBC8FE}"/>
                </a:ext>
              </a:extLst>
            </p:cNvPr>
            <p:cNvCxnSpPr/>
            <p:nvPr/>
          </p:nvCxnSpPr>
          <p:spPr>
            <a:xfrm>
              <a:off x="9561095" y="1780674"/>
              <a:ext cx="0" cy="697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38" name="Straight Connector 37">
            <a:extLst>
              <a:ext uri="{FF2B5EF4-FFF2-40B4-BE49-F238E27FC236}">
                <a16:creationId xmlns:a16="http://schemas.microsoft.com/office/drawing/2014/main" id="{EE2F4E7E-E0A7-8A51-E0E8-C599E090D394}"/>
              </a:ext>
            </a:extLst>
          </p:cNvPr>
          <p:cNvCxnSpPr>
            <a:cxnSpLocks/>
          </p:cNvCxnSpPr>
          <p:nvPr/>
        </p:nvCxnSpPr>
        <p:spPr>
          <a:xfrm>
            <a:off x="10587787" y="1615440"/>
            <a:ext cx="0" cy="1701800"/>
          </a:xfrm>
          <a:prstGeom prst="line">
            <a:avLst/>
          </a:prstGeom>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75B9B25-6F32-777A-32A2-5C46DFBB5584}"/>
              </a:ext>
            </a:extLst>
          </p:cNvPr>
          <p:cNvSpPr/>
          <p:nvPr/>
        </p:nvSpPr>
        <p:spPr>
          <a:xfrm>
            <a:off x="10419612" y="1342323"/>
            <a:ext cx="336350" cy="313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42" name="Oval 41">
            <a:extLst>
              <a:ext uri="{FF2B5EF4-FFF2-40B4-BE49-F238E27FC236}">
                <a16:creationId xmlns:a16="http://schemas.microsoft.com/office/drawing/2014/main" id="{ABB2D5F6-4715-1CF2-19B5-899F28F9D076}"/>
              </a:ext>
            </a:extLst>
          </p:cNvPr>
          <p:cNvSpPr/>
          <p:nvPr/>
        </p:nvSpPr>
        <p:spPr>
          <a:xfrm>
            <a:off x="10419612" y="3184358"/>
            <a:ext cx="336350" cy="313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44" name="Rectangle 43">
            <a:extLst>
              <a:ext uri="{FF2B5EF4-FFF2-40B4-BE49-F238E27FC236}">
                <a16:creationId xmlns:a16="http://schemas.microsoft.com/office/drawing/2014/main" id="{7FF7B599-3B5D-9391-2B90-D647F1E5BEEB}"/>
              </a:ext>
            </a:extLst>
          </p:cNvPr>
          <p:cNvSpPr/>
          <p:nvPr/>
        </p:nvSpPr>
        <p:spPr>
          <a:xfrm>
            <a:off x="6802352" y="5143365"/>
            <a:ext cx="4604082" cy="21670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grpSp>
        <p:nvGrpSpPr>
          <p:cNvPr id="46" name="Group 45">
            <a:extLst>
              <a:ext uri="{FF2B5EF4-FFF2-40B4-BE49-F238E27FC236}">
                <a16:creationId xmlns:a16="http://schemas.microsoft.com/office/drawing/2014/main" id="{583D98B2-4872-A9AD-F5DC-49BD3108FE15}"/>
              </a:ext>
            </a:extLst>
          </p:cNvPr>
          <p:cNvGrpSpPr/>
          <p:nvPr/>
        </p:nvGrpSpPr>
        <p:grpSpPr>
          <a:xfrm>
            <a:off x="9737824" y="4462116"/>
            <a:ext cx="1443791" cy="697831"/>
            <a:chOff x="9561095" y="1780674"/>
            <a:chExt cx="1026694" cy="697831"/>
          </a:xfrm>
        </p:grpSpPr>
        <p:cxnSp>
          <p:nvCxnSpPr>
            <p:cNvPr id="47" name="Straight Connector 46">
              <a:extLst>
                <a:ext uri="{FF2B5EF4-FFF2-40B4-BE49-F238E27FC236}">
                  <a16:creationId xmlns:a16="http://schemas.microsoft.com/office/drawing/2014/main" id="{295C03FB-03A4-9AFE-B78E-00CFED117144}"/>
                </a:ext>
              </a:extLst>
            </p:cNvPr>
            <p:cNvCxnSpPr/>
            <p:nvPr/>
          </p:nvCxnSpPr>
          <p:spPr>
            <a:xfrm>
              <a:off x="9561095" y="1780674"/>
              <a:ext cx="1026694" cy="176463"/>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7E70428-2F0D-EE52-3186-15C5D13EC839}"/>
                </a:ext>
              </a:extLst>
            </p:cNvPr>
            <p:cNvCxnSpPr>
              <a:cxnSpLocks/>
            </p:cNvCxnSpPr>
            <p:nvPr/>
          </p:nvCxnSpPr>
          <p:spPr>
            <a:xfrm>
              <a:off x="9697453" y="1803400"/>
              <a:ext cx="0" cy="675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7BC60D88-D506-8134-9A6D-FD1DA759C2D2}"/>
                </a:ext>
              </a:extLst>
            </p:cNvPr>
            <p:cNvCxnSpPr>
              <a:cxnSpLocks/>
            </p:cNvCxnSpPr>
            <p:nvPr/>
          </p:nvCxnSpPr>
          <p:spPr>
            <a:xfrm>
              <a:off x="9857874" y="1826260"/>
              <a:ext cx="0" cy="65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6B20EBE2-62C2-6E46-BE42-BD7C2588C80E}"/>
                </a:ext>
              </a:extLst>
            </p:cNvPr>
            <p:cNvCxnSpPr>
              <a:cxnSpLocks/>
            </p:cNvCxnSpPr>
            <p:nvPr/>
          </p:nvCxnSpPr>
          <p:spPr>
            <a:xfrm>
              <a:off x="9986210" y="1844842"/>
              <a:ext cx="0" cy="6336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4184E51C-F9B7-9A36-3760-59AB9857C498}"/>
                </a:ext>
              </a:extLst>
            </p:cNvPr>
            <p:cNvCxnSpPr>
              <a:cxnSpLocks/>
            </p:cNvCxnSpPr>
            <p:nvPr/>
          </p:nvCxnSpPr>
          <p:spPr>
            <a:xfrm>
              <a:off x="10090484" y="1864360"/>
              <a:ext cx="0" cy="6141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D92BB69E-7DF2-C3EF-A7D7-DA6B8B316612}"/>
                </a:ext>
              </a:extLst>
            </p:cNvPr>
            <p:cNvCxnSpPr>
              <a:cxnSpLocks/>
            </p:cNvCxnSpPr>
            <p:nvPr/>
          </p:nvCxnSpPr>
          <p:spPr>
            <a:xfrm>
              <a:off x="10210800" y="1900989"/>
              <a:ext cx="0" cy="577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F20311C-0965-3846-8B80-4F3677512A99}"/>
                </a:ext>
              </a:extLst>
            </p:cNvPr>
            <p:cNvCxnSpPr>
              <a:cxnSpLocks/>
            </p:cNvCxnSpPr>
            <p:nvPr/>
          </p:nvCxnSpPr>
          <p:spPr>
            <a:xfrm>
              <a:off x="10334592" y="1900989"/>
              <a:ext cx="0" cy="5775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173A3F74-FF8F-FF43-3012-58A808D236F1}"/>
                </a:ext>
              </a:extLst>
            </p:cNvPr>
            <p:cNvCxnSpPr>
              <a:cxnSpLocks/>
            </p:cNvCxnSpPr>
            <p:nvPr/>
          </p:nvCxnSpPr>
          <p:spPr>
            <a:xfrm>
              <a:off x="10453570" y="1927860"/>
              <a:ext cx="0" cy="55064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18B9938-FDE4-8772-4866-29B496C264D6}"/>
                </a:ext>
              </a:extLst>
            </p:cNvPr>
            <p:cNvCxnSpPr/>
            <p:nvPr/>
          </p:nvCxnSpPr>
          <p:spPr>
            <a:xfrm>
              <a:off x="9561095" y="1780674"/>
              <a:ext cx="0" cy="6978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cxnSp>
        <p:nvCxnSpPr>
          <p:cNvPr id="57" name="Straight Arrow Connector 56">
            <a:extLst>
              <a:ext uri="{FF2B5EF4-FFF2-40B4-BE49-F238E27FC236}">
                <a16:creationId xmlns:a16="http://schemas.microsoft.com/office/drawing/2014/main" id="{AA5CC794-1ADC-40D2-E255-9E120853F902}"/>
              </a:ext>
            </a:extLst>
          </p:cNvPr>
          <p:cNvCxnSpPr/>
          <p:nvPr/>
        </p:nvCxnSpPr>
        <p:spPr>
          <a:xfrm>
            <a:off x="11181615" y="4654620"/>
            <a:ext cx="0" cy="5053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904842-6E4A-5010-628E-1EA2B5571EB1}"/>
              </a:ext>
            </a:extLst>
          </p:cNvPr>
          <p:cNvCxnSpPr>
            <a:cxnSpLocks/>
          </p:cNvCxnSpPr>
          <p:nvPr/>
        </p:nvCxnSpPr>
        <p:spPr>
          <a:xfrm>
            <a:off x="11406434" y="4283779"/>
            <a:ext cx="0" cy="1701800"/>
          </a:xfrm>
          <a:prstGeom prst="line">
            <a:avLst/>
          </a:prstGeom>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D5377551-6AFE-E246-3E6A-C5BFFFB524EE}"/>
              </a:ext>
            </a:extLst>
          </p:cNvPr>
          <p:cNvSpPr/>
          <p:nvPr/>
        </p:nvSpPr>
        <p:spPr>
          <a:xfrm>
            <a:off x="11238259" y="4010662"/>
            <a:ext cx="336350" cy="313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60" name="Oval 59">
            <a:extLst>
              <a:ext uri="{FF2B5EF4-FFF2-40B4-BE49-F238E27FC236}">
                <a16:creationId xmlns:a16="http://schemas.microsoft.com/office/drawing/2014/main" id="{74828D3D-4864-8ADC-52AE-2C5DCCDCAFBF}"/>
              </a:ext>
            </a:extLst>
          </p:cNvPr>
          <p:cNvSpPr/>
          <p:nvPr/>
        </p:nvSpPr>
        <p:spPr>
          <a:xfrm>
            <a:off x="11238259" y="5852697"/>
            <a:ext cx="336350" cy="31389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cxnSp>
        <p:nvCxnSpPr>
          <p:cNvPr id="2" name="Straight Arrow Connector 1">
            <a:extLst>
              <a:ext uri="{FF2B5EF4-FFF2-40B4-BE49-F238E27FC236}">
                <a16:creationId xmlns:a16="http://schemas.microsoft.com/office/drawing/2014/main" id="{63D4F920-3272-889C-10D8-B2EB6EC6E4A6}"/>
              </a:ext>
            </a:extLst>
          </p:cNvPr>
          <p:cNvCxnSpPr>
            <a:cxnSpLocks/>
          </p:cNvCxnSpPr>
          <p:nvPr/>
        </p:nvCxnSpPr>
        <p:spPr>
          <a:xfrm flipH="1">
            <a:off x="9561095" y="2730634"/>
            <a:ext cx="102375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03D3037-861F-A418-931B-E805AB120637}"/>
              </a:ext>
            </a:extLst>
          </p:cNvPr>
          <p:cNvCxnSpPr>
            <a:cxnSpLocks/>
          </p:cNvCxnSpPr>
          <p:nvPr/>
        </p:nvCxnSpPr>
        <p:spPr>
          <a:xfrm>
            <a:off x="6601326" y="3151071"/>
            <a:ext cx="398352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9CDE0195-6421-89DA-E714-29C29C4D4657}"/>
              </a:ext>
            </a:extLst>
          </p:cNvPr>
          <p:cNvCxnSpPr>
            <a:cxnSpLocks/>
          </p:cNvCxnSpPr>
          <p:nvPr/>
        </p:nvCxnSpPr>
        <p:spPr>
          <a:xfrm flipV="1">
            <a:off x="6601326" y="2730634"/>
            <a:ext cx="2959769" cy="7569"/>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D14CAEF4-89D2-2873-F14C-6EBC9A0E2F3F}"/>
              </a:ext>
            </a:extLst>
          </p:cNvPr>
          <p:cNvCxnSpPr>
            <a:cxnSpLocks/>
          </p:cNvCxnSpPr>
          <p:nvPr/>
        </p:nvCxnSpPr>
        <p:spPr>
          <a:xfrm>
            <a:off x="9780297" y="866274"/>
            <a:ext cx="2213" cy="158201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03E804A-84B6-E674-599A-EF80B3289D6F}"/>
              </a:ext>
            </a:extLst>
          </p:cNvPr>
          <p:cNvCxnSpPr>
            <a:cxnSpLocks/>
          </p:cNvCxnSpPr>
          <p:nvPr/>
        </p:nvCxnSpPr>
        <p:spPr>
          <a:xfrm flipH="1">
            <a:off x="10074442" y="1261712"/>
            <a:ext cx="15544" cy="122481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TextBox 12">
            <a:extLst>
              <a:ext uri="{FF2B5EF4-FFF2-40B4-BE49-F238E27FC236}">
                <a16:creationId xmlns:a16="http://schemas.microsoft.com/office/drawing/2014/main" id="{CDADD91D-E0AB-D35D-474E-0A9661239F1A}"/>
              </a:ext>
            </a:extLst>
          </p:cNvPr>
          <p:cNvSpPr txBox="1"/>
          <p:nvPr/>
        </p:nvSpPr>
        <p:spPr>
          <a:xfrm>
            <a:off x="8032691" y="2695436"/>
            <a:ext cx="946481" cy="307777"/>
          </a:xfrm>
          <a:prstGeom prst="rect">
            <a:avLst/>
          </a:prstGeom>
          <a:noFill/>
        </p:spPr>
        <p:txBody>
          <a:bodyPr wrap="square" rtlCol="0">
            <a:spAutoFit/>
          </a:bodyPr>
          <a:lstStyle/>
          <a:p>
            <a:r>
              <a:rPr lang="en-IN" sz="1400" dirty="0" err="1"/>
              <a:t>xStart</a:t>
            </a:r>
            <a:endParaRPr lang="en-IN" sz="1400" dirty="0"/>
          </a:p>
        </p:txBody>
      </p:sp>
      <p:sp>
        <p:nvSpPr>
          <p:cNvPr id="15" name="TextBox 14">
            <a:extLst>
              <a:ext uri="{FF2B5EF4-FFF2-40B4-BE49-F238E27FC236}">
                <a16:creationId xmlns:a16="http://schemas.microsoft.com/office/drawing/2014/main" id="{C1171362-83EE-B419-4BE5-875AE250C1B7}"/>
              </a:ext>
            </a:extLst>
          </p:cNvPr>
          <p:cNvSpPr txBox="1"/>
          <p:nvPr/>
        </p:nvSpPr>
        <p:spPr>
          <a:xfrm>
            <a:off x="9641625" y="2738203"/>
            <a:ext cx="1330237" cy="307777"/>
          </a:xfrm>
          <a:prstGeom prst="rect">
            <a:avLst/>
          </a:prstGeom>
          <a:noFill/>
        </p:spPr>
        <p:txBody>
          <a:bodyPr wrap="square" rtlCol="0">
            <a:spAutoFit/>
          </a:bodyPr>
          <a:lstStyle/>
          <a:p>
            <a:r>
              <a:rPr lang="en-IN" sz="1400" dirty="0" err="1"/>
              <a:t>X_Base</a:t>
            </a:r>
            <a:endParaRPr lang="en-IN" sz="1400" dirty="0"/>
          </a:p>
        </p:txBody>
      </p:sp>
      <p:sp>
        <p:nvSpPr>
          <p:cNvPr id="17" name="TextBox 16">
            <a:extLst>
              <a:ext uri="{FF2B5EF4-FFF2-40B4-BE49-F238E27FC236}">
                <a16:creationId xmlns:a16="http://schemas.microsoft.com/office/drawing/2014/main" id="{CC1FA5C3-0CAB-5B1D-050C-871D9A6EE4BB}"/>
              </a:ext>
            </a:extLst>
          </p:cNvPr>
          <p:cNvSpPr txBox="1"/>
          <p:nvPr/>
        </p:nvSpPr>
        <p:spPr>
          <a:xfrm>
            <a:off x="8491768" y="3082528"/>
            <a:ext cx="617621" cy="369332"/>
          </a:xfrm>
          <a:prstGeom prst="rect">
            <a:avLst/>
          </a:prstGeom>
          <a:noFill/>
        </p:spPr>
        <p:txBody>
          <a:bodyPr wrap="square" rtlCol="0">
            <a:spAutoFit/>
          </a:bodyPr>
          <a:lstStyle/>
          <a:p>
            <a:r>
              <a:rPr lang="en-IN" dirty="0"/>
              <a:t>x</a:t>
            </a:r>
          </a:p>
        </p:txBody>
      </p:sp>
      <p:sp>
        <p:nvSpPr>
          <p:cNvPr id="19" name="TextBox 18">
            <a:extLst>
              <a:ext uri="{FF2B5EF4-FFF2-40B4-BE49-F238E27FC236}">
                <a16:creationId xmlns:a16="http://schemas.microsoft.com/office/drawing/2014/main" id="{D16D1430-1783-254B-553D-18DEF7AB68A4}"/>
              </a:ext>
            </a:extLst>
          </p:cNvPr>
          <p:cNvSpPr txBox="1"/>
          <p:nvPr/>
        </p:nvSpPr>
        <p:spPr>
          <a:xfrm>
            <a:off x="10089986" y="968462"/>
            <a:ext cx="995602" cy="307777"/>
          </a:xfrm>
          <a:prstGeom prst="rect">
            <a:avLst/>
          </a:prstGeom>
          <a:noFill/>
        </p:spPr>
        <p:txBody>
          <a:bodyPr wrap="square" rtlCol="0">
            <a:spAutoFit/>
          </a:bodyPr>
          <a:lstStyle/>
          <a:p>
            <a:r>
              <a:rPr lang="en-IN" sz="1400" dirty="0"/>
              <a:t>la_R2</a:t>
            </a:r>
          </a:p>
        </p:txBody>
      </p:sp>
      <p:sp>
        <p:nvSpPr>
          <p:cNvPr id="21" name="TextBox 20">
            <a:extLst>
              <a:ext uri="{FF2B5EF4-FFF2-40B4-BE49-F238E27FC236}">
                <a16:creationId xmlns:a16="http://schemas.microsoft.com/office/drawing/2014/main" id="{2D38D1F0-DFF5-F7BB-5727-A5C2B94FEBB1}"/>
              </a:ext>
            </a:extLst>
          </p:cNvPr>
          <p:cNvSpPr txBox="1"/>
          <p:nvPr/>
        </p:nvSpPr>
        <p:spPr>
          <a:xfrm>
            <a:off x="9836791" y="579715"/>
            <a:ext cx="995602" cy="307777"/>
          </a:xfrm>
          <a:prstGeom prst="rect">
            <a:avLst/>
          </a:prstGeom>
          <a:noFill/>
        </p:spPr>
        <p:txBody>
          <a:bodyPr wrap="square" rtlCol="0">
            <a:spAutoFit/>
          </a:bodyPr>
          <a:lstStyle/>
          <a:p>
            <a:r>
              <a:rPr lang="en-IN" sz="1400" dirty="0"/>
              <a:t>la_R1</a:t>
            </a:r>
          </a:p>
        </p:txBody>
      </p:sp>
      <p:sp>
        <p:nvSpPr>
          <p:cNvPr id="23" name="TextBox 22">
            <a:extLst>
              <a:ext uri="{FF2B5EF4-FFF2-40B4-BE49-F238E27FC236}">
                <a16:creationId xmlns:a16="http://schemas.microsoft.com/office/drawing/2014/main" id="{D8E26A82-C7C8-CBC5-7AC5-40DF52E9280F}"/>
              </a:ext>
            </a:extLst>
          </p:cNvPr>
          <p:cNvSpPr txBox="1"/>
          <p:nvPr/>
        </p:nvSpPr>
        <p:spPr>
          <a:xfrm>
            <a:off x="9749226" y="1456413"/>
            <a:ext cx="995602" cy="307777"/>
          </a:xfrm>
          <a:prstGeom prst="rect">
            <a:avLst/>
          </a:prstGeom>
          <a:noFill/>
        </p:spPr>
        <p:txBody>
          <a:bodyPr wrap="square" rtlCol="0">
            <a:spAutoFit/>
          </a:bodyPr>
          <a:lstStyle/>
          <a:p>
            <a:r>
              <a:rPr lang="en-IN" sz="1400" dirty="0"/>
              <a:t>R2</a:t>
            </a:r>
          </a:p>
        </p:txBody>
      </p:sp>
      <p:sp>
        <p:nvSpPr>
          <p:cNvPr id="24" name="TextBox 23">
            <a:extLst>
              <a:ext uri="{FF2B5EF4-FFF2-40B4-BE49-F238E27FC236}">
                <a16:creationId xmlns:a16="http://schemas.microsoft.com/office/drawing/2014/main" id="{4F4B4BEC-C262-C26A-FAB0-018BB352EE10}"/>
              </a:ext>
            </a:extLst>
          </p:cNvPr>
          <p:cNvSpPr txBox="1"/>
          <p:nvPr/>
        </p:nvSpPr>
        <p:spPr>
          <a:xfrm>
            <a:off x="9457968" y="944061"/>
            <a:ext cx="995602" cy="307777"/>
          </a:xfrm>
          <a:prstGeom prst="rect">
            <a:avLst/>
          </a:prstGeom>
          <a:noFill/>
        </p:spPr>
        <p:txBody>
          <a:bodyPr wrap="square" rtlCol="0">
            <a:spAutoFit/>
          </a:bodyPr>
          <a:lstStyle/>
          <a:p>
            <a:r>
              <a:rPr lang="en-IN" sz="1400" dirty="0"/>
              <a:t>R1</a:t>
            </a:r>
          </a:p>
        </p:txBody>
      </p:sp>
      <p:sp>
        <p:nvSpPr>
          <p:cNvPr id="26" name="TextBox 25">
            <a:extLst>
              <a:ext uri="{FF2B5EF4-FFF2-40B4-BE49-F238E27FC236}">
                <a16:creationId xmlns:a16="http://schemas.microsoft.com/office/drawing/2014/main" id="{ECA438F1-35E3-3B15-DECC-3386EBF3F095}"/>
              </a:ext>
            </a:extLst>
          </p:cNvPr>
          <p:cNvSpPr txBox="1"/>
          <p:nvPr/>
        </p:nvSpPr>
        <p:spPr>
          <a:xfrm>
            <a:off x="8784695" y="1926355"/>
            <a:ext cx="995602" cy="307777"/>
          </a:xfrm>
          <a:prstGeom prst="rect">
            <a:avLst/>
          </a:prstGeom>
          <a:noFill/>
        </p:spPr>
        <p:txBody>
          <a:bodyPr wrap="square" rtlCol="0">
            <a:spAutoFit/>
          </a:bodyPr>
          <a:lstStyle/>
          <a:p>
            <a:r>
              <a:rPr lang="en-IN" sz="1400" dirty="0" err="1"/>
              <a:t>Fy_start</a:t>
            </a:r>
            <a:endParaRPr lang="en-IN" sz="1400" dirty="0"/>
          </a:p>
        </p:txBody>
      </p:sp>
      <p:sp>
        <p:nvSpPr>
          <p:cNvPr id="27" name="TextBox 26">
            <a:extLst>
              <a:ext uri="{FF2B5EF4-FFF2-40B4-BE49-F238E27FC236}">
                <a16:creationId xmlns:a16="http://schemas.microsoft.com/office/drawing/2014/main" id="{BB94F9BF-0E03-069B-3E47-9C2365A82545}"/>
              </a:ext>
            </a:extLst>
          </p:cNvPr>
          <p:cNvSpPr txBox="1"/>
          <p:nvPr/>
        </p:nvSpPr>
        <p:spPr>
          <a:xfrm>
            <a:off x="10618877" y="2051329"/>
            <a:ext cx="995602" cy="307777"/>
          </a:xfrm>
          <a:prstGeom prst="rect">
            <a:avLst/>
          </a:prstGeom>
          <a:noFill/>
        </p:spPr>
        <p:txBody>
          <a:bodyPr wrap="square" rtlCol="0">
            <a:spAutoFit/>
          </a:bodyPr>
          <a:lstStyle/>
          <a:p>
            <a:r>
              <a:rPr lang="en-IN" sz="1400" dirty="0" err="1"/>
              <a:t>F_cut</a:t>
            </a:r>
            <a:endParaRPr lang="en-IN" sz="1400" dirty="0"/>
          </a:p>
        </p:txBody>
      </p:sp>
      <p:cxnSp>
        <p:nvCxnSpPr>
          <p:cNvPr id="29" name="Straight Arrow Connector 28">
            <a:extLst>
              <a:ext uri="{FF2B5EF4-FFF2-40B4-BE49-F238E27FC236}">
                <a16:creationId xmlns:a16="http://schemas.microsoft.com/office/drawing/2014/main" id="{A7D3DB21-0F15-26F2-E15C-27548F5829F6}"/>
              </a:ext>
            </a:extLst>
          </p:cNvPr>
          <p:cNvCxnSpPr>
            <a:cxnSpLocks/>
          </p:cNvCxnSpPr>
          <p:nvPr/>
        </p:nvCxnSpPr>
        <p:spPr>
          <a:xfrm>
            <a:off x="10090484" y="1261712"/>
            <a:ext cx="49730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40CE014A-A26E-680C-47C0-90C232E333C4}"/>
              </a:ext>
            </a:extLst>
          </p:cNvPr>
          <p:cNvCxnSpPr>
            <a:cxnSpLocks/>
          </p:cNvCxnSpPr>
          <p:nvPr/>
        </p:nvCxnSpPr>
        <p:spPr>
          <a:xfrm>
            <a:off x="9780297" y="866274"/>
            <a:ext cx="807490"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40" name="TextBox 39">
            <a:extLst>
              <a:ext uri="{FF2B5EF4-FFF2-40B4-BE49-F238E27FC236}">
                <a16:creationId xmlns:a16="http://schemas.microsoft.com/office/drawing/2014/main" id="{B97D54B3-6F03-7222-8C48-6CCDC4D6739F}"/>
              </a:ext>
            </a:extLst>
          </p:cNvPr>
          <p:cNvSpPr txBox="1"/>
          <p:nvPr/>
        </p:nvSpPr>
        <p:spPr>
          <a:xfrm>
            <a:off x="8980728" y="4659668"/>
            <a:ext cx="995602" cy="307777"/>
          </a:xfrm>
          <a:prstGeom prst="rect">
            <a:avLst/>
          </a:prstGeom>
          <a:noFill/>
        </p:spPr>
        <p:txBody>
          <a:bodyPr wrap="square" rtlCol="0">
            <a:spAutoFit/>
          </a:bodyPr>
          <a:lstStyle/>
          <a:p>
            <a:r>
              <a:rPr lang="en-IN" sz="1400" dirty="0" err="1"/>
              <a:t>Fy_start</a:t>
            </a:r>
            <a:endParaRPr lang="en-IN" sz="1400" dirty="0"/>
          </a:p>
        </p:txBody>
      </p:sp>
      <p:sp>
        <p:nvSpPr>
          <p:cNvPr id="45" name="TextBox 44">
            <a:extLst>
              <a:ext uri="{FF2B5EF4-FFF2-40B4-BE49-F238E27FC236}">
                <a16:creationId xmlns:a16="http://schemas.microsoft.com/office/drawing/2014/main" id="{A9A84167-1B6A-2BCB-FA86-676EDA7BCDBC}"/>
              </a:ext>
            </a:extLst>
          </p:cNvPr>
          <p:cNvSpPr txBox="1"/>
          <p:nvPr/>
        </p:nvSpPr>
        <p:spPr>
          <a:xfrm>
            <a:off x="11149982" y="4733481"/>
            <a:ext cx="995602" cy="307777"/>
          </a:xfrm>
          <a:prstGeom prst="rect">
            <a:avLst/>
          </a:prstGeom>
          <a:noFill/>
        </p:spPr>
        <p:txBody>
          <a:bodyPr wrap="square" rtlCol="0">
            <a:spAutoFit/>
          </a:bodyPr>
          <a:lstStyle/>
          <a:p>
            <a:r>
              <a:rPr lang="en-IN" sz="1400" dirty="0" err="1"/>
              <a:t>Fy_end</a:t>
            </a:r>
            <a:endParaRPr lang="en-IN" sz="1400" dirty="0"/>
          </a:p>
        </p:txBody>
      </p:sp>
      <p:cxnSp>
        <p:nvCxnSpPr>
          <p:cNvPr id="56" name="Straight Arrow Connector 55">
            <a:extLst>
              <a:ext uri="{FF2B5EF4-FFF2-40B4-BE49-F238E27FC236}">
                <a16:creationId xmlns:a16="http://schemas.microsoft.com/office/drawing/2014/main" id="{BDBDFC5F-D1BD-D5ED-8B94-CA52112F18A7}"/>
              </a:ext>
            </a:extLst>
          </p:cNvPr>
          <p:cNvCxnSpPr>
            <a:cxnSpLocks/>
          </p:cNvCxnSpPr>
          <p:nvPr/>
        </p:nvCxnSpPr>
        <p:spPr>
          <a:xfrm flipH="1">
            <a:off x="10385757" y="3751299"/>
            <a:ext cx="4137" cy="13888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1" name="TextBox 60">
            <a:extLst>
              <a:ext uri="{FF2B5EF4-FFF2-40B4-BE49-F238E27FC236}">
                <a16:creationId xmlns:a16="http://schemas.microsoft.com/office/drawing/2014/main" id="{F7C80568-5C60-EE1C-294F-64C8E4611DFC}"/>
              </a:ext>
            </a:extLst>
          </p:cNvPr>
          <p:cNvSpPr txBox="1"/>
          <p:nvPr/>
        </p:nvSpPr>
        <p:spPr>
          <a:xfrm>
            <a:off x="10576577" y="3737676"/>
            <a:ext cx="995602" cy="307777"/>
          </a:xfrm>
          <a:prstGeom prst="rect">
            <a:avLst/>
          </a:prstGeom>
          <a:noFill/>
        </p:spPr>
        <p:txBody>
          <a:bodyPr wrap="square" rtlCol="0">
            <a:spAutoFit/>
          </a:bodyPr>
          <a:lstStyle/>
          <a:p>
            <a:r>
              <a:rPr lang="en-IN" sz="1400" dirty="0" err="1"/>
              <a:t>la_R</a:t>
            </a:r>
            <a:endParaRPr lang="en-IN" sz="1400" dirty="0"/>
          </a:p>
        </p:txBody>
      </p:sp>
      <p:sp>
        <p:nvSpPr>
          <p:cNvPr id="62" name="TextBox 61">
            <a:extLst>
              <a:ext uri="{FF2B5EF4-FFF2-40B4-BE49-F238E27FC236}">
                <a16:creationId xmlns:a16="http://schemas.microsoft.com/office/drawing/2014/main" id="{13DEB6D1-9A76-FAAB-6688-7A1BDBBBAEED}"/>
              </a:ext>
            </a:extLst>
          </p:cNvPr>
          <p:cNvSpPr txBox="1"/>
          <p:nvPr/>
        </p:nvSpPr>
        <p:spPr>
          <a:xfrm>
            <a:off x="10173333" y="4095785"/>
            <a:ext cx="995602" cy="307777"/>
          </a:xfrm>
          <a:prstGeom prst="rect">
            <a:avLst/>
          </a:prstGeom>
          <a:noFill/>
        </p:spPr>
        <p:txBody>
          <a:bodyPr wrap="square" rtlCol="0">
            <a:spAutoFit/>
          </a:bodyPr>
          <a:lstStyle/>
          <a:p>
            <a:r>
              <a:rPr lang="en-IN" sz="1400" dirty="0"/>
              <a:t>R</a:t>
            </a:r>
          </a:p>
        </p:txBody>
      </p:sp>
      <p:cxnSp>
        <p:nvCxnSpPr>
          <p:cNvPr id="63" name="Straight Arrow Connector 62">
            <a:extLst>
              <a:ext uri="{FF2B5EF4-FFF2-40B4-BE49-F238E27FC236}">
                <a16:creationId xmlns:a16="http://schemas.microsoft.com/office/drawing/2014/main" id="{82BFF2B3-0BB1-C807-EEBF-B739AD13547D}"/>
              </a:ext>
            </a:extLst>
          </p:cNvPr>
          <p:cNvCxnSpPr>
            <a:cxnSpLocks/>
          </p:cNvCxnSpPr>
          <p:nvPr/>
        </p:nvCxnSpPr>
        <p:spPr>
          <a:xfrm flipV="1">
            <a:off x="6802352" y="5416987"/>
            <a:ext cx="2946874" cy="6413"/>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F180A5C6-A04D-FABD-336A-6180D0C3225C}"/>
              </a:ext>
            </a:extLst>
          </p:cNvPr>
          <p:cNvSpPr txBox="1"/>
          <p:nvPr/>
        </p:nvSpPr>
        <p:spPr>
          <a:xfrm>
            <a:off x="7607969" y="5338849"/>
            <a:ext cx="946481" cy="307777"/>
          </a:xfrm>
          <a:prstGeom prst="rect">
            <a:avLst/>
          </a:prstGeom>
          <a:noFill/>
        </p:spPr>
        <p:txBody>
          <a:bodyPr wrap="square" rtlCol="0">
            <a:spAutoFit/>
          </a:bodyPr>
          <a:lstStyle/>
          <a:p>
            <a:r>
              <a:rPr lang="en-IN" sz="1400" dirty="0" err="1"/>
              <a:t>xStart</a:t>
            </a:r>
            <a:endParaRPr lang="en-IN" sz="1400" dirty="0"/>
          </a:p>
        </p:txBody>
      </p:sp>
      <p:cxnSp>
        <p:nvCxnSpPr>
          <p:cNvPr id="65" name="Straight Arrow Connector 64">
            <a:extLst>
              <a:ext uri="{FF2B5EF4-FFF2-40B4-BE49-F238E27FC236}">
                <a16:creationId xmlns:a16="http://schemas.microsoft.com/office/drawing/2014/main" id="{89117F7A-9102-0644-9C7F-1A547DB74D17}"/>
              </a:ext>
            </a:extLst>
          </p:cNvPr>
          <p:cNvCxnSpPr>
            <a:cxnSpLocks/>
          </p:cNvCxnSpPr>
          <p:nvPr/>
        </p:nvCxnSpPr>
        <p:spPr>
          <a:xfrm>
            <a:off x="6802352" y="5711267"/>
            <a:ext cx="437926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9BF576A-5D9E-E6A8-484A-E8F24B02624E}"/>
              </a:ext>
            </a:extLst>
          </p:cNvPr>
          <p:cNvSpPr txBox="1"/>
          <p:nvPr/>
        </p:nvSpPr>
        <p:spPr>
          <a:xfrm>
            <a:off x="8438147" y="5647079"/>
            <a:ext cx="845031" cy="307777"/>
          </a:xfrm>
          <a:prstGeom prst="rect">
            <a:avLst/>
          </a:prstGeom>
          <a:noFill/>
        </p:spPr>
        <p:txBody>
          <a:bodyPr wrap="square" rtlCol="0">
            <a:spAutoFit/>
          </a:bodyPr>
          <a:lstStyle/>
          <a:p>
            <a:r>
              <a:rPr lang="en-IN" sz="1400" dirty="0" err="1"/>
              <a:t>xEnd</a:t>
            </a:r>
            <a:endParaRPr lang="en-IN" sz="1400" dirty="0"/>
          </a:p>
        </p:txBody>
      </p:sp>
      <p:cxnSp>
        <p:nvCxnSpPr>
          <p:cNvPr id="67" name="Straight Arrow Connector 66">
            <a:extLst>
              <a:ext uri="{FF2B5EF4-FFF2-40B4-BE49-F238E27FC236}">
                <a16:creationId xmlns:a16="http://schemas.microsoft.com/office/drawing/2014/main" id="{A0374AEE-1F1E-8996-C782-268EEDCA4539}"/>
              </a:ext>
            </a:extLst>
          </p:cNvPr>
          <p:cNvCxnSpPr>
            <a:cxnSpLocks/>
          </p:cNvCxnSpPr>
          <p:nvPr/>
        </p:nvCxnSpPr>
        <p:spPr>
          <a:xfrm>
            <a:off x="6802352" y="6083701"/>
            <a:ext cx="46040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C9D76EA2-1061-9700-D9F4-57F3E36B1D62}"/>
              </a:ext>
            </a:extLst>
          </p:cNvPr>
          <p:cNvSpPr txBox="1"/>
          <p:nvPr/>
        </p:nvSpPr>
        <p:spPr>
          <a:xfrm>
            <a:off x="9062185" y="5978800"/>
            <a:ext cx="617621" cy="369332"/>
          </a:xfrm>
          <a:prstGeom prst="rect">
            <a:avLst/>
          </a:prstGeom>
          <a:noFill/>
        </p:spPr>
        <p:txBody>
          <a:bodyPr wrap="square" rtlCol="0">
            <a:spAutoFit/>
          </a:bodyPr>
          <a:lstStyle/>
          <a:p>
            <a:r>
              <a:rPr lang="en-IN" dirty="0"/>
              <a:t>x</a:t>
            </a:r>
          </a:p>
        </p:txBody>
      </p:sp>
      <p:cxnSp>
        <p:nvCxnSpPr>
          <p:cNvPr id="71" name="Straight Arrow Connector 70">
            <a:extLst>
              <a:ext uri="{FF2B5EF4-FFF2-40B4-BE49-F238E27FC236}">
                <a16:creationId xmlns:a16="http://schemas.microsoft.com/office/drawing/2014/main" id="{AA8C75CB-E555-A81E-21E4-B6D2881A98C6}"/>
              </a:ext>
            </a:extLst>
          </p:cNvPr>
          <p:cNvCxnSpPr>
            <a:cxnSpLocks/>
            <a:endCxn id="59" idx="0"/>
          </p:cNvCxnSpPr>
          <p:nvPr/>
        </p:nvCxnSpPr>
        <p:spPr>
          <a:xfrm flipV="1">
            <a:off x="10384729" y="4010662"/>
            <a:ext cx="1021705" cy="824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8306372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B3978B-E438-8C76-1ADB-4C052933DC88}"/>
              </a:ext>
            </a:extLst>
          </p:cNvPr>
          <p:cNvSpPr>
            <a:spLocks noGrp="1"/>
          </p:cNvSpPr>
          <p:nvPr>
            <p:ph idx="1"/>
          </p:nvPr>
        </p:nvSpPr>
        <p:spPr>
          <a:xfrm>
            <a:off x="449180" y="906379"/>
            <a:ext cx="11301662" cy="5293895"/>
          </a:xfrm>
        </p:spPr>
        <p:txBody>
          <a:bodyPr>
            <a:normAutofit/>
          </a:bodyPr>
          <a:lstStyle/>
          <a:p>
            <a:r>
              <a:rPr lang="en-US" dirty="0"/>
              <a:t>Case B </a:t>
            </a:r>
            <a:r>
              <a:rPr lang="en-US" dirty="0">
                <a:sym typeface="Wingdings" panose="05000000000000000000" pitchFamily="2" charset="2"/>
              </a:rPr>
              <a:t>( |</a:t>
            </a:r>
            <a:r>
              <a:rPr lang="en-US" dirty="0" err="1">
                <a:sym typeface="Wingdings" panose="05000000000000000000" pitchFamily="2" charset="2"/>
              </a:rPr>
              <a:t>Fy_end</a:t>
            </a:r>
            <a:r>
              <a:rPr lang="en-US" dirty="0">
                <a:sym typeface="Wingdings" panose="05000000000000000000" pitchFamily="2" charset="2"/>
              </a:rPr>
              <a:t>|&gt;0 )</a:t>
            </a:r>
            <a:endParaRPr lang="en-IN" dirty="0"/>
          </a:p>
          <a:p>
            <a:pPr marL="0" indent="0">
              <a:buNone/>
            </a:pPr>
            <a:endParaRPr lang="en-US" dirty="0"/>
          </a:p>
          <a:p>
            <a:pPr lvl="1"/>
            <a:r>
              <a:rPr lang="en-US" dirty="0"/>
              <a:t>Section 1-1</a:t>
            </a:r>
            <a:r>
              <a:rPr lang="en-IN" dirty="0"/>
              <a:t> (</a:t>
            </a:r>
            <a:r>
              <a:rPr lang="en-IN" dirty="0" err="1"/>
              <a:t>xStart</a:t>
            </a:r>
            <a:r>
              <a:rPr lang="en-IN" dirty="0"/>
              <a:t> </a:t>
            </a:r>
            <a:r>
              <a:rPr lang="en-IN" b="0" i="0" dirty="0">
                <a:solidFill>
                  <a:srgbClr val="202124"/>
                </a:solidFill>
                <a:effectLst/>
                <a:latin typeface="arial" panose="020B0604020202020204" pitchFamily="34" charset="0"/>
              </a:rPr>
              <a:t>≤ </a:t>
            </a:r>
            <a:r>
              <a:rPr lang="en-IN" dirty="0"/>
              <a:t>x </a:t>
            </a:r>
            <a:r>
              <a:rPr lang="en-IN" b="0" i="0" dirty="0">
                <a:solidFill>
                  <a:srgbClr val="202124"/>
                </a:solidFill>
                <a:effectLst/>
                <a:latin typeface="arial" panose="020B0604020202020204" pitchFamily="34" charset="0"/>
              </a:rPr>
              <a:t>≤ </a:t>
            </a:r>
            <a:r>
              <a:rPr lang="en-IN" dirty="0" err="1"/>
              <a:t>xEnd</a:t>
            </a:r>
            <a:r>
              <a:rPr lang="en-IN" dirty="0"/>
              <a:t>) </a:t>
            </a:r>
          </a:p>
          <a:p>
            <a:pPr lvl="2"/>
            <a:r>
              <a:rPr lang="en-IN" dirty="0" err="1"/>
              <a:t>X_Base</a:t>
            </a:r>
            <a:r>
              <a:rPr lang="en-IN" dirty="0"/>
              <a:t> = x – </a:t>
            </a:r>
            <a:r>
              <a:rPr lang="en-IN" dirty="0" err="1"/>
              <a:t>xStart</a:t>
            </a:r>
            <a:endParaRPr lang="en-IN" dirty="0"/>
          </a:p>
          <a:p>
            <a:pPr lvl="2"/>
            <a:r>
              <a:rPr lang="en-IN" dirty="0" err="1"/>
              <a:t>F_cut</a:t>
            </a:r>
            <a:r>
              <a:rPr lang="en-IN" dirty="0"/>
              <a:t> = </a:t>
            </a:r>
            <a:r>
              <a:rPr lang="en-IN" dirty="0" err="1"/>
              <a:t>Fy_start</a:t>
            </a:r>
            <a:r>
              <a:rPr lang="en-IN" dirty="0"/>
              <a:t> + </a:t>
            </a:r>
            <a:r>
              <a:rPr lang="en-IN" dirty="0" err="1"/>
              <a:t>xBase</a:t>
            </a:r>
            <a:r>
              <a:rPr lang="en-IN" dirty="0"/>
              <a:t>*((</a:t>
            </a:r>
            <a:r>
              <a:rPr lang="en-IN" dirty="0" err="1"/>
              <a:t>Fy_end</a:t>
            </a:r>
            <a:r>
              <a:rPr lang="en-IN" dirty="0"/>
              <a:t> – </a:t>
            </a:r>
            <a:r>
              <a:rPr lang="en-IN" dirty="0" err="1"/>
              <a:t>Fy_start</a:t>
            </a:r>
            <a:r>
              <a:rPr lang="en-IN" dirty="0"/>
              <a:t>)/(</a:t>
            </a:r>
            <a:r>
              <a:rPr lang="en-IN" dirty="0" err="1"/>
              <a:t>xEnd</a:t>
            </a:r>
            <a:r>
              <a:rPr lang="en-IN" dirty="0"/>
              <a:t> - </a:t>
            </a:r>
            <a:r>
              <a:rPr lang="en-IN" dirty="0" err="1"/>
              <a:t>xStart</a:t>
            </a:r>
            <a:r>
              <a:rPr lang="en-IN" dirty="0"/>
              <a:t>))</a:t>
            </a:r>
          </a:p>
          <a:p>
            <a:pPr lvl="2"/>
            <a:r>
              <a:rPr lang="en-IN" dirty="0"/>
              <a:t>R1 = 0.5*(</a:t>
            </a:r>
            <a:r>
              <a:rPr lang="en-IN" dirty="0" err="1"/>
              <a:t>xBase</a:t>
            </a:r>
            <a:r>
              <a:rPr lang="en-IN" dirty="0"/>
              <a:t>)*(</a:t>
            </a:r>
            <a:r>
              <a:rPr lang="en-IN" dirty="0" err="1"/>
              <a:t>Fcut</a:t>
            </a:r>
            <a:r>
              <a:rPr lang="en-IN" dirty="0"/>
              <a:t> – </a:t>
            </a:r>
            <a:r>
              <a:rPr lang="en-IN" dirty="0" err="1"/>
              <a:t>Fy_start</a:t>
            </a:r>
            <a:r>
              <a:rPr lang="en-IN" dirty="0"/>
              <a:t>)</a:t>
            </a:r>
          </a:p>
          <a:p>
            <a:pPr lvl="2"/>
            <a:r>
              <a:rPr lang="en-IN" dirty="0"/>
              <a:t>la_R1 = 1/3 *(</a:t>
            </a:r>
            <a:r>
              <a:rPr lang="en-IN" dirty="0" err="1"/>
              <a:t>x_Base</a:t>
            </a:r>
            <a:r>
              <a:rPr lang="en-IN" dirty="0"/>
              <a:t>)</a:t>
            </a:r>
          </a:p>
          <a:p>
            <a:pPr lvl="2"/>
            <a:r>
              <a:rPr lang="en-IN" dirty="0"/>
              <a:t>R2 = (</a:t>
            </a:r>
            <a:r>
              <a:rPr lang="en-IN" dirty="0" err="1"/>
              <a:t>x_base</a:t>
            </a:r>
            <a:r>
              <a:rPr lang="en-IN" dirty="0"/>
              <a:t>)*(</a:t>
            </a:r>
            <a:r>
              <a:rPr lang="en-IN" dirty="0" err="1"/>
              <a:t>Fcut</a:t>
            </a:r>
            <a:r>
              <a:rPr lang="en-IN" dirty="0"/>
              <a:t>)</a:t>
            </a:r>
          </a:p>
          <a:p>
            <a:pPr lvl="2"/>
            <a:r>
              <a:rPr lang="en-IN" dirty="0"/>
              <a:t>la_R2 = 1/2 * </a:t>
            </a:r>
            <a:r>
              <a:rPr lang="en-IN" dirty="0" err="1"/>
              <a:t>xBase</a:t>
            </a:r>
            <a:endParaRPr lang="en-IN" dirty="0"/>
          </a:p>
          <a:p>
            <a:pPr marL="630000" lvl="2" indent="0">
              <a:buNone/>
            </a:pPr>
            <a:endParaRPr lang="en-IN" dirty="0"/>
          </a:p>
          <a:p>
            <a:pPr lvl="1"/>
            <a:r>
              <a:rPr lang="en-US" dirty="0"/>
              <a:t>Section 2-2</a:t>
            </a:r>
            <a:r>
              <a:rPr lang="en-US" dirty="0">
                <a:sym typeface="Wingdings" panose="05000000000000000000" pitchFamily="2" charset="2"/>
              </a:rPr>
              <a:t>( x &gt; </a:t>
            </a:r>
            <a:r>
              <a:rPr lang="en-US" dirty="0" err="1">
                <a:sym typeface="Wingdings" panose="05000000000000000000" pitchFamily="2" charset="2"/>
              </a:rPr>
              <a:t>xEnd</a:t>
            </a:r>
            <a:r>
              <a:rPr lang="en-US" dirty="0">
                <a:sym typeface="Wingdings" panose="05000000000000000000" pitchFamily="2" charset="2"/>
              </a:rPr>
              <a:t> )</a:t>
            </a:r>
            <a:endParaRPr lang="en-IN" dirty="0"/>
          </a:p>
          <a:p>
            <a:pPr lvl="2"/>
            <a:r>
              <a:rPr lang="en-IN" dirty="0"/>
              <a:t>R=0.5*(</a:t>
            </a:r>
            <a:r>
              <a:rPr lang="en-IN" dirty="0" err="1"/>
              <a:t>xEnd-xStart</a:t>
            </a:r>
            <a:r>
              <a:rPr lang="en-IN" dirty="0"/>
              <a:t>)*(</a:t>
            </a:r>
            <a:r>
              <a:rPr lang="en-IN" dirty="0" err="1"/>
              <a:t>fy_end+fy_start</a:t>
            </a:r>
            <a:r>
              <a:rPr lang="en-IN" dirty="0"/>
              <a:t>)</a:t>
            </a:r>
          </a:p>
          <a:p>
            <a:pPr lvl="2"/>
            <a:r>
              <a:rPr lang="en-IN" dirty="0" err="1"/>
              <a:t>la_R</a:t>
            </a:r>
            <a:r>
              <a:rPr lang="en-IN" dirty="0"/>
              <a:t> = </a:t>
            </a:r>
            <a:r>
              <a:rPr lang="en-IN" dirty="0" err="1"/>
              <a:t>xStart</a:t>
            </a:r>
            <a:r>
              <a:rPr lang="en-IN" dirty="0"/>
              <a:t> + (1/3)*(((</a:t>
            </a:r>
            <a:r>
              <a:rPr lang="en-IN" dirty="0" err="1"/>
              <a:t>xEnd-xStart</a:t>
            </a:r>
            <a:r>
              <a:rPr lang="en-IN" dirty="0"/>
              <a:t>)*(fy_start+2*</a:t>
            </a:r>
            <a:r>
              <a:rPr lang="en-IN" dirty="0" err="1"/>
              <a:t>fy</a:t>
            </a:r>
            <a:r>
              <a:rPr lang="en-IN" dirty="0" err="1">
                <a:solidFill>
                  <a:schemeClr val="tx1"/>
                </a:solidFill>
              </a:rPr>
              <a:t>_end</a:t>
            </a:r>
            <a:r>
              <a:rPr lang="en-IN" dirty="0">
                <a:solidFill>
                  <a:schemeClr val="tx1"/>
                </a:solidFill>
              </a:rPr>
              <a:t>))/(</a:t>
            </a:r>
            <a:r>
              <a:rPr lang="en-IN" dirty="0" err="1">
                <a:solidFill>
                  <a:schemeClr val="tx1"/>
                </a:solidFill>
              </a:rPr>
              <a:t>fy_start+fy_end</a:t>
            </a:r>
            <a:r>
              <a:rPr lang="en-IN" dirty="0">
                <a:solidFill>
                  <a:schemeClr val="tx1"/>
                </a:solidFill>
              </a:rPr>
              <a:t>))</a:t>
            </a:r>
          </a:p>
        </p:txBody>
      </p:sp>
      <p:sp>
        <p:nvSpPr>
          <p:cNvPr id="4" name="Rectangle 3">
            <a:extLst>
              <a:ext uri="{FF2B5EF4-FFF2-40B4-BE49-F238E27FC236}">
                <a16:creationId xmlns:a16="http://schemas.microsoft.com/office/drawing/2014/main" id="{B6A46E1D-F9DA-1467-AFCF-4D40B55AAD4F}"/>
              </a:ext>
            </a:extLst>
          </p:cNvPr>
          <p:cNvSpPr/>
          <p:nvPr/>
        </p:nvSpPr>
        <p:spPr>
          <a:xfrm>
            <a:off x="6705600" y="2261937"/>
            <a:ext cx="4636168" cy="24865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5" name="Group 4">
            <a:extLst>
              <a:ext uri="{FF2B5EF4-FFF2-40B4-BE49-F238E27FC236}">
                <a16:creationId xmlns:a16="http://schemas.microsoft.com/office/drawing/2014/main" id="{5A973A5F-3A3E-7F9C-D04F-C7B06BE18099}"/>
              </a:ext>
            </a:extLst>
          </p:cNvPr>
          <p:cNvGrpSpPr/>
          <p:nvPr/>
        </p:nvGrpSpPr>
        <p:grpSpPr>
          <a:xfrm>
            <a:off x="10455185" y="1703626"/>
            <a:ext cx="886583" cy="558311"/>
            <a:chOff x="10200680" y="5299964"/>
            <a:chExt cx="886583" cy="558311"/>
          </a:xfrm>
        </p:grpSpPr>
        <p:cxnSp>
          <p:nvCxnSpPr>
            <p:cNvPr id="6" name="Straight Arrow Connector 5">
              <a:extLst>
                <a:ext uri="{FF2B5EF4-FFF2-40B4-BE49-F238E27FC236}">
                  <a16:creationId xmlns:a16="http://schemas.microsoft.com/office/drawing/2014/main" id="{05B48E67-9A89-2C90-5A1F-AA6285C748C3}"/>
                </a:ext>
              </a:extLst>
            </p:cNvPr>
            <p:cNvCxnSpPr>
              <a:cxnSpLocks/>
            </p:cNvCxnSpPr>
            <p:nvPr/>
          </p:nvCxnSpPr>
          <p:spPr>
            <a:xfrm>
              <a:off x="10200680" y="5620512"/>
              <a:ext cx="5307" cy="237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A4DF5ED-2AB9-60B5-0504-2A2348C837D0}"/>
                </a:ext>
              </a:extLst>
            </p:cNvPr>
            <p:cNvCxnSpPr>
              <a:cxnSpLocks/>
            </p:cNvCxnSpPr>
            <p:nvPr/>
          </p:nvCxnSpPr>
          <p:spPr>
            <a:xfrm>
              <a:off x="11087263" y="5306060"/>
              <a:ext cx="0" cy="552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AB48893C-AF37-96CB-A93F-6A49D53B4CBA}"/>
                </a:ext>
              </a:extLst>
            </p:cNvPr>
            <p:cNvCxnSpPr>
              <a:cxnSpLocks/>
            </p:cNvCxnSpPr>
            <p:nvPr/>
          </p:nvCxnSpPr>
          <p:spPr>
            <a:xfrm>
              <a:off x="10302240" y="5589270"/>
              <a:ext cx="0" cy="269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A311545-B082-13F3-98F8-2E51BBF98D28}"/>
                </a:ext>
              </a:extLst>
            </p:cNvPr>
            <p:cNvCxnSpPr>
              <a:cxnSpLocks/>
            </p:cNvCxnSpPr>
            <p:nvPr/>
          </p:nvCxnSpPr>
          <p:spPr>
            <a:xfrm>
              <a:off x="10431817" y="5537727"/>
              <a:ext cx="4277" cy="320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1248D769-6DA2-5434-8E32-CF6706087DBC}"/>
                </a:ext>
              </a:extLst>
            </p:cNvPr>
            <p:cNvCxnSpPr>
              <a:cxnSpLocks/>
            </p:cNvCxnSpPr>
            <p:nvPr/>
          </p:nvCxnSpPr>
          <p:spPr>
            <a:xfrm>
              <a:off x="10551161" y="5494421"/>
              <a:ext cx="4277" cy="363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2E5A5942-062B-4A19-094F-91EB4A8A7876}"/>
                </a:ext>
              </a:extLst>
            </p:cNvPr>
            <p:cNvCxnSpPr>
              <a:cxnSpLocks/>
            </p:cNvCxnSpPr>
            <p:nvPr/>
          </p:nvCxnSpPr>
          <p:spPr>
            <a:xfrm>
              <a:off x="10666396" y="5449824"/>
              <a:ext cx="0" cy="408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792D3F1-68E6-9A7B-ECCD-1872D800EAF6}"/>
                </a:ext>
              </a:extLst>
            </p:cNvPr>
            <p:cNvCxnSpPr>
              <a:cxnSpLocks/>
            </p:cNvCxnSpPr>
            <p:nvPr/>
          </p:nvCxnSpPr>
          <p:spPr>
            <a:xfrm>
              <a:off x="10781632" y="5414264"/>
              <a:ext cx="0" cy="444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84D1C7FF-747D-94C0-84D1-EC72594D65E3}"/>
                </a:ext>
              </a:extLst>
            </p:cNvPr>
            <p:cNvCxnSpPr>
              <a:cxnSpLocks/>
            </p:cNvCxnSpPr>
            <p:nvPr/>
          </p:nvCxnSpPr>
          <p:spPr>
            <a:xfrm>
              <a:off x="10892322" y="5374105"/>
              <a:ext cx="0" cy="484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A9570AC-D3E5-9192-40BC-63E846DCD5BC}"/>
                </a:ext>
              </a:extLst>
            </p:cNvPr>
            <p:cNvCxnSpPr>
              <a:cxnSpLocks/>
            </p:cNvCxnSpPr>
            <p:nvPr/>
          </p:nvCxnSpPr>
          <p:spPr>
            <a:xfrm>
              <a:off x="10998370" y="5346700"/>
              <a:ext cx="0" cy="51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F83080E2-1EE7-ECD6-D258-DA9EAB93DF75}"/>
                </a:ext>
              </a:extLst>
            </p:cNvPr>
            <p:cNvCxnSpPr/>
            <p:nvPr/>
          </p:nvCxnSpPr>
          <p:spPr>
            <a:xfrm flipV="1">
              <a:off x="10200680" y="5299964"/>
              <a:ext cx="886583" cy="32054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7" name="Straight Connector 16">
            <a:extLst>
              <a:ext uri="{FF2B5EF4-FFF2-40B4-BE49-F238E27FC236}">
                <a16:creationId xmlns:a16="http://schemas.microsoft.com/office/drawing/2014/main" id="{7619BAB8-B1FF-BB62-F8E9-8C5B6FAF1E43}"/>
              </a:ext>
            </a:extLst>
          </p:cNvPr>
          <p:cNvCxnSpPr/>
          <p:nvPr/>
        </p:nvCxnSpPr>
        <p:spPr>
          <a:xfrm>
            <a:off x="11341768" y="1515979"/>
            <a:ext cx="0" cy="170046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8" name="Oval 17">
            <a:extLst>
              <a:ext uri="{FF2B5EF4-FFF2-40B4-BE49-F238E27FC236}">
                <a16:creationId xmlns:a16="http://schemas.microsoft.com/office/drawing/2014/main" id="{E3BE085D-AD65-C14A-E252-AE62CE366AC6}"/>
              </a:ext>
            </a:extLst>
          </p:cNvPr>
          <p:cNvSpPr/>
          <p:nvPr/>
        </p:nvSpPr>
        <p:spPr>
          <a:xfrm>
            <a:off x="11146827" y="1171074"/>
            <a:ext cx="387447" cy="358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19" name="Oval 18">
            <a:extLst>
              <a:ext uri="{FF2B5EF4-FFF2-40B4-BE49-F238E27FC236}">
                <a16:creationId xmlns:a16="http://schemas.microsoft.com/office/drawing/2014/main" id="{98F7C528-4749-4D84-5F4B-9CB536D16F44}"/>
              </a:ext>
            </a:extLst>
          </p:cNvPr>
          <p:cNvSpPr/>
          <p:nvPr/>
        </p:nvSpPr>
        <p:spPr>
          <a:xfrm>
            <a:off x="11146828" y="3222537"/>
            <a:ext cx="387446" cy="358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1</a:t>
            </a:r>
          </a:p>
        </p:txBody>
      </p:sp>
      <p:sp>
        <p:nvSpPr>
          <p:cNvPr id="20" name="Rectangle 19">
            <a:extLst>
              <a:ext uri="{FF2B5EF4-FFF2-40B4-BE49-F238E27FC236}">
                <a16:creationId xmlns:a16="http://schemas.microsoft.com/office/drawing/2014/main" id="{2CE6D12E-E5E8-498B-DF93-6BBE6107F019}"/>
              </a:ext>
            </a:extLst>
          </p:cNvPr>
          <p:cNvSpPr/>
          <p:nvPr/>
        </p:nvSpPr>
        <p:spPr>
          <a:xfrm>
            <a:off x="6705600" y="5041967"/>
            <a:ext cx="5174797" cy="248652"/>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21" name="Group 20">
            <a:extLst>
              <a:ext uri="{FF2B5EF4-FFF2-40B4-BE49-F238E27FC236}">
                <a16:creationId xmlns:a16="http://schemas.microsoft.com/office/drawing/2014/main" id="{E1F005AE-C198-504B-347D-A9AF80F71A89}"/>
              </a:ext>
            </a:extLst>
          </p:cNvPr>
          <p:cNvGrpSpPr/>
          <p:nvPr/>
        </p:nvGrpSpPr>
        <p:grpSpPr>
          <a:xfrm>
            <a:off x="10520425" y="4499785"/>
            <a:ext cx="1193517" cy="558311"/>
            <a:chOff x="10200680" y="5299964"/>
            <a:chExt cx="886583" cy="558311"/>
          </a:xfrm>
        </p:grpSpPr>
        <p:cxnSp>
          <p:nvCxnSpPr>
            <p:cNvPr id="22" name="Straight Arrow Connector 21">
              <a:extLst>
                <a:ext uri="{FF2B5EF4-FFF2-40B4-BE49-F238E27FC236}">
                  <a16:creationId xmlns:a16="http://schemas.microsoft.com/office/drawing/2014/main" id="{9E335674-71C7-202A-E00E-A82119529080}"/>
                </a:ext>
              </a:extLst>
            </p:cNvPr>
            <p:cNvCxnSpPr>
              <a:cxnSpLocks/>
            </p:cNvCxnSpPr>
            <p:nvPr/>
          </p:nvCxnSpPr>
          <p:spPr>
            <a:xfrm>
              <a:off x="10200680" y="5620512"/>
              <a:ext cx="5307" cy="23776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73DE998-5D04-2261-DF02-8B4520CC839F}"/>
                </a:ext>
              </a:extLst>
            </p:cNvPr>
            <p:cNvCxnSpPr>
              <a:cxnSpLocks/>
            </p:cNvCxnSpPr>
            <p:nvPr/>
          </p:nvCxnSpPr>
          <p:spPr>
            <a:xfrm>
              <a:off x="11087263" y="5306060"/>
              <a:ext cx="0" cy="55221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C34DE1E-A07A-301A-A88D-987E7197464C}"/>
                </a:ext>
              </a:extLst>
            </p:cNvPr>
            <p:cNvCxnSpPr>
              <a:cxnSpLocks/>
            </p:cNvCxnSpPr>
            <p:nvPr/>
          </p:nvCxnSpPr>
          <p:spPr>
            <a:xfrm>
              <a:off x="10302240" y="5589270"/>
              <a:ext cx="0" cy="2690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4E915A2-1C6D-51D0-D232-26CC9082D41D}"/>
                </a:ext>
              </a:extLst>
            </p:cNvPr>
            <p:cNvCxnSpPr>
              <a:cxnSpLocks/>
            </p:cNvCxnSpPr>
            <p:nvPr/>
          </p:nvCxnSpPr>
          <p:spPr>
            <a:xfrm>
              <a:off x="10431817" y="5537727"/>
              <a:ext cx="4277" cy="3205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7E69A934-07CB-54BF-4A1D-8E18CA484B9B}"/>
                </a:ext>
              </a:extLst>
            </p:cNvPr>
            <p:cNvCxnSpPr>
              <a:cxnSpLocks/>
            </p:cNvCxnSpPr>
            <p:nvPr/>
          </p:nvCxnSpPr>
          <p:spPr>
            <a:xfrm>
              <a:off x="10551161" y="5494421"/>
              <a:ext cx="4277" cy="3638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CDFDACC-E100-8F5A-2E00-87BAF79DC600}"/>
                </a:ext>
              </a:extLst>
            </p:cNvPr>
            <p:cNvCxnSpPr>
              <a:cxnSpLocks/>
            </p:cNvCxnSpPr>
            <p:nvPr/>
          </p:nvCxnSpPr>
          <p:spPr>
            <a:xfrm>
              <a:off x="10666396" y="5449824"/>
              <a:ext cx="0" cy="4084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02E4931-D061-9D8C-6202-E36745B0C239}"/>
                </a:ext>
              </a:extLst>
            </p:cNvPr>
            <p:cNvCxnSpPr>
              <a:cxnSpLocks/>
            </p:cNvCxnSpPr>
            <p:nvPr/>
          </p:nvCxnSpPr>
          <p:spPr>
            <a:xfrm>
              <a:off x="10781632" y="5414264"/>
              <a:ext cx="0" cy="44401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5777221-0477-F16C-5D05-CEF5BC5E618F}"/>
                </a:ext>
              </a:extLst>
            </p:cNvPr>
            <p:cNvCxnSpPr>
              <a:cxnSpLocks/>
            </p:cNvCxnSpPr>
            <p:nvPr/>
          </p:nvCxnSpPr>
          <p:spPr>
            <a:xfrm>
              <a:off x="10892322" y="5374105"/>
              <a:ext cx="0" cy="4841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CA093C8-DBF8-6498-F02D-79D3BAC87000}"/>
                </a:ext>
              </a:extLst>
            </p:cNvPr>
            <p:cNvCxnSpPr>
              <a:cxnSpLocks/>
            </p:cNvCxnSpPr>
            <p:nvPr/>
          </p:nvCxnSpPr>
          <p:spPr>
            <a:xfrm>
              <a:off x="10998370" y="5346700"/>
              <a:ext cx="0" cy="511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774E73E-594E-D546-9CC2-B95459881E2E}"/>
                </a:ext>
              </a:extLst>
            </p:cNvPr>
            <p:cNvCxnSpPr/>
            <p:nvPr/>
          </p:nvCxnSpPr>
          <p:spPr>
            <a:xfrm flipV="1">
              <a:off x="10200680" y="5299964"/>
              <a:ext cx="886583" cy="320548"/>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2" name="Straight Connector 31">
            <a:extLst>
              <a:ext uri="{FF2B5EF4-FFF2-40B4-BE49-F238E27FC236}">
                <a16:creationId xmlns:a16="http://schemas.microsoft.com/office/drawing/2014/main" id="{36020E87-0A6A-95A5-4890-31E8E0A866E5}"/>
              </a:ext>
            </a:extLst>
          </p:cNvPr>
          <p:cNvCxnSpPr/>
          <p:nvPr/>
        </p:nvCxnSpPr>
        <p:spPr>
          <a:xfrm>
            <a:off x="11908883" y="4137281"/>
            <a:ext cx="0" cy="1700463"/>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33" name="Oval 32">
            <a:extLst>
              <a:ext uri="{FF2B5EF4-FFF2-40B4-BE49-F238E27FC236}">
                <a16:creationId xmlns:a16="http://schemas.microsoft.com/office/drawing/2014/main" id="{FA6BFBFC-FC40-5EC6-C7BE-8155F85E05CD}"/>
              </a:ext>
            </a:extLst>
          </p:cNvPr>
          <p:cNvSpPr/>
          <p:nvPr/>
        </p:nvSpPr>
        <p:spPr>
          <a:xfrm>
            <a:off x="11713942" y="3792376"/>
            <a:ext cx="387447" cy="358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sp>
        <p:nvSpPr>
          <p:cNvPr id="34" name="Oval 33">
            <a:extLst>
              <a:ext uri="{FF2B5EF4-FFF2-40B4-BE49-F238E27FC236}">
                <a16:creationId xmlns:a16="http://schemas.microsoft.com/office/drawing/2014/main" id="{3A909FC0-EF57-D5B3-2284-4C32D54F69FC}"/>
              </a:ext>
            </a:extLst>
          </p:cNvPr>
          <p:cNvSpPr/>
          <p:nvPr/>
        </p:nvSpPr>
        <p:spPr>
          <a:xfrm>
            <a:off x="11713943" y="5843839"/>
            <a:ext cx="387446" cy="35804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2</a:t>
            </a:r>
          </a:p>
        </p:txBody>
      </p:sp>
      <p:cxnSp>
        <p:nvCxnSpPr>
          <p:cNvPr id="16" name="Straight Arrow Connector 15">
            <a:extLst>
              <a:ext uri="{FF2B5EF4-FFF2-40B4-BE49-F238E27FC236}">
                <a16:creationId xmlns:a16="http://schemas.microsoft.com/office/drawing/2014/main" id="{CF04BAE9-5AF0-D76E-AA4D-97D2BFC5A956}"/>
              </a:ext>
            </a:extLst>
          </p:cNvPr>
          <p:cNvCxnSpPr/>
          <p:nvPr/>
        </p:nvCxnSpPr>
        <p:spPr>
          <a:xfrm flipH="1">
            <a:off x="10455185" y="2695074"/>
            <a:ext cx="886583"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7FC114EE-F6B5-EF92-3C4A-DFBF106A4F6A}"/>
              </a:ext>
            </a:extLst>
          </p:cNvPr>
          <p:cNvCxnSpPr/>
          <p:nvPr/>
        </p:nvCxnSpPr>
        <p:spPr>
          <a:xfrm>
            <a:off x="6705600" y="3128211"/>
            <a:ext cx="463616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6601DC6-D6DD-3513-22D0-0EBBB6E515CF}"/>
              </a:ext>
            </a:extLst>
          </p:cNvPr>
          <p:cNvCxnSpPr/>
          <p:nvPr/>
        </p:nvCxnSpPr>
        <p:spPr>
          <a:xfrm>
            <a:off x="6705600" y="2695074"/>
            <a:ext cx="374958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33B1BA4D-C149-B438-6E29-00E1A9C937C9}"/>
              </a:ext>
            </a:extLst>
          </p:cNvPr>
          <p:cNvCxnSpPr/>
          <p:nvPr/>
        </p:nvCxnSpPr>
        <p:spPr>
          <a:xfrm>
            <a:off x="11135033" y="994611"/>
            <a:ext cx="0" cy="12673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7C025F22-0C7B-346A-E5A6-8C228BF7DDD1}"/>
              </a:ext>
            </a:extLst>
          </p:cNvPr>
          <p:cNvCxnSpPr>
            <a:cxnSpLocks/>
          </p:cNvCxnSpPr>
          <p:nvPr/>
        </p:nvCxnSpPr>
        <p:spPr>
          <a:xfrm>
            <a:off x="11146827" y="1106905"/>
            <a:ext cx="194941" cy="0"/>
          </a:xfrm>
          <a:prstGeom prst="straightConnector1">
            <a:avLst/>
          </a:prstGeom>
          <a:ln>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6899BDE-0623-F36A-4420-CE7026A3E4A4}"/>
              </a:ext>
            </a:extLst>
          </p:cNvPr>
          <p:cNvCxnSpPr>
            <a:cxnSpLocks/>
          </p:cNvCxnSpPr>
          <p:nvPr/>
        </p:nvCxnSpPr>
        <p:spPr>
          <a:xfrm>
            <a:off x="10920901" y="786063"/>
            <a:ext cx="0" cy="147587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9" name="Straight Arrow Connector 48">
            <a:extLst>
              <a:ext uri="{FF2B5EF4-FFF2-40B4-BE49-F238E27FC236}">
                <a16:creationId xmlns:a16="http://schemas.microsoft.com/office/drawing/2014/main" id="{8E0DCEE2-EF77-59EE-0FBF-A4304D9AEEC2}"/>
              </a:ext>
            </a:extLst>
          </p:cNvPr>
          <p:cNvCxnSpPr/>
          <p:nvPr/>
        </p:nvCxnSpPr>
        <p:spPr>
          <a:xfrm>
            <a:off x="10920901" y="850232"/>
            <a:ext cx="420867"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50" name="TextBox 49">
            <a:extLst>
              <a:ext uri="{FF2B5EF4-FFF2-40B4-BE49-F238E27FC236}">
                <a16:creationId xmlns:a16="http://schemas.microsoft.com/office/drawing/2014/main" id="{0266F480-4389-1651-6FD3-6BD889FA84F2}"/>
              </a:ext>
            </a:extLst>
          </p:cNvPr>
          <p:cNvSpPr txBox="1"/>
          <p:nvPr/>
        </p:nvSpPr>
        <p:spPr>
          <a:xfrm>
            <a:off x="7633911" y="2672576"/>
            <a:ext cx="946481" cy="307777"/>
          </a:xfrm>
          <a:prstGeom prst="rect">
            <a:avLst/>
          </a:prstGeom>
          <a:noFill/>
        </p:spPr>
        <p:txBody>
          <a:bodyPr wrap="square" rtlCol="0">
            <a:spAutoFit/>
          </a:bodyPr>
          <a:lstStyle/>
          <a:p>
            <a:r>
              <a:rPr lang="en-IN" sz="1400" dirty="0" err="1"/>
              <a:t>xStart</a:t>
            </a:r>
            <a:endParaRPr lang="en-IN" sz="1400" dirty="0"/>
          </a:p>
        </p:txBody>
      </p:sp>
      <p:sp>
        <p:nvSpPr>
          <p:cNvPr id="51" name="TextBox 50">
            <a:extLst>
              <a:ext uri="{FF2B5EF4-FFF2-40B4-BE49-F238E27FC236}">
                <a16:creationId xmlns:a16="http://schemas.microsoft.com/office/drawing/2014/main" id="{07906AB2-8A75-9F2B-5E70-C747CD7D929E}"/>
              </a:ext>
            </a:extLst>
          </p:cNvPr>
          <p:cNvSpPr txBox="1"/>
          <p:nvPr/>
        </p:nvSpPr>
        <p:spPr>
          <a:xfrm>
            <a:off x="10529834" y="2666935"/>
            <a:ext cx="1330237" cy="307777"/>
          </a:xfrm>
          <a:prstGeom prst="rect">
            <a:avLst/>
          </a:prstGeom>
          <a:noFill/>
        </p:spPr>
        <p:txBody>
          <a:bodyPr wrap="square" rtlCol="0">
            <a:spAutoFit/>
          </a:bodyPr>
          <a:lstStyle/>
          <a:p>
            <a:r>
              <a:rPr lang="en-IN" sz="1400" dirty="0" err="1"/>
              <a:t>X_Base</a:t>
            </a:r>
            <a:endParaRPr lang="en-IN" sz="1400" dirty="0"/>
          </a:p>
        </p:txBody>
      </p:sp>
      <p:sp>
        <p:nvSpPr>
          <p:cNvPr id="52" name="TextBox 51">
            <a:extLst>
              <a:ext uri="{FF2B5EF4-FFF2-40B4-BE49-F238E27FC236}">
                <a16:creationId xmlns:a16="http://schemas.microsoft.com/office/drawing/2014/main" id="{15F1524C-1FFE-DAAF-AD6E-23B639CBA4D1}"/>
              </a:ext>
            </a:extLst>
          </p:cNvPr>
          <p:cNvSpPr txBox="1"/>
          <p:nvPr/>
        </p:nvSpPr>
        <p:spPr>
          <a:xfrm>
            <a:off x="8974368" y="3059668"/>
            <a:ext cx="617621" cy="369332"/>
          </a:xfrm>
          <a:prstGeom prst="rect">
            <a:avLst/>
          </a:prstGeom>
          <a:noFill/>
        </p:spPr>
        <p:txBody>
          <a:bodyPr wrap="square" rtlCol="0">
            <a:spAutoFit/>
          </a:bodyPr>
          <a:lstStyle/>
          <a:p>
            <a:r>
              <a:rPr lang="en-IN" dirty="0"/>
              <a:t>x</a:t>
            </a:r>
          </a:p>
        </p:txBody>
      </p:sp>
      <p:sp>
        <p:nvSpPr>
          <p:cNvPr id="53" name="TextBox 52">
            <a:extLst>
              <a:ext uri="{FF2B5EF4-FFF2-40B4-BE49-F238E27FC236}">
                <a16:creationId xmlns:a16="http://schemas.microsoft.com/office/drawing/2014/main" id="{BD3E9DF7-D8B7-EB5B-8E22-F4961A07AD6E}"/>
              </a:ext>
            </a:extLst>
          </p:cNvPr>
          <p:cNvSpPr txBox="1"/>
          <p:nvPr/>
        </p:nvSpPr>
        <p:spPr>
          <a:xfrm>
            <a:off x="10884795" y="488565"/>
            <a:ext cx="995602" cy="307777"/>
          </a:xfrm>
          <a:prstGeom prst="rect">
            <a:avLst/>
          </a:prstGeom>
          <a:noFill/>
        </p:spPr>
        <p:txBody>
          <a:bodyPr wrap="square" rtlCol="0">
            <a:spAutoFit/>
          </a:bodyPr>
          <a:lstStyle/>
          <a:p>
            <a:r>
              <a:rPr lang="en-IN" sz="1400" dirty="0"/>
              <a:t>la_R2</a:t>
            </a:r>
          </a:p>
        </p:txBody>
      </p:sp>
      <p:sp>
        <p:nvSpPr>
          <p:cNvPr id="54" name="TextBox 53">
            <a:extLst>
              <a:ext uri="{FF2B5EF4-FFF2-40B4-BE49-F238E27FC236}">
                <a16:creationId xmlns:a16="http://schemas.microsoft.com/office/drawing/2014/main" id="{99B03821-6E66-A1D9-7A6D-50C0B443216A}"/>
              </a:ext>
            </a:extLst>
          </p:cNvPr>
          <p:cNvSpPr txBox="1"/>
          <p:nvPr/>
        </p:nvSpPr>
        <p:spPr>
          <a:xfrm>
            <a:off x="11220956" y="816986"/>
            <a:ext cx="995602" cy="307777"/>
          </a:xfrm>
          <a:prstGeom prst="rect">
            <a:avLst/>
          </a:prstGeom>
          <a:noFill/>
        </p:spPr>
        <p:txBody>
          <a:bodyPr wrap="square" rtlCol="0">
            <a:spAutoFit/>
          </a:bodyPr>
          <a:lstStyle/>
          <a:p>
            <a:r>
              <a:rPr lang="en-IN" sz="1400" dirty="0"/>
              <a:t>la_R1</a:t>
            </a:r>
          </a:p>
        </p:txBody>
      </p:sp>
      <p:sp>
        <p:nvSpPr>
          <p:cNvPr id="55" name="TextBox 54">
            <a:extLst>
              <a:ext uri="{FF2B5EF4-FFF2-40B4-BE49-F238E27FC236}">
                <a16:creationId xmlns:a16="http://schemas.microsoft.com/office/drawing/2014/main" id="{EB45C438-61D1-CB66-5D2C-B48134A9ACBE}"/>
              </a:ext>
            </a:extLst>
          </p:cNvPr>
          <p:cNvSpPr txBox="1"/>
          <p:nvPr/>
        </p:nvSpPr>
        <p:spPr>
          <a:xfrm>
            <a:off x="10527569" y="993779"/>
            <a:ext cx="995602" cy="307777"/>
          </a:xfrm>
          <a:prstGeom prst="rect">
            <a:avLst/>
          </a:prstGeom>
          <a:noFill/>
        </p:spPr>
        <p:txBody>
          <a:bodyPr wrap="square" rtlCol="0">
            <a:spAutoFit/>
          </a:bodyPr>
          <a:lstStyle/>
          <a:p>
            <a:r>
              <a:rPr lang="en-IN" sz="1400" dirty="0"/>
              <a:t>R2</a:t>
            </a:r>
          </a:p>
        </p:txBody>
      </p:sp>
      <p:sp>
        <p:nvSpPr>
          <p:cNvPr id="56" name="TextBox 55">
            <a:extLst>
              <a:ext uri="{FF2B5EF4-FFF2-40B4-BE49-F238E27FC236}">
                <a16:creationId xmlns:a16="http://schemas.microsoft.com/office/drawing/2014/main" id="{01E80EA4-69AF-498B-98BA-735E5E2D445C}"/>
              </a:ext>
            </a:extLst>
          </p:cNvPr>
          <p:cNvSpPr txBox="1"/>
          <p:nvPr/>
        </p:nvSpPr>
        <p:spPr>
          <a:xfrm>
            <a:off x="10831581" y="1347220"/>
            <a:ext cx="995602" cy="307777"/>
          </a:xfrm>
          <a:prstGeom prst="rect">
            <a:avLst/>
          </a:prstGeom>
          <a:noFill/>
        </p:spPr>
        <p:txBody>
          <a:bodyPr wrap="square" rtlCol="0">
            <a:spAutoFit/>
          </a:bodyPr>
          <a:lstStyle/>
          <a:p>
            <a:r>
              <a:rPr lang="en-IN" sz="1400" dirty="0"/>
              <a:t>R1</a:t>
            </a:r>
          </a:p>
        </p:txBody>
      </p:sp>
      <p:sp>
        <p:nvSpPr>
          <p:cNvPr id="57" name="TextBox 56">
            <a:extLst>
              <a:ext uri="{FF2B5EF4-FFF2-40B4-BE49-F238E27FC236}">
                <a16:creationId xmlns:a16="http://schemas.microsoft.com/office/drawing/2014/main" id="{39941CDB-1831-DF26-E3B7-AB426EFB24E0}"/>
              </a:ext>
            </a:extLst>
          </p:cNvPr>
          <p:cNvSpPr txBox="1"/>
          <p:nvPr/>
        </p:nvSpPr>
        <p:spPr>
          <a:xfrm>
            <a:off x="9667389" y="1929849"/>
            <a:ext cx="995602" cy="307777"/>
          </a:xfrm>
          <a:prstGeom prst="rect">
            <a:avLst/>
          </a:prstGeom>
          <a:noFill/>
        </p:spPr>
        <p:txBody>
          <a:bodyPr wrap="square" rtlCol="0">
            <a:spAutoFit/>
          </a:bodyPr>
          <a:lstStyle/>
          <a:p>
            <a:r>
              <a:rPr lang="en-IN" sz="1400" dirty="0" err="1"/>
              <a:t>Fy_start</a:t>
            </a:r>
            <a:endParaRPr lang="en-IN" sz="1400" dirty="0"/>
          </a:p>
        </p:txBody>
      </p:sp>
      <p:sp>
        <p:nvSpPr>
          <p:cNvPr id="58" name="TextBox 57">
            <a:extLst>
              <a:ext uri="{FF2B5EF4-FFF2-40B4-BE49-F238E27FC236}">
                <a16:creationId xmlns:a16="http://schemas.microsoft.com/office/drawing/2014/main" id="{96A750E8-387D-0BA0-3EFB-8927076E9F13}"/>
              </a:ext>
            </a:extLst>
          </p:cNvPr>
          <p:cNvSpPr txBox="1"/>
          <p:nvPr/>
        </p:nvSpPr>
        <p:spPr>
          <a:xfrm>
            <a:off x="11335045" y="1891481"/>
            <a:ext cx="995602" cy="307777"/>
          </a:xfrm>
          <a:prstGeom prst="rect">
            <a:avLst/>
          </a:prstGeom>
          <a:noFill/>
        </p:spPr>
        <p:txBody>
          <a:bodyPr wrap="square" rtlCol="0">
            <a:spAutoFit/>
          </a:bodyPr>
          <a:lstStyle/>
          <a:p>
            <a:r>
              <a:rPr lang="en-IN" sz="1400" dirty="0" err="1"/>
              <a:t>F_cut</a:t>
            </a:r>
            <a:endParaRPr lang="en-IN" sz="1400" dirty="0"/>
          </a:p>
        </p:txBody>
      </p:sp>
      <p:sp>
        <p:nvSpPr>
          <p:cNvPr id="59" name="TextBox 58">
            <a:extLst>
              <a:ext uri="{FF2B5EF4-FFF2-40B4-BE49-F238E27FC236}">
                <a16:creationId xmlns:a16="http://schemas.microsoft.com/office/drawing/2014/main" id="{61308DB6-E0F0-235E-7CBF-57BB1C33FD3C}"/>
              </a:ext>
            </a:extLst>
          </p:cNvPr>
          <p:cNvSpPr txBox="1"/>
          <p:nvPr/>
        </p:nvSpPr>
        <p:spPr>
          <a:xfrm>
            <a:off x="9748762" y="4679735"/>
            <a:ext cx="995602" cy="307777"/>
          </a:xfrm>
          <a:prstGeom prst="rect">
            <a:avLst/>
          </a:prstGeom>
          <a:noFill/>
        </p:spPr>
        <p:txBody>
          <a:bodyPr wrap="square" rtlCol="0">
            <a:spAutoFit/>
          </a:bodyPr>
          <a:lstStyle/>
          <a:p>
            <a:r>
              <a:rPr lang="en-IN" sz="1400" dirty="0" err="1"/>
              <a:t>Fy_start</a:t>
            </a:r>
            <a:endParaRPr lang="en-IN" sz="1400" dirty="0"/>
          </a:p>
        </p:txBody>
      </p:sp>
      <p:sp>
        <p:nvSpPr>
          <p:cNvPr id="60" name="TextBox 59">
            <a:extLst>
              <a:ext uri="{FF2B5EF4-FFF2-40B4-BE49-F238E27FC236}">
                <a16:creationId xmlns:a16="http://schemas.microsoft.com/office/drawing/2014/main" id="{7C7F56CF-14CA-2AC1-9055-2C010276B89D}"/>
              </a:ext>
            </a:extLst>
          </p:cNvPr>
          <p:cNvSpPr txBox="1"/>
          <p:nvPr/>
        </p:nvSpPr>
        <p:spPr>
          <a:xfrm>
            <a:off x="11588234" y="4672539"/>
            <a:ext cx="995602" cy="307777"/>
          </a:xfrm>
          <a:prstGeom prst="rect">
            <a:avLst/>
          </a:prstGeom>
          <a:noFill/>
        </p:spPr>
        <p:txBody>
          <a:bodyPr wrap="square" rtlCol="0">
            <a:spAutoFit/>
          </a:bodyPr>
          <a:lstStyle/>
          <a:p>
            <a:r>
              <a:rPr lang="en-IN" sz="1400" dirty="0" err="1"/>
              <a:t>Fy_end</a:t>
            </a:r>
            <a:endParaRPr lang="en-IN" sz="1400" dirty="0"/>
          </a:p>
        </p:txBody>
      </p:sp>
      <p:cxnSp>
        <p:nvCxnSpPr>
          <p:cNvPr id="62" name="Straight Arrow Connector 61">
            <a:extLst>
              <a:ext uri="{FF2B5EF4-FFF2-40B4-BE49-F238E27FC236}">
                <a16:creationId xmlns:a16="http://schemas.microsoft.com/office/drawing/2014/main" id="{672A237C-A7DB-960E-D7D7-3BBBEBB9E836}"/>
              </a:ext>
            </a:extLst>
          </p:cNvPr>
          <p:cNvCxnSpPr>
            <a:cxnSpLocks/>
          </p:cNvCxnSpPr>
          <p:nvPr/>
        </p:nvCxnSpPr>
        <p:spPr>
          <a:xfrm flipH="1">
            <a:off x="11194953" y="3937929"/>
            <a:ext cx="8273" cy="112016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52F7AB11-5670-A8BA-2D7E-86E2E3CF4F53}"/>
              </a:ext>
            </a:extLst>
          </p:cNvPr>
          <p:cNvCxnSpPr>
            <a:cxnSpLocks/>
          </p:cNvCxnSpPr>
          <p:nvPr/>
        </p:nvCxnSpPr>
        <p:spPr>
          <a:xfrm>
            <a:off x="11194952" y="4267201"/>
            <a:ext cx="712713" cy="0"/>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sp>
        <p:nvSpPr>
          <p:cNvPr id="66" name="TextBox 65">
            <a:extLst>
              <a:ext uri="{FF2B5EF4-FFF2-40B4-BE49-F238E27FC236}">
                <a16:creationId xmlns:a16="http://schemas.microsoft.com/office/drawing/2014/main" id="{F93E49B3-896E-81BD-3D10-D9CFBFB3D1E6}"/>
              </a:ext>
            </a:extLst>
          </p:cNvPr>
          <p:cNvSpPr txBox="1"/>
          <p:nvPr/>
        </p:nvSpPr>
        <p:spPr>
          <a:xfrm>
            <a:off x="11166623" y="3945056"/>
            <a:ext cx="995602" cy="307777"/>
          </a:xfrm>
          <a:prstGeom prst="rect">
            <a:avLst/>
          </a:prstGeom>
          <a:noFill/>
        </p:spPr>
        <p:txBody>
          <a:bodyPr wrap="square" rtlCol="0">
            <a:spAutoFit/>
          </a:bodyPr>
          <a:lstStyle/>
          <a:p>
            <a:r>
              <a:rPr lang="en-IN" sz="1400" dirty="0" err="1"/>
              <a:t>la_R</a:t>
            </a:r>
            <a:endParaRPr lang="en-IN" sz="1400" dirty="0"/>
          </a:p>
        </p:txBody>
      </p:sp>
      <p:sp>
        <p:nvSpPr>
          <p:cNvPr id="68" name="TextBox 67">
            <a:extLst>
              <a:ext uri="{FF2B5EF4-FFF2-40B4-BE49-F238E27FC236}">
                <a16:creationId xmlns:a16="http://schemas.microsoft.com/office/drawing/2014/main" id="{22F79254-8DD5-9E19-DBB7-6C77F5F19F2C}"/>
              </a:ext>
            </a:extLst>
          </p:cNvPr>
          <p:cNvSpPr txBox="1"/>
          <p:nvPr/>
        </p:nvSpPr>
        <p:spPr>
          <a:xfrm>
            <a:off x="10936130" y="4249784"/>
            <a:ext cx="995602" cy="307777"/>
          </a:xfrm>
          <a:prstGeom prst="rect">
            <a:avLst/>
          </a:prstGeom>
          <a:noFill/>
        </p:spPr>
        <p:txBody>
          <a:bodyPr wrap="square" rtlCol="0">
            <a:spAutoFit/>
          </a:bodyPr>
          <a:lstStyle/>
          <a:p>
            <a:r>
              <a:rPr lang="en-IN" sz="1400" dirty="0"/>
              <a:t>R</a:t>
            </a:r>
          </a:p>
        </p:txBody>
      </p:sp>
      <p:cxnSp>
        <p:nvCxnSpPr>
          <p:cNvPr id="69" name="Straight Arrow Connector 68">
            <a:extLst>
              <a:ext uri="{FF2B5EF4-FFF2-40B4-BE49-F238E27FC236}">
                <a16:creationId xmlns:a16="http://schemas.microsoft.com/office/drawing/2014/main" id="{082E6D5F-FC85-E0D0-0DFB-4C66AEAA0F47}"/>
              </a:ext>
            </a:extLst>
          </p:cNvPr>
          <p:cNvCxnSpPr>
            <a:cxnSpLocks/>
          </p:cNvCxnSpPr>
          <p:nvPr/>
        </p:nvCxnSpPr>
        <p:spPr>
          <a:xfrm>
            <a:off x="6705600" y="5439485"/>
            <a:ext cx="381482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801AEADD-DA75-7A23-1C11-7449A50355DB}"/>
              </a:ext>
            </a:extLst>
          </p:cNvPr>
          <p:cNvSpPr txBox="1"/>
          <p:nvPr/>
        </p:nvSpPr>
        <p:spPr>
          <a:xfrm>
            <a:off x="7633911" y="5416987"/>
            <a:ext cx="946481" cy="307777"/>
          </a:xfrm>
          <a:prstGeom prst="rect">
            <a:avLst/>
          </a:prstGeom>
          <a:noFill/>
        </p:spPr>
        <p:txBody>
          <a:bodyPr wrap="square" rtlCol="0">
            <a:spAutoFit/>
          </a:bodyPr>
          <a:lstStyle/>
          <a:p>
            <a:r>
              <a:rPr lang="en-IN" sz="1400" dirty="0" err="1"/>
              <a:t>xStart</a:t>
            </a:r>
            <a:endParaRPr lang="en-IN" sz="1400" dirty="0"/>
          </a:p>
        </p:txBody>
      </p:sp>
      <p:cxnSp>
        <p:nvCxnSpPr>
          <p:cNvPr id="72" name="Straight Arrow Connector 71">
            <a:extLst>
              <a:ext uri="{FF2B5EF4-FFF2-40B4-BE49-F238E27FC236}">
                <a16:creationId xmlns:a16="http://schemas.microsoft.com/office/drawing/2014/main" id="{C271D236-A804-C660-F6F1-61FFDFD1EBD6}"/>
              </a:ext>
            </a:extLst>
          </p:cNvPr>
          <p:cNvCxnSpPr>
            <a:cxnSpLocks/>
          </p:cNvCxnSpPr>
          <p:nvPr/>
        </p:nvCxnSpPr>
        <p:spPr>
          <a:xfrm>
            <a:off x="6698877" y="5716743"/>
            <a:ext cx="5015065"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4" name="TextBox 73">
            <a:extLst>
              <a:ext uri="{FF2B5EF4-FFF2-40B4-BE49-F238E27FC236}">
                <a16:creationId xmlns:a16="http://schemas.microsoft.com/office/drawing/2014/main" id="{5947A95E-29CD-8A48-C4A7-00F25CA5B884}"/>
              </a:ext>
            </a:extLst>
          </p:cNvPr>
          <p:cNvSpPr txBox="1"/>
          <p:nvPr/>
        </p:nvSpPr>
        <p:spPr>
          <a:xfrm>
            <a:off x="8438147" y="5647079"/>
            <a:ext cx="845031" cy="307777"/>
          </a:xfrm>
          <a:prstGeom prst="rect">
            <a:avLst/>
          </a:prstGeom>
          <a:noFill/>
        </p:spPr>
        <p:txBody>
          <a:bodyPr wrap="square" rtlCol="0">
            <a:spAutoFit/>
          </a:bodyPr>
          <a:lstStyle/>
          <a:p>
            <a:r>
              <a:rPr lang="en-IN" sz="1400" dirty="0" err="1"/>
              <a:t>xEnd</a:t>
            </a:r>
            <a:endParaRPr lang="en-IN" sz="1400" dirty="0"/>
          </a:p>
        </p:txBody>
      </p:sp>
      <p:cxnSp>
        <p:nvCxnSpPr>
          <p:cNvPr id="75" name="Straight Arrow Connector 74">
            <a:extLst>
              <a:ext uri="{FF2B5EF4-FFF2-40B4-BE49-F238E27FC236}">
                <a16:creationId xmlns:a16="http://schemas.microsoft.com/office/drawing/2014/main" id="{56DD0AEF-186D-9226-300D-20048149D85B}"/>
              </a:ext>
            </a:extLst>
          </p:cNvPr>
          <p:cNvCxnSpPr>
            <a:cxnSpLocks/>
          </p:cNvCxnSpPr>
          <p:nvPr/>
        </p:nvCxnSpPr>
        <p:spPr>
          <a:xfrm>
            <a:off x="6705600" y="6104021"/>
            <a:ext cx="522613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78" name="TextBox 77">
            <a:extLst>
              <a:ext uri="{FF2B5EF4-FFF2-40B4-BE49-F238E27FC236}">
                <a16:creationId xmlns:a16="http://schemas.microsoft.com/office/drawing/2014/main" id="{687B836A-0882-0AF8-DD7F-BEA0F3E66DF7}"/>
              </a:ext>
            </a:extLst>
          </p:cNvPr>
          <p:cNvSpPr txBox="1"/>
          <p:nvPr/>
        </p:nvSpPr>
        <p:spPr>
          <a:xfrm>
            <a:off x="9062185" y="5978800"/>
            <a:ext cx="617621" cy="369332"/>
          </a:xfrm>
          <a:prstGeom prst="rect">
            <a:avLst/>
          </a:prstGeom>
          <a:noFill/>
        </p:spPr>
        <p:txBody>
          <a:bodyPr wrap="square" rtlCol="0">
            <a:spAutoFit/>
          </a:bodyPr>
          <a:lstStyle/>
          <a:p>
            <a:r>
              <a:rPr lang="en-IN" dirty="0"/>
              <a:t>x</a:t>
            </a:r>
          </a:p>
        </p:txBody>
      </p:sp>
    </p:spTree>
    <p:extLst>
      <p:ext uri="{BB962C8B-B14F-4D97-AF65-F5344CB8AC3E}">
        <p14:creationId xmlns:p14="http://schemas.microsoft.com/office/powerpoint/2010/main" val="13726336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1F1A4B-3FBD-BBBB-FC1E-941FECEDADF5}"/>
              </a:ext>
            </a:extLst>
          </p:cNvPr>
          <p:cNvSpPr>
            <a:spLocks noGrp="1"/>
          </p:cNvSpPr>
          <p:nvPr>
            <p:ph type="title"/>
          </p:nvPr>
        </p:nvSpPr>
        <p:spPr/>
        <p:txBody>
          <a:bodyPr/>
          <a:lstStyle/>
          <a:p>
            <a:r>
              <a:rPr lang="en-IN" dirty="0"/>
              <a:t>Deflection of beams using Numerical approach</a:t>
            </a:r>
          </a:p>
        </p:txBody>
      </p:sp>
      <p:sp>
        <p:nvSpPr>
          <p:cNvPr id="3" name="Content Placeholder 2">
            <a:extLst>
              <a:ext uri="{FF2B5EF4-FFF2-40B4-BE49-F238E27FC236}">
                <a16:creationId xmlns:a16="http://schemas.microsoft.com/office/drawing/2014/main" id="{162ABCAE-B754-ED3D-B044-B5527441DD80}"/>
              </a:ext>
            </a:extLst>
          </p:cNvPr>
          <p:cNvSpPr>
            <a:spLocks noGrp="1"/>
          </p:cNvSpPr>
          <p:nvPr>
            <p:ph idx="1"/>
          </p:nvPr>
        </p:nvSpPr>
        <p:spPr/>
        <p:txBody>
          <a:bodyPr>
            <a:normAutofit fontScale="85000" lnSpcReduction="10000"/>
          </a:bodyPr>
          <a:lstStyle/>
          <a:p>
            <a:r>
              <a:rPr lang="en-US" dirty="0"/>
              <a:t>Our goal is to integrate the moment equation:</a:t>
            </a:r>
          </a:p>
          <a:p>
            <a:endParaRPr lang="en-US" dirty="0"/>
          </a:p>
          <a:p>
            <a:r>
              <a:rPr lang="en-US" dirty="0"/>
              <a:t>In practice we integrate it in the form:  </a:t>
            </a:r>
          </a:p>
          <a:p>
            <a:endParaRPr lang="en-US" dirty="0"/>
          </a:p>
          <a:p>
            <a:r>
              <a:rPr lang="en-US" dirty="0"/>
              <a:t>The first integration will give us the slope:</a:t>
            </a:r>
          </a:p>
          <a:p>
            <a:pPr marL="324000" lvl="1" indent="0">
              <a:buNone/>
            </a:pPr>
            <a:r>
              <a:rPr lang="en-US" sz="1700" dirty="0"/>
              <a:t>	with C1 as the constant of integration </a:t>
            </a:r>
          </a:p>
          <a:p>
            <a:pPr marL="324000" lvl="1" indent="0">
              <a:buNone/>
            </a:pPr>
            <a:endParaRPr lang="en-US" sz="1700" dirty="0"/>
          </a:p>
          <a:p>
            <a:r>
              <a:rPr lang="en-US" dirty="0"/>
              <a:t>The second integration gives us the displacement:</a:t>
            </a:r>
          </a:p>
          <a:p>
            <a:pPr marL="0" indent="0">
              <a:buNone/>
            </a:pPr>
            <a:r>
              <a:rPr lang="en-US" dirty="0"/>
              <a:t>	where C2 is another constant of integration</a:t>
            </a:r>
          </a:p>
          <a:p>
            <a:pPr marL="0" indent="0">
              <a:buNone/>
            </a:pPr>
            <a:endParaRPr lang="en-US" dirty="0"/>
          </a:p>
          <a:p>
            <a:r>
              <a:rPr lang="en-US" dirty="0"/>
              <a:t>C1 and C2 can be solved by using the boundary conditions</a:t>
            </a:r>
          </a:p>
        </p:txBody>
      </p:sp>
      <p:pic>
        <p:nvPicPr>
          <p:cNvPr id="5" name="Picture 4">
            <a:extLst>
              <a:ext uri="{FF2B5EF4-FFF2-40B4-BE49-F238E27FC236}">
                <a16:creationId xmlns:a16="http://schemas.microsoft.com/office/drawing/2014/main" id="{DEF9CF85-415E-F8B2-3DBF-520A85080B28}"/>
              </a:ext>
            </a:extLst>
          </p:cNvPr>
          <p:cNvPicPr>
            <a:picLocks noChangeAspect="1"/>
          </p:cNvPicPr>
          <p:nvPr/>
        </p:nvPicPr>
        <p:blipFill>
          <a:blip r:embed="rId2"/>
          <a:stretch>
            <a:fillRect/>
          </a:stretch>
        </p:blipFill>
        <p:spPr>
          <a:xfrm>
            <a:off x="5019297" y="2130615"/>
            <a:ext cx="1751240" cy="726290"/>
          </a:xfrm>
          <a:prstGeom prst="rect">
            <a:avLst/>
          </a:prstGeom>
        </p:spPr>
      </p:pic>
      <p:pic>
        <p:nvPicPr>
          <p:cNvPr id="7" name="Picture 6">
            <a:extLst>
              <a:ext uri="{FF2B5EF4-FFF2-40B4-BE49-F238E27FC236}">
                <a16:creationId xmlns:a16="http://schemas.microsoft.com/office/drawing/2014/main" id="{23B23A39-70EF-50BD-4419-6A768202F80F}"/>
              </a:ext>
            </a:extLst>
          </p:cNvPr>
          <p:cNvPicPr>
            <a:picLocks noChangeAspect="1"/>
          </p:cNvPicPr>
          <p:nvPr/>
        </p:nvPicPr>
        <p:blipFill>
          <a:blip r:embed="rId3"/>
          <a:stretch>
            <a:fillRect/>
          </a:stretch>
        </p:blipFill>
        <p:spPr>
          <a:xfrm>
            <a:off x="3928432" y="2838657"/>
            <a:ext cx="1600802" cy="726290"/>
          </a:xfrm>
          <a:prstGeom prst="rect">
            <a:avLst/>
          </a:prstGeom>
        </p:spPr>
      </p:pic>
      <p:pic>
        <p:nvPicPr>
          <p:cNvPr id="9" name="Picture 8">
            <a:extLst>
              <a:ext uri="{FF2B5EF4-FFF2-40B4-BE49-F238E27FC236}">
                <a16:creationId xmlns:a16="http://schemas.microsoft.com/office/drawing/2014/main" id="{FF0AA774-28BD-4DE6-0FF4-5D93C28854D3}"/>
              </a:ext>
            </a:extLst>
          </p:cNvPr>
          <p:cNvPicPr>
            <a:picLocks noChangeAspect="1"/>
          </p:cNvPicPr>
          <p:nvPr/>
        </p:nvPicPr>
        <p:blipFill>
          <a:blip r:embed="rId4"/>
          <a:stretch>
            <a:fillRect/>
          </a:stretch>
        </p:blipFill>
        <p:spPr>
          <a:xfrm>
            <a:off x="4484965" y="3683863"/>
            <a:ext cx="2639096" cy="726291"/>
          </a:xfrm>
          <a:prstGeom prst="rect">
            <a:avLst/>
          </a:prstGeom>
        </p:spPr>
      </p:pic>
      <p:pic>
        <p:nvPicPr>
          <p:cNvPr id="11" name="Picture 10">
            <a:extLst>
              <a:ext uri="{FF2B5EF4-FFF2-40B4-BE49-F238E27FC236}">
                <a16:creationId xmlns:a16="http://schemas.microsoft.com/office/drawing/2014/main" id="{013DD110-FCEA-8022-5E64-B42553EC38D6}"/>
              </a:ext>
            </a:extLst>
          </p:cNvPr>
          <p:cNvPicPr>
            <a:picLocks noChangeAspect="1"/>
          </p:cNvPicPr>
          <p:nvPr/>
        </p:nvPicPr>
        <p:blipFill>
          <a:blip r:embed="rId5"/>
          <a:stretch>
            <a:fillRect/>
          </a:stretch>
        </p:blipFill>
        <p:spPr>
          <a:xfrm>
            <a:off x="5125453" y="4696794"/>
            <a:ext cx="4336997" cy="726291"/>
          </a:xfrm>
          <a:prstGeom prst="rect">
            <a:avLst/>
          </a:prstGeom>
        </p:spPr>
      </p:pic>
    </p:spTree>
    <p:extLst>
      <p:ext uri="{BB962C8B-B14F-4D97-AF65-F5344CB8AC3E}">
        <p14:creationId xmlns:p14="http://schemas.microsoft.com/office/powerpoint/2010/main" val="7980368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6963EAE-6621-A90F-5277-F0FE73EA5BCB}"/>
              </a:ext>
            </a:extLst>
          </p:cNvPr>
          <p:cNvSpPr>
            <a:spLocks noGrp="1"/>
          </p:cNvSpPr>
          <p:nvPr>
            <p:ph idx="1"/>
          </p:nvPr>
        </p:nvSpPr>
        <p:spPr>
          <a:xfrm>
            <a:off x="453657" y="2171513"/>
            <a:ext cx="11029615" cy="3634486"/>
          </a:xfrm>
        </p:spPr>
        <p:txBody>
          <a:bodyPr/>
          <a:lstStyle/>
          <a:p>
            <a:r>
              <a:rPr lang="en-IN" dirty="0"/>
              <a:t>In this case we do not have an equation that describes the moment curve but we do have the value of the Moment (M) along the curve at each segment(each interval) of the length of beam (x) </a:t>
            </a:r>
          </a:p>
          <a:p>
            <a:r>
              <a:rPr lang="en-IN" dirty="0"/>
              <a:t>In order to obtain the area under the curve we are going to use the </a:t>
            </a:r>
            <a:r>
              <a:rPr lang="en-IN" dirty="0">
                <a:highlight>
                  <a:srgbClr val="FFFF00"/>
                </a:highlight>
              </a:rPr>
              <a:t>Trapezoidal Rule </a:t>
            </a:r>
          </a:p>
          <a:p>
            <a:r>
              <a:rPr lang="en-IN" dirty="0"/>
              <a:t>The formula is give as:</a:t>
            </a:r>
          </a:p>
          <a:p>
            <a:endParaRPr lang="en-IN" dirty="0">
              <a:highlight>
                <a:srgbClr val="FFFF00"/>
              </a:highlight>
            </a:endParaRPr>
          </a:p>
          <a:p>
            <a:endParaRPr lang="en-IN" dirty="0">
              <a:highlight>
                <a:srgbClr val="FFFF00"/>
              </a:highlight>
            </a:endParaRPr>
          </a:p>
          <a:p>
            <a:endParaRPr lang="en-IN" dirty="0">
              <a:highlight>
                <a:srgbClr val="FFFF00"/>
              </a:highlight>
            </a:endParaRPr>
          </a:p>
          <a:p>
            <a:endParaRPr lang="en-IN" dirty="0">
              <a:highlight>
                <a:srgbClr val="FFFF00"/>
              </a:highlight>
            </a:endParaRPr>
          </a:p>
          <a:p>
            <a:endParaRPr lang="en-IN" dirty="0">
              <a:highlight>
                <a:srgbClr val="FFFF00"/>
              </a:highlight>
            </a:endParaRPr>
          </a:p>
          <a:p>
            <a:endParaRPr lang="en-IN" dirty="0">
              <a:highlight>
                <a:srgbClr val="FFFF00"/>
              </a:highlight>
            </a:endParaRPr>
          </a:p>
          <a:p>
            <a:endParaRPr lang="en-IN" dirty="0">
              <a:highlight>
                <a:srgbClr val="FFFF00"/>
              </a:highlight>
            </a:endParaRPr>
          </a:p>
          <a:p>
            <a:endParaRPr lang="en-IN" dirty="0">
              <a:highlight>
                <a:srgbClr val="FFFF00"/>
              </a:highlight>
            </a:endParaRPr>
          </a:p>
          <a:p>
            <a:endParaRPr lang="en-IN" dirty="0">
              <a:highlight>
                <a:srgbClr val="FFFF00"/>
              </a:highlight>
            </a:endParaRPr>
          </a:p>
          <a:p>
            <a:endParaRPr lang="en-IN" dirty="0">
              <a:highlight>
                <a:srgbClr val="FFFF00"/>
              </a:highlight>
            </a:endParaRPr>
          </a:p>
        </p:txBody>
      </p:sp>
      <p:pic>
        <p:nvPicPr>
          <p:cNvPr id="1026" name="Picture 2" descr="Numerical Integration | Programming Praxis">
            <a:extLst>
              <a:ext uri="{FF2B5EF4-FFF2-40B4-BE49-F238E27FC236}">
                <a16:creationId xmlns:a16="http://schemas.microsoft.com/office/drawing/2014/main" id="{38BF109E-D544-EC43-9E4A-466712F2EA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970473" y="2171513"/>
            <a:ext cx="4300214" cy="382542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a:extLst>
              <a:ext uri="{FF2B5EF4-FFF2-40B4-BE49-F238E27FC236}">
                <a16:creationId xmlns:a16="http://schemas.microsoft.com/office/drawing/2014/main" id="{19A15783-7712-C0E3-B2DC-2F2B30011731}"/>
              </a:ext>
            </a:extLst>
          </p:cNvPr>
          <p:cNvPicPr>
            <a:picLocks noChangeAspect="1"/>
          </p:cNvPicPr>
          <p:nvPr/>
        </p:nvPicPr>
        <p:blipFill>
          <a:blip r:embed="rId3"/>
          <a:stretch>
            <a:fillRect/>
          </a:stretch>
        </p:blipFill>
        <p:spPr>
          <a:xfrm>
            <a:off x="897293" y="2811700"/>
            <a:ext cx="6066046" cy="1844200"/>
          </a:xfrm>
          <a:prstGeom prst="rect">
            <a:avLst/>
          </a:prstGeom>
        </p:spPr>
      </p:pic>
    </p:spTree>
    <p:extLst>
      <p:ext uri="{BB962C8B-B14F-4D97-AF65-F5344CB8AC3E}">
        <p14:creationId xmlns:p14="http://schemas.microsoft.com/office/powerpoint/2010/main" val="16167272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903D5-EBEA-052F-B42D-E5D11B15FA07}"/>
              </a:ext>
            </a:extLst>
          </p:cNvPr>
          <p:cNvSpPr>
            <a:spLocks noGrp="1"/>
          </p:cNvSpPr>
          <p:nvPr>
            <p:ph type="title"/>
          </p:nvPr>
        </p:nvSpPr>
        <p:spPr>
          <a:xfrm>
            <a:off x="638014" y="761999"/>
            <a:ext cx="10972794" cy="479171"/>
          </a:xfrm>
        </p:spPr>
        <p:txBody>
          <a:bodyPr>
            <a:normAutofit fontScale="90000"/>
          </a:bodyPr>
          <a:lstStyle/>
          <a:p>
            <a:r>
              <a:rPr lang="en-IN" dirty="0"/>
              <a:t>Deflection calculation process</a:t>
            </a:r>
          </a:p>
        </p:txBody>
      </p:sp>
      <p:pic>
        <p:nvPicPr>
          <p:cNvPr id="5" name="Content Placeholder 4">
            <a:extLst>
              <a:ext uri="{FF2B5EF4-FFF2-40B4-BE49-F238E27FC236}">
                <a16:creationId xmlns:a16="http://schemas.microsoft.com/office/drawing/2014/main" id="{9347417B-58B7-9650-FA22-6AD95BF81100}"/>
              </a:ext>
            </a:extLst>
          </p:cNvPr>
          <p:cNvPicPr>
            <a:picLocks noGrp="1" noChangeAspect="1"/>
          </p:cNvPicPr>
          <p:nvPr>
            <p:ph idx="1"/>
          </p:nvPr>
        </p:nvPicPr>
        <p:blipFill>
          <a:blip r:embed="rId2"/>
          <a:stretch>
            <a:fillRect/>
          </a:stretch>
        </p:blipFill>
        <p:spPr>
          <a:xfrm>
            <a:off x="615153" y="1134029"/>
            <a:ext cx="2803020" cy="1679014"/>
          </a:xfrm>
        </p:spPr>
      </p:pic>
      <p:sp>
        <p:nvSpPr>
          <p:cNvPr id="3" name="TextBox 2">
            <a:extLst>
              <a:ext uri="{FF2B5EF4-FFF2-40B4-BE49-F238E27FC236}">
                <a16:creationId xmlns:a16="http://schemas.microsoft.com/office/drawing/2014/main" id="{37C931CB-28E5-0126-8253-DAD4A070A5E5}"/>
              </a:ext>
            </a:extLst>
          </p:cNvPr>
          <p:cNvSpPr txBox="1"/>
          <p:nvPr/>
        </p:nvSpPr>
        <p:spPr>
          <a:xfrm>
            <a:off x="1470424" y="2788777"/>
            <a:ext cx="1868908" cy="307777"/>
          </a:xfrm>
          <a:prstGeom prst="rect">
            <a:avLst/>
          </a:prstGeom>
          <a:noFill/>
        </p:spPr>
        <p:txBody>
          <a:bodyPr wrap="square" rtlCol="0">
            <a:spAutoFit/>
          </a:bodyPr>
          <a:lstStyle/>
          <a:p>
            <a:r>
              <a:rPr lang="en-IN" sz="1400" dirty="0"/>
              <a:t>X value of beam</a:t>
            </a:r>
          </a:p>
        </p:txBody>
      </p:sp>
      <p:cxnSp>
        <p:nvCxnSpPr>
          <p:cNvPr id="7" name="Straight Connector 6">
            <a:extLst>
              <a:ext uri="{FF2B5EF4-FFF2-40B4-BE49-F238E27FC236}">
                <a16:creationId xmlns:a16="http://schemas.microsoft.com/office/drawing/2014/main" id="{E7FBB91B-2859-6984-536A-C2CF91946C6F}"/>
              </a:ext>
            </a:extLst>
          </p:cNvPr>
          <p:cNvCxnSpPr/>
          <p:nvPr/>
        </p:nvCxnSpPr>
        <p:spPr>
          <a:xfrm>
            <a:off x="977900" y="2052320"/>
            <a:ext cx="0" cy="7112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9" name="Straight Connector 8">
            <a:extLst>
              <a:ext uri="{FF2B5EF4-FFF2-40B4-BE49-F238E27FC236}">
                <a16:creationId xmlns:a16="http://schemas.microsoft.com/office/drawing/2014/main" id="{39C65327-08CE-CFC7-6473-72A0E0E3EBFE}"/>
              </a:ext>
            </a:extLst>
          </p:cNvPr>
          <p:cNvCxnSpPr/>
          <p:nvPr/>
        </p:nvCxnSpPr>
        <p:spPr>
          <a:xfrm>
            <a:off x="1165860" y="1874520"/>
            <a:ext cx="0" cy="89662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BC355D0B-D767-1280-33B2-51E1C41F0A04}"/>
              </a:ext>
            </a:extLst>
          </p:cNvPr>
          <p:cNvCxnSpPr/>
          <p:nvPr/>
        </p:nvCxnSpPr>
        <p:spPr>
          <a:xfrm>
            <a:off x="1351280" y="1818640"/>
            <a:ext cx="0" cy="96266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 name="Straight Connector 12">
            <a:extLst>
              <a:ext uri="{FF2B5EF4-FFF2-40B4-BE49-F238E27FC236}">
                <a16:creationId xmlns:a16="http://schemas.microsoft.com/office/drawing/2014/main" id="{9DFD4F24-52EA-E4FF-9FF6-F2D59B4D22A5}"/>
              </a:ext>
            </a:extLst>
          </p:cNvPr>
          <p:cNvCxnSpPr/>
          <p:nvPr/>
        </p:nvCxnSpPr>
        <p:spPr>
          <a:xfrm>
            <a:off x="1518920" y="1808480"/>
            <a:ext cx="0" cy="96266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5" name="Straight Connector 14">
            <a:extLst>
              <a:ext uri="{FF2B5EF4-FFF2-40B4-BE49-F238E27FC236}">
                <a16:creationId xmlns:a16="http://schemas.microsoft.com/office/drawing/2014/main" id="{39004053-25E5-EE2B-B47D-19EBC619E37D}"/>
              </a:ext>
            </a:extLst>
          </p:cNvPr>
          <p:cNvCxnSpPr/>
          <p:nvPr/>
        </p:nvCxnSpPr>
        <p:spPr>
          <a:xfrm>
            <a:off x="1691640" y="1818640"/>
            <a:ext cx="0" cy="94488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Connector 16">
            <a:extLst>
              <a:ext uri="{FF2B5EF4-FFF2-40B4-BE49-F238E27FC236}">
                <a16:creationId xmlns:a16="http://schemas.microsoft.com/office/drawing/2014/main" id="{B9CE6317-50CE-C2E7-7FA2-7E87C2DE377D}"/>
              </a:ext>
            </a:extLst>
          </p:cNvPr>
          <p:cNvCxnSpPr/>
          <p:nvPr/>
        </p:nvCxnSpPr>
        <p:spPr>
          <a:xfrm>
            <a:off x="3223260" y="1521460"/>
            <a:ext cx="0" cy="1215723"/>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Straight Connector 18">
            <a:extLst>
              <a:ext uri="{FF2B5EF4-FFF2-40B4-BE49-F238E27FC236}">
                <a16:creationId xmlns:a16="http://schemas.microsoft.com/office/drawing/2014/main" id="{A73A0099-603D-3A61-6525-681E37A83B44}"/>
              </a:ext>
            </a:extLst>
          </p:cNvPr>
          <p:cNvCxnSpPr/>
          <p:nvPr/>
        </p:nvCxnSpPr>
        <p:spPr>
          <a:xfrm>
            <a:off x="3048000" y="1709420"/>
            <a:ext cx="0" cy="105410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1" name="Straight Connector 20">
            <a:extLst>
              <a:ext uri="{FF2B5EF4-FFF2-40B4-BE49-F238E27FC236}">
                <a16:creationId xmlns:a16="http://schemas.microsoft.com/office/drawing/2014/main" id="{629CF510-8D6F-60EE-A54C-9473265AAC28}"/>
              </a:ext>
            </a:extLst>
          </p:cNvPr>
          <p:cNvCxnSpPr/>
          <p:nvPr/>
        </p:nvCxnSpPr>
        <p:spPr>
          <a:xfrm>
            <a:off x="2860040" y="1808480"/>
            <a:ext cx="0" cy="95504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2" name="Picture 21">
            <a:extLst>
              <a:ext uri="{FF2B5EF4-FFF2-40B4-BE49-F238E27FC236}">
                <a16:creationId xmlns:a16="http://schemas.microsoft.com/office/drawing/2014/main" id="{012C9346-7D26-2448-A3B6-44AA2A36EAD1}"/>
              </a:ext>
            </a:extLst>
          </p:cNvPr>
          <p:cNvPicPr>
            <a:picLocks noChangeAspect="1"/>
          </p:cNvPicPr>
          <p:nvPr/>
        </p:nvPicPr>
        <p:blipFill>
          <a:blip r:embed="rId3"/>
          <a:stretch>
            <a:fillRect/>
          </a:stretch>
        </p:blipFill>
        <p:spPr>
          <a:xfrm rot="16200000">
            <a:off x="-333902" y="1649501"/>
            <a:ext cx="1259629" cy="571498"/>
          </a:xfrm>
          <a:prstGeom prst="rect">
            <a:avLst/>
          </a:prstGeom>
        </p:spPr>
      </p:pic>
      <p:sp>
        <p:nvSpPr>
          <p:cNvPr id="23" name="Oval 22">
            <a:extLst>
              <a:ext uri="{FF2B5EF4-FFF2-40B4-BE49-F238E27FC236}">
                <a16:creationId xmlns:a16="http://schemas.microsoft.com/office/drawing/2014/main" id="{3E0CB921-0AFF-EA13-BAC0-31B9E91AAD96}"/>
              </a:ext>
            </a:extLst>
          </p:cNvPr>
          <p:cNvSpPr/>
          <p:nvPr/>
        </p:nvSpPr>
        <p:spPr>
          <a:xfrm>
            <a:off x="950595" y="202692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Oval 23">
            <a:extLst>
              <a:ext uri="{FF2B5EF4-FFF2-40B4-BE49-F238E27FC236}">
                <a16:creationId xmlns:a16="http://schemas.microsoft.com/office/drawing/2014/main" id="{93775630-F1E6-9230-81A7-FE34324C396C}"/>
              </a:ext>
            </a:extLst>
          </p:cNvPr>
          <p:cNvSpPr/>
          <p:nvPr/>
        </p:nvSpPr>
        <p:spPr>
          <a:xfrm>
            <a:off x="1141095" y="186309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E2C6BD6D-BF9E-FA95-E0AB-028DB60B9DF3}"/>
              </a:ext>
            </a:extLst>
          </p:cNvPr>
          <p:cNvSpPr/>
          <p:nvPr/>
        </p:nvSpPr>
        <p:spPr>
          <a:xfrm>
            <a:off x="1327785" y="180594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Oval 25">
            <a:extLst>
              <a:ext uri="{FF2B5EF4-FFF2-40B4-BE49-F238E27FC236}">
                <a16:creationId xmlns:a16="http://schemas.microsoft.com/office/drawing/2014/main" id="{56802649-9B9E-71CF-3507-5216A4B787D2}"/>
              </a:ext>
            </a:extLst>
          </p:cNvPr>
          <p:cNvSpPr/>
          <p:nvPr/>
        </p:nvSpPr>
        <p:spPr>
          <a:xfrm>
            <a:off x="1497330" y="17907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Oval 26">
            <a:extLst>
              <a:ext uri="{FF2B5EF4-FFF2-40B4-BE49-F238E27FC236}">
                <a16:creationId xmlns:a16="http://schemas.microsoft.com/office/drawing/2014/main" id="{4ECF99C8-0F69-E75A-C592-CAD5FF2BD671}"/>
              </a:ext>
            </a:extLst>
          </p:cNvPr>
          <p:cNvSpPr/>
          <p:nvPr/>
        </p:nvSpPr>
        <p:spPr>
          <a:xfrm>
            <a:off x="1670685" y="178879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Oval 27">
            <a:extLst>
              <a:ext uri="{FF2B5EF4-FFF2-40B4-BE49-F238E27FC236}">
                <a16:creationId xmlns:a16="http://schemas.microsoft.com/office/drawing/2014/main" id="{5151939E-61E5-FD2F-B0CE-545A0FED68DB}"/>
              </a:ext>
            </a:extLst>
          </p:cNvPr>
          <p:cNvSpPr/>
          <p:nvPr/>
        </p:nvSpPr>
        <p:spPr>
          <a:xfrm>
            <a:off x="2837180" y="1777739"/>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Oval 28">
            <a:extLst>
              <a:ext uri="{FF2B5EF4-FFF2-40B4-BE49-F238E27FC236}">
                <a16:creationId xmlns:a16="http://schemas.microsoft.com/office/drawing/2014/main" id="{DC14BE09-9B50-E531-B3F9-FC40EAD8EE9A}"/>
              </a:ext>
            </a:extLst>
          </p:cNvPr>
          <p:cNvSpPr/>
          <p:nvPr/>
        </p:nvSpPr>
        <p:spPr>
          <a:xfrm>
            <a:off x="3025140" y="168656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Oval 29">
            <a:extLst>
              <a:ext uri="{FF2B5EF4-FFF2-40B4-BE49-F238E27FC236}">
                <a16:creationId xmlns:a16="http://schemas.microsoft.com/office/drawing/2014/main" id="{5DD2B936-F917-0BEF-F048-DBCF34372609}"/>
              </a:ext>
            </a:extLst>
          </p:cNvPr>
          <p:cNvSpPr/>
          <p:nvPr/>
        </p:nvSpPr>
        <p:spPr>
          <a:xfrm>
            <a:off x="3200400" y="1498600"/>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A402BDA5-5F31-858C-9375-176C2CA10522}"/>
              </a:ext>
            </a:extLst>
          </p:cNvPr>
          <p:cNvSpPr/>
          <p:nvPr/>
        </p:nvSpPr>
        <p:spPr>
          <a:xfrm>
            <a:off x="1935480" y="2072640"/>
            <a:ext cx="699134" cy="121920"/>
          </a:xfrm>
          <a:prstGeom prst="rightArrow">
            <a:avLst/>
          </a:prstGeom>
          <a:effectLst>
            <a:softEdge rad="127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61742829-9FF2-86B2-87D0-04A66A8D2691}"/>
              </a:ext>
            </a:extLst>
          </p:cNvPr>
          <p:cNvSpPr txBox="1"/>
          <p:nvPr/>
        </p:nvSpPr>
        <p:spPr>
          <a:xfrm>
            <a:off x="670597" y="1851658"/>
            <a:ext cx="371435" cy="338554"/>
          </a:xfrm>
          <a:prstGeom prst="rect">
            <a:avLst/>
          </a:prstGeom>
          <a:noFill/>
        </p:spPr>
        <p:txBody>
          <a:bodyPr wrap="square" rtlCol="0">
            <a:spAutoFit/>
          </a:bodyPr>
          <a:lstStyle/>
          <a:p>
            <a:r>
              <a:rPr lang="en-IN" sz="800" dirty="0"/>
              <a:t>M</a:t>
            </a:r>
            <a:r>
              <a:rPr lang="en-IN" sz="800" baseline="-25000" dirty="0"/>
              <a:t>0</a:t>
            </a:r>
            <a:r>
              <a:rPr lang="en-IN" sz="800" dirty="0"/>
              <a:t>/EI</a:t>
            </a:r>
          </a:p>
        </p:txBody>
      </p:sp>
      <p:sp>
        <p:nvSpPr>
          <p:cNvPr id="33" name="TextBox 32">
            <a:extLst>
              <a:ext uri="{FF2B5EF4-FFF2-40B4-BE49-F238E27FC236}">
                <a16:creationId xmlns:a16="http://schemas.microsoft.com/office/drawing/2014/main" id="{D39E7B48-F15B-3905-C26D-7FFEDCC1867B}"/>
              </a:ext>
            </a:extLst>
          </p:cNvPr>
          <p:cNvSpPr txBox="1"/>
          <p:nvPr/>
        </p:nvSpPr>
        <p:spPr>
          <a:xfrm>
            <a:off x="1116700" y="1521724"/>
            <a:ext cx="371435" cy="338554"/>
          </a:xfrm>
          <a:prstGeom prst="rect">
            <a:avLst/>
          </a:prstGeom>
          <a:noFill/>
        </p:spPr>
        <p:txBody>
          <a:bodyPr wrap="square" rtlCol="0">
            <a:spAutoFit/>
          </a:bodyPr>
          <a:lstStyle/>
          <a:p>
            <a:r>
              <a:rPr lang="en-IN" sz="800" dirty="0"/>
              <a:t>M</a:t>
            </a:r>
            <a:r>
              <a:rPr lang="en-IN" sz="800" baseline="-25000" dirty="0"/>
              <a:t>2</a:t>
            </a:r>
            <a:r>
              <a:rPr lang="en-IN" sz="800" dirty="0"/>
              <a:t>/EI</a:t>
            </a:r>
          </a:p>
        </p:txBody>
      </p:sp>
      <p:sp>
        <p:nvSpPr>
          <p:cNvPr id="34" name="TextBox 33">
            <a:extLst>
              <a:ext uri="{FF2B5EF4-FFF2-40B4-BE49-F238E27FC236}">
                <a16:creationId xmlns:a16="http://schemas.microsoft.com/office/drawing/2014/main" id="{6A40D1C3-BC54-2C9A-EB7E-3E591AAFB3E4}"/>
              </a:ext>
            </a:extLst>
          </p:cNvPr>
          <p:cNvSpPr txBox="1"/>
          <p:nvPr/>
        </p:nvSpPr>
        <p:spPr>
          <a:xfrm>
            <a:off x="903644" y="1634982"/>
            <a:ext cx="371435" cy="338554"/>
          </a:xfrm>
          <a:prstGeom prst="rect">
            <a:avLst/>
          </a:prstGeom>
          <a:noFill/>
        </p:spPr>
        <p:txBody>
          <a:bodyPr wrap="square" rtlCol="0">
            <a:spAutoFit/>
          </a:bodyPr>
          <a:lstStyle/>
          <a:p>
            <a:r>
              <a:rPr lang="en-IN" sz="800" dirty="0"/>
              <a:t>M</a:t>
            </a:r>
            <a:r>
              <a:rPr lang="en-IN" sz="800" baseline="-25000" dirty="0"/>
              <a:t>1</a:t>
            </a:r>
            <a:r>
              <a:rPr lang="en-IN" sz="800" dirty="0"/>
              <a:t>/EI</a:t>
            </a:r>
          </a:p>
        </p:txBody>
      </p:sp>
      <p:sp>
        <p:nvSpPr>
          <p:cNvPr id="35" name="TextBox 34">
            <a:extLst>
              <a:ext uri="{FF2B5EF4-FFF2-40B4-BE49-F238E27FC236}">
                <a16:creationId xmlns:a16="http://schemas.microsoft.com/office/drawing/2014/main" id="{A3746A53-A6CD-CAA0-9BC7-0A29D5173583}"/>
              </a:ext>
            </a:extLst>
          </p:cNvPr>
          <p:cNvSpPr txBox="1"/>
          <p:nvPr/>
        </p:nvSpPr>
        <p:spPr>
          <a:xfrm>
            <a:off x="1351617" y="1456187"/>
            <a:ext cx="371435" cy="338554"/>
          </a:xfrm>
          <a:prstGeom prst="rect">
            <a:avLst/>
          </a:prstGeom>
          <a:noFill/>
        </p:spPr>
        <p:txBody>
          <a:bodyPr wrap="square" rtlCol="0">
            <a:spAutoFit/>
          </a:bodyPr>
          <a:lstStyle/>
          <a:p>
            <a:r>
              <a:rPr lang="en-IN" sz="800" dirty="0"/>
              <a:t>M</a:t>
            </a:r>
            <a:r>
              <a:rPr lang="en-IN" sz="800" baseline="-25000" dirty="0"/>
              <a:t>3</a:t>
            </a:r>
            <a:r>
              <a:rPr lang="en-IN" sz="800" dirty="0"/>
              <a:t>/EI</a:t>
            </a:r>
          </a:p>
        </p:txBody>
      </p:sp>
      <p:sp>
        <p:nvSpPr>
          <p:cNvPr id="36" name="TextBox 35">
            <a:extLst>
              <a:ext uri="{FF2B5EF4-FFF2-40B4-BE49-F238E27FC236}">
                <a16:creationId xmlns:a16="http://schemas.microsoft.com/office/drawing/2014/main" id="{4EDA51C7-B250-E10E-747D-3B11D8D7CB31}"/>
              </a:ext>
            </a:extLst>
          </p:cNvPr>
          <p:cNvSpPr txBox="1"/>
          <p:nvPr/>
        </p:nvSpPr>
        <p:spPr>
          <a:xfrm>
            <a:off x="1610324" y="1487930"/>
            <a:ext cx="371435" cy="338554"/>
          </a:xfrm>
          <a:prstGeom prst="rect">
            <a:avLst/>
          </a:prstGeom>
          <a:noFill/>
        </p:spPr>
        <p:txBody>
          <a:bodyPr wrap="square" rtlCol="0">
            <a:spAutoFit/>
          </a:bodyPr>
          <a:lstStyle/>
          <a:p>
            <a:r>
              <a:rPr lang="en-IN" sz="800" dirty="0"/>
              <a:t>M</a:t>
            </a:r>
            <a:r>
              <a:rPr lang="en-IN" sz="800" baseline="-25000" dirty="0"/>
              <a:t>4</a:t>
            </a:r>
            <a:r>
              <a:rPr lang="en-IN" sz="800" dirty="0"/>
              <a:t>/EI</a:t>
            </a:r>
          </a:p>
        </p:txBody>
      </p:sp>
      <p:sp>
        <p:nvSpPr>
          <p:cNvPr id="37" name="TextBox 36">
            <a:extLst>
              <a:ext uri="{FF2B5EF4-FFF2-40B4-BE49-F238E27FC236}">
                <a16:creationId xmlns:a16="http://schemas.microsoft.com/office/drawing/2014/main" id="{481C3330-E413-2325-9A6D-7022D3E0AB72}"/>
              </a:ext>
            </a:extLst>
          </p:cNvPr>
          <p:cNvSpPr txBox="1"/>
          <p:nvPr/>
        </p:nvSpPr>
        <p:spPr>
          <a:xfrm>
            <a:off x="2564882" y="1521459"/>
            <a:ext cx="371435" cy="338554"/>
          </a:xfrm>
          <a:prstGeom prst="rect">
            <a:avLst/>
          </a:prstGeom>
          <a:noFill/>
        </p:spPr>
        <p:txBody>
          <a:bodyPr wrap="square" rtlCol="0">
            <a:spAutoFit/>
          </a:bodyPr>
          <a:lstStyle/>
          <a:p>
            <a:r>
              <a:rPr lang="en-IN" sz="800" dirty="0"/>
              <a:t>M</a:t>
            </a:r>
            <a:r>
              <a:rPr lang="en-IN" sz="800" baseline="-25000" dirty="0"/>
              <a:t>n-2 </a:t>
            </a:r>
            <a:r>
              <a:rPr lang="en-IN" sz="800" dirty="0"/>
              <a:t>/EI</a:t>
            </a:r>
          </a:p>
        </p:txBody>
      </p:sp>
      <p:sp>
        <p:nvSpPr>
          <p:cNvPr id="38" name="TextBox 37">
            <a:extLst>
              <a:ext uri="{FF2B5EF4-FFF2-40B4-BE49-F238E27FC236}">
                <a16:creationId xmlns:a16="http://schemas.microsoft.com/office/drawing/2014/main" id="{D8667E59-4682-3633-2815-FA370EAF6D2E}"/>
              </a:ext>
            </a:extLst>
          </p:cNvPr>
          <p:cNvSpPr txBox="1"/>
          <p:nvPr/>
        </p:nvSpPr>
        <p:spPr>
          <a:xfrm>
            <a:off x="2806107" y="1414424"/>
            <a:ext cx="371435" cy="338554"/>
          </a:xfrm>
          <a:prstGeom prst="rect">
            <a:avLst/>
          </a:prstGeom>
          <a:noFill/>
        </p:spPr>
        <p:txBody>
          <a:bodyPr wrap="square" rtlCol="0">
            <a:spAutoFit/>
          </a:bodyPr>
          <a:lstStyle/>
          <a:p>
            <a:r>
              <a:rPr lang="en-IN" sz="800" dirty="0"/>
              <a:t>M</a:t>
            </a:r>
            <a:r>
              <a:rPr lang="en-IN" sz="800" baseline="-25000" dirty="0"/>
              <a:t>n-1 </a:t>
            </a:r>
            <a:r>
              <a:rPr lang="en-IN" sz="800" dirty="0"/>
              <a:t>/EI</a:t>
            </a:r>
          </a:p>
        </p:txBody>
      </p:sp>
      <p:sp>
        <p:nvSpPr>
          <p:cNvPr id="39" name="TextBox 38">
            <a:extLst>
              <a:ext uri="{FF2B5EF4-FFF2-40B4-BE49-F238E27FC236}">
                <a16:creationId xmlns:a16="http://schemas.microsoft.com/office/drawing/2014/main" id="{781AE14B-D733-10CA-5A30-1D20572E693A}"/>
              </a:ext>
            </a:extLst>
          </p:cNvPr>
          <p:cNvSpPr txBox="1"/>
          <p:nvPr/>
        </p:nvSpPr>
        <p:spPr>
          <a:xfrm>
            <a:off x="3037541" y="1177201"/>
            <a:ext cx="371435" cy="338554"/>
          </a:xfrm>
          <a:prstGeom prst="rect">
            <a:avLst/>
          </a:prstGeom>
          <a:noFill/>
        </p:spPr>
        <p:txBody>
          <a:bodyPr wrap="square" rtlCol="0">
            <a:spAutoFit/>
          </a:bodyPr>
          <a:lstStyle/>
          <a:p>
            <a:r>
              <a:rPr lang="en-IN" sz="800" dirty="0"/>
              <a:t>M</a:t>
            </a:r>
            <a:r>
              <a:rPr lang="en-IN" sz="800" baseline="-25000" dirty="0"/>
              <a:t>n </a:t>
            </a:r>
            <a:r>
              <a:rPr lang="en-IN" sz="800" dirty="0"/>
              <a:t>/EI</a:t>
            </a:r>
          </a:p>
        </p:txBody>
      </p:sp>
      <p:sp>
        <p:nvSpPr>
          <p:cNvPr id="40" name="TextBox 39">
            <a:extLst>
              <a:ext uri="{FF2B5EF4-FFF2-40B4-BE49-F238E27FC236}">
                <a16:creationId xmlns:a16="http://schemas.microsoft.com/office/drawing/2014/main" id="{9D8FE060-A5C4-37AF-E068-0E38D96E6C9E}"/>
              </a:ext>
            </a:extLst>
          </p:cNvPr>
          <p:cNvSpPr txBox="1"/>
          <p:nvPr/>
        </p:nvSpPr>
        <p:spPr>
          <a:xfrm>
            <a:off x="841199" y="2710989"/>
            <a:ext cx="279540" cy="215444"/>
          </a:xfrm>
          <a:prstGeom prst="rect">
            <a:avLst/>
          </a:prstGeom>
          <a:noFill/>
        </p:spPr>
        <p:txBody>
          <a:bodyPr wrap="square" rtlCol="0">
            <a:spAutoFit/>
          </a:bodyPr>
          <a:lstStyle/>
          <a:p>
            <a:r>
              <a:rPr lang="en-IN" sz="800" dirty="0"/>
              <a:t>x</a:t>
            </a:r>
            <a:r>
              <a:rPr lang="en-IN" sz="800" baseline="-25000" dirty="0"/>
              <a:t>0</a:t>
            </a:r>
          </a:p>
        </p:txBody>
      </p:sp>
      <p:sp>
        <p:nvSpPr>
          <p:cNvPr id="41" name="TextBox 40">
            <a:extLst>
              <a:ext uri="{FF2B5EF4-FFF2-40B4-BE49-F238E27FC236}">
                <a16:creationId xmlns:a16="http://schemas.microsoft.com/office/drawing/2014/main" id="{431FC4C1-D882-FFEB-0C72-20CDEF10C12E}"/>
              </a:ext>
            </a:extLst>
          </p:cNvPr>
          <p:cNvSpPr txBox="1"/>
          <p:nvPr/>
        </p:nvSpPr>
        <p:spPr>
          <a:xfrm>
            <a:off x="1409409" y="2714379"/>
            <a:ext cx="279540" cy="215444"/>
          </a:xfrm>
          <a:prstGeom prst="rect">
            <a:avLst/>
          </a:prstGeom>
          <a:noFill/>
        </p:spPr>
        <p:txBody>
          <a:bodyPr wrap="square" rtlCol="0">
            <a:spAutoFit/>
          </a:bodyPr>
          <a:lstStyle/>
          <a:p>
            <a:r>
              <a:rPr lang="en-IN" sz="800" dirty="0"/>
              <a:t>x</a:t>
            </a:r>
            <a:r>
              <a:rPr lang="en-IN" sz="800" baseline="-25000" dirty="0"/>
              <a:t>3</a:t>
            </a:r>
          </a:p>
        </p:txBody>
      </p:sp>
      <p:sp>
        <p:nvSpPr>
          <p:cNvPr id="42" name="TextBox 41">
            <a:extLst>
              <a:ext uri="{FF2B5EF4-FFF2-40B4-BE49-F238E27FC236}">
                <a16:creationId xmlns:a16="http://schemas.microsoft.com/office/drawing/2014/main" id="{663D43F6-78C6-BF19-28E7-B04E976A03B3}"/>
              </a:ext>
            </a:extLst>
          </p:cNvPr>
          <p:cNvSpPr txBox="1"/>
          <p:nvPr/>
        </p:nvSpPr>
        <p:spPr>
          <a:xfrm>
            <a:off x="1036111" y="2712941"/>
            <a:ext cx="279540" cy="215444"/>
          </a:xfrm>
          <a:prstGeom prst="rect">
            <a:avLst/>
          </a:prstGeom>
          <a:noFill/>
        </p:spPr>
        <p:txBody>
          <a:bodyPr wrap="square" rtlCol="0">
            <a:spAutoFit/>
          </a:bodyPr>
          <a:lstStyle/>
          <a:p>
            <a:r>
              <a:rPr lang="en-IN" sz="800" dirty="0"/>
              <a:t>x</a:t>
            </a:r>
            <a:r>
              <a:rPr lang="en-IN" sz="800" baseline="-25000" dirty="0"/>
              <a:t>1</a:t>
            </a:r>
          </a:p>
        </p:txBody>
      </p:sp>
      <p:sp>
        <p:nvSpPr>
          <p:cNvPr id="43" name="TextBox 42">
            <a:extLst>
              <a:ext uri="{FF2B5EF4-FFF2-40B4-BE49-F238E27FC236}">
                <a16:creationId xmlns:a16="http://schemas.microsoft.com/office/drawing/2014/main" id="{07A90790-9B5C-226F-9A37-879E04D971B0}"/>
              </a:ext>
            </a:extLst>
          </p:cNvPr>
          <p:cNvSpPr txBox="1"/>
          <p:nvPr/>
        </p:nvSpPr>
        <p:spPr>
          <a:xfrm>
            <a:off x="1227386" y="2711089"/>
            <a:ext cx="279540" cy="215444"/>
          </a:xfrm>
          <a:prstGeom prst="rect">
            <a:avLst/>
          </a:prstGeom>
          <a:noFill/>
        </p:spPr>
        <p:txBody>
          <a:bodyPr wrap="square" rtlCol="0">
            <a:spAutoFit/>
          </a:bodyPr>
          <a:lstStyle/>
          <a:p>
            <a:r>
              <a:rPr lang="en-IN" sz="800" dirty="0"/>
              <a:t>x</a:t>
            </a:r>
            <a:r>
              <a:rPr lang="en-IN" sz="800" baseline="-25000" dirty="0"/>
              <a:t>2</a:t>
            </a:r>
          </a:p>
        </p:txBody>
      </p:sp>
      <p:sp>
        <p:nvSpPr>
          <p:cNvPr id="44" name="TextBox 43">
            <a:extLst>
              <a:ext uri="{FF2B5EF4-FFF2-40B4-BE49-F238E27FC236}">
                <a16:creationId xmlns:a16="http://schemas.microsoft.com/office/drawing/2014/main" id="{C899D5F1-5544-244B-62D4-AD778FD5E26B}"/>
              </a:ext>
            </a:extLst>
          </p:cNvPr>
          <p:cNvSpPr txBox="1"/>
          <p:nvPr/>
        </p:nvSpPr>
        <p:spPr>
          <a:xfrm>
            <a:off x="1595995" y="2706375"/>
            <a:ext cx="279540" cy="215444"/>
          </a:xfrm>
          <a:prstGeom prst="rect">
            <a:avLst/>
          </a:prstGeom>
          <a:noFill/>
        </p:spPr>
        <p:txBody>
          <a:bodyPr wrap="square" rtlCol="0">
            <a:spAutoFit/>
          </a:bodyPr>
          <a:lstStyle/>
          <a:p>
            <a:r>
              <a:rPr lang="en-IN" sz="800" dirty="0"/>
              <a:t>x</a:t>
            </a:r>
            <a:r>
              <a:rPr lang="en-IN" sz="800" baseline="-25000" dirty="0"/>
              <a:t>4</a:t>
            </a:r>
          </a:p>
        </p:txBody>
      </p:sp>
      <p:sp>
        <p:nvSpPr>
          <p:cNvPr id="45" name="TextBox 44">
            <a:extLst>
              <a:ext uri="{FF2B5EF4-FFF2-40B4-BE49-F238E27FC236}">
                <a16:creationId xmlns:a16="http://schemas.microsoft.com/office/drawing/2014/main" id="{45FC0124-57EA-DD3D-7901-9B3ADC540E7F}"/>
              </a:ext>
            </a:extLst>
          </p:cNvPr>
          <p:cNvSpPr txBox="1"/>
          <p:nvPr/>
        </p:nvSpPr>
        <p:spPr>
          <a:xfrm>
            <a:off x="2681726" y="2725412"/>
            <a:ext cx="332807" cy="215444"/>
          </a:xfrm>
          <a:prstGeom prst="rect">
            <a:avLst/>
          </a:prstGeom>
          <a:noFill/>
        </p:spPr>
        <p:txBody>
          <a:bodyPr wrap="square" rtlCol="0">
            <a:spAutoFit/>
          </a:bodyPr>
          <a:lstStyle/>
          <a:p>
            <a:r>
              <a:rPr lang="en-IN" sz="800" dirty="0"/>
              <a:t>x</a:t>
            </a:r>
            <a:r>
              <a:rPr lang="en-IN" sz="800" baseline="-25000" dirty="0"/>
              <a:t>n-2</a:t>
            </a:r>
          </a:p>
        </p:txBody>
      </p:sp>
      <p:sp>
        <p:nvSpPr>
          <p:cNvPr id="46" name="TextBox 45">
            <a:extLst>
              <a:ext uri="{FF2B5EF4-FFF2-40B4-BE49-F238E27FC236}">
                <a16:creationId xmlns:a16="http://schemas.microsoft.com/office/drawing/2014/main" id="{FB9AD417-8A09-0323-BB50-71D883798117}"/>
              </a:ext>
            </a:extLst>
          </p:cNvPr>
          <p:cNvSpPr txBox="1"/>
          <p:nvPr/>
        </p:nvSpPr>
        <p:spPr>
          <a:xfrm>
            <a:off x="2926974" y="2722419"/>
            <a:ext cx="351337" cy="215444"/>
          </a:xfrm>
          <a:prstGeom prst="rect">
            <a:avLst/>
          </a:prstGeom>
          <a:noFill/>
        </p:spPr>
        <p:txBody>
          <a:bodyPr wrap="square" rtlCol="0">
            <a:spAutoFit/>
          </a:bodyPr>
          <a:lstStyle/>
          <a:p>
            <a:r>
              <a:rPr lang="en-IN" sz="800" dirty="0"/>
              <a:t>x</a:t>
            </a:r>
            <a:r>
              <a:rPr lang="en-IN" sz="800" baseline="-25000" dirty="0"/>
              <a:t>n-1</a:t>
            </a:r>
          </a:p>
        </p:txBody>
      </p:sp>
      <p:sp>
        <p:nvSpPr>
          <p:cNvPr id="47" name="TextBox 46">
            <a:extLst>
              <a:ext uri="{FF2B5EF4-FFF2-40B4-BE49-F238E27FC236}">
                <a16:creationId xmlns:a16="http://schemas.microsoft.com/office/drawing/2014/main" id="{3B0D7B4B-F4A2-ABB1-7A58-4A561B05B136}"/>
              </a:ext>
            </a:extLst>
          </p:cNvPr>
          <p:cNvSpPr txBox="1"/>
          <p:nvPr/>
        </p:nvSpPr>
        <p:spPr>
          <a:xfrm>
            <a:off x="3129955" y="2736953"/>
            <a:ext cx="279540" cy="215444"/>
          </a:xfrm>
          <a:prstGeom prst="rect">
            <a:avLst/>
          </a:prstGeom>
          <a:noFill/>
        </p:spPr>
        <p:txBody>
          <a:bodyPr wrap="square" rtlCol="0">
            <a:spAutoFit/>
          </a:bodyPr>
          <a:lstStyle/>
          <a:p>
            <a:r>
              <a:rPr lang="en-IN" sz="800" dirty="0" err="1"/>
              <a:t>x</a:t>
            </a:r>
            <a:r>
              <a:rPr lang="en-IN" sz="800" baseline="-25000" dirty="0" err="1"/>
              <a:t>n</a:t>
            </a:r>
            <a:endParaRPr lang="en-IN" sz="800" baseline="-25000" dirty="0"/>
          </a:p>
        </p:txBody>
      </p:sp>
      <p:pic>
        <p:nvPicPr>
          <p:cNvPr id="53" name="Picture 52">
            <a:extLst>
              <a:ext uri="{FF2B5EF4-FFF2-40B4-BE49-F238E27FC236}">
                <a16:creationId xmlns:a16="http://schemas.microsoft.com/office/drawing/2014/main" id="{F9A4B216-6B32-C07C-769F-D86157990484}"/>
              </a:ext>
            </a:extLst>
          </p:cNvPr>
          <p:cNvPicPr>
            <a:picLocks noChangeAspect="1"/>
          </p:cNvPicPr>
          <p:nvPr/>
        </p:nvPicPr>
        <p:blipFill>
          <a:blip r:embed="rId4"/>
          <a:stretch>
            <a:fillRect/>
          </a:stretch>
        </p:blipFill>
        <p:spPr>
          <a:xfrm>
            <a:off x="619701" y="3049078"/>
            <a:ext cx="2841620" cy="1704027"/>
          </a:xfrm>
          <a:prstGeom prst="rect">
            <a:avLst/>
          </a:prstGeom>
        </p:spPr>
      </p:pic>
      <p:sp>
        <p:nvSpPr>
          <p:cNvPr id="54" name="TextBox 53">
            <a:extLst>
              <a:ext uri="{FF2B5EF4-FFF2-40B4-BE49-F238E27FC236}">
                <a16:creationId xmlns:a16="http://schemas.microsoft.com/office/drawing/2014/main" id="{B1C8CD10-7510-A74D-30E7-0D591C3361EB}"/>
              </a:ext>
            </a:extLst>
          </p:cNvPr>
          <p:cNvSpPr txBox="1"/>
          <p:nvPr/>
        </p:nvSpPr>
        <p:spPr>
          <a:xfrm>
            <a:off x="2048349" y="4674982"/>
            <a:ext cx="1827890" cy="307777"/>
          </a:xfrm>
          <a:prstGeom prst="rect">
            <a:avLst/>
          </a:prstGeom>
          <a:noFill/>
        </p:spPr>
        <p:txBody>
          <a:bodyPr wrap="square" rtlCol="0">
            <a:spAutoFit/>
          </a:bodyPr>
          <a:lstStyle/>
          <a:p>
            <a:r>
              <a:rPr lang="en-IN" sz="1400" dirty="0"/>
              <a:t>X value of beam</a:t>
            </a:r>
          </a:p>
        </p:txBody>
      </p:sp>
      <p:cxnSp>
        <p:nvCxnSpPr>
          <p:cNvPr id="56" name="Straight Connector 55">
            <a:extLst>
              <a:ext uri="{FF2B5EF4-FFF2-40B4-BE49-F238E27FC236}">
                <a16:creationId xmlns:a16="http://schemas.microsoft.com/office/drawing/2014/main" id="{4C540EE6-3733-9D18-01A3-8179B2F041E2}"/>
              </a:ext>
            </a:extLst>
          </p:cNvPr>
          <p:cNvCxnSpPr>
            <a:cxnSpLocks/>
          </p:cNvCxnSpPr>
          <p:nvPr/>
        </p:nvCxnSpPr>
        <p:spPr>
          <a:xfrm>
            <a:off x="973454" y="3093720"/>
            <a:ext cx="0" cy="158415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8" name="Straight Connector 57">
            <a:extLst>
              <a:ext uri="{FF2B5EF4-FFF2-40B4-BE49-F238E27FC236}">
                <a16:creationId xmlns:a16="http://schemas.microsoft.com/office/drawing/2014/main" id="{A9D97415-205F-221D-90A3-9F5C01A6D986}"/>
              </a:ext>
            </a:extLst>
          </p:cNvPr>
          <p:cNvCxnSpPr>
            <a:cxnSpLocks/>
          </p:cNvCxnSpPr>
          <p:nvPr/>
        </p:nvCxnSpPr>
        <p:spPr>
          <a:xfrm>
            <a:off x="1166494" y="3093720"/>
            <a:ext cx="0" cy="158415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9" name="Straight Connector 58">
            <a:extLst>
              <a:ext uri="{FF2B5EF4-FFF2-40B4-BE49-F238E27FC236}">
                <a16:creationId xmlns:a16="http://schemas.microsoft.com/office/drawing/2014/main" id="{4C5EEF85-E419-E9D2-5C4C-FBF13CA3529B}"/>
              </a:ext>
            </a:extLst>
          </p:cNvPr>
          <p:cNvCxnSpPr>
            <a:cxnSpLocks/>
          </p:cNvCxnSpPr>
          <p:nvPr/>
        </p:nvCxnSpPr>
        <p:spPr>
          <a:xfrm>
            <a:off x="1356994" y="3093720"/>
            <a:ext cx="0" cy="158415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0" name="Straight Connector 59">
            <a:extLst>
              <a:ext uri="{FF2B5EF4-FFF2-40B4-BE49-F238E27FC236}">
                <a16:creationId xmlns:a16="http://schemas.microsoft.com/office/drawing/2014/main" id="{8A7BAE0E-8D5B-8CFE-7F96-4E32658BB2D3}"/>
              </a:ext>
            </a:extLst>
          </p:cNvPr>
          <p:cNvCxnSpPr>
            <a:cxnSpLocks/>
          </p:cNvCxnSpPr>
          <p:nvPr/>
        </p:nvCxnSpPr>
        <p:spPr>
          <a:xfrm>
            <a:off x="1525340" y="3093720"/>
            <a:ext cx="0" cy="158415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1" name="Straight Connector 60">
            <a:extLst>
              <a:ext uri="{FF2B5EF4-FFF2-40B4-BE49-F238E27FC236}">
                <a16:creationId xmlns:a16="http://schemas.microsoft.com/office/drawing/2014/main" id="{9153576B-F0DE-C33C-857D-466A2C8D98EB}"/>
              </a:ext>
            </a:extLst>
          </p:cNvPr>
          <p:cNvCxnSpPr>
            <a:cxnSpLocks/>
          </p:cNvCxnSpPr>
          <p:nvPr/>
        </p:nvCxnSpPr>
        <p:spPr>
          <a:xfrm>
            <a:off x="1692829" y="3093720"/>
            <a:ext cx="0" cy="158415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66" name="Straight Connector 65">
            <a:extLst>
              <a:ext uri="{FF2B5EF4-FFF2-40B4-BE49-F238E27FC236}">
                <a16:creationId xmlns:a16="http://schemas.microsoft.com/office/drawing/2014/main" id="{BBAA1C33-ED56-4529-8443-3384D979D88D}"/>
              </a:ext>
            </a:extLst>
          </p:cNvPr>
          <p:cNvCxnSpPr>
            <a:cxnSpLocks/>
          </p:cNvCxnSpPr>
          <p:nvPr/>
        </p:nvCxnSpPr>
        <p:spPr>
          <a:xfrm flipV="1">
            <a:off x="976624" y="3661138"/>
            <a:ext cx="194949" cy="164941"/>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1842CD9E-611B-9E7F-CD72-E49BC70D1254}"/>
              </a:ext>
            </a:extLst>
          </p:cNvPr>
          <p:cNvCxnSpPr>
            <a:cxnSpLocks/>
          </p:cNvCxnSpPr>
          <p:nvPr/>
        </p:nvCxnSpPr>
        <p:spPr>
          <a:xfrm flipV="1">
            <a:off x="1174417" y="3609802"/>
            <a:ext cx="183959" cy="437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A312D8B7-598E-3959-C198-A1080F61D630}"/>
              </a:ext>
            </a:extLst>
          </p:cNvPr>
          <p:cNvCxnSpPr>
            <a:cxnSpLocks/>
          </p:cNvCxnSpPr>
          <p:nvPr/>
        </p:nvCxnSpPr>
        <p:spPr>
          <a:xfrm flipV="1">
            <a:off x="1346165" y="3589020"/>
            <a:ext cx="189264" cy="1649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CF62AE46-2996-6B8A-B9C1-2E9C90D0A707}"/>
              </a:ext>
            </a:extLst>
          </p:cNvPr>
          <p:cNvCxnSpPr>
            <a:cxnSpLocks/>
          </p:cNvCxnSpPr>
          <p:nvPr/>
        </p:nvCxnSpPr>
        <p:spPr>
          <a:xfrm flipV="1">
            <a:off x="1521114" y="3577879"/>
            <a:ext cx="173355" cy="1905"/>
          </a:xfrm>
          <a:prstGeom prst="line">
            <a:avLst/>
          </a:prstGeom>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A33DEE98-1428-ED0B-6054-0A4874E1A9D0}"/>
              </a:ext>
            </a:extLst>
          </p:cNvPr>
          <p:cNvSpPr/>
          <p:nvPr/>
        </p:nvSpPr>
        <p:spPr>
          <a:xfrm>
            <a:off x="950594" y="3803219"/>
            <a:ext cx="45719" cy="4571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88" name="Oval 87">
            <a:extLst>
              <a:ext uri="{FF2B5EF4-FFF2-40B4-BE49-F238E27FC236}">
                <a16:creationId xmlns:a16="http://schemas.microsoft.com/office/drawing/2014/main" id="{E9FE18F3-443F-181F-5217-453FC830FF74}"/>
              </a:ext>
            </a:extLst>
          </p:cNvPr>
          <p:cNvSpPr/>
          <p:nvPr/>
        </p:nvSpPr>
        <p:spPr>
          <a:xfrm>
            <a:off x="1144157" y="363704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9" name="Oval 88">
            <a:extLst>
              <a:ext uri="{FF2B5EF4-FFF2-40B4-BE49-F238E27FC236}">
                <a16:creationId xmlns:a16="http://schemas.microsoft.com/office/drawing/2014/main" id="{8D57C5B3-C3BF-7110-507E-D0ABB008EC9F}"/>
              </a:ext>
            </a:extLst>
          </p:cNvPr>
          <p:cNvSpPr/>
          <p:nvPr/>
        </p:nvSpPr>
        <p:spPr>
          <a:xfrm>
            <a:off x="1330950" y="3585962"/>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0" name="Oval 89">
            <a:extLst>
              <a:ext uri="{FF2B5EF4-FFF2-40B4-BE49-F238E27FC236}">
                <a16:creationId xmlns:a16="http://schemas.microsoft.com/office/drawing/2014/main" id="{1C491799-9F52-50D0-06C3-A595909DC3AE}"/>
              </a:ext>
            </a:extLst>
          </p:cNvPr>
          <p:cNvSpPr/>
          <p:nvPr/>
        </p:nvSpPr>
        <p:spPr>
          <a:xfrm>
            <a:off x="1500539" y="356065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1" name="Oval 90">
            <a:extLst>
              <a:ext uri="{FF2B5EF4-FFF2-40B4-BE49-F238E27FC236}">
                <a16:creationId xmlns:a16="http://schemas.microsoft.com/office/drawing/2014/main" id="{A1EE10C6-F49D-AD4E-B9D2-1D235B3D3692}"/>
              </a:ext>
            </a:extLst>
          </p:cNvPr>
          <p:cNvSpPr/>
          <p:nvPr/>
        </p:nvSpPr>
        <p:spPr>
          <a:xfrm>
            <a:off x="1668780" y="355154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2" name="TextBox 91">
            <a:extLst>
              <a:ext uri="{FF2B5EF4-FFF2-40B4-BE49-F238E27FC236}">
                <a16:creationId xmlns:a16="http://schemas.microsoft.com/office/drawing/2014/main" id="{50BE9094-5891-4ED9-DAD9-D060E26056AF}"/>
              </a:ext>
            </a:extLst>
          </p:cNvPr>
          <p:cNvSpPr txBox="1"/>
          <p:nvPr/>
        </p:nvSpPr>
        <p:spPr>
          <a:xfrm>
            <a:off x="720292" y="3552799"/>
            <a:ext cx="282866" cy="218857"/>
          </a:xfrm>
          <a:prstGeom prst="rect">
            <a:avLst/>
          </a:prstGeom>
          <a:noFill/>
        </p:spPr>
        <p:txBody>
          <a:bodyPr wrap="square" rtlCol="0">
            <a:spAutoFit/>
          </a:bodyPr>
          <a:lstStyle/>
          <a:p>
            <a:r>
              <a:rPr lang="el-GR" sz="800" b="0" i="0" dirty="0">
                <a:solidFill>
                  <a:srgbClr val="00B050"/>
                </a:solidFill>
                <a:effectLst/>
                <a:latin typeface="arial" panose="020B0604020202020204" pitchFamily="34" charset="0"/>
              </a:rPr>
              <a:t>θ</a:t>
            </a:r>
            <a:r>
              <a:rPr lang="en-IN" sz="800" baseline="-25000" dirty="0">
                <a:solidFill>
                  <a:srgbClr val="00B050"/>
                </a:solidFill>
                <a:latin typeface="arial" panose="020B0604020202020204" pitchFamily="34" charset="0"/>
              </a:rPr>
              <a:t>0</a:t>
            </a:r>
            <a:endParaRPr lang="en-IN" sz="800" baseline="-25000" dirty="0">
              <a:solidFill>
                <a:srgbClr val="00B050"/>
              </a:solidFill>
            </a:endParaRPr>
          </a:p>
        </p:txBody>
      </p:sp>
      <p:sp>
        <p:nvSpPr>
          <p:cNvPr id="93" name="TextBox 92">
            <a:extLst>
              <a:ext uri="{FF2B5EF4-FFF2-40B4-BE49-F238E27FC236}">
                <a16:creationId xmlns:a16="http://schemas.microsoft.com/office/drawing/2014/main" id="{4C918273-E019-E0EC-9093-7D612293FD20}"/>
              </a:ext>
            </a:extLst>
          </p:cNvPr>
          <p:cNvSpPr txBox="1"/>
          <p:nvPr/>
        </p:nvSpPr>
        <p:spPr>
          <a:xfrm>
            <a:off x="935457" y="3457861"/>
            <a:ext cx="282866" cy="215444"/>
          </a:xfrm>
          <a:prstGeom prst="rect">
            <a:avLst/>
          </a:prstGeom>
          <a:noFill/>
        </p:spPr>
        <p:txBody>
          <a:bodyPr wrap="square" rtlCol="0">
            <a:spAutoFit/>
          </a:bodyPr>
          <a:lstStyle/>
          <a:p>
            <a:r>
              <a:rPr lang="el-GR" sz="800" b="0" i="0" dirty="0">
                <a:solidFill>
                  <a:srgbClr val="202124"/>
                </a:solidFill>
                <a:effectLst/>
                <a:latin typeface="arial" panose="020B0604020202020204" pitchFamily="34" charset="0"/>
              </a:rPr>
              <a:t>θ</a:t>
            </a:r>
            <a:r>
              <a:rPr lang="en-IN" sz="800" b="0" i="0" baseline="-25000" dirty="0">
                <a:solidFill>
                  <a:srgbClr val="202124"/>
                </a:solidFill>
                <a:effectLst/>
                <a:latin typeface="arial" panose="020B0604020202020204" pitchFamily="34" charset="0"/>
              </a:rPr>
              <a:t>1</a:t>
            </a:r>
            <a:endParaRPr lang="en-IN" sz="800" baseline="-25000" dirty="0"/>
          </a:p>
        </p:txBody>
      </p:sp>
      <p:sp>
        <p:nvSpPr>
          <p:cNvPr id="94" name="TextBox 93">
            <a:extLst>
              <a:ext uri="{FF2B5EF4-FFF2-40B4-BE49-F238E27FC236}">
                <a16:creationId xmlns:a16="http://schemas.microsoft.com/office/drawing/2014/main" id="{20E2CC85-C34B-2F87-7AB6-F0B4F89A756D}"/>
              </a:ext>
            </a:extLst>
          </p:cNvPr>
          <p:cNvSpPr txBox="1"/>
          <p:nvPr/>
        </p:nvSpPr>
        <p:spPr>
          <a:xfrm>
            <a:off x="1148610" y="3388551"/>
            <a:ext cx="282866" cy="215444"/>
          </a:xfrm>
          <a:prstGeom prst="rect">
            <a:avLst/>
          </a:prstGeom>
          <a:noFill/>
        </p:spPr>
        <p:txBody>
          <a:bodyPr wrap="square" rtlCol="0">
            <a:spAutoFit/>
          </a:bodyPr>
          <a:lstStyle/>
          <a:p>
            <a:r>
              <a:rPr lang="el-GR" sz="800" b="0" i="0" dirty="0">
                <a:solidFill>
                  <a:srgbClr val="202124"/>
                </a:solidFill>
                <a:effectLst/>
                <a:latin typeface="arial" panose="020B0604020202020204" pitchFamily="34" charset="0"/>
              </a:rPr>
              <a:t>θ</a:t>
            </a:r>
            <a:r>
              <a:rPr lang="en-IN" sz="800" baseline="-25000" dirty="0">
                <a:solidFill>
                  <a:srgbClr val="202124"/>
                </a:solidFill>
                <a:latin typeface="arial" panose="020B0604020202020204" pitchFamily="34" charset="0"/>
              </a:rPr>
              <a:t>2</a:t>
            </a:r>
            <a:endParaRPr lang="en-IN" sz="800" baseline="-25000" dirty="0"/>
          </a:p>
        </p:txBody>
      </p:sp>
      <p:sp>
        <p:nvSpPr>
          <p:cNvPr id="95" name="TextBox 94">
            <a:extLst>
              <a:ext uri="{FF2B5EF4-FFF2-40B4-BE49-F238E27FC236}">
                <a16:creationId xmlns:a16="http://schemas.microsoft.com/office/drawing/2014/main" id="{F1A1B4C9-03AC-2E79-4D1B-39CF239DCF78}"/>
              </a:ext>
            </a:extLst>
          </p:cNvPr>
          <p:cNvSpPr txBox="1"/>
          <p:nvPr/>
        </p:nvSpPr>
        <p:spPr>
          <a:xfrm>
            <a:off x="1322334" y="3367291"/>
            <a:ext cx="282866" cy="215444"/>
          </a:xfrm>
          <a:prstGeom prst="rect">
            <a:avLst/>
          </a:prstGeom>
          <a:noFill/>
        </p:spPr>
        <p:txBody>
          <a:bodyPr wrap="square" rtlCol="0">
            <a:spAutoFit/>
          </a:bodyPr>
          <a:lstStyle/>
          <a:p>
            <a:r>
              <a:rPr lang="el-GR" sz="800" b="0" i="0" dirty="0">
                <a:solidFill>
                  <a:srgbClr val="202124"/>
                </a:solidFill>
                <a:effectLst/>
                <a:latin typeface="arial" panose="020B0604020202020204" pitchFamily="34" charset="0"/>
              </a:rPr>
              <a:t>θ</a:t>
            </a:r>
            <a:r>
              <a:rPr lang="en-IN" sz="800" baseline="-25000" dirty="0">
                <a:solidFill>
                  <a:srgbClr val="202124"/>
                </a:solidFill>
                <a:latin typeface="arial" panose="020B0604020202020204" pitchFamily="34" charset="0"/>
              </a:rPr>
              <a:t>3</a:t>
            </a:r>
            <a:endParaRPr lang="en-IN" sz="800" baseline="-25000" dirty="0"/>
          </a:p>
        </p:txBody>
      </p:sp>
      <p:sp>
        <p:nvSpPr>
          <p:cNvPr id="96" name="TextBox 95">
            <a:extLst>
              <a:ext uri="{FF2B5EF4-FFF2-40B4-BE49-F238E27FC236}">
                <a16:creationId xmlns:a16="http://schemas.microsoft.com/office/drawing/2014/main" id="{2344EBBB-3F3F-5809-4B2A-7B92164B8C33}"/>
              </a:ext>
            </a:extLst>
          </p:cNvPr>
          <p:cNvSpPr txBox="1"/>
          <p:nvPr/>
        </p:nvSpPr>
        <p:spPr>
          <a:xfrm>
            <a:off x="1483082" y="3359145"/>
            <a:ext cx="282866" cy="215444"/>
          </a:xfrm>
          <a:prstGeom prst="rect">
            <a:avLst/>
          </a:prstGeom>
          <a:noFill/>
        </p:spPr>
        <p:txBody>
          <a:bodyPr wrap="square" rtlCol="0">
            <a:spAutoFit/>
          </a:bodyPr>
          <a:lstStyle/>
          <a:p>
            <a:r>
              <a:rPr lang="el-GR" sz="800" b="0" i="0" dirty="0">
                <a:solidFill>
                  <a:srgbClr val="202124"/>
                </a:solidFill>
                <a:effectLst/>
                <a:latin typeface="arial" panose="020B0604020202020204" pitchFamily="34" charset="0"/>
              </a:rPr>
              <a:t>θ</a:t>
            </a:r>
            <a:r>
              <a:rPr lang="en-IN" sz="800" baseline="-25000" dirty="0">
                <a:solidFill>
                  <a:srgbClr val="202124"/>
                </a:solidFill>
                <a:latin typeface="arial" panose="020B0604020202020204" pitchFamily="34" charset="0"/>
              </a:rPr>
              <a:t>4</a:t>
            </a:r>
            <a:endParaRPr lang="en-IN" sz="800" baseline="-25000" dirty="0"/>
          </a:p>
        </p:txBody>
      </p:sp>
      <p:sp>
        <p:nvSpPr>
          <p:cNvPr id="97" name="TextBox 96">
            <a:extLst>
              <a:ext uri="{FF2B5EF4-FFF2-40B4-BE49-F238E27FC236}">
                <a16:creationId xmlns:a16="http://schemas.microsoft.com/office/drawing/2014/main" id="{18794093-82E1-66B5-7432-28560A260123}"/>
              </a:ext>
            </a:extLst>
          </p:cNvPr>
          <p:cNvSpPr txBox="1"/>
          <p:nvPr/>
        </p:nvSpPr>
        <p:spPr>
          <a:xfrm>
            <a:off x="845418" y="4646543"/>
            <a:ext cx="279540" cy="215444"/>
          </a:xfrm>
          <a:prstGeom prst="rect">
            <a:avLst/>
          </a:prstGeom>
          <a:noFill/>
        </p:spPr>
        <p:txBody>
          <a:bodyPr wrap="square" rtlCol="0">
            <a:spAutoFit/>
          </a:bodyPr>
          <a:lstStyle/>
          <a:p>
            <a:r>
              <a:rPr lang="en-IN" sz="800" dirty="0"/>
              <a:t>x</a:t>
            </a:r>
            <a:r>
              <a:rPr lang="en-IN" sz="800" baseline="-25000" dirty="0"/>
              <a:t>0</a:t>
            </a:r>
          </a:p>
        </p:txBody>
      </p:sp>
      <p:sp>
        <p:nvSpPr>
          <p:cNvPr id="98" name="TextBox 97">
            <a:extLst>
              <a:ext uri="{FF2B5EF4-FFF2-40B4-BE49-F238E27FC236}">
                <a16:creationId xmlns:a16="http://schemas.microsoft.com/office/drawing/2014/main" id="{CC7B6F1A-23FF-1C2E-5B4A-61037392FCF7}"/>
              </a:ext>
            </a:extLst>
          </p:cNvPr>
          <p:cNvSpPr txBox="1"/>
          <p:nvPr/>
        </p:nvSpPr>
        <p:spPr>
          <a:xfrm>
            <a:off x="1057205" y="4648315"/>
            <a:ext cx="279540" cy="215444"/>
          </a:xfrm>
          <a:prstGeom prst="rect">
            <a:avLst/>
          </a:prstGeom>
          <a:noFill/>
        </p:spPr>
        <p:txBody>
          <a:bodyPr wrap="square" rtlCol="0">
            <a:spAutoFit/>
          </a:bodyPr>
          <a:lstStyle/>
          <a:p>
            <a:r>
              <a:rPr lang="en-IN" sz="800" dirty="0"/>
              <a:t>x</a:t>
            </a:r>
            <a:r>
              <a:rPr lang="en-IN" sz="800" baseline="-25000" dirty="0"/>
              <a:t>1</a:t>
            </a:r>
          </a:p>
        </p:txBody>
      </p:sp>
      <p:sp>
        <p:nvSpPr>
          <p:cNvPr id="99" name="TextBox 98">
            <a:extLst>
              <a:ext uri="{FF2B5EF4-FFF2-40B4-BE49-F238E27FC236}">
                <a16:creationId xmlns:a16="http://schemas.microsoft.com/office/drawing/2014/main" id="{E3B811DA-DE24-6661-1275-F672D40C37F1}"/>
              </a:ext>
            </a:extLst>
          </p:cNvPr>
          <p:cNvSpPr txBox="1"/>
          <p:nvPr/>
        </p:nvSpPr>
        <p:spPr>
          <a:xfrm>
            <a:off x="1245800" y="4661826"/>
            <a:ext cx="279540" cy="215444"/>
          </a:xfrm>
          <a:prstGeom prst="rect">
            <a:avLst/>
          </a:prstGeom>
          <a:noFill/>
        </p:spPr>
        <p:txBody>
          <a:bodyPr wrap="square" rtlCol="0">
            <a:spAutoFit/>
          </a:bodyPr>
          <a:lstStyle/>
          <a:p>
            <a:r>
              <a:rPr lang="en-IN" sz="800" dirty="0"/>
              <a:t>x</a:t>
            </a:r>
            <a:r>
              <a:rPr lang="en-IN" sz="800" baseline="-25000" dirty="0"/>
              <a:t>2</a:t>
            </a:r>
          </a:p>
        </p:txBody>
      </p:sp>
      <p:sp>
        <p:nvSpPr>
          <p:cNvPr id="100" name="TextBox 99">
            <a:extLst>
              <a:ext uri="{FF2B5EF4-FFF2-40B4-BE49-F238E27FC236}">
                <a16:creationId xmlns:a16="http://schemas.microsoft.com/office/drawing/2014/main" id="{73FDBEE4-1E51-DBC5-5BED-6A8F7A35D209}"/>
              </a:ext>
            </a:extLst>
          </p:cNvPr>
          <p:cNvSpPr txBox="1"/>
          <p:nvPr/>
        </p:nvSpPr>
        <p:spPr>
          <a:xfrm>
            <a:off x="1409409" y="4664036"/>
            <a:ext cx="279540" cy="215444"/>
          </a:xfrm>
          <a:prstGeom prst="rect">
            <a:avLst/>
          </a:prstGeom>
          <a:noFill/>
        </p:spPr>
        <p:txBody>
          <a:bodyPr wrap="square" rtlCol="0">
            <a:spAutoFit/>
          </a:bodyPr>
          <a:lstStyle/>
          <a:p>
            <a:r>
              <a:rPr lang="en-IN" sz="800" dirty="0"/>
              <a:t>x</a:t>
            </a:r>
            <a:r>
              <a:rPr lang="en-IN" sz="800" baseline="-25000" dirty="0"/>
              <a:t>3</a:t>
            </a:r>
          </a:p>
        </p:txBody>
      </p:sp>
      <p:sp>
        <p:nvSpPr>
          <p:cNvPr id="101" name="TextBox 100">
            <a:extLst>
              <a:ext uri="{FF2B5EF4-FFF2-40B4-BE49-F238E27FC236}">
                <a16:creationId xmlns:a16="http://schemas.microsoft.com/office/drawing/2014/main" id="{644F8B0A-855A-2AF1-EE8F-2BEEE7380753}"/>
              </a:ext>
            </a:extLst>
          </p:cNvPr>
          <p:cNvSpPr txBox="1"/>
          <p:nvPr/>
        </p:nvSpPr>
        <p:spPr>
          <a:xfrm>
            <a:off x="1589109" y="4674982"/>
            <a:ext cx="279540" cy="215444"/>
          </a:xfrm>
          <a:prstGeom prst="rect">
            <a:avLst/>
          </a:prstGeom>
          <a:noFill/>
        </p:spPr>
        <p:txBody>
          <a:bodyPr wrap="square" rtlCol="0">
            <a:spAutoFit/>
          </a:bodyPr>
          <a:lstStyle/>
          <a:p>
            <a:r>
              <a:rPr lang="en-IN" sz="800" dirty="0"/>
              <a:t>x</a:t>
            </a:r>
            <a:r>
              <a:rPr lang="en-IN" sz="800" baseline="-25000" dirty="0"/>
              <a:t>4</a:t>
            </a:r>
          </a:p>
        </p:txBody>
      </p:sp>
      <p:grpSp>
        <p:nvGrpSpPr>
          <p:cNvPr id="104" name="Group 103">
            <a:extLst>
              <a:ext uri="{FF2B5EF4-FFF2-40B4-BE49-F238E27FC236}">
                <a16:creationId xmlns:a16="http://schemas.microsoft.com/office/drawing/2014/main" id="{ED4B3151-01EF-3A5C-18A4-B782A202A98D}"/>
              </a:ext>
            </a:extLst>
          </p:cNvPr>
          <p:cNvGrpSpPr/>
          <p:nvPr/>
        </p:nvGrpSpPr>
        <p:grpSpPr>
          <a:xfrm>
            <a:off x="10163" y="3179529"/>
            <a:ext cx="624894" cy="948270"/>
            <a:chOff x="33023" y="3514809"/>
            <a:chExt cx="624894" cy="948270"/>
          </a:xfrm>
        </p:grpSpPr>
        <p:pic>
          <p:nvPicPr>
            <p:cNvPr id="51" name="Picture 50">
              <a:extLst>
                <a:ext uri="{FF2B5EF4-FFF2-40B4-BE49-F238E27FC236}">
                  <a16:creationId xmlns:a16="http://schemas.microsoft.com/office/drawing/2014/main" id="{8D03DD60-15F7-AAAF-77C4-23F6D2704D87}"/>
                </a:ext>
              </a:extLst>
            </p:cNvPr>
            <p:cNvPicPr>
              <a:picLocks noChangeAspect="1"/>
            </p:cNvPicPr>
            <p:nvPr/>
          </p:nvPicPr>
          <p:blipFill>
            <a:blip r:embed="rId5"/>
            <a:stretch>
              <a:fillRect/>
            </a:stretch>
          </p:blipFill>
          <p:spPr>
            <a:xfrm rot="16200000">
              <a:off x="-77477" y="3727686"/>
              <a:ext cx="845893" cy="624894"/>
            </a:xfrm>
            <a:prstGeom prst="rect">
              <a:avLst/>
            </a:prstGeom>
          </p:spPr>
        </p:pic>
        <p:pic>
          <p:nvPicPr>
            <p:cNvPr id="103" name="Picture 102">
              <a:extLst>
                <a:ext uri="{FF2B5EF4-FFF2-40B4-BE49-F238E27FC236}">
                  <a16:creationId xmlns:a16="http://schemas.microsoft.com/office/drawing/2014/main" id="{5AB0F46B-8A8D-E74B-964B-EF4ADDB6F22C}"/>
                </a:ext>
              </a:extLst>
            </p:cNvPr>
            <p:cNvPicPr>
              <a:picLocks noChangeAspect="1"/>
            </p:cNvPicPr>
            <p:nvPr/>
          </p:nvPicPr>
          <p:blipFill>
            <a:blip r:embed="rId6"/>
            <a:stretch>
              <a:fillRect/>
            </a:stretch>
          </p:blipFill>
          <p:spPr>
            <a:xfrm>
              <a:off x="304164" y="3514809"/>
              <a:ext cx="154346" cy="141484"/>
            </a:xfrm>
            <a:prstGeom prst="rect">
              <a:avLst/>
            </a:prstGeom>
          </p:spPr>
        </p:pic>
      </p:grpSp>
      <p:sp>
        <p:nvSpPr>
          <p:cNvPr id="110" name="TextBox 109">
            <a:extLst>
              <a:ext uri="{FF2B5EF4-FFF2-40B4-BE49-F238E27FC236}">
                <a16:creationId xmlns:a16="http://schemas.microsoft.com/office/drawing/2014/main" id="{D74D1D7F-5D5D-F6E6-F2ED-F8D6ABD97125}"/>
              </a:ext>
            </a:extLst>
          </p:cNvPr>
          <p:cNvSpPr txBox="1"/>
          <p:nvPr/>
        </p:nvSpPr>
        <p:spPr>
          <a:xfrm rot="16200000">
            <a:off x="7214619" y="2681534"/>
            <a:ext cx="151404" cy="1323439"/>
          </a:xfrm>
          <a:prstGeom prst="rect">
            <a:avLst/>
          </a:prstGeom>
          <a:noFill/>
        </p:spPr>
        <p:txBody>
          <a:bodyPr wrap="square" rtlCol="0">
            <a:spAutoFit/>
          </a:bodyPr>
          <a:lstStyle/>
          <a:p>
            <a:r>
              <a:rPr lang="en-IN" sz="8000" dirty="0"/>
              <a:t>{</a:t>
            </a:r>
          </a:p>
        </p:txBody>
      </p:sp>
      <p:sp>
        <p:nvSpPr>
          <p:cNvPr id="111" name="TextBox 110">
            <a:extLst>
              <a:ext uri="{FF2B5EF4-FFF2-40B4-BE49-F238E27FC236}">
                <a16:creationId xmlns:a16="http://schemas.microsoft.com/office/drawing/2014/main" id="{53118D5E-C10A-09CF-0C89-5BA2E3798890}"/>
              </a:ext>
            </a:extLst>
          </p:cNvPr>
          <p:cNvSpPr txBox="1"/>
          <p:nvPr/>
        </p:nvSpPr>
        <p:spPr>
          <a:xfrm>
            <a:off x="6754393" y="3194881"/>
            <a:ext cx="1381340" cy="307777"/>
          </a:xfrm>
          <a:prstGeom prst="rect">
            <a:avLst/>
          </a:prstGeom>
          <a:noFill/>
        </p:spPr>
        <p:txBody>
          <a:bodyPr wrap="none" rtlCol="0">
            <a:spAutoFit/>
          </a:bodyPr>
          <a:lstStyle/>
          <a:p>
            <a:r>
              <a:rPr lang="en-IN" sz="1400" dirty="0"/>
              <a:t>Trapezoidal rule</a:t>
            </a:r>
          </a:p>
        </p:txBody>
      </p:sp>
      <p:sp>
        <p:nvSpPr>
          <p:cNvPr id="112" name="TextBox 111">
            <a:extLst>
              <a:ext uri="{FF2B5EF4-FFF2-40B4-BE49-F238E27FC236}">
                <a16:creationId xmlns:a16="http://schemas.microsoft.com/office/drawing/2014/main" id="{169D5429-E5E8-A4E0-4444-498E88CF8E6F}"/>
              </a:ext>
            </a:extLst>
          </p:cNvPr>
          <p:cNvSpPr txBox="1"/>
          <p:nvPr/>
        </p:nvSpPr>
        <p:spPr>
          <a:xfrm>
            <a:off x="6205692" y="3577666"/>
            <a:ext cx="1532253" cy="523220"/>
          </a:xfrm>
          <a:prstGeom prst="rect">
            <a:avLst/>
          </a:prstGeom>
          <a:noFill/>
        </p:spPr>
        <p:txBody>
          <a:bodyPr wrap="square" rtlCol="0">
            <a:spAutoFit/>
          </a:bodyPr>
          <a:lstStyle/>
          <a:p>
            <a:r>
              <a:rPr lang="en-IN" sz="1400" dirty="0"/>
              <a:t>Generalized Equation</a:t>
            </a:r>
          </a:p>
        </p:txBody>
      </p:sp>
      <p:pic>
        <p:nvPicPr>
          <p:cNvPr id="114" name="Picture 113">
            <a:extLst>
              <a:ext uri="{FF2B5EF4-FFF2-40B4-BE49-F238E27FC236}">
                <a16:creationId xmlns:a16="http://schemas.microsoft.com/office/drawing/2014/main" id="{2150F91F-A389-2196-7CF8-49D12C288DBB}"/>
              </a:ext>
            </a:extLst>
          </p:cNvPr>
          <p:cNvPicPr>
            <a:picLocks noChangeAspect="1"/>
          </p:cNvPicPr>
          <p:nvPr/>
        </p:nvPicPr>
        <p:blipFill>
          <a:blip r:embed="rId7"/>
          <a:stretch>
            <a:fillRect/>
          </a:stretch>
        </p:blipFill>
        <p:spPr>
          <a:xfrm>
            <a:off x="6971818" y="3794940"/>
            <a:ext cx="1875420" cy="1160662"/>
          </a:xfrm>
          <a:prstGeom prst="rect">
            <a:avLst/>
          </a:prstGeom>
        </p:spPr>
      </p:pic>
      <p:sp>
        <p:nvSpPr>
          <p:cNvPr id="115" name="TextBox 114">
            <a:extLst>
              <a:ext uri="{FF2B5EF4-FFF2-40B4-BE49-F238E27FC236}">
                <a16:creationId xmlns:a16="http://schemas.microsoft.com/office/drawing/2014/main" id="{493303EE-7743-91E1-2645-4A4EA9BA4FE1}"/>
              </a:ext>
            </a:extLst>
          </p:cNvPr>
          <p:cNvSpPr txBox="1"/>
          <p:nvPr/>
        </p:nvSpPr>
        <p:spPr>
          <a:xfrm>
            <a:off x="6746093" y="4285056"/>
            <a:ext cx="981484" cy="307777"/>
          </a:xfrm>
          <a:prstGeom prst="rect">
            <a:avLst/>
          </a:prstGeom>
          <a:noFill/>
        </p:spPr>
        <p:txBody>
          <a:bodyPr wrap="square" rtlCol="0">
            <a:spAutoFit/>
          </a:bodyPr>
          <a:lstStyle/>
          <a:p>
            <a:r>
              <a:rPr lang="en-IN" sz="1400" dirty="0"/>
              <a:t>Where,</a:t>
            </a:r>
          </a:p>
        </p:txBody>
      </p:sp>
      <p:sp>
        <p:nvSpPr>
          <p:cNvPr id="116" name="Rectangle: Rounded Corners 115">
            <a:extLst>
              <a:ext uri="{FF2B5EF4-FFF2-40B4-BE49-F238E27FC236}">
                <a16:creationId xmlns:a16="http://schemas.microsoft.com/office/drawing/2014/main" id="{7CBF8004-12B9-F38F-687C-DC49FEF748F5}"/>
              </a:ext>
            </a:extLst>
          </p:cNvPr>
          <p:cNvSpPr/>
          <p:nvPr/>
        </p:nvSpPr>
        <p:spPr>
          <a:xfrm>
            <a:off x="6205692" y="3629819"/>
            <a:ext cx="2841620" cy="132578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8" name="Picture 117">
            <a:extLst>
              <a:ext uri="{FF2B5EF4-FFF2-40B4-BE49-F238E27FC236}">
                <a16:creationId xmlns:a16="http://schemas.microsoft.com/office/drawing/2014/main" id="{8F924DA2-1318-8054-3F3B-38B5D6B5E5EE}"/>
              </a:ext>
            </a:extLst>
          </p:cNvPr>
          <p:cNvPicPr>
            <a:picLocks noChangeAspect="1"/>
          </p:cNvPicPr>
          <p:nvPr/>
        </p:nvPicPr>
        <p:blipFill>
          <a:blip r:embed="rId8"/>
          <a:stretch>
            <a:fillRect/>
          </a:stretch>
        </p:blipFill>
        <p:spPr>
          <a:xfrm>
            <a:off x="573841" y="5417975"/>
            <a:ext cx="2887480" cy="731583"/>
          </a:xfrm>
          <a:prstGeom prst="rect">
            <a:avLst/>
          </a:prstGeom>
        </p:spPr>
      </p:pic>
      <p:sp>
        <p:nvSpPr>
          <p:cNvPr id="119" name="TextBox 118">
            <a:extLst>
              <a:ext uri="{FF2B5EF4-FFF2-40B4-BE49-F238E27FC236}">
                <a16:creationId xmlns:a16="http://schemas.microsoft.com/office/drawing/2014/main" id="{EF664B3A-4736-FEFC-45ED-3C7CB4636DFC}"/>
              </a:ext>
            </a:extLst>
          </p:cNvPr>
          <p:cNvSpPr txBox="1"/>
          <p:nvPr/>
        </p:nvSpPr>
        <p:spPr>
          <a:xfrm>
            <a:off x="2289460" y="6063898"/>
            <a:ext cx="1827890" cy="307777"/>
          </a:xfrm>
          <a:prstGeom prst="rect">
            <a:avLst/>
          </a:prstGeom>
          <a:noFill/>
        </p:spPr>
        <p:txBody>
          <a:bodyPr wrap="square" rtlCol="0">
            <a:spAutoFit/>
          </a:bodyPr>
          <a:lstStyle/>
          <a:p>
            <a:r>
              <a:rPr lang="en-IN" sz="1400" dirty="0"/>
              <a:t>X value of beam</a:t>
            </a:r>
          </a:p>
        </p:txBody>
      </p:sp>
      <p:cxnSp>
        <p:nvCxnSpPr>
          <p:cNvPr id="120" name="Straight Connector 119">
            <a:extLst>
              <a:ext uri="{FF2B5EF4-FFF2-40B4-BE49-F238E27FC236}">
                <a16:creationId xmlns:a16="http://schemas.microsoft.com/office/drawing/2014/main" id="{B333FAF7-246E-D2F9-EE53-2AB77D1D61A8}"/>
              </a:ext>
            </a:extLst>
          </p:cNvPr>
          <p:cNvCxnSpPr>
            <a:cxnSpLocks/>
          </p:cNvCxnSpPr>
          <p:nvPr/>
        </p:nvCxnSpPr>
        <p:spPr>
          <a:xfrm>
            <a:off x="966388" y="5241118"/>
            <a:ext cx="0" cy="158415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1" name="Straight Connector 120">
            <a:extLst>
              <a:ext uri="{FF2B5EF4-FFF2-40B4-BE49-F238E27FC236}">
                <a16:creationId xmlns:a16="http://schemas.microsoft.com/office/drawing/2014/main" id="{7107CEBA-797A-209A-BAEF-DF5BE4CCE908}"/>
              </a:ext>
            </a:extLst>
          </p:cNvPr>
          <p:cNvCxnSpPr>
            <a:cxnSpLocks/>
          </p:cNvCxnSpPr>
          <p:nvPr/>
        </p:nvCxnSpPr>
        <p:spPr>
          <a:xfrm>
            <a:off x="1171573" y="5241118"/>
            <a:ext cx="0" cy="158415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2" name="Straight Connector 121">
            <a:extLst>
              <a:ext uri="{FF2B5EF4-FFF2-40B4-BE49-F238E27FC236}">
                <a16:creationId xmlns:a16="http://schemas.microsoft.com/office/drawing/2014/main" id="{328D17FE-B9CD-D2ED-2E2C-3B064D14549A}"/>
              </a:ext>
            </a:extLst>
          </p:cNvPr>
          <p:cNvCxnSpPr>
            <a:cxnSpLocks/>
          </p:cNvCxnSpPr>
          <p:nvPr/>
        </p:nvCxnSpPr>
        <p:spPr>
          <a:xfrm>
            <a:off x="1377223" y="5241118"/>
            <a:ext cx="0" cy="158415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3" name="Straight Connector 122">
            <a:extLst>
              <a:ext uri="{FF2B5EF4-FFF2-40B4-BE49-F238E27FC236}">
                <a16:creationId xmlns:a16="http://schemas.microsoft.com/office/drawing/2014/main" id="{E5D8E8F0-1907-0213-F71C-11799408A8E0}"/>
              </a:ext>
            </a:extLst>
          </p:cNvPr>
          <p:cNvCxnSpPr>
            <a:cxnSpLocks/>
          </p:cNvCxnSpPr>
          <p:nvPr/>
        </p:nvCxnSpPr>
        <p:spPr>
          <a:xfrm>
            <a:off x="1551223" y="5241118"/>
            <a:ext cx="0" cy="158415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4" name="Straight Connector 123">
            <a:extLst>
              <a:ext uri="{FF2B5EF4-FFF2-40B4-BE49-F238E27FC236}">
                <a16:creationId xmlns:a16="http://schemas.microsoft.com/office/drawing/2014/main" id="{CECE9184-0149-3914-F891-3196E86B7A41}"/>
              </a:ext>
            </a:extLst>
          </p:cNvPr>
          <p:cNvCxnSpPr>
            <a:cxnSpLocks/>
          </p:cNvCxnSpPr>
          <p:nvPr/>
        </p:nvCxnSpPr>
        <p:spPr>
          <a:xfrm>
            <a:off x="1723052" y="5241118"/>
            <a:ext cx="0" cy="1584158"/>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25" name="Oval 124">
            <a:extLst>
              <a:ext uri="{FF2B5EF4-FFF2-40B4-BE49-F238E27FC236}">
                <a16:creationId xmlns:a16="http://schemas.microsoft.com/office/drawing/2014/main" id="{EB5544A8-1323-4C68-F646-1B2E79ADDA00}"/>
              </a:ext>
            </a:extLst>
          </p:cNvPr>
          <p:cNvSpPr/>
          <p:nvPr/>
        </p:nvSpPr>
        <p:spPr>
          <a:xfrm>
            <a:off x="950593" y="6064322"/>
            <a:ext cx="45719" cy="45719"/>
          </a:xfrm>
          <a:prstGeom prst="ellipse">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6" name="Oval 125">
            <a:extLst>
              <a:ext uri="{FF2B5EF4-FFF2-40B4-BE49-F238E27FC236}">
                <a16:creationId xmlns:a16="http://schemas.microsoft.com/office/drawing/2014/main" id="{86964403-43C7-370D-1897-891428767F8E}"/>
              </a:ext>
            </a:extLst>
          </p:cNvPr>
          <p:cNvSpPr/>
          <p:nvPr/>
        </p:nvSpPr>
        <p:spPr>
          <a:xfrm>
            <a:off x="1152264" y="6303555"/>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7" name="Oval 126">
            <a:extLst>
              <a:ext uri="{FF2B5EF4-FFF2-40B4-BE49-F238E27FC236}">
                <a16:creationId xmlns:a16="http://schemas.microsoft.com/office/drawing/2014/main" id="{A6E977DD-FDC4-CF6E-D551-5FCE75F7967E}"/>
              </a:ext>
            </a:extLst>
          </p:cNvPr>
          <p:cNvSpPr/>
          <p:nvPr/>
        </p:nvSpPr>
        <p:spPr>
          <a:xfrm>
            <a:off x="1350644" y="6490546"/>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8" name="Oval 127">
            <a:extLst>
              <a:ext uri="{FF2B5EF4-FFF2-40B4-BE49-F238E27FC236}">
                <a16:creationId xmlns:a16="http://schemas.microsoft.com/office/drawing/2014/main" id="{92DF2487-DF71-D77B-A689-69FA419B2056}"/>
              </a:ext>
            </a:extLst>
          </p:cNvPr>
          <p:cNvSpPr/>
          <p:nvPr/>
        </p:nvSpPr>
        <p:spPr>
          <a:xfrm>
            <a:off x="1537405" y="6561914"/>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9" name="Oval 128">
            <a:extLst>
              <a:ext uri="{FF2B5EF4-FFF2-40B4-BE49-F238E27FC236}">
                <a16:creationId xmlns:a16="http://schemas.microsoft.com/office/drawing/2014/main" id="{FAF6A0FD-9B05-3330-B4CE-BE525407693E}"/>
              </a:ext>
            </a:extLst>
          </p:cNvPr>
          <p:cNvSpPr/>
          <p:nvPr/>
        </p:nvSpPr>
        <p:spPr>
          <a:xfrm>
            <a:off x="1706084" y="6631388"/>
            <a:ext cx="45719" cy="4571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0" name="TextBox 129">
            <a:extLst>
              <a:ext uri="{FF2B5EF4-FFF2-40B4-BE49-F238E27FC236}">
                <a16:creationId xmlns:a16="http://schemas.microsoft.com/office/drawing/2014/main" id="{79306E17-907D-E279-AC31-CBDD3E95783A}"/>
              </a:ext>
            </a:extLst>
          </p:cNvPr>
          <p:cNvSpPr txBox="1"/>
          <p:nvPr/>
        </p:nvSpPr>
        <p:spPr>
          <a:xfrm>
            <a:off x="698103" y="5842205"/>
            <a:ext cx="282866" cy="218857"/>
          </a:xfrm>
          <a:prstGeom prst="rect">
            <a:avLst/>
          </a:prstGeom>
          <a:noFill/>
        </p:spPr>
        <p:txBody>
          <a:bodyPr wrap="square" rtlCol="0">
            <a:spAutoFit/>
          </a:bodyPr>
          <a:lstStyle/>
          <a:p>
            <a:r>
              <a:rPr lang="en-IN" sz="800" b="0" i="0" dirty="0">
                <a:solidFill>
                  <a:srgbClr val="00B050"/>
                </a:solidFill>
                <a:effectLst/>
                <a:latin typeface="arial" panose="020B0604020202020204" pitchFamily="34" charset="0"/>
              </a:rPr>
              <a:t>y</a:t>
            </a:r>
            <a:r>
              <a:rPr lang="en-IN" sz="800" baseline="-25000" dirty="0">
                <a:solidFill>
                  <a:srgbClr val="00B050"/>
                </a:solidFill>
                <a:latin typeface="arial" panose="020B0604020202020204" pitchFamily="34" charset="0"/>
              </a:rPr>
              <a:t>0</a:t>
            </a:r>
            <a:endParaRPr lang="en-IN" sz="800" baseline="-25000" dirty="0">
              <a:solidFill>
                <a:srgbClr val="00B050"/>
              </a:solidFill>
            </a:endParaRPr>
          </a:p>
        </p:txBody>
      </p:sp>
      <p:sp>
        <p:nvSpPr>
          <p:cNvPr id="131" name="TextBox 130">
            <a:extLst>
              <a:ext uri="{FF2B5EF4-FFF2-40B4-BE49-F238E27FC236}">
                <a16:creationId xmlns:a16="http://schemas.microsoft.com/office/drawing/2014/main" id="{45EC3BEC-860A-F2A5-F1AD-10731FE5050F}"/>
              </a:ext>
            </a:extLst>
          </p:cNvPr>
          <p:cNvSpPr txBox="1"/>
          <p:nvPr/>
        </p:nvSpPr>
        <p:spPr>
          <a:xfrm>
            <a:off x="914753" y="6320895"/>
            <a:ext cx="282866" cy="215444"/>
          </a:xfrm>
          <a:prstGeom prst="rect">
            <a:avLst/>
          </a:prstGeom>
          <a:noFill/>
        </p:spPr>
        <p:txBody>
          <a:bodyPr wrap="square" rtlCol="0">
            <a:spAutoFit/>
          </a:bodyPr>
          <a:lstStyle/>
          <a:p>
            <a:r>
              <a:rPr lang="en-IN" sz="800" b="0" i="0" dirty="0">
                <a:solidFill>
                  <a:srgbClr val="202124"/>
                </a:solidFill>
                <a:effectLst/>
                <a:latin typeface="arial" panose="020B0604020202020204" pitchFamily="34" charset="0"/>
              </a:rPr>
              <a:t>y</a:t>
            </a:r>
            <a:r>
              <a:rPr lang="en-IN" sz="800" b="0" i="0" baseline="-25000" dirty="0">
                <a:solidFill>
                  <a:srgbClr val="202124"/>
                </a:solidFill>
                <a:effectLst/>
                <a:latin typeface="arial" panose="020B0604020202020204" pitchFamily="34" charset="0"/>
              </a:rPr>
              <a:t>1</a:t>
            </a:r>
            <a:endParaRPr lang="en-IN" sz="800" baseline="-25000" dirty="0"/>
          </a:p>
        </p:txBody>
      </p:sp>
      <p:sp>
        <p:nvSpPr>
          <p:cNvPr id="132" name="TextBox 131">
            <a:extLst>
              <a:ext uri="{FF2B5EF4-FFF2-40B4-BE49-F238E27FC236}">
                <a16:creationId xmlns:a16="http://schemas.microsoft.com/office/drawing/2014/main" id="{D3DDC891-5209-8F76-64FE-6B283E677023}"/>
              </a:ext>
            </a:extLst>
          </p:cNvPr>
          <p:cNvSpPr txBox="1"/>
          <p:nvPr/>
        </p:nvSpPr>
        <p:spPr>
          <a:xfrm>
            <a:off x="1127997" y="6424236"/>
            <a:ext cx="282866" cy="215444"/>
          </a:xfrm>
          <a:prstGeom prst="rect">
            <a:avLst/>
          </a:prstGeom>
          <a:noFill/>
        </p:spPr>
        <p:txBody>
          <a:bodyPr wrap="square" rtlCol="0">
            <a:spAutoFit/>
          </a:bodyPr>
          <a:lstStyle/>
          <a:p>
            <a:r>
              <a:rPr lang="en-IN" sz="800" b="0" i="0" dirty="0">
                <a:solidFill>
                  <a:srgbClr val="202124"/>
                </a:solidFill>
                <a:effectLst/>
                <a:latin typeface="arial" panose="020B0604020202020204" pitchFamily="34" charset="0"/>
              </a:rPr>
              <a:t>y</a:t>
            </a:r>
            <a:r>
              <a:rPr lang="en-IN" sz="800" baseline="-25000" dirty="0">
                <a:solidFill>
                  <a:srgbClr val="202124"/>
                </a:solidFill>
                <a:latin typeface="arial" panose="020B0604020202020204" pitchFamily="34" charset="0"/>
              </a:rPr>
              <a:t>2</a:t>
            </a:r>
            <a:endParaRPr lang="en-IN" sz="800" baseline="-25000" dirty="0"/>
          </a:p>
        </p:txBody>
      </p:sp>
      <p:sp>
        <p:nvSpPr>
          <p:cNvPr id="133" name="TextBox 132">
            <a:extLst>
              <a:ext uri="{FF2B5EF4-FFF2-40B4-BE49-F238E27FC236}">
                <a16:creationId xmlns:a16="http://schemas.microsoft.com/office/drawing/2014/main" id="{BD00E709-203D-2972-4309-27D93387B4B8}"/>
              </a:ext>
            </a:extLst>
          </p:cNvPr>
          <p:cNvSpPr txBox="1"/>
          <p:nvPr/>
        </p:nvSpPr>
        <p:spPr>
          <a:xfrm>
            <a:off x="1358501" y="6534447"/>
            <a:ext cx="364551" cy="215444"/>
          </a:xfrm>
          <a:prstGeom prst="rect">
            <a:avLst/>
          </a:prstGeom>
          <a:noFill/>
        </p:spPr>
        <p:txBody>
          <a:bodyPr wrap="square" rtlCol="0">
            <a:spAutoFit/>
          </a:bodyPr>
          <a:lstStyle/>
          <a:p>
            <a:r>
              <a:rPr lang="en-IN" sz="800" b="0" i="0" dirty="0">
                <a:solidFill>
                  <a:srgbClr val="202124"/>
                </a:solidFill>
                <a:effectLst/>
                <a:latin typeface="arial" panose="020B0604020202020204" pitchFamily="34" charset="0"/>
              </a:rPr>
              <a:t>y</a:t>
            </a:r>
            <a:r>
              <a:rPr lang="en-IN" sz="800" b="0" i="0" baseline="-25000" dirty="0">
                <a:solidFill>
                  <a:srgbClr val="202124"/>
                </a:solidFill>
                <a:effectLst/>
                <a:latin typeface="arial" panose="020B0604020202020204" pitchFamily="34" charset="0"/>
              </a:rPr>
              <a:t>3</a:t>
            </a:r>
            <a:endParaRPr lang="en-IN" sz="800" baseline="-25000" dirty="0"/>
          </a:p>
        </p:txBody>
      </p:sp>
      <p:sp>
        <p:nvSpPr>
          <p:cNvPr id="134" name="TextBox 133">
            <a:extLst>
              <a:ext uri="{FF2B5EF4-FFF2-40B4-BE49-F238E27FC236}">
                <a16:creationId xmlns:a16="http://schemas.microsoft.com/office/drawing/2014/main" id="{881CBF3A-BA6A-84CC-F19C-C5AAF576CD74}"/>
              </a:ext>
            </a:extLst>
          </p:cNvPr>
          <p:cNvSpPr txBox="1"/>
          <p:nvPr/>
        </p:nvSpPr>
        <p:spPr>
          <a:xfrm>
            <a:off x="1667533" y="6607633"/>
            <a:ext cx="282866" cy="215444"/>
          </a:xfrm>
          <a:prstGeom prst="rect">
            <a:avLst/>
          </a:prstGeom>
          <a:noFill/>
        </p:spPr>
        <p:txBody>
          <a:bodyPr wrap="square" rtlCol="0">
            <a:spAutoFit/>
          </a:bodyPr>
          <a:lstStyle/>
          <a:p>
            <a:r>
              <a:rPr lang="en-IN" sz="800" b="0" i="0" dirty="0">
                <a:solidFill>
                  <a:srgbClr val="202124"/>
                </a:solidFill>
                <a:effectLst/>
                <a:latin typeface="arial" panose="020B0604020202020204" pitchFamily="34" charset="0"/>
              </a:rPr>
              <a:t>y</a:t>
            </a:r>
            <a:r>
              <a:rPr lang="en-IN" sz="800" baseline="-25000" dirty="0">
                <a:solidFill>
                  <a:srgbClr val="202124"/>
                </a:solidFill>
                <a:latin typeface="arial" panose="020B0604020202020204" pitchFamily="34" charset="0"/>
              </a:rPr>
              <a:t>4</a:t>
            </a:r>
            <a:endParaRPr lang="en-IN" sz="800" baseline="-25000" dirty="0"/>
          </a:p>
        </p:txBody>
      </p:sp>
      <p:cxnSp>
        <p:nvCxnSpPr>
          <p:cNvPr id="136" name="Straight Connector 135">
            <a:extLst>
              <a:ext uri="{FF2B5EF4-FFF2-40B4-BE49-F238E27FC236}">
                <a16:creationId xmlns:a16="http://schemas.microsoft.com/office/drawing/2014/main" id="{0C040D12-3316-8E59-38DC-0D36FE59C04E}"/>
              </a:ext>
            </a:extLst>
          </p:cNvPr>
          <p:cNvCxnSpPr>
            <a:stCxn id="125" idx="2"/>
            <a:endCxn id="126" idx="0"/>
          </p:cNvCxnSpPr>
          <p:nvPr/>
        </p:nvCxnSpPr>
        <p:spPr>
          <a:xfrm>
            <a:off x="950593" y="6087182"/>
            <a:ext cx="224531" cy="21637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78DE37AF-1750-B4C5-2949-4D4F32D2A9D1}"/>
              </a:ext>
            </a:extLst>
          </p:cNvPr>
          <p:cNvCxnSpPr>
            <a:cxnSpLocks/>
            <a:stCxn id="126" idx="6"/>
            <a:endCxn id="127" idx="1"/>
          </p:cNvCxnSpPr>
          <p:nvPr/>
        </p:nvCxnSpPr>
        <p:spPr>
          <a:xfrm>
            <a:off x="1197983" y="6326415"/>
            <a:ext cx="159356" cy="1708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F5A630C8-9F12-5CAC-E229-BB5F99C1BA8C}"/>
              </a:ext>
            </a:extLst>
          </p:cNvPr>
          <p:cNvCxnSpPr>
            <a:cxnSpLocks/>
            <a:endCxn id="128" idx="5"/>
          </p:cNvCxnSpPr>
          <p:nvPr/>
        </p:nvCxnSpPr>
        <p:spPr>
          <a:xfrm>
            <a:off x="1364578" y="6512940"/>
            <a:ext cx="211851" cy="87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94698B9-D97C-53F6-7074-BA97E8E4118B}"/>
              </a:ext>
            </a:extLst>
          </p:cNvPr>
          <p:cNvCxnSpPr>
            <a:cxnSpLocks/>
            <a:stCxn id="128" idx="3"/>
            <a:endCxn id="129" idx="0"/>
          </p:cNvCxnSpPr>
          <p:nvPr/>
        </p:nvCxnSpPr>
        <p:spPr>
          <a:xfrm>
            <a:off x="1544100" y="6600938"/>
            <a:ext cx="184844" cy="30450"/>
          </a:xfrm>
          <a:prstGeom prst="line">
            <a:avLst/>
          </a:prstGeom>
        </p:spPr>
        <p:style>
          <a:lnRef idx="1">
            <a:schemeClr val="accent1"/>
          </a:lnRef>
          <a:fillRef idx="0">
            <a:schemeClr val="accent1"/>
          </a:fillRef>
          <a:effectRef idx="0">
            <a:schemeClr val="accent1"/>
          </a:effectRef>
          <a:fontRef idx="minor">
            <a:schemeClr val="tx1"/>
          </a:fontRef>
        </p:style>
      </p:cxnSp>
      <p:pic>
        <p:nvPicPr>
          <p:cNvPr id="155" name="Picture 154">
            <a:extLst>
              <a:ext uri="{FF2B5EF4-FFF2-40B4-BE49-F238E27FC236}">
                <a16:creationId xmlns:a16="http://schemas.microsoft.com/office/drawing/2014/main" id="{9015EFAD-511B-C70A-8E20-4E2E5138FC8A}"/>
              </a:ext>
            </a:extLst>
          </p:cNvPr>
          <p:cNvPicPr>
            <a:picLocks noChangeAspect="1"/>
          </p:cNvPicPr>
          <p:nvPr/>
        </p:nvPicPr>
        <p:blipFill>
          <a:blip r:embed="rId9"/>
          <a:stretch>
            <a:fillRect/>
          </a:stretch>
        </p:blipFill>
        <p:spPr>
          <a:xfrm>
            <a:off x="4469929" y="5277019"/>
            <a:ext cx="1684166" cy="403895"/>
          </a:xfrm>
          <a:prstGeom prst="rect">
            <a:avLst/>
          </a:prstGeom>
        </p:spPr>
      </p:pic>
      <p:sp>
        <p:nvSpPr>
          <p:cNvPr id="158" name="Rectangle: Rounded Corners 157">
            <a:extLst>
              <a:ext uri="{FF2B5EF4-FFF2-40B4-BE49-F238E27FC236}">
                <a16:creationId xmlns:a16="http://schemas.microsoft.com/office/drawing/2014/main" id="{D4BB9CC2-2B13-58D2-5024-2ECF489A6709}"/>
              </a:ext>
            </a:extLst>
          </p:cNvPr>
          <p:cNvSpPr/>
          <p:nvPr/>
        </p:nvSpPr>
        <p:spPr>
          <a:xfrm>
            <a:off x="4509241" y="5801928"/>
            <a:ext cx="2371619" cy="75236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9" name="TextBox 158">
            <a:extLst>
              <a:ext uri="{FF2B5EF4-FFF2-40B4-BE49-F238E27FC236}">
                <a16:creationId xmlns:a16="http://schemas.microsoft.com/office/drawing/2014/main" id="{0AF6A3B5-6E4C-E179-7925-3B978F95E117}"/>
              </a:ext>
            </a:extLst>
          </p:cNvPr>
          <p:cNvSpPr txBox="1"/>
          <p:nvPr/>
        </p:nvSpPr>
        <p:spPr>
          <a:xfrm>
            <a:off x="4469929" y="5746112"/>
            <a:ext cx="1532253" cy="523220"/>
          </a:xfrm>
          <a:prstGeom prst="rect">
            <a:avLst/>
          </a:prstGeom>
          <a:noFill/>
        </p:spPr>
        <p:txBody>
          <a:bodyPr wrap="square" rtlCol="0">
            <a:spAutoFit/>
          </a:bodyPr>
          <a:lstStyle/>
          <a:p>
            <a:r>
              <a:rPr lang="en-IN" sz="1400" dirty="0"/>
              <a:t>Generalized Equation</a:t>
            </a:r>
          </a:p>
        </p:txBody>
      </p:sp>
      <p:pic>
        <p:nvPicPr>
          <p:cNvPr id="161" name="Picture 160">
            <a:extLst>
              <a:ext uri="{FF2B5EF4-FFF2-40B4-BE49-F238E27FC236}">
                <a16:creationId xmlns:a16="http://schemas.microsoft.com/office/drawing/2014/main" id="{EA10615E-0313-9648-1A87-EC029EACB223}"/>
              </a:ext>
            </a:extLst>
          </p:cNvPr>
          <p:cNvPicPr>
            <a:picLocks noChangeAspect="1"/>
          </p:cNvPicPr>
          <p:nvPr/>
        </p:nvPicPr>
        <p:blipFill>
          <a:blip r:embed="rId10"/>
          <a:stretch>
            <a:fillRect/>
          </a:stretch>
        </p:blipFill>
        <p:spPr>
          <a:xfrm>
            <a:off x="5222189" y="6031777"/>
            <a:ext cx="1627495" cy="425758"/>
          </a:xfrm>
          <a:prstGeom prst="rect">
            <a:avLst/>
          </a:prstGeom>
        </p:spPr>
      </p:pic>
      <p:pic>
        <p:nvPicPr>
          <p:cNvPr id="163" name="Picture 162">
            <a:extLst>
              <a:ext uri="{FF2B5EF4-FFF2-40B4-BE49-F238E27FC236}">
                <a16:creationId xmlns:a16="http://schemas.microsoft.com/office/drawing/2014/main" id="{7D1C5BA4-972A-686B-9CB2-053F797C2308}"/>
              </a:ext>
            </a:extLst>
          </p:cNvPr>
          <p:cNvPicPr>
            <a:picLocks noChangeAspect="1"/>
          </p:cNvPicPr>
          <p:nvPr/>
        </p:nvPicPr>
        <p:blipFill>
          <a:blip r:embed="rId11"/>
          <a:stretch>
            <a:fillRect/>
          </a:stretch>
        </p:blipFill>
        <p:spPr>
          <a:xfrm>
            <a:off x="6158342" y="2522196"/>
            <a:ext cx="2072820" cy="548688"/>
          </a:xfrm>
          <a:prstGeom prst="rect">
            <a:avLst/>
          </a:prstGeom>
        </p:spPr>
      </p:pic>
      <p:sp>
        <p:nvSpPr>
          <p:cNvPr id="169" name="Arrow: Right 168">
            <a:extLst>
              <a:ext uri="{FF2B5EF4-FFF2-40B4-BE49-F238E27FC236}">
                <a16:creationId xmlns:a16="http://schemas.microsoft.com/office/drawing/2014/main" id="{C86D8A1B-8620-8A76-AC92-E5376A35884D}"/>
              </a:ext>
            </a:extLst>
          </p:cNvPr>
          <p:cNvSpPr/>
          <p:nvPr/>
        </p:nvSpPr>
        <p:spPr>
          <a:xfrm>
            <a:off x="1003158" y="3837863"/>
            <a:ext cx="1228921" cy="7731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p>
        </p:txBody>
      </p:sp>
      <p:sp>
        <p:nvSpPr>
          <p:cNvPr id="170" name="TextBox 169">
            <a:extLst>
              <a:ext uri="{FF2B5EF4-FFF2-40B4-BE49-F238E27FC236}">
                <a16:creationId xmlns:a16="http://schemas.microsoft.com/office/drawing/2014/main" id="{6A4F8609-BB28-0C63-F33B-4E73ABE6A5B6}"/>
              </a:ext>
            </a:extLst>
          </p:cNvPr>
          <p:cNvSpPr txBox="1"/>
          <p:nvPr/>
        </p:nvSpPr>
        <p:spPr>
          <a:xfrm>
            <a:off x="1779165" y="3465556"/>
            <a:ext cx="1301187" cy="415498"/>
          </a:xfrm>
          <a:prstGeom prst="rect">
            <a:avLst/>
          </a:prstGeom>
          <a:noFill/>
        </p:spPr>
        <p:txBody>
          <a:bodyPr wrap="square" rtlCol="0">
            <a:spAutoFit/>
          </a:bodyPr>
          <a:lstStyle/>
          <a:p>
            <a:r>
              <a:rPr lang="en-IN" sz="1050" dirty="0"/>
              <a:t>Need to guess and correct if it is wrong</a:t>
            </a:r>
          </a:p>
        </p:txBody>
      </p:sp>
      <p:sp>
        <p:nvSpPr>
          <p:cNvPr id="171" name="Arrow: Bent 170">
            <a:extLst>
              <a:ext uri="{FF2B5EF4-FFF2-40B4-BE49-F238E27FC236}">
                <a16:creationId xmlns:a16="http://schemas.microsoft.com/office/drawing/2014/main" id="{11CD2A07-A3F2-96AE-6509-ADB543055A7C}"/>
              </a:ext>
            </a:extLst>
          </p:cNvPr>
          <p:cNvSpPr/>
          <p:nvPr/>
        </p:nvSpPr>
        <p:spPr>
          <a:xfrm>
            <a:off x="949627" y="5831513"/>
            <a:ext cx="1183131" cy="205794"/>
          </a:xfrm>
          <a:prstGeom prst="ben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72" name="TextBox 171">
            <a:extLst>
              <a:ext uri="{FF2B5EF4-FFF2-40B4-BE49-F238E27FC236}">
                <a16:creationId xmlns:a16="http://schemas.microsoft.com/office/drawing/2014/main" id="{E0F7E134-00EE-E76B-9352-4624A138B1C4}"/>
              </a:ext>
            </a:extLst>
          </p:cNvPr>
          <p:cNvSpPr txBox="1"/>
          <p:nvPr/>
        </p:nvSpPr>
        <p:spPr>
          <a:xfrm>
            <a:off x="1747794" y="5263978"/>
            <a:ext cx="1301187" cy="577081"/>
          </a:xfrm>
          <a:prstGeom prst="rect">
            <a:avLst/>
          </a:prstGeom>
          <a:noFill/>
        </p:spPr>
        <p:txBody>
          <a:bodyPr wrap="square" rtlCol="0">
            <a:spAutoFit/>
          </a:bodyPr>
          <a:lstStyle/>
          <a:p>
            <a:r>
              <a:rPr lang="en-IN" sz="1050" dirty="0"/>
              <a:t>This point lies on the support, therefore (y</a:t>
            </a:r>
            <a:r>
              <a:rPr lang="en-IN" sz="1050" baseline="-25000" dirty="0"/>
              <a:t>0</a:t>
            </a:r>
            <a:r>
              <a:rPr lang="en-IN" sz="1050" dirty="0"/>
              <a:t> = 0)</a:t>
            </a:r>
          </a:p>
        </p:txBody>
      </p:sp>
      <p:sp>
        <p:nvSpPr>
          <p:cNvPr id="173" name="Arrow: Right 172">
            <a:extLst>
              <a:ext uri="{FF2B5EF4-FFF2-40B4-BE49-F238E27FC236}">
                <a16:creationId xmlns:a16="http://schemas.microsoft.com/office/drawing/2014/main" id="{E875F81C-6DF3-6B56-92B6-F6B53018299F}"/>
              </a:ext>
            </a:extLst>
          </p:cNvPr>
          <p:cNvSpPr/>
          <p:nvPr/>
        </p:nvSpPr>
        <p:spPr>
          <a:xfrm>
            <a:off x="3619500" y="5478966"/>
            <a:ext cx="819253" cy="608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4" name="Arrow: Right 173">
            <a:extLst>
              <a:ext uri="{FF2B5EF4-FFF2-40B4-BE49-F238E27FC236}">
                <a16:creationId xmlns:a16="http://schemas.microsoft.com/office/drawing/2014/main" id="{B5F4B360-97E1-F6DC-A1D2-64EAEB0B7D79}"/>
              </a:ext>
            </a:extLst>
          </p:cNvPr>
          <p:cNvSpPr/>
          <p:nvPr/>
        </p:nvSpPr>
        <p:spPr>
          <a:xfrm>
            <a:off x="3618721" y="3491882"/>
            <a:ext cx="2535374" cy="6082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362647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11F4C57-1746-E153-83C0-EF84A37FF1B7}"/>
              </a:ext>
            </a:extLst>
          </p:cNvPr>
          <p:cNvSpPr>
            <a:spLocks noGrp="1"/>
          </p:cNvSpPr>
          <p:nvPr>
            <p:ph idx="1"/>
          </p:nvPr>
        </p:nvSpPr>
        <p:spPr>
          <a:xfrm>
            <a:off x="426720" y="624840"/>
            <a:ext cx="11338560" cy="5608320"/>
          </a:xfrm>
        </p:spPr>
        <p:txBody>
          <a:bodyPr>
            <a:normAutofit/>
          </a:bodyPr>
          <a:lstStyle/>
          <a:p>
            <a:r>
              <a:rPr lang="el-GR" sz="1800" b="0" i="0" dirty="0">
                <a:solidFill>
                  <a:srgbClr val="202124"/>
                </a:solidFill>
                <a:effectLst/>
                <a:latin typeface="arial" panose="020B0604020202020204" pitchFamily="34" charset="0"/>
              </a:rPr>
              <a:t>Θ</a:t>
            </a:r>
            <a:r>
              <a:rPr lang="en-IN" sz="1800" b="0" i="0" baseline="-25000" dirty="0">
                <a:solidFill>
                  <a:srgbClr val="202124"/>
                </a:solidFill>
                <a:effectLst/>
                <a:latin typeface="arial" panose="020B0604020202020204" pitchFamily="34" charset="0"/>
              </a:rPr>
              <a:t>0</a:t>
            </a:r>
            <a:r>
              <a:rPr lang="en-IN" sz="1800" b="0" i="0" dirty="0">
                <a:solidFill>
                  <a:srgbClr val="202124"/>
                </a:solidFill>
                <a:effectLst/>
                <a:latin typeface="arial" panose="020B0604020202020204" pitchFamily="34" charset="0"/>
              </a:rPr>
              <a:t> is the guess value here and y</a:t>
            </a:r>
            <a:r>
              <a:rPr lang="en-IN" sz="1800" b="0" i="0" baseline="-25000" dirty="0">
                <a:solidFill>
                  <a:srgbClr val="202124"/>
                </a:solidFill>
                <a:effectLst/>
                <a:latin typeface="arial" panose="020B0604020202020204" pitchFamily="34" charset="0"/>
              </a:rPr>
              <a:t>0</a:t>
            </a:r>
            <a:r>
              <a:rPr lang="en-IN" sz="1800" b="0" i="0" dirty="0">
                <a:solidFill>
                  <a:srgbClr val="202124"/>
                </a:solidFill>
                <a:effectLst/>
                <a:latin typeface="arial" panose="020B0604020202020204" pitchFamily="34" charset="0"/>
              </a:rPr>
              <a:t> is zero since it lies on the </a:t>
            </a:r>
            <a:r>
              <a:rPr lang="en-IN" sz="1800" b="0" i="0" dirty="0" err="1">
                <a:solidFill>
                  <a:srgbClr val="202124"/>
                </a:solidFill>
                <a:effectLst/>
                <a:latin typeface="arial" panose="020B0604020202020204" pitchFamily="34" charset="0"/>
              </a:rPr>
              <a:t>the</a:t>
            </a:r>
            <a:r>
              <a:rPr lang="en-IN" sz="1800" b="0" i="0" dirty="0">
                <a:solidFill>
                  <a:srgbClr val="202124"/>
                </a:solidFill>
                <a:effectLst/>
                <a:latin typeface="arial" panose="020B0604020202020204" pitchFamily="34" charset="0"/>
              </a:rPr>
              <a:t> left support of the beam</a:t>
            </a:r>
          </a:p>
          <a:p>
            <a:r>
              <a:rPr lang="en-US" sz="1800" dirty="0"/>
              <a:t>The deflections found in this manner depend on our guess for θ0 and will need to be corrected (unless we guessed the exact value).</a:t>
            </a:r>
            <a:endParaRPr lang="en-IN" sz="1800" dirty="0">
              <a:solidFill>
                <a:srgbClr val="202124"/>
              </a:solidFill>
              <a:latin typeface="arial" panose="020B0604020202020204" pitchFamily="34" charset="0"/>
            </a:endParaRPr>
          </a:p>
          <a:p>
            <a:r>
              <a:rPr lang="en-US" sz="1800" dirty="0"/>
              <a:t>If the right end of the support (x = </a:t>
            </a:r>
            <a:r>
              <a:rPr lang="en-US" sz="1800" dirty="0" err="1"/>
              <a:t>xn</a:t>
            </a:r>
            <a:r>
              <a:rPr lang="en-US" sz="1800" dirty="0"/>
              <a:t>) actually has a zero deflection, but our calculated value is not zero, say y</a:t>
            </a:r>
            <a:r>
              <a:rPr lang="en-IN" sz="1800" b="0" i="0" dirty="0">
                <a:solidFill>
                  <a:srgbClr val="202124"/>
                </a:solidFill>
                <a:effectLst/>
                <a:latin typeface="arial" panose="020B0604020202020204" pitchFamily="34" charset="0"/>
              </a:rPr>
              <a:t> ≠</a:t>
            </a:r>
            <a:r>
              <a:rPr lang="en-US" sz="1800" dirty="0"/>
              <a:t> 0, then we need to correct all the deflections by adding the correction term:</a:t>
            </a:r>
          </a:p>
          <a:p>
            <a:pPr lvl="1"/>
            <a:r>
              <a:rPr lang="en-US" sz="1800" b="0" i="0" dirty="0">
                <a:solidFill>
                  <a:srgbClr val="202124"/>
                </a:solidFill>
                <a:effectLst/>
                <a:latin typeface="arial" panose="020B0604020202020204" pitchFamily="34" charset="0"/>
              </a:rPr>
              <a:t>If the deflection is negative at the right hand support that means our guessed value </a:t>
            </a:r>
            <a:r>
              <a:rPr lang="el-GR" sz="1800" b="0" i="0" dirty="0">
                <a:solidFill>
                  <a:srgbClr val="202124"/>
                </a:solidFill>
                <a:effectLst/>
                <a:latin typeface="arial" panose="020B0604020202020204" pitchFamily="34" charset="0"/>
              </a:rPr>
              <a:t>Θ</a:t>
            </a:r>
            <a:r>
              <a:rPr lang="en-IN" sz="1800" b="0" i="0" baseline="-25000" dirty="0">
                <a:solidFill>
                  <a:srgbClr val="202124"/>
                </a:solidFill>
                <a:effectLst/>
                <a:latin typeface="arial" panose="020B0604020202020204" pitchFamily="34" charset="0"/>
              </a:rPr>
              <a:t>0</a:t>
            </a:r>
            <a:r>
              <a:rPr lang="en-IN" sz="1800" b="0" i="0" dirty="0">
                <a:solidFill>
                  <a:srgbClr val="202124"/>
                </a:solidFill>
                <a:effectLst/>
                <a:latin typeface="arial" panose="020B0604020202020204" pitchFamily="34" charset="0"/>
              </a:rPr>
              <a:t> is more than the exact value, therefore we need to reduce the value of </a:t>
            </a:r>
            <a:r>
              <a:rPr lang="el-GR" sz="1800" b="0" i="0" dirty="0">
                <a:solidFill>
                  <a:srgbClr val="202124"/>
                </a:solidFill>
                <a:effectLst/>
                <a:latin typeface="arial" panose="020B0604020202020204" pitchFamily="34" charset="0"/>
              </a:rPr>
              <a:t>Θ</a:t>
            </a:r>
            <a:r>
              <a:rPr lang="en-IN" sz="1800" b="0" i="0" baseline="-25000" dirty="0">
                <a:solidFill>
                  <a:srgbClr val="202124"/>
                </a:solidFill>
                <a:effectLst/>
                <a:latin typeface="arial" panose="020B0604020202020204" pitchFamily="34" charset="0"/>
              </a:rPr>
              <a:t>0</a:t>
            </a:r>
            <a:r>
              <a:rPr lang="en-IN" sz="1800" b="0" i="0" dirty="0">
                <a:solidFill>
                  <a:srgbClr val="202124"/>
                </a:solidFill>
                <a:effectLst/>
                <a:latin typeface="arial" panose="020B0604020202020204" pitchFamily="34" charset="0"/>
              </a:rPr>
              <a:t> by small amount and try again and again until the deflection is just positive</a:t>
            </a:r>
          </a:p>
          <a:p>
            <a:pPr lvl="1"/>
            <a:r>
              <a:rPr lang="en-US" sz="1800" b="0" i="0" dirty="0">
                <a:solidFill>
                  <a:srgbClr val="202124"/>
                </a:solidFill>
                <a:effectLst/>
                <a:latin typeface="arial" panose="020B0604020202020204" pitchFamily="34" charset="0"/>
              </a:rPr>
              <a:t>If the deflection is positive at the right hand support that means our guessed value </a:t>
            </a:r>
            <a:r>
              <a:rPr lang="el-GR" sz="1800" b="0" i="0" dirty="0">
                <a:solidFill>
                  <a:srgbClr val="202124"/>
                </a:solidFill>
                <a:effectLst/>
                <a:latin typeface="arial" panose="020B0604020202020204" pitchFamily="34" charset="0"/>
              </a:rPr>
              <a:t>Θ</a:t>
            </a:r>
            <a:r>
              <a:rPr lang="en-IN" sz="1800" b="0" i="0" baseline="-25000" dirty="0">
                <a:solidFill>
                  <a:srgbClr val="202124"/>
                </a:solidFill>
                <a:effectLst/>
                <a:latin typeface="arial" panose="020B0604020202020204" pitchFamily="34" charset="0"/>
              </a:rPr>
              <a:t>0</a:t>
            </a:r>
            <a:r>
              <a:rPr lang="en-IN" sz="1800" b="0" i="0" dirty="0">
                <a:solidFill>
                  <a:srgbClr val="202124"/>
                </a:solidFill>
                <a:effectLst/>
                <a:latin typeface="arial" panose="020B0604020202020204" pitchFamily="34" charset="0"/>
              </a:rPr>
              <a:t> is less than the exact value, therefore we need to increase the value of </a:t>
            </a:r>
            <a:r>
              <a:rPr lang="el-GR" sz="1800" b="0" i="0" dirty="0">
                <a:solidFill>
                  <a:srgbClr val="202124"/>
                </a:solidFill>
                <a:effectLst/>
                <a:latin typeface="arial" panose="020B0604020202020204" pitchFamily="34" charset="0"/>
              </a:rPr>
              <a:t>Θ</a:t>
            </a:r>
            <a:r>
              <a:rPr lang="en-IN" sz="1800" b="0" i="0" baseline="-25000" dirty="0">
                <a:solidFill>
                  <a:srgbClr val="202124"/>
                </a:solidFill>
                <a:effectLst/>
                <a:latin typeface="arial" panose="020B0604020202020204" pitchFamily="34" charset="0"/>
              </a:rPr>
              <a:t>0</a:t>
            </a:r>
            <a:r>
              <a:rPr lang="en-IN" sz="1800" b="0" i="0" dirty="0">
                <a:solidFill>
                  <a:srgbClr val="202124"/>
                </a:solidFill>
                <a:effectLst/>
                <a:latin typeface="arial" panose="020B0604020202020204" pitchFamily="34" charset="0"/>
              </a:rPr>
              <a:t> by small amount and try again and again until the deflection is just negative </a:t>
            </a:r>
            <a:endParaRPr lang="en-US" sz="1800" dirty="0"/>
          </a:p>
          <a:p>
            <a:r>
              <a:rPr lang="en-IN" sz="1800" b="0" i="0" dirty="0">
                <a:solidFill>
                  <a:srgbClr val="202124"/>
                </a:solidFill>
                <a:effectLst/>
                <a:latin typeface="arial" panose="020B0604020202020204" pitchFamily="34" charset="0"/>
              </a:rPr>
              <a:t>Therefore it is an iterative process to find the correct value of </a:t>
            </a:r>
            <a:r>
              <a:rPr lang="el-GR" sz="1800" b="0" i="0" dirty="0">
                <a:solidFill>
                  <a:srgbClr val="202124"/>
                </a:solidFill>
                <a:effectLst/>
                <a:latin typeface="arial" panose="020B0604020202020204" pitchFamily="34" charset="0"/>
              </a:rPr>
              <a:t>Θ</a:t>
            </a:r>
            <a:r>
              <a:rPr lang="en-IN" sz="1800" b="0" i="0" baseline="-25000" dirty="0">
                <a:solidFill>
                  <a:srgbClr val="202124"/>
                </a:solidFill>
                <a:effectLst/>
                <a:latin typeface="arial" panose="020B0604020202020204" pitchFamily="34" charset="0"/>
              </a:rPr>
              <a:t>0</a:t>
            </a:r>
          </a:p>
          <a:p>
            <a:pPr lvl="1"/>
            <a:endParaRPr lang="en-IN" sz="1800" b="0" i="0" dirty="0">
              <a:solidFill>
                <a:srgbClr val="202124"/>
              </a:solidFill>
              <a:effectLst/>
              <a:latin typeface="arial" panose="020B0604020202020204" pitchFamily="34" charset="0"/>
            </a:endParaRPr>
          </a:p>
          <a:p>
            <a:endParaRPr lang="en-IN" sz="1800" dirty="0"/>
          </a:p>
        </p:txBody>
      </p:sp>
      <p:grpSp>
        <p:nvGrpSpPr>
          <p:cNvPr id="30" name="Group 29">
            <a:extLst>
              <a:ext uri="{FF2B5EF4-FFF2-40B4-BE49-F238E27FC236}">
                <a16:creationId xmlns:a16="http://schemas.microsoft.com/office/drawing/2014/main" id="{25535262-4B88-B853-279C-791582C51945}"/>
              </a:ext>
            </a:extLst>
          </p:cNvPr>
          <p:cNvGrpSpPr/>
          <p:nvPr/>
        </p:nvGrpSpPr>
        <p:grpSpPr>
          <a:xfrm>
            <a:off x="2642936" y="5227994"/>
            <a:ext cx="6906127" cy="607966"/>
            <a:chOff x="2642935" y="1749049"/>
            <a:chExt cx="6906127" cy="607966"/>
          </a:xfrm>
        </p:grpSpPr>
        <p:sp>
          <p:nvSpPr>
            <p:cNvPr id="36" name="Rectangle 35">
              <a:extLst>
                <a:ext uri="{FF2B5EF4-FFF2-40B4-BE49-F238E27FC236}">
                  <a16:creationId xmlns:a16="http://schemas.microsoft.com/office/drawing/2014/main" id="{72F280A3-8A81-EA77-FC75-4AA1B2D26934}"/>
                </a:ext>
              </a:extLst>
            </p:cNvPr>
            <p:cNvSpPr/>
            <p:nvPr/>
          </p:nvSpPr>
          <p:spPr>
            <a:xfrm>
              <a:off x="2642935" y="1749049"/>
              <a:ext cx="6906127" cy="20854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7" name="Isosceles Triangle 36">
              <a:extLst>
                <a:ext uri="{FF2B5EF4-FFF2-40B4-BE49-F238E27FC236}">
                  <a16:creationId xmlns:a16="http://schemas.microsoft.com/office/drawing/2014/main" id="{9C73FCE1-9BE7-306F-BF0E-DC2CDA726562}"/>
                </a:ext>
              </a:extLst>
            </p:cNvPr>
            <p:cNvSpPr/>
            <p:nvPr/>
          </p:nvSpPr>
          <p:spPr>
            <a:xfrm>
              <a:off x="3641479" y="1973178"/>
              <a:ext cx="256673" cy="1992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38" name="Isosceles Triangle 37">
              <a:extLst>
                <a:ext uri="{FF2B5EF4-FFF2-40B4-BE49-F238E27FC236}">
                  <a16:creationId xmlns:a16="http://schemas.microsoft.com/office/drawing/2014/main" id="{7A18C5C6-40B9-861D-DA38-CC16414540B8}"/>
                </a:ext>
              </a:extLst>
            </p:cNvPr>
            <p:cNvSpPr/>
            <p:nvPr/>
          </p:nvSpPr>
          <p:spPr>
            <a:xfrm>
              <a:off x="7884697" y="1973178"/>
              <a:ext cx="256673" cy="1992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Oval 38">
              <a:extLst>
                <a:ext uri="{FF2B5EF4-FFF2-40B4-BE49-F238E27FC236}">
                  <a16:creationId xmlns:a16="http://schemas.microsoft.com/office/drawing/2014/main" id="{D79F6D72-E819-490B-A345-83F4B7C75EE9}"/>
                </a:ext>
              </a:extLst>
            </p:cNvPr>
            <p:cNvSpPr/>
            <p:nvPr/>
          </p:nvSpPr>
          <p:spPr>
            <a:xfrm>
              <a:off x="8045117" y="2188464"/>
              <a:ext cx="96253" cy="9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Oval 39">
              <a:extLst>
                <a:ext uri="{FF2B5EF4-FFF2-40B4-BE49-F238E27FC236}">
                  <a16:creationId xmlns:a16="http://schemas.microsoft.com/office/drawing/2014/main" id="{6B3E7CA4-75CD-6DC2-71FB-70721FBA7A3E}"/>
                </a:ext>
              </a:extLst>
            </p:cNvPr>
            <p:cNvSpPr/>
            <p:nvPr/>
          </p:nvSpPr>
          <p:spPr>
            <a:xfrm>
              <a:off x="7884697" y="2188464"/>
              <a:ext cx="96253" cy="9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1" name="Group 40">
              <a:extLst>
                <a:ext uri="{FF2B5EF4-FFF2-40B4-BE49-F238E27FC236}">
                  <a16:creationId xmlns:a16="http://schemas.microsoft.com/office/drawing/2014/main" id="{255E07BE-C0F9-5AD5-4BCC-9EADFA697793}"/>
                </a:ext>
              </a:extLst>
            </p:cNvPr>
            <p:cNvGrpSpPr/>
            <p:nvPr/>
          </p:nvGrpSpPr>
          <p:grpSpPr>
            <a:xfrm>
              <a:off x="3389846" y="2188463"/>
              <a:ext cx="760095" cy="64390"/>
              <a:chOff x="3507105" y="2188463"/>
              <a:chExt cx="760095" cy="64390"/>
            </a:xfrm>
          </p:grpSpPr>
          <p:cxnSp>
            <p:nvCxnSpPr>
              <p:cNvPr id="58" name="Straight Connector 57">
                <a:extLst>
                  <a:ext uri="{FF2B5EF4-FFF2-40B4-BE49-F238E27FC236}">
                    <a16:creationId xmlns:a16="http://schemas.microsoft.com/office/drawing/2014/main" id="{7AFFBF6E-1BBD-50A7-4BFF-709E677CD382}"/>
                  </a:ext>
                </a:extLst>
              </p:cNvPr>
              <p:cNvCxnSpPr/>
              <p:nvPr/>
            </p:nvCxnSpPr>
            <p:spPr>
              <a:xfrm>
                <a:off x="3529263" y="2188464"/>
                <a:ext cx="737937" cy="0"/>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a:extLst>
                  <a:ext uri="{FF2B5EF4-FFF2-40B4-BE49-F238E27FC236}">
                    <a16:creationId xmlns:a16="http://schemas.microsoft.com/office/drawing/2014/main" id="{B84F4522-68DD-B8D2-9D6A-B94D697A53A4}"/>
                  </a:ext>
                </a:extLst>
              </p:cNvPr>
              <p:cNvCxnSpPr/>
              <p:nvPr/>
            </p:nvCxnSpPr>
            <p:spPr>
              <a:xfrm flipH="1">
                <a:off x="3507105"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a:extLst>
                  <a:ext uri="{FF2B5EF4-FFF2-40B4-BE49-F238E27FC236}">
                    <a16:creationId xmlns:a16="http://schemas.microsoft.com/office/drawing/2014/main" id="{64BD25D8-CA45-DEFC-8AD3-31A5622BDE7D}"/>
                  </a:ext>
                </a:extLst>
              </p:cNvPr>
              <p:cNvCxnSpPr/>
              <p:nvPr/>
            </p:nvCxnSpPr>
            <p:spPr>
              <a:xfrm flipH="1">
                <a:off x="3618897"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61" name="Straight Connector 60">
                <a:extLst>
                  <a:ext uri="{FF2B5EF4-FFF2-40B4-BE49-F238E27FC236}">
                    <a16:creationId xmlns:a16="http://schemas.microsoft.com/office/drawing/2014/main" id="{DF658793-BEFA-17AB-A161-43EA007802BF}"/>
                  </a:ext>
                </a:extLst>
              </p:cNvPr>
              <p:cNvCxnSpPr/>
              <p:nvPr/>
            </p:nvCxnSpPr>
            <p:spPr>
              <a:xfrm flipH="1">
                <a:off x="3730841"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CA6399F7-4772-E499-95FF-93483570975E}"/>
                  </a:ext>
                </a:extLst>
              </p:cNvPr>
              <p:cNvCxnSpPr/>
              <p:nvPr/>
            </p:nvCxnSpPr>
            <p:spPr>
              <a:xfrm flipH="1">
                <a:off x="3848023"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63" name="Straight Connector 62">
                <a:extLst>
                  <a:ext uri="{FF2B5EF4-FFF2-40B4-BE49-F238E27FC236}">
                    <a16:creationId xmlns:a16="http://schemas.microsoft.com/office/drawing/2014/main" id="{03A11B90-0A71-6274-C4B0-F20A2CB111C1}"/>
                  </a:ext>
                </a:extLst>
              </p:cNvPr>
              <p:cNvCxnSpPr/>
              <p:nvPr/>
            </p:nvCxnSpPr>
            <p:spPr>
              <a:xfrm flipH="1">
                <a:off x="3967162" y="2195322"/>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7D60EEC7-CBC3-3222-4287-C58F3DF8DD7D}"/>
                  </a:ext>
                </a:extLst>
              </p:cNvPr>
              <p:cNvCxnSpPr/>
              <p:nvPr/>
            </p:nvCxnSpPr>
            <p:spPr>
              <a:xfrm flipH="1">
                <a:off x="4079080" y="2190559"/>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a:extLst>
                  <a:ext uri="{FF2B5EF4-FFF2-40B4-BE49-F238E27FC236}">
                    <a16:creationId xmlns:a16="http://schemas.microsoft.com/office/drawing/2014/main" id="{1D9B831A-DF20-0DDF-5667-33DE5CD422F0}"/>
                  </a:ext>
                </a:extLst>
              </p:cNvPr>
              <p:cNvCxnSpPr/>
              <p:nvPr/>
            </p:nvCxnSpPr>
            <p:spPr>
              <a:xfrm flipH="1">
                <a:off x="4182426" y="2194751"/>
                <a:ext cx="78105" cy="57531"/>
              </a:xfrm>
              <a:prstGeom prst="line">
                <a:avLst/>
              </a:prstGeom>
            </p:spPr>
            <p:style>
              <a:lnRef idx="1">
                <a:schemeClr val="dk1"/>
              </a:lnRef>
              <a:fillRef idx="0">
                <a:schemeClr val="dk1"/>
              </a:fillRef>
              <a:effectRef idx="0">
                <a:schemeClr val="dk1"/>
              </a:effectRef>
              <a:fontRef idx="minor">
                <a:schemeClr val="tx1"/>
              </a:fontRef>
            </p:style>
          </p:cxnSp>
        </p:grpSp>
        <p:grpSp>
          <p:nvGrpSpPr>
            <p:cNvPr id="42" name="Group 41">
              <a:extLst>
                <a:ext uri="{FF2B5EF4-FFF2-40B4-BE49-F238E27FC236}">
                  <a16:creationId xmlns:a16="http://schemas.microsoft.com/office/drawing/2014/main" id="{46717992-43AE-36B7-A236-D7FF0F851795}"/>
                </a:ext>
              </a:extLst>
            </p:cNvPr>
            <p:cNvGrpSpPr/>
            <p:nvPr/>
          </p:nvGrpSpPr>
          <p:grpSpPr>
            <a:xfrm>
              <a:off x="7632985" y="2292625"/>
              <a:ext cx="760095" cy="64390"/>
              <a:chOff x="3507105" y="2188463"/>
              <a:chExt cx="760095" cy="64390"/>
            </a:xfrm>
          </p:grpSpPr>
          <p:cxnSp>
            <p:nvCxnSpPr>
              <p:cNvPr id="50" name="Straight Connector 49">
                <a:extLst>
                  <a:ext uri="{FF2B5EF4-FFF2-40B4-BE49-F238E27FC236}">
                    <a16:creationId xmlns:a16="http://schemas.microsoft.com/office/drawing/2014/main" id="{EB28DE98-AD4C-8C61-31AD-504652F0C671}"/>
                  </a:ext>
                </a:extLst>
              </p:cNvPr>
              <p:cNvCxnSpPr/>
              <p:nvPr/>
            </p:nvCxnSpPr>
            <p:spPr>
              <a:xfrm>
                <a:off x="3529263" y="2188464"/>
                <a:ext cx="737937" cy="0"/>
              </a:xfrm>
              <a:prstGeom prst="line">
                <a:avLst/>
              </a:prstGeom>
            </p:spPr>
            <p:style>
              <a:lnRef idx="1">
                <a:schemeClr val="dk1"/>
              </a:lnRef>
              <a:fillRef idx="0">
                <a:schemeClr val="dk1"/>
              </a:fillRef>
              <a:effectRef idx="0">
                <a:schemeClr val="dk1"/>
              </a:effectRef>
              <a:fontRef idx="minor">
                <a:schemeClr val="tx1"/>
              </a:fontRef>
            </p:style>
          </p:cxnSp>
          <p:cxnSp>
            <p:nvCxnSpPr>
              <p:cNvPr id="51" name="Straight Connector 50">
                <a:extLst>
                  <a:ext uri="{FF2B5EF4-FFF2-40B4-BE49-F238E27FC236}">
                    <a16:creationId xmlns:a16="http://schemas.microsoft.com/office/drawing/2014/main" id="{99237488-30CC-6821-D458-CD491A12FA16}"/>
                  </a:ext>
                </a:extLst>
              </p:cNvPr>
              <p:cNvCxnSpPr/>
              <p:nvPr/>
            </p:nvCxnSpPr>
            <p:spPr>
              <a:xfrm flipH="1">
                <a:off x="3507105"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52" name="Straight Connector 51">
                <a:extLst>
                  <a:ext uri="{FF2B5EF4-FFF2-40B4-BE49-F238E27FC236}">
                    <a16:creationId xmlns:a16="http://schemas.microsoft.com/office/drawing/2014/main" id="{62938506-068A-84C9-D866-8A08CB5904CA}"/>
                  </a:ext>
                </a:extLst>
              </p:cNvPr>
              <p:cNvCxnSpPr/>
              <p:nvPr/>
            </p:nvCxnSpPr>
            <p:spPr>
              <a:xfrm flipH="1">
                <a:off x="3618897"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53" name="Straight Connector 52">
                <a:extLst>
                  <a:ext uri="{FF2B5EF4-FFF2-40B4-BE49-F238E27FC236}">
                    <a16:creationId xmlns:a16="http://schemas.microsoft.com/office/drawing/2014/main" id="{D056EB44-2A12-A7FD-35DF-C8860162284A}"/>
                  </a:ext>
                </a:extLst>
              </p:cNvPr>
              <p:cNvCxnSpPr/>
              <p:nvPr/>
            </p:nvCxnSpPr>
            <p:spPr>
              <a:xfrm flipH="1">
                <a:off x="3730841"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54" name="Straight Connector 53">
                <a:extLst>
                  <a:ext uri="{FF2B5EF4-FFF2-40B4-BE49-F238E27FC236}">
                    <a16:creationId xmlns:a16="http://schemas.microsoft.com/office/drawing/2014/main" id="{2020CE1B-3D6B-6E23-2E99-E8D753AC38CD}"/>
                  </a:ext>
                </a:extLst>
              </p:cNvPr>
              <p:cNvCxnSpPr/>
              <p:nvPr/>
            </p:nvCxnSpPr>
            <p:spPr>
              <a:xfrm flipH="1">
                <a:off x="3848023"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DBB3A3FC-174C-379D-7C87-5D28B40BF2CF}"/>
                  </a:ext>
                </a:extLst>
              </p:cNvPr>
              <p:cNvCxnSpPr/>
              <p:nvPr/>
            </p:nvCxnSpPr>
            <p:spPr>
              <a:xfrm flipH="1">
                <a:off x="3967162" y="2195322"/>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14B4F541-A444-02CA-670C-CE19D0E08E3D}"/>
                  </a:ext>
                </a:extLst>
              </p:cNvPr>
              <p:cNvCxnSpPr/>
              <p:nvPr/>
            </p:nvCxnSpPr>
            <p:spPr>
              <a:xfrm flipH="1">
                <a:off x="4079080" y="2190559"/>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B91256F0-8AEC-ED59-A953-38955EF8CB85}"/>
                  </a:ext>
                </a:extLst>
              </p:cNvPr>
              <p:cNvCxnSpPr/>
              <p:nvPr/>
            </p:nvCxnSpPr>
            <p:spPr>
              <a:xfrm flipH="1">
                <a:off x="4182426" y="2194751"/>
                <a:ext cx="78105" cy="57531"/>
              </a:xfrm>
              <a:prstGeom prst="line">
                <a:avLst/>
              </a:prstGeom>
            </p:spPr>
            <p:style>
              <a:lnRef idx="1">
                <a:schemeClr val="dk1"/>
              </a:lnRef>
              <a:fillRef idx="0">
                <a:schemeClr val="dk1"/>
              </a:fillRef>
              <a:effectRef idx="0">
                <a:schemeClr val="dk1"/>
              </a:effectRef>
              <a:fontRef idx="minor">
                <a:schemeClr val="tx1"/>
              </a:fontRef>
            </p:style>
          </p:cxnSp>
        </p:grpSp>
      </p:grpSp>
      <p:sp>
        <p:nvSpPr>
          <p:cNvPr id="66" name="Freeform: Shape 65">
            <a:extLst>
              <a:ext uri="{FF2B5EF4-FFF2-40B4-BE49-F238E27FC236}">
                <a16:creationId xmlns:a16="http://schemas.microsoft.com/office/drawing/2014/main" id="{E9E035C1-2DDA-030A-8927-36CF76BFC993}"/>
              </a:ext>
            </a:extLst>
          </p:cNvPr>
          <p:cNvSpPr/>
          <p:nvPr/>
        </p:nvSpPr>
        <p:spPr>
          <a:xfrm>
            <a:off x="3421380" y="5097780"/>
            <a:ext cx="4632960" cy="1300698"/>
          </a:xfrm>
          <a:custGeom>
            <a:avLst/>
            <a:gdLst>
              <a:gd name="connsiteX0" fmla="*/ 0 w 4632960"/>
              <a:gd name="connsiteY0" fmla="*/ 0 h 1300698"/>
              <a:gd name="connsiteX1" fmla="*/ 1920240 w 4632960"/>
              <a:gd name="connsiteY1" fmla="*/ 1264920 h 1300698"/>
              <a:gd name="connsiteX2" fmla="*/ 4632960 w 4632960"/>
              <a:gd name="connsiteY2" fmla="*/ 952500 h 1300698"/>
            </a:gdLst>
            <a:ahLst/>
            <a:cxnLst>
              <a:cxn ang="0">
                <a:pos x="connsiteX0" y="connsiteY0"/>
              </a:cxn>
              <a:cxn ang="0">
                <a:pos x="connsiteX1" y="connsiteY1"/>
              </a:cxn>
              <a:cxn ang="0">
                <a:pos x="connsiteX2" y="connsiteY2"/>
              </a:cxn>
            </a:cxnLst>
            <a:rect l="l" t="t" r="r" b="b"/>
            <a:pathLst>
              <a:path w="4632960" h="1300698">
                <a:moveTo>
                  <a:pt x="0" y="0"/>
                </a:moveTo>
                <a:cubicBezTo>
                  <a:pt x="574040" y="553085"/>
                  <a:pt x="1148080" y="1106170"/>
                  <a:pt x="1920240" y="1264920"/>
                </a:cubicBezTo>
                <a:cubicBezTo>
                  <a:pt x="2692400" y="1423670"/>
                  <a:pt x="4182110" y="1005840"/>
                  <a:pt x="4632960" y="952500"/>
                </a:cubicBezTo>
              </a:path>
            </a:pathLst>
          </a:custGeom>
        </p:spPr>
        <p:style>
          <a:lnRef idx="3">
            <a:schemeClr val="accent4"/>
          </a:lnRef>
          <a:fillRef idx="0">
            <a:schemeClr val="accent4"/>
          </a:fillRef>
          <a:effectRef idx="2">
            <a:schemeClr val="accent4"/>
          </a:effectRef>
          <a:fontRef idx="minor">
            <a:schemeClr val="tx1"/>
          </a:fontRef>
        </p:style>
        <p:txBody>
          <a:bodyPr rtlCol="0" anchor="ctr"/>
          <a:lstStyle/>
          <a:p>
            <a:pPr algn="ctr"/>
            <a:endParaRPr lang="en-IN"/>
          </a:p>
        </p:txBody>
      </p:sp>
      <p:sp>
        <p:nvSpPr>
          <p:cNvPr id="67" name="Right Brace 66">
            <a:extLst>
              <a:ext uri="{FF2B5EF4-FFF2-40B4-BE49-F238E27FC236}">
                <a16:creationId xmlns:a16="http://schemas.microsoft.com/office/drawing/2014/main" id="{0BF8FD7A-16CE-68CE-8F0B-9A5CEDE2C1B8}"/>
              </a:ext>
            </a:extLst>
          </p:cNvPr>
          <p:cNvSpPr/>
          <p:nvPr/>
        </p:nvSpPr>
        <p:spPr>
          <a:xfrm>
            <a:off x="8496300" y="5452123"/>
            <a:ext cx="336484" cy="632061"/>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68" name="TextBox 67">
            <a:extLst>
              <a:ext uri="{FF2B5EF4-FFF2-40B4-BE49-F238E27FC236}">
                <a16:creationId xmlns:a16="http://schemas.microsoft.com/office/drawing/2014/main" id="{F228A271-D0DD-865D-5E2C-755D29D92965}"/>
              </a:ext>
            </a:extLst>
          </p:cNvPr>
          <p:cNvSpPr txBox="1"/>
          <p:nvPr/>
        </p:nvSpPr>
        <p:spPr>
          <a:xfrm>
            <a:off x="8808322" y="5563463"/>
            <a:ext cx="1341120" cy="369332"/>
          </a:xfrm>
          <a:prstGeom prst="rect">
            <a:avLst/>
          </a:prstGeom>
          <a:noFill/>
        </p:spPr>
        <p:txBody>
          <a:bodyPr wrap="square" rtlCol="0">
            <a:spAutoFit/>
          </a:bodyPr>
          <a:lstStyle/>
          <a:p>
            <a:r>
              <a:rPr lang="en-IN" b="1" dirty="0"/>
              <a:t>Error</a:t>
            </a:r>
          </a:p>
        </p:txBody>
      </p:sp>
      <p:sp>
        <p:nvSpPr>
          <p:cNvPr id="69" name="Arc 68">
            <a:extLst>
              <a:ext uri="{FF2B5EF4-FFF2-40B4-BE49-F238E27FC236}">
                <a16:creationId xmlns:a16="http://schemas.microsoft.com/office/drawing/2014/main" id="{05D30DFF-B6AF-BD54-88E8-034FE36102F6}"/>
              </a:ext>
            </a:extLst>
          </p:cNvPr>
          <p:cNvSpPr/>
          <p:nvPr/>
        </p:nvSpPr>
        <p:spPr>
          <a:xfrm rot="1044112">
            <a:off x="4320518" y="5360336"/>
            <a:ext cx="418050" cy="632061"/>
          </a:xfrm>
          <a:prstGeom prst="arc">
            <a:avLst>
              <a:gd name="adj1" fmla="val 17445273"/>
              <a:gd name="adj2" fmla="val 4843242"/>
            </a:avLst>
          </a:prstGeom>
        </p:spPr>
        <p:style>
          <a:lnRef idx="3">
            <a:schemeClr val="dk1"/>
          </a:lnRef>
          <a:fillRef idx="0">
            <a:schemeClr val="dk1"/>
          </a:fillRef>
          <a:effectRef idx="2">
            <a:schemeClr val="dk1"/>
          </a:effectRef>
          <a:fontRef idx="minor">
            <a:schemeClr val="tx1"/>
          </a:fontRef>
        </p:style>
        <p:txBody>
          <a:bodyPr rtlCol="0" anchor="ctr"/>
          <a:lstStyle/>
          <a:p>
            <a:pPr algn="ctr"/>
            <a:endParaRPr lang="en-IN"/>
          </a:p>
        </p:txBody>
      </p:sp>
      <p:sp>
        <p:nvSpPr>
          <p:cNvPr id="70" name="TextBox 69">
            <a:extLst>
              <a:ext uri="{FF2B5EF4-FFF2-40B4-BE49-F238E27FC236}">
                <a16:creationId xmlns:a16="http://schemas.microsoft.com/office/drawing/2014/main" id="{5EF8983F-8CF7-7729-25B4-F888B9743280}"/>
              </a:ext>
            </a:extLst>
          </p:cNvPr>
          <p:cNvSpPr txBox="1"/>
          <p:nvPr/>
        </p:nvSpPr>
        <p:spPr>
          <a:xfrm>
            <a:off x="4823447" y="5593763"/>
            <a:ext cx="449162" cy="369332"/>
          </a:xfrm>
          <a:prstGeom prst="rect">
            <a:avLst/>
          </a:prstGeom>
          <a:noFill/>
        </p:spPr>
        <p:txBody>
          <a:bodyPr wrap="none" rtlCol="0">
            <a:spAutoFit/>
          </a:bodyPr>
          <a:lstStyle/>
          <a:p>
            <a:r>
              <a:rPr lang="el-GR" sz="1800" b="0" i="0">
                <a:solidFill>
                  <a:srgbClr val="202124"/>
                </a:solidFill>
                <a:effectLst/>
                <a:latin typeface="arial" panose="020B0604020202020204" pitchFamily="34" charset="0"/>
              </a:rPr>
              <a:t>Θ</a:t>
            </a:r>
            <a:r>
              <a:rPr lang="en-IN" sz="1800" b="0" i="0" baseline="-25000">
                <a:solidFill>
                  <a:srgbClr val="202124"/>
                </a:solidFill>
                <a:effectLst/>
                <a:latin typeface="arial" panose="020B0604020202020204" pitchFamily="34" charset="0"/>
              </a:rPr>
              <a:t>0</a:t>
            </a:r>
            <a:endParaRPr lang="en-IN" dirty="0"/>
          </a:p>
        </p:txBody>
      </p:sp>
    </p:spTree>
    <p:extLst>
      <p:ext uri="{BB962C8B-B14F-4D97-AF65-F5344CB8AC3E}">
        <p14:creationId xmlns:p14="http://schemas.microsoft.com/office/powerpoint/2010/main" val="19871425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1A958-8A15-9F48-A4D1-4C417533344A}"/>
              </a:ext>
            </a:extLst>
          </p:cNvPr>
          <p:cNvSpPr>
            <a:spLocks noGrp="1"/>
          </p:cNvSpPr>
          <p:nvPr>
            <p:ph type="title"/>
          </p:nvPr>
        </p:nvSpPr>
        <p:spPr/>
        <p:txBody>
          <a:bodyPr/>
          <a:lstStyle/>
          <a:p>
            <a:r>
              <a:rPr lang="en-US" dirty="0"/>
              <a:t>Plotting and printing</a:t>
            </a:r>
            <a:endParaRPr lang="en-IN" dirty="0"/>
          </a:p>
        </p:txBody>
      </p:sp>
      <p:sp>
        <p:nvSpPr>
          <p:cNvPr id="3" name="Content Placeholder 2">
            <a:extLst>
              <a:ext uri="{FF2B5EF4-FFF2-40B4-BE49-F238E27FC236}">
                <a16:creationId xmlns:a16="http://schemas.microsoft.com/office/drawing/2014/main" id="{9654EB86-DB07-08AD-8F97-1731FC4CF648}"/>
              </a:ext>
            </a:extLst>
          </p:cNvPr>
          <p:cNvSpPr>
            <a:spLocks noGrp="1"/>
          </p:cNvSpPr>
          <p:nvPr>
            <p:ph idx="1"/>
          </p:nvPr>
        </p:nvSpPr>
        <p:spPr/>
        <p:txBody>
          <a:bodyPr/>
          <a:lstStyle/>
          <a:p>
            <a:endParaRPr lang="en-US" dirty="0"/>
          </a:p>
          <a:p>
            <a:r>
              <a:rPr lang="en-US" dirty="0"/>
              <a:t>To plot the Shear Force Diagram, Bending Moment Diagram and Deflection diagram we are going to plot the relationship between the segment of the span of beam in X-Axis vs the shear force, bending moment, deflection in Y-Axis (X and Y values are collected in </a:t>
            </a:r>
            <a:r>
              <a:rPr lang="en-US" dirty="0" err="1"/>
              <a:t>numpy</a:t>
            </a:r>
            <a:r>
              <a:rPr lang="en-US" dirty="0"/>
              <a:t> array) </a:t>
            </a:r>
          </a:p>
          <a:p>
            <a:r>
              <a:rPr lang="en-US" dirty="0" err="1"/>
              <a:t>i.e</a:t>
            </a:r>
            <a:r>
              <a:rPr lang="en-US" dirty="0"/>
              <a:t> for each index of the span of beam (x) there is going to be a shear force and bending moment </a:t>
            </a:r>
          </a:p>
          <a:p>
            <a:endParaRPr lang="en-IN" dirty="0"/>
          </a:p>
        </p:txBody>
      </p:sp>
    </p:spTree>
    <p:extLst>
      <p:ext uri="{BB962C8B-B14F-4D97-AF65-F5344CB8AC3E}">
        <p14:creationId xmlns:p14="http://schemas.microsoft.com/office/powerpoint/2010/main" val="32475187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62972-3449-42D1-8185-B4BEFD52AB44}"/>
              </a:ext>
            </a:extLst>
          </p:cNvPr>
          <p:cNvSpPr>
            <a:spLocks noGrp="1"/>
          </p:cNvSpPr>
          <p:nvPr>
            <p:ph type="title"/>
          </p:nvPr>
        </p:nvSpPr>
        <p:spPr/>
        <p:txBody>
          <a:bodyPr/>
          <a:lstStyle/>
          <a:p>
            <a:r>
              <a:rPr lang="en-US" dirty="0"/>
              <a:t>Introduction</a:t>
            </a:r>
          </a:p>
        </p:txBody>
      </p:sp>
      <p:graphicFrame>
        <p:nvGraphicFramePr>
          <p:cNvPr id="4" name="Content Placeholder 2" descr="timeline">
            <a:extLst>
              <a:ext uri="{FF2B5EF4-FFF2-40B4-BE49-F238E27FC236}">
                <a16:creationId xmlns:a16="http://schemas.microsoft.com/office/drawing/2014/main" id="{FF3F0D82-0AA6-45C3-8367-955CBFA02ED6}"/>
              </a:ext>
            </a:extLst>
          </p:cNvPr>
          <p:cNvGraphicFramePr>
            <a:graphicFrameLocks noGrp="1"/>
          </p:cNvGraphicFramePr>
          <p:nvPr>
            <p:ph idx="1"/>
            <p:extLst>
              <p:ext uri="{D42A27DB-BD31-4B8C-83A1-F6EECF244321}">
                <p14:modId xmlns:p14="http://schemas.microsoft.com/office/powerpoint/2010/main" val="3300137428"/>
              </p:ext>
            </p:extLst>
          </p:nvPr>
        </p:nvGraphicFramePr>
        <p:xfrm>
          <a:off x="304801" y="3521241"/>
          <a:ext cx="11326395" cy="283109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TextBox 2">
            <a:extLst>
              <a:ext uri="{FF2B5EF4-FFF2-40B4-BE49-F238E27FC236}">
                <a16:creationId xmlns:a16="http://schemas.microsoft.com/office/drawing/2014/main" id="{45F6D533-428B-6447-355B-7B567DF137D5}"/>
              </a:ext>
            </a:extLst>
          </p:cNvPr>
          <p:cNvSpPr txBox="1"/>
          <p:nvPr/>
        </p:nvSpPr>
        <p:spPr>
          <a:xfrm>
            <a:off x="580859" y="1890876"/>
            <a:ext cx="11029949" cy="1754326"/>
          </a:xfrm>
          <a:prstGeom prst="rect">
            <a:avLst/>
          </a:prstGeom>
          <a:noFill/>
        </p:spPr>
        <p:txBody>
          <a:bodyPr wrap="square" rtlCol="0">
            <a:spAutoFit/>
          </a:bodyPr>
          <a:lstStyle/>
          <a:p>
            <a:pPr marL="285750" indent="-285750">
              <a:buFont typeface="Wingdings" panose="05000000000000000000" pitchFamily="2" charset="2"/>
              <a:buChar char="Ø"/>
            </a:pPr>
            <a:r>
              <a:rPr lang="en-US" dirty="0">
                <a:latin typeface="Roboto" panose="02000000000000000000" pitchFamily="2" charset="0"/>
                <a:ea typeface="Roboto" panose="02000000000000000000" pitchFamily="2" charset="0"/>
              </a:rPr>
              <a:t>What are Statically Determinate Beams ?</a:t>
            </a:r>
          </a:p>
          <a:p>
            <a:r>
              <a:rPr lang="en-US" dirty="0">
                <a:latin typeface="Roboto" panose="02000000000000000000" pitchFamily="2" charset="0"/>
                <a:ea typeface="Roboto" panose="02000000000000000000" pitchFamily="2" charset="0"/>
              </a:rPr>
              <a:t>	</a:t>
            </a:r>
            <a:r>
              <a:rPr lang="en-US" b="1" dirty="0">
                <a:solidFill>
                  <a:srgbClr val="202124"/>
                </a:solidFill>
                <a:latin typeface="Roboto" panose="02000000000000000000" pitchFamily="2" charset="0"/>
                <a:ea typeface="Roboto" panose="02000000000000000000" pitchFamily="2" charset="0"/>
              </a:rPr>
              <a:t>I</a:t>
            </a:r>
            <a:r>
              <a:rPr lang="en-US" b="1" i="0" dirty="0">
                <a:solidFill>
                  <a:srgbClr val="202124"/>
                </a:solidFill>
                <a:effectLst/>
                <a:latin typeface="Roboto" panose="02000000000000000000" pitchFamily="2" charset="0"/>
                <a:ea typeface="Roboto" panose="02000000000000000000" pitchFamily="2" charset="0"/>
              </a:rPr>
              <a:t>f the reaction forces can be calculated using </a:t>
            </a:r>
            <a:r>
              <a:rPr lang="en-US" b="1" i="0" u="sng" dirty="0">
                <a:solidFill>
                  <a:srgbClr val="202124"/>
                </a:solidFill>
                <a:effectLst/>
                <a:latin typeface="Roboto" panose="02000000000000000000" pitchFamily="2" charset="0"/>
                <a:ea typeface="Roboto" panose="02000000000000000000" pitchFamily="2" charset="0"/>
              </a:rPr>
              <a:t>equilibrium equations alone</a:t>
            </a:r>
            <a:r>
              <a:rPr lang="en-US" b="0" i="0" dirty="0">
                <a:solidFill>
                  <a:srgbClr val="202124"/>
                </a:solidFill>
                <a:effectLst/>
                <a:latin typeface="Roboto" panose="02000000000000000000" pitchFamily="2" charset="0"/>
                <a:ea typeface="Roboto" panose="02000000000000000000" pitchFamily="2" charset="0"/>
              </a:rPr>
              <a:t>, they are statically determinate. </a:t>
            </a:r>
            <a:r>
              <a:rPr lang="en-US" dirty="0">
                <a:solidFill>
                  <a:srgbClr val="000000"/>
                </a:solidFill>
                <a:latin typeface="Roboto" panose="02000000000000000000" pitchFamily="2" charset="0"/>
                <a:ea typeface="Roboto" panose="02000000000000000000" pitchFamily="2" charset="0"/>
              </a:rPr>
              <a:t>Which</a:t>
            </a:r>
            <a:r>
              <a:rPr lang="en-US" b="0" i="0" dirty="0">
                <a:solidFill>
                  <a:srgbClr val="000000"/>
                </a:solidFill>
                <a:effectLst/>
                <a:latin typeface="Roboto" panose="02000000000000000000" pitchFamily="2" charset="0"/>
                <a:ea typeface="Roboto" panose="02000000000000000000" pitchFamily="2" charset="0"/>
              </a:rPr>
              <a:t> are </a:t>
            </a:r>
            <a:r>
              <a:rPr lang="el-GR" b="0" i="1" dirty="0">
                <a:solidFill>
                  <a:srgbClr val="000000"/>
                </a:solidFill>
                <a:effectLst/>
                <a:latin typeface="Times New Roman" panose="02020603050405020304" pitchFamily="18" charset="0"/>
                <a:ea typeface="Roboto" panose="02000000000000000000" pitchFamily="2" charset="0"/>
                <a:cs typeface="Times New Roman" panose="02020603050405020304" pitchFamily="18" charset="0"/>
              </a:rPr>
              <a:t>Σ</a:t>
            </a:r>
            <a:r>
              <a:rPr lang="en-US" i="1"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F</a:t>
            </a:r>
            <a:r>
              <a:rPr lang="en-US" i="1" baseline="-25000"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 </a:t>
            </a:r>
            <a:r>
              <a:rPr lang="en-US" i="1" dirty="0">
                <a:solidFill>
                  <a:srgbClr val="000000"/>
                </a:solidFill>
                <a:latin typeface="Times New Roman" panose="02020603050405020304" pitchFamily="18" charset="0"/>
                <a:ea typeface="Roboto" panose="02000000000000000000" pitchFamily="2" charset="0"/>
                <a:cs typeface="Times New Roman" panose="02020603050405020304" pitchFamily="18" charset="0"/>
              </a:rPr>
              <a:t>=0 </a:t>
            </a:r>
            <a:r>
              <a:rPr lang="en-US" dirty="0">
                <a:solidFill>
                  <a:srgbClr val="000000"/>
                </a:solidFill>
                <a:latin typeface="Roboto" panose="02000000000000000000" pitchFamily="2" charset="0"/>
                <a:ea typeface="Roboto" panose="02000000000000000000" pitchFamily="2" charset="0"/>
              </a:rPr>
              <a:t>(Net Forces on the beam is Zero) and </a:t>
            </a:r>
            <a:r>
              <a:rPr lang="el-GR" b="0" i="1" dirty="0">
                <a:solidFill>
                  <a:srgbClr val="000000"/>
                </a:solidFill>
                <a:effectLst/>
                <a:latin typeface="Times New Roman" panose="02020603050405020304" pitchFamily="18" charset="0"/>
                <a:ea typeface="Roboto" panose="02000000000000000000" pitchFamily="2" charset="0"/>
                <a:cs typeface="Times New Roman" panose="02020603050405020304" pitchFamily="18" charset="0"/>
              </a:rPr>
              <a:t>Σ</a:t>
            </a:r>
            <a:r>
              <a:rPr lang="en-US" b="0" i="1" dirty="0">
                <a:solidFill>
                  <a:srgbClr val="000000"/>
                </a:solidFill>
                <a:effectLst/>
                <a:latin typeface="Times New Roman" panose="02020603050405020304" pitchFamily="18" charset="0"/>
                <a:ea typeface="Roboto" panose="02000000000000000000" pitchFamily="2" charset="0"/>
                <a:cs typeface="Times New Roman" panose="02020603050405020304" pitchFamily="18" charset="0"/>
              </a:rPr>
              <a:t>M =0 </a:t>
            </a:r>
            <a:r>
              <a:rPr lang="en-US" b="0" i="0" dirty="0">
                <a:solidFill>
                  <a:srgbClr val="000000"/>
                </a:solidFill>
                <a:effectLst/>
                <a:latin typeface="Roboto" panose="02000000000000000000" pitchFamily="2" charset="0"/>
                <a:ea typeface="Roboto" panose="02000000000000000000" pitchFamily="2" charset="0"/>
              </a:rPr>
              <a:t>(Net Moment on the beam is Zero). </a:t>
            </a:r>
          </a:p>
          <a:p>
            <a:endParaRPr lang="en-US" dirty="0">
              <a:solidFill>
                <a:srgbClr val="000000"/>
              </a:solidFill>
              <a:latin typeface="Roboto" panose="02000000000000000000" pitchFamily="2" charset="0"/>
              <a:ea typeface="Roboto" panose="02000000000000000000" pitchFamily="2" charset="0"/>
            </a:endParaRPr>
          </a:p>
          <a:p>
            <a:r>
              <a:rPr lang="en-US" b="0" i="0" dirty="0">
                <a:solidFill>
                  <a:srgbClr val="000000"/>
                </a:solidFill>
                <a:effectLst/>
                <a:latin typeface="Roboto" panose="02000000000000000000" pitchFamily="2" charset="0"/>
                <a:ea typeface="Roboto" panose="02000000000000000000" pitchFamily="2" charset="0"/>
              </a:rPr>
              <a:t>They are further classified into</a:t>
            </a:r>
            <a:r>
              <a:rPr lang="en-IN" b="0" i="0" dirty="0">
                <a:solidFill>
                  <a:srgbClr val="000000"/>
                </a:solidFill>
                <a:effectLst/>
                <a:latin typeface="Roboto" panose="02000000000000000000" pitchFamily="2" charset="0"/>
                <a:ea typeface="Roboto" panose="02000000000000000000" pitchFamily="2" charset="0"/>
              </a:rPr>
              <a:t>:</a:t>
            </a:r>
            <a:endParaRPr lang="en-US" b="0" i="0" baseline="-25000" dirty="0">
              <a:solidFill>
                <a:srgbClr val="202124"/>
              </a:solidFill>
              <a:effectLst/>
              <a:latin typeface="Roboto" panose="02000000000000000000" pitchFamily="2" charset="0"/>
              <a:ea typeface="Roboto" panose="02000000000000000000" pitchFamily="2" charset="0"/>
            </a:endParaRPr>
          </a:p>
        </p:txBody>
      </p:sp>
      <p:pic>
        <p:nvPicPr>
          <p:cNvPr id="6" name="Picture 5">
            <a:extLst>
              <a:ext uri="{FF2B5EF4-FFF2-40B4-BE49-F238E27FC236}">
                <a16:creationId xmlns:a16="http://schemas.microsoft.com/office/drawing/2014/main" id="{1E758903-4A24-6414-37C3-CED6C9B385C9}"/>
              </a:ext>
            </a:extLst>
          </p:cNvPr>
          <p:cNvPicPr>
            <a:picLocks noChangeAspect="1"/>
          </p:cNvPicPr>
          <p:nvPr/>
        </p:nvPicPr>
        <p:blipFill>
          <a:blip r:embed="rId7"/>
          <a:stretch>
            <a:fillRect/>
          </a:stretch>
        </p:blipFill>
        <p:spPr>
          <a:xfrm>
            <a:off x="973890" y="5389264"/>
            <a:ext cx="2255715" cy="586791"/>
          </a:xfrm>
          <a:prstGeom prst="rect">
            <a:avLst/>
          </a:prstGeom>
        </p:spPr>
      </p:pic>
      <p:pic>
        <p:nvPicPr>
          <p:cNvPr id="8" name="Picture 7">
            <a:extLst>
              <a:ext uri="{FF2B5EF4-FFF2-40B4-BE49-F238E27FC236}">
                <a16:creationId xmlns:a16="http://schemas.microsoft.com/office/drawing/2014/main" id="{8A010800-FB4B-846B-756D-C27100A41E09}"/>
              </a:ext>
            </a:extLst>
          </p:cNvPr>
          <p:cNvPicPr>
            <a:picLocks noChangeAspect="1"/>
          </p:cNvPicPr>
          <p:nvPr/>
        </p:nvPicPr>
        <p:blipFill>
          <a:blip r:embed="rId8"/>
          <a:stretch>
            <a:fillRect/>
          </a:stretch>
        </p:blipFill>
        <p:spPr>
          <a:xfrm>
            <a:off x="4201774" y="3853553"/>
            <a:ext cx="2339543" cy="518205"/>
          </a:xfrm>
          <a:prstGeom prst="rect">
            <a:avLst/>
          </a:prstGeom>
        </p:spPr>
      </p:pic>
      <p:pic>
        <p:nvPicPr>
          <p:cNvPr id="10" name="Picture 9">
            <a:extLst>
              <a:ext uri="{FF2B5EF4-FFF2-40B4-BE49-F238E27FC236}">
                <a16:creationId xmlns:a16="http://schemas.microsoft.com/office/drawing/2014/main" id="{6F85BC15-25E3-8A34-F395-E3877962EA76}"/>
              </a:ext>
            </a:extLst>
          </p:cNvPr>
          <p:cNvPicPr>
            <a:picLocks noChangeAspect="1"/>
          </p:cNvPicPr>
          <p:nvPr/>
        </p:nvPicPr>
        <p:blipFill>
          <a:blip r:embed="rId9"/>
          <a:stretch>
            <a:fillRect/>
          </a:stretch>
        </p:blipFill>
        <p:spPr>
          <a:xfrm>
            <a:off x="7809969" y="5530950"/>
            <a:ext cx="2095682" cy="624894"/>
          </a:xfrm>
          <a:prstGeom prst="rect">
            <a:avLst/>
          </a:prstGeom>
        </p:spPr>
      </p:pic>
      <p:sp>
        <p:nvSpPr>
          <p:cNvPr id="11" name="Straight Connector 10">
            <a:extLst>
              <a:ext uri="{FF2B5EF4-FFF2-40B4-BE49-F238E27FC236}">
                <a16:creationId xmlns:a16="http://schemas.microsoft.com/office/drawing/2014/main" id="{128AA5E6-1026-4D15-C29C-670AFED226D2}"/>
              </a:ext>
            </a:extLst>
          </p:cNvPr>
          <p:cNvSpPr/>
          <p:nvPr/>
        </p:nvSpPr>
        <p:spPr>
          <a:xfrm>
            <a:off x="12192000" y="6630871"/>
            <a:ext cx="0" cy="227129"/>
          </a:xfrm>
          <a:prstGeom prst="line">
            <a:avLst/>
          </a:prstGeom>
          <a:noFill/>
          <a:ln w="12700" cap="rnd" cmpd="sng" algn="ctr">
            <a:solidFill>
              <a:schemeClr val="accent1">
                <a:shade val="90000"/>
                <a:hueOff val="223106"/>
                <a:satOff val="-4301"/>
                <a:lumOff val="14062"/>
                <a:alphaOff val="0"/>
              </a:schemeClr>
            </a:solidFill>
            <a:prstDash val="dash"/>
          </a:ln>
          <a:effectLst/>
        </p:spPr>
        <p:style>
          <a:lnRef idx="1">
            <a:scrgbClr r="0" g="0" b="0"/>
          </a:lnRef>
          <a:fillRef idx="0">
            <a:scrgbClr r="0" g="0" b="0"/>
          </a:fillRef>
          <a:effectRef idx="0">
            <a:scrgbClr r="0" g="0" b="0"/>
          </a:effectRef>
          <a:fontRef idx="minor">
            <a:schemeClr val="tx1">
              <a:hueOff val="0"/>
              <a:satOff val="0"/>
              <a:lumOff val="0"/>
              <a:alphaOff val="0"/>
            </a:schemeClr>
          </a:fontRef>
        </p:style>
      </p:sp>
      <p:sp>
        <p:nvSpPr>
          <p:cNvPr id="12" name="Straight Connector 11">
            <a:extLst>
              <a:ext uri="{FF2B5EF4-FFF2-40B4-BE49-F238E27FC236}">
                <a16:creationId xmlns:a16="http://schemas.microsoft.com/office/drawing/2014/main" id="{CFF612E9-DC50-B696-C797-830742689D0E}"/>
              </a:ext>
            </a:extLst>
          </p:cNvPr>
          <p:cNvSpPr/>
          <p:nvPr/>
        </p:nvSpPr>
        <p:spPr>
          <a:xfrm>
            <a:off x="12192000" y="6630871"/>
            <a:ext cx="0" cy="227129"/>
          </a:xfrm>
          <a:prstGeom prst="line">
            <a:avLst/>
          </a:prstGeom>
          <a:noFill/>
          <a:ln w="12700" cap="rnd" cmpd="sng" algn="ctr">
            <a:solidFill>
              <a:schemeClr val="accent1">
                <a:shade val="90000"/>
                <a:hueOff val="223106"/>
                <a:satOff val="-4301"/>
                <a:lumOff val="14062"/>
                <a:alphaOff val="0"/>
              </a:schemeClr>
            </a:solidFill>
            <a:prstDash val="dash"/>
          </a:ln>
          <a:effectLst/>
        </p:spPr>
        <p:style>
          <a:lnRef idx="1">
            <a:scrgbClr r="0" g="0" b="0"/>
          </a:lnRef>
          <a:fillRef idx="0">
            <a:scrgbClr r="0" g="0" b="0"/>
          </a:fillRef>
          <a:effectRef idx="0">
            <a:scrgbClr r="0" g="0" b="0"/>
          </a:effectRef>
          <a:fontRef idx="minor">
            <a:schemeClr val="tx1">
              <a:hueOff val="0"/>
              <a:satOff val="0"/>
              <a:lumOff val="0"/>
              <a:alphaOff val="0"/>
            </a:schemeClr>
          </a:fontRef>
        </p:style>
      </p:sp>
    </p:spTree>
    <p:extLst>
      <p:ext uri="{BB962C8B-B14F-4D97-AF65-F5344CB8AC3E}">
        <p14:creationId xmlns:p14="http://schemas.microsoft.com/office/powerpoint/2010/main" val="2637846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D2F3C6FB-C0B4-1728-C0DF-56759DCA099C}"/>
              </a:ext>
            </a:extLst>
          </p:cNvPr>
          <p:cNvPicPr>
            <a:picLocks noGrp="1" noChangeAspect="1"/>
          </p:cNvPicPr>
          <p:nvPr>
            <p:ph idx="1"/>
          </p:nvPr>
        </p:nvPicPr>
        <p:blipFill>
          <a:blip r:embed="rId2"/>
          <a:stretch>
            <a:fillRect/>
          </a:stretch>
        </p:blipFill>
        <p:spPr>
          <a:xfrm>
            <a:off x="608514" y="709142"/>
            <a:ext cx="10974972" cy="5861506"/>
          </a:xfrm>
        </p:spPr>
      </p:pic>
    </p:spTree>
    <p:extLst>
      <p:ext uri="{BB962C8B-B14F-4D97-AF65-F5344CB8AC3E}">
        <p14:creationId xmlns:p14="http://schemas.microsoft.com/office/powerpoint/2010/main" val="4026558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74842D-FF7D-69C4-E75B-6479D26FF0FE}"/>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44419FF0-3AA6-000E-1F5E-DC277EF26C13}"/>
              </a:ext>
            </a:extLst>
          </p:cNvPr>
          <p:cNvPicPr>
            <a:picLocks noChangeAspect="1"/>
          </p:cNvPicPr>
          <p:nvPr/>
        </p:nvPicPr>
        <p:blipFill>
          <a:blip r:embed="rId2"/>
          <a:stretch>
            <a:fillRect/>
          </a:stretch>
        </p:blipFill>
        <p:spPr>
          <a:xfrm>
            <a:off x="608514" y="775676"/>
            <a:ext cx="10974972" cy="5861506"/>
          </a:xfrm>
          <a:prstGeom prst="rect">
            <a:avLst/>
          </a:prstGeom>
        </p:spPr>
      </p:pic>
    </p:spTree>
    <p:extLst>
      <p:ext uri="{BB962C8B-B14F-4D97-AF65-F5344CB8AC3E}">
        <p14:creationId xmlns:p14="http://schemas.microsoft.com/office/powerpoint/2010/main" val="40277694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2C55A56-7E93-F6C8-9CF8-698A196FA5AF}"/>
              </a:ext>
            </a:extLst>
          </p:cNvPr>
          <p:cNvSpPr>
            <a:spLocks noGrp="1"/>
          </p:cNvSpPr>
          <p:nvPr>
            <p:ph idx="1"/>
          </p:nvPr>
        </p:nvSpPr>
        <p:spPr/>
        <p:txBody>
          <a:bodyPr/>
          <a:lstStyle/>
          <a:p>
            <a:endParaRPr lang="en-IN"/>
          </a:p>
        </p:txBody>
      </p:sp>
      <p:pic>
        <p:nvPicPr>
          <p:cNvPr id="4" name="Picture 3">
            <a:extLst>
              <a:ext uri="{FF2B5EF4-FFF2-40B4-BE49-F238E27FC236}">
                <a16:creationId xmlns:a16="http://schemas.microsoft.com/office/drawing/2014/main" id="{FEE7BD36-F3CF-0FC7-90C2-BAAA4BC909C7}"/>
              </a:ext>
            </a:extLst>
          </p:cNvPr>
          <p:cNvPicPr>
            <a:picLocks noChangeAspect="1"/>
          </p:cNvPicPr>
          <p:nvPr/>
        </p:nvPicPr>
        <p:blipFill>
          <a:blip r:embed="rId2"/>
          <a:stretch>
            <a:fillRect/>
          </a:stretch>
        </p:blipFill>
        <p:spPr>
          <a:xfrm>
            <a:off x="608514" y="709142"/>
            <a:ext cx="10974972" cy="5861506"/>
          </a:xfrm>
          <a:prstGeom prst="rect">
            <a:avLst/>
          </a:prstGeom>
        </p:spPr>
      </p:pic>
    </p:spTree>
    <p:extLst>
      <p:ext uri="{BB962C8B-B14F-4D97-AF65-F5344CB8AC3E}">
        <p14:creationId xmlns:p14="http://schemas.microsoft.com/office/powerpoint/2010/main" val="6066142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4E043F-835A-4417-E4CF-3249A88846C4}"/>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BFC00426-82DE-6550-1721-1E8AF844D1E4}"/>
              </a:ext>
            </a:extLst>
          </p:cNvPr>
          <p:cNvSpPr>
            <a:spLocks noGrp="1"/>
          </p:cNvSpPr>
          <p:nvPr>
            <p:ph idx="1"/>
          </p:nvPr>
        </p:nvSpPr>
        <p:spPr/>
        <p:txBody>
          <a:bodyPr/>
          <a:lstStyle/>
          <a:p>
            <a:r>
              <a:rPr lang="en-IN" dirty="0"/>
              <a:t>The end result of this project is that it displays a SFD, BMD &amp; Deflection Diagram on a graphical format, when the mouse cursor is hover over the curve, it displays the value of span and value of shear force or bending moment or deflection at that particular index</a:t>
            </a:r>
          </a:p>
        </p:txBody>
      </p:sp>
    </p:spTree>
    <p:extLst>
      <p:ext uri="{BB962C8B-B14F-4D97-AF65-F5344CB8AC3E}">
        <p14:creationId xmlns:p14="http://schemas.microsoft.com/office/powerpoint/2010/main" val="1176031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66E981-D689-C551-A0B6-F404D66FC225}"/>
              </a:ext>
            </a:extLst>
          </p:cNvPr>
          <p:cNvSpPr>
            <a:spLocks noGrp="1"/>
          </p:cNvSpPr>
          <p:nvPr>
            <p:ph type="title"/>
          </p:nvPr>
        </p:nvSpPr>
        <p:spPr/>
        <p:txBody>
          <a:bodyPr/>
          <a:lstStyle/>
          <a:p>
            <a:r>
              <a:rPr lang="en-US" dirty="0"/>
              <a:t>Literature review</a:t>
            </a:r>
            <a:endParaRPr lang="en-IN" dirty="0"/>
          </a:p>
        </p:txBody>
      </p:sp>
      <p:sp>
        <p:nvSpPr>
          <p:cNvPr id="3" name="Content Placeholder 2">
            <a:extLst>
              <a:ext uri="{FF2B5EF4-FFF2-40B4-BE49-F238E27FC236}">
                <a16:creationId xmlns:a16="http://schemas.microsoft.com/office/drawing/2014/main" id="{B8EC437E-A80A-AC0E-C8E1-99506023E37F}"/>
              </a:ext>
            </a:extLst>
          </p:cNvPr>
          <p:cNvSpPr>
            <a:spLocks noGrp="1"/>
          </p:cNvSpPr>
          <p:nvPr>
            <p:ph idx="1"/>
          </p:nvPr>
        </p:nvSpPr>
        <p:spPr/>
        <p:txBody>
          <a:bodyPr/>
          <a:lstStyle/>
          <a:p>
            <a:r>
              <a:rPr lang="en-US" b="1" dirty="0">
                <a:latin typeface="Roboto" panose="02000000000000000000" pitchFamily="2" charset="0"/>
                <a:ea typeface="Roboto" panose="02000000000000000000" pitchFamily="2" charset="0"/>
              </a:rPr>
              <a:t>Pramod [1]-</a:t>
            </a:r>
            <a:r>
              <a:rPr lang="en-US" dirty="0">
                <a:latin typeface="Roboto" panose="02000000000000000000" pitchFamily="2" charset="0"/>
                <a:ea typeface="Roboto" panose="02000000000000000000" pitchFamily="2" charset="0"/>
              </a:rPr>
              <a:t>The study was done to develop a software for minimum weight design of steel structures by using python programming. Plastic analysis was carried out for portal frames using the principal of kinematic theorem of minimum weight design. Graphical method of linear programming was used for optimization of weight. A single frame was considered and compared with manual calculations and concluded that software takes less time as compared to manual calculation.</a:t>
            </a:r>
          </a:p>
          <a:p>
            <a:r>
              <a:rPr lang="en-US" b="1" dirty="0">
                <a:latin typeface="Roboto" panose="02000000000000000000" pitchFamily="2" charset="0"/>
                <a:ea typeface="Roboto" panose="02000000000000000000" pitchFamily="2" charset="0"/>
              </a:rPr>
              <a:t>J.M. </a:t>
            </a:r>
            <a:r>
              <a:rPr lang="en-US" b="1" dirty="0" err="1">
                <a:latin typeface="Roboto" panose="02000000000000000000" pitchFamily="2" charset="0"/>
                <a:ea typeface="Roboto" panose="02000000000000000000" pitchFamily="2" charset="0"/>
              </a:rPr>
              <a:t>Djokovice</a:t>
            </a:r>
            <a:r>
              <a:rPr lang="en-US" b="1" dirty="0">
                <a:latin typeface="Roboto" panose="02000000000000000000" pitchFamily="2" charset="0"/>
                <a:ea typeface="Roboto" panose="02000000000000000000" pitchFamily="2" charset="0"/>
              </a:rPr>
              <a:t> [2]- </a:t>
            </a:r>
            <a:r>
              <a:rPr lang="en-US" dirty="0">
                <a:latin typeface="Roboto" panose="02000000000000000000" pitchFamily="2" charset="0"/>
                <a:ea typeface="Roboto" panose="02000000000000000000" pitchFamily="2" charset="0"/>
              </a:rPr>
              <a:t>The load carrying capacity or limiting load at which the structure collapses is determined and presented a C++ program which computes the value of the load factor and determined whether the static distribution of the bending moment is safe, using method of plastic analysis. The program has the capability of generating the possible mechanisms of collapse visually</a:t>
            </a: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2017860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33276-0886-6B99-85E5-720699F33A8D}"/>
              </a:ext>
            </a:extLst>
          </p:cNvPr>
          <p:cNvSpPr>
            <a:spLocks noGrp="1"/>
          </p:cNvSpPr>
          <p:nvPr>
            <p:ph type="title"/>
          </p:nvPr>
        </p:nvSpPr>
        <p:spPr/>
        <p:txBody>
          <a:bodyPr/>
          <a:lstStyle/>
          <a:p>
            <a:r>
              <a:rPr lang="en-US" dirty="0"/>
              <a:t>Requirements</a:t>
            </a:r>
            <a:endParaRPr lang="en-IN" dirty="0"/>
          </a:p>
        </p:txBody>
      </p:sp>
      <p:sp>
        <p:nvSpPr>
          <p:cNvPr id="3" name="Content Placeholder 2">
            <a:extLst>
              <a:ext uri="{FF2B5EF4-FFF2-40B4-BE49-F238E27FC236}">
                <a16:creationId xmlns:a16="http://schemas.microsoft.com/office/drawing/2014/main" id="{8B7BA3A1-4EBA-191B-824A-8E0559E80ADB}"/>
              </a:ext>
            </a:extLst>
          </p:cNvPr>
          <p:cNvSpPr>
            <a:spLocks noGrp="1"/>
          </p:cNvSpPr>
          <p:nvPr>
            <p:ph idx="1"/>
          </p:nvPr>
        </p:nvSpPr>
        <p:spPr/>
        <p:txBody>
          <a:bodyPr/>
          <a:lstStyle/>
          <a:p>
            <a:r>
              <a:rPr lang="en-US" dirty="0">
                <a:latin typeface="Roboto" panose="02000000000000000000" pitchFamily="2" charset="0"/>
                <a:ea typeface="Roboto" panose="02000000000000000000" pitchFamily="2" charset="0"/>
              </a:rPr>
              <a:t>Python Programming </a:t>
            </a:r>
            <a:r>
              <a:rPr lang="en-US" dirty="0" err="1">
                <a:latin typeface="Roboto" panose="02000000000000000000" pitchFamily="2" charset="0"/>
                <a:ea typeface="Roboto" panose="02000000000000000000" pitchFamily="2" charset="0"/>
              </a:rPr>
              <a:t>Lanuage</a:t>
            </a:r>
            <a:r>
              <a:rPr lang="en-US" dirty="0">
                <a:latin typeface="Roboto" panose="02000000000000000000" pitchFamily="2" charset="0"/>
                <a:ea typeface="Roboto" panose="02000000000000000000" pitchFamily="2" charset="0"/>
              </a:rPr>
              <a:t>,</a:t>
            </a:r>
          </a:p>
          <a:p>
            <a:r>
              <a:rPr lang="en-US" dirty="0" err="1">
                <a:latin typeface="Roboto" panose="02000000000000000000" pitchFamily="2" charset="0"/>
                <a:ea typeface="Roboto" panose="02000000000000000000" pitchFamily="2" charset="0"/>
              </a:rPr>
              <a:t>Jupyter</a:t>
            </a:r>
            <a:r>
              <a:rPr lang="en-US" dirty="0">
                <a:latin typeface="Roboto" panose="02000000000000000000" pitchFamily="2" charset="0"/>
                <a:ea typeface="Roboto" panose="02000000000000000000" pitchFamily="2" charset="0"/>
              </a:rPr>
              <a:t> Notebook IDE and</a:t>
            </a:r>
          </a:p>
          <a:p>
            <a:r>
              <a:rPr lang="en-IN" dirty="0">
                <a:latin typeface="Roboto" panose="02000000000000000000" pitchFamily="2" charset="0"/>
                <a:ea typeface="Roboto" panose="02000000000000000000" pitchFamily="2" charset="0"/>
              </a:rPr>
              <a:t>Python </a:t>
            </a:r>
            <a:r>
              <a:rPr lang="en-US" dirty="0">
                <a:latin typeface="Roboto" panose="02000000000000000000" pitchFamily="2" charset="0"/>
                <a:ea typeface="Roboto" panose="02000000000000000000" pitchFamily="2" charset="0"/>
              </a:rPr>
              <a:t>libraires which are math, </a:t>
            </a:r>
            <a:r>
              <a:rPr lang="en-US" dirty="0" err="1">
                <a:latin typeface="Roboto" panose="02000000000000000000" pitchFamily="2" charset="0"/>
                <a:ea typeface="Roboto" panose="02000000000000000000" pitchFamily="2" charset="0"/>
              </a:rPr>
              <a:t>numpy</a:t>
            </a:r>
            <a:r>
              <a:rPr lang="en-US" dirty="0">
                <a:latin typeface="Roboto" panose="02000000000000000000" pitchFamily="2" charset="0"/>
                <a:ea typeface="Roboto" panose="02000000000000000000" pitchFamily="2" charset="0"/>
              </a:rPr>
              <a:t> and </a:t>
            </a:r>
            <a:r>
              <a:rPr lang="en-US" dirty="0" err="1">
                <a:latin typeface="Roboto" panose="02000000000000000000" pitchFamily="2" charset="0"/>
                <a:ea typeface="Roboto" panose="02000000000000000000" pitchFamily="2" charset="0"/>
              </a:rPr>
              <a:t>plotly</a:t>
            </a:r>
            <a:r>
              <a:rPr lang="en-IN" dirty="0">
                <a:latin typeface="Roboto" panose="02000000000000000000" pitchFamily="2" charset="0"/>
                <a:ea typeface="Roboto" panose="02000000000000000000" pitchFamily="2" charset="0"/>
              </a:rPr>
              <a:t> </a:t>
            </a:r>
          </a:p>
        </p:txBody>
      </p:sp>
    </p:spTree>
    <p:extLst>
      <p:ext uri="{BB962C8B-B14F-4D97-AF65-F5344CB8AC3E}">
        <p14:creationId xmlns:p14="http://schemas.microsoft.com/office/powerpoint/2010/main" val="3361854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984A9F-A20B-FADE-BDF5-60FA167D43D3}"/>
              </a:ext>
            </a:extLst>
          </p:cNvPr>
          <p:cNvSpPr>
            <a:spLocks noGrp="1"/>
          </p:cNvSpPr>
          <p:nvPr>
            <p:ph type="title"/>
          </p:nvPr>
        </p:nvSpPr>
        <p:spPr/>
        <p:txBody>
          <a:bodyPr/>
          <a:lstStyle/>
          <a:p>
            <a:r>
              <a:rPr lang="en-US" dirty="0"/>
              <a:t>Methodology</a:t>
            </a:r>
            <a:endParaRPr lang="en-IN" dirty="0"/>
          </a:p>
        </p:txBody>
      </p:sp>
      <p:sp>
        <p:nvSpPr>
          <p:cNvPr id="3" name="Content Placeholder 2">
            <a:extLst>
              <a:ext uri="{FF2B5EF4-FFF2-40B4-BE49-F238E27FC236}">
                <a16:creationId xmlns:a16="http://schemas.microsoft.com/office/drawing/2014/main" id="{7520902D-0AA5-F786-BB03-3A998E942B2C}"/>
              </a:ext>
            </a:extLst>
          </p:cNvPr>
          <p:cNvSpPr>
            <a:spLocks noGrp="1"/>
          </p:cNvSpPr>
          <p:nvPr>
            <p:ph idx="1"/>
          </p:nvPr>
        </p:nvSpPr>
        <p:spPr/>
        <p:txBody>
          <a:bodyPr/>
          <a:lstStyle/>
          <a:p>
            <a:r>
              <a:rPr lang="en-US" b="1" u="sng" dirty="0">
                <a:latin typeface="Roboto" panose="02000000000000000000" pitchFamily="2" charset="0"/>
                <a:ea typeface="Roboto" panose="02000000000000000000" pitchFamily="2" charset="0"/>
              </a:rPr>
              <a:t>User Input</a:t>
            </a:r>
            <a:r>
              <a:rPr lang="en-US" dirty="0">
                <a:latin typeface="Roboto" panose="02000000000000000000" pitchFamily="2" charset="0"/>
                <a:ea typeface="Roboto" panose="02000000000000000000" pitchFamily="2" charset="0"/>
              </a:rPr>
              <a:t>:</a:t>
            </a:r>
          </a:p>
          <a:p>
            <a:pPr marL="324000" lvl="1" indent="0">
              <a:buNone/>
            </a:pPr>
            <a:r>
              <a:rPr lang="en-US" dirty="0">
                <a:latin typeface="Roboto" panose="02000000000000000000" pitchFamily="2" charset="0"/>
                <a:ea typeface="Roboto" panose="02000000000000000000" pitchFamily="2" charset="0"/>
              </a:rPr>
              <a:t> taking the values from the user such as span of beam, distance of support in case of overhang beam, point loads, point moments, uniformly distributed loads(UDL), uniformly varying loads(UVL), Trapezoidal distributed loads(TDL) and </a:t>
            </a:r>
            <a:r>
              <a:rPr lang="en-US" dirty="0" err="1">
                <a:latin typeface="Roboto" panose="02000000000000000000" pitchFamily="2" charset="0"/>
                <a:ea typeface="Roboto" panose="02000000000000000000" pitchFamily="2" charset="0"/>
              </a:rPr>
              <a:t>Flexual</a:t>
            </a:r>
            <a:r>
              <a:rPr lang="en-US" dirty="0">
                <a:latin typeface="Roboto" panose="02000000000000000000" pitchFamily="2" charset="0"/>
                <a:ea typeface="Roboto" panose="02000000000000000000" pitchFamily="2" charset="0"/>
              </a:rPr>
              <a:t> Rigidity(EI), initial rotation of the support at A,</a:t>
            </a:r>
          </a:p>
          <a:p>
            <a:endParaRPr lang="en-US" dirty="0">
              <a:latin typeface="Roboto" panose="02000000000000000000" pitchFamily="2" charset="0"/>
              <a:ea typeface="Roboto" panose="02000000000000000000" pitchFamily="2" charset="0"/>
            </a:endParaRPr>
          </a:p>
          <a:p>
            <a:r>
              <a:rPr lang="en-US" dirty="0">
                <a:latin typeface="Roboto" panose="02000000000000000000" pitchFamily="2" charset="0"/>
                <a:ea typeface="Roboto" panose="02000000000000000000" pitchFamily="2" charset="0"/>
              </a:rPr>
              <a:t> </a:t>
            </a:r>
            <a:r>
              <a:rPr lang="en-US" b="1" u="sng" dirty="0">
                <a:latin typeface="Roboto" panose="02000000000000000000" pitchFamily="2" charset="0"/>
                <a:ea typeface="Roboto" panose="02000000000000000000" pitchFamily="2" charset="0"/>
              </a:rPr>
              <a:t>Reaction Calculation</a:t>
            </a:r>
          </a:p>
          <a:p>
            <a:pPr marL="324000" lvl="1" indent="0">
              <a:buNone/>
            </a:pPr>
            <a:r>
              <a:rPr lang="en-US" dirty="0">
                <a:latin typeface="Roboto" panose="02000000000000000000" pitchFamily="2" charset="0"/>
                <a:ea typeface="Roboto" panose="02000000000000000000" pitchFamily="2" charset="0"/>
              </a:rPr>
              <a:t>Creating a function for each different types of loads which is used to give vertical reaction at fixed end in case of cantilever beam and two reactions in case of simply supported and overhang beam then calling this function and summing up the values of reaction in a </a:t>
            </a:r>
            <a:r>
              <a:rPr lang="en-US" dirty="0" err="1">
                <a:latin typeface="Roboto" panose="02000000000000000000" pitchFamily="2" charset="0"/>
                <a:ea typeface="Roboto" panose="02000000000000000000" pitchFamily="2" charset="0"/>
              </a:rPr>
              <a:t>numpy</a:t>
            </a:r>
            <a:r>
              <a:rPr lang="en-US" dirty="0">
                <a:latin typeface="Roboto" panose="02000000000000000000" pitchFamily="2" charset="0"/>
                <a:ea typeface="Roboto" panose="02000000000000000000" pitchFamily="2" charset="0"/>
              </a:rPr>
              <a:t> array. </a:t>
            </a:r>
          </a:p>
          <a:p>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41023130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90B2051-489B-F6D3-9137-CD3D125533B9}"/>
              </a:ext>
            </a:extLst>
          </p:cNvPr>
          <p:cNvSpPr>
            <a:spLocks noGrp="1"/>
          </p:cNvSpPr>
          <p:nvPr>
            <p:ph idx="1"/>
          </p:nvPr>
        </p:nvSpPr>
        <p:spPr>
          <a:xfrm>
            <a:off x="471070" y="1531379"/>
            <a:ext cx="11249860" cy="3795241"/>
          </a:xfrm>
        </p:spPr>
        <p:txBody>
          <a:bodyPr>
            <a:normAutofit lnSpcReduction="10000"/>
          </a:bodyPr>
          <a:lstStyle/>
          <a:p>
            <a:r>
              <a:rPr lang="en-US" b="1" dirty="0">
                <a:latin typeface="Roboto" panose="02000000000000000000" pitchFamily="2" charset="0"/>
                <a:ea typeface="Roboto" panose="02000000000000000000" pitchFamily="2" charset="0"/>
              </a:rPr>
              <a:t>Shear Force Calculation</a:t>
            </a:r>
          </a:p>
          <a:p>
            <a:pPr marL="324000" lvl="1" indent="0">
              <a:buNone/>
            </a:pPr>
            <a:r>
              <a:rPr lang="en-US" dirty="0">
                <a:latin typeface="Roboto" panose="02000000000000000000" pitchFamily="2" charset="0"/>
                <a:ea typeface="Roboto" panose="02000000000000000000" pitchFamily="2" charset="0"/>
              </a:rPr>
              <a:t>Creating a function which after calculating different value of shear force by a particular load on the beam stores then calling this function and summing up the values of reaction in a </a:t>
            </a:r>
            <a:r>
              <a:rPr lang="en-US" dirty="0" err="1">
                <a:latin typeface="Roboto" panose="02000000000000000000" pitchFamily="2" charset="0"/>
                <a:ea typeface="Roboto" panose="02000000000000000000" pitchFamily="2" charset="0"/>
              </a:rPr>
              <a:t>numpy</a:t>
            </a:r>
            <a:r>
              <a:rPr lang="en-US" dirty="0">
                <a:latin typeface="Roboto" panose="02000000000000000000" pitchFamily="2" charset="0"/>
                <a:ea typeface="Roboto" panose="02000000000000000000" pitchFamily="2" charset="0"/>
              </a:rPr>
              <a:t> array. </a:t>
            </a:r>
          </a:p>
          <a:p>
            <a:r>
              <a:rPr lang="en-US" b="1" dirty="0">
                <a:latin typeface="Roboto" panose="02000000000000000000" pitchFamily="2" charset="0"/>
                <a:ea typeface="Roboto" panose="02000000000000000000" pitchFamily="2" charset="0"/>
              </a:rPr>
              <a:t>Bending Moment Calculation</a:t>
            </a:r>
          </a:p>
          <a:p>
            <a:pPr marL="324000" lvl="1" indent="0">
              <a:buNone/>
            </a:pPr>
            <a:r>
              <a:rPr lang="en-US" dirty="0">
                <a:latin typeface="Roboto" panose="02000000000000000000" pitchFamily="2" charset="0"/>
                <a:ea typeface="Roboto" panose="02000000000000000000" pitchFamily="2" charset="0"/>
              </a:rPr>
              <a:t>Creating a function which after calculating different value of bending moment by a particular load on the beam stores then calling this function and summing up the values of reaction in a </a:t>
            </a:r>
            <a:r>
              <a:rPr lang="en-US" dirty="0" err="1">
                <a:latin typeface="Roboto" panose="02000000000000000000" pitchFamily="2" charset="0"/>
                <a:ea typeface="Roboto" panose="02000000000000000000" pitchFamily="2" charset="0"/>
              </a:rPr>
              <a:t>numpy</a:t>
            </a:r>
            <a:r>
              <a:rPr lang="en-US" dirty="0">
                <a:latin typeface="Roboto" panose="02000000000000000000" pitchFamily="2" charset="0"/>
                <a:ea typeface="Roboto" panose="02000000000000000000" pitchFamily="2" charset="0"/>
              </a:rPr>
              <a:t> array. </a:t>
            </a:r>
          </a:p>
          <a:p>
            <a:r>
              <a:rPr lang="en-US" b="1" dirty="0">
                <a:latin typeface="Roboto" panose="02000000000000000000" pitchFamily="2" charset="0"/>
                <a:ea typeface="Roboto" panose="02000000000000000000" pitchFamily="2" charset="0"/>
              </a:rPr>
              <a:t> Calculation</a:t>
            </a:r>
          </a:p>
          <a:p>
            <a:pPr marL="324000" lvl="1" indent="0">
              <a:buNone/>
            </a:pPr>
            <a:r>
              <a:rPr lang="en-US" dirty="0">
                <a:latin typeface="Roboto" panose="02000000000000000000" pitchFamily="2" charset="0"/>
                <a:ea typeface="Roboto" panose="02000000000000000000" pitchFamily="2" charset="0"/>
              </a:rPr>
              <a:t>Creating a function which after calculating different value of shear force by a particular load on the beam stores then calling this function and summing up the values of reaction in a </a:t>
            </a:r>
            <a:r>
              <a:rPr lang="en-US" dirty="0" err="1">
                <a:latin typeface="Roboto" panose="02000000000000000000" pitchFamily="2" charset="0"/>
                <a:ea typeface="Roboto" panose="02000000000000000000" pitchFamily="2" charset="0"/>
              </a:rPr>
              <a:t>numpy</a:t>
            </a:r>
            <a:r>
              <a:rPr lang="en-US" dirty="0">
                <a:latin typeface="Roboto" panose="02000000000000000000" pitchFamily="2" charset="0"/>
                <a:ea typeface="Roboto" panose="02000000000000000000" pitchFamily="2" charset="0"/>
              </a:rPr>
              <a:t> array. </a:t>
            </a:r>
          </a:p>
          <a:p>
            <a:r>
              <a:rPr lang="en-US" b="1" dirty="0">
                <a:latin typeface="Roboto" panose="02000000000000000000" pitchFamily="2" charset="0"/>
                <a:ea typeface="Roboto" panose="02000000000000000000" pitchFamily="2" charset="0"/>
              </a:rPr>
              <a:t>Bending Moment Calculation</a:t>
            </a:r>
          </a:p>
          <a:p>
            <a:pPr marL="324000" lvl="1" indent="0">
              <a:buNone/>
            </a:pPr>
            <a:r>
              <a:rPr lang="en-US" dirty="0">
                <a:latin typeface="Roboto" panose="02000000000000000000" pitchFamily="2" charset="0"/>
                <a:ea typeface="Roboto" panose="02000000000000000000" pitchFamily="2" charset="0"/>
              </a:rPr>
              <a:t>Creating a function which after calculating different value of bending moment by a particular load on the beam stores then calling this function and summing up the values of reaction in a </a:t>
            </a:r>
            <a:r>
              <a:rPr lang="en-US" dirty="0" err="1">
                <a:latin typeface="Roboto" panose="02000000000000000000" pitchFamily="2" charset="0"/>
                <a:ea typeface="Roboto" panose="02000000000000000000" pitchFamily="2" charset="0"/>
              </a:rPr>
              <a:t>numpy</a:t>
            </a:r>
            <a:r>
              <a:rPr lang="en-US" dirty="0">
                <a:latin typeface="Roboto" panose="02000000000000000000" pitchFamily="2" charset="0"/>
                <a:ea typeface="Roboto" panose="02000000000000000000" pitchFamily="2" charset="0"/>
              </a:rPr>
              <a:t> array. </a:t>
            </a:r>
          </a:p>
          <a:p>
            <a:pPr lvl="1"/>
            <a:endParaRPr lang="en-US" dirty="0">
              <a:latin typeface="Roboto" panose="02000000000000000000" pitchFamily="2" charset="0"/>
              <a:ea typeface="Roboto" panose="02000000000000000000" pitchFamily="2" charset="0"/>
            </a:endParaRPr>
          </a:p>
          <a:p>
            <a:pPr marL="324000" lvl="1" indent="0">
              <a:buNone/>
            </a:pPr>
            <a:endParaRPr lang="en-US" dirty="0">
              <a:latin typeface="Roboto" panose="02000000000000000000" pitchFamily="2" charset="0"/>
              <a:ea typeface="Roboto" panose="02000000000000000000" pitchFamily="2" charset="0"/>
            </a:endParaRPr>
          </a:p>
          <a:p>
            <a:pPr marL="324000" lvl="1" indent="0">
              <a:buNone/>
            </a:pPr>
            <a:endParaRPr lang="en-US" dirty="0">
              <a:latin typeface="Roboto" panose="02000000000000000000" pitchFamily="2" charset="0"/>
              <a:ea typeface="Roboto" panose="02000000000000000000" pitchFamily="2" charset="0"/>
            </a:endParaRPr>
          </a:p>
          <a:p>
            <a:pPr marL="324000" lvl="1" indent="0">
              <a:buNone/>
            </a:pPr>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257681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D311DA-DA61-5AC4-670C-B1BB06072103}"/>
              </a:ext>
            </a:extLst>
          </p:cNvPr>
          <p:cNvSpPr>
            <a:spLocks noGrp="1"/>
          </p:cNvSpPr>
          <p:nvPr>
            <p:ph type="title"/>
          </p:nvPr>
        </p:nvSpPr>
        <p:spPr/>
        <p:txBody>
          <a:bodyPr/>
          <a:lstStyle/>
          <a:p>
            <a:r>
              <a:rPr lang="en-US" dirty="0"/>
              <a:t>Process</a:t>
            </a:r>
            <a:endParaRPr lang="en-IN" dirty="0"/>
          </a:p>
        </p:txBody>
      </p:sp>
      <p:sp>
        <p:nvSpPr>
          <p:cNvPr id="3" name="Content Placeholder 2">
            <a:extLst>
              <a:ext uri="{FF2B5EF4-FFF2-40B4-BE49-F238E27FC236}">
                <a16:creationId xmlns:a16="http://schemas.microsoft.com/office/drawing/2014/main" id="{4C89D2C1-7341-AD3E-AC67-19F86213EC24}"/>
              </a:ext>
            </a:extLst>
          </p:cNvPr>
          <p:cNvSpPr>
            <a:spLocks noGrp="1"/>
          </p:cNvSpPr>
          <p:nvPr>
            <p:ph idx="1"/>
          </p:nvPr>
        </p:nvSpPr>
        <p:spPr>
          <a:xfrm>
            <a:off x="581192" y="2653685"/>
            <a:ext cx="11029615" cy="3634486"/>
          </a:xfrm>
        </p:spPr>
        <p:txBody>
          <a:bodyPr>
            <a:normAutofit fontScale="92500" lnSpcReduction="10000"/>
          </a:bodyPr>
          <a:lstStyle/>
          <a:p>
            <a:r>
              <a:rPr lang="en-US" dirty="0">
                <a:latin typeface="Roboto" panose="02000000000000000000" pitchFamily="2" charset="0"/>
                <a:ea typeface="Roboto" panose="02000000000000000000" pitchFamily="2" charset="0"/>
              </a:rPr>
              <a:t>The first step is to divide the span of the beam into very small segments and collecting in an array</a:t>
            </a:r>
          </a:p>
          <a:p>
            <a:r>
              <a:rPr lang="en-US" dirty="0">
                <a:latin typeface="Roboto" panose="02000000000000000000" pitchFamily="2" charset="0"/>
                <a:ea typeface="Roboto" panose="02000000000000000000" pitchFamily="2" charset="0"/>
              </a:rPr>
              <a:t>We are going to calculate the Shear Force and Bending Moment due the loads one at a time for each segment of the beam and doing performing the calculation for that particular load, then collecting the values of the shear force and moment in an array </a:t>
            </a:r>
          </a:p>
          <a:p>
            <a:r>
              <a:rPr lang="en-US" dirty="0">
                <a:latin typeface="Roboto" panose="02000000000000000000" pitchFamily="2" charset="0"/>
                <a:ea typeface="Roboto" panose="02000000000000000000" pitchFamily="2" charset="0"/>
              </a:rPr>
              <a:t>For the next load it is again going to calculate the shear force and moment for each segment but while storing it in an array it is going to evaluate the result between the previous value and current value (</a:t>
            </a:r>
            <a:r>
              <a:rPr lang="en-US" dirty="0" err="1">
                <a:latin typeface="Roboto" panose="02000000000000000000" pitchFamily="2" charset="0"/>
                <a:ea typeface="Roboto" panose="02000000000000000000" pitchFamily="2" charset="0"/>
              </a:rPr>
              <a:t>e.g</a:t>
            </a:r>
            <a:r>
              <a:rPr lang="en-US" dirty="0">
                <a:latin typeface="Roboto" panose="02000000000000000000" pitchFamily="2" charset="0"/>
                <a:ea typeface="Roboto" panose="02000000000000000000" pitchFamily="2" charset="0"/>
              </a:rPr>
              <a:t> +7 is previous value and +2 is current value, therefore the result is +9 by superimposing it)</a:t>
            </a:r>
          </a:p>
          <a:p>
            <a:r>
              <a:rPr lang="en-US" dirty="0">
                <a:latin typeface="Roboto" panose="02000000000000000000" pitchFamily="2" charset="0"/>
                <a:ea typeface="Roboto" panose="02000000000000000000" pitchFamily="2" charset="0"/>
              </a:rPr>
              <a:t>Deflection of the beam depends on the bending moment along all the sections of the beam. Since we don’t know the equation of the bending curve, therefore we are going to use Trapezoidal rule to integrate and find rotation followed by deflection</a:t>
            </a:r>
          </a:p>
          <a:p>
            <a:r>
              <a:rPr lang="en-US" dirty="0">
                <a:latin typeface="Roboto" panose="02000000000000000000" pitchFamily="2" charset="0"/>
                <a:ea typeface="Roboto" panose="02000000000000000000" pitchFamily="2" charset="0"/>
              </a:rPr>
              <a:t>At the end we are going to plot by choosing the </a:t>
            </a:r>
            <a:r>
              <a:rPr lang="en-US" u="sng" dirty="0">
                <a:latin typeface="Roboto" panose="02000000000000000000" pitchFamily="2" charset="0"/>
                <a:ea typeface="Roboto" panose="02000000000000000000" pitchFamily="2" charset="0"/>
              </a:rPr>
              <a:t>segment of the beam</a:t>
            </a:r>
            <a:r>
              <a:rPr lang="en-US" dirty="0">
                <a:latin typeface="Roboto" panose="02000000000000000000" pitchFamily="2" charset="0"/>
                <a:ea typeface="Roboto" panose="02000000000000000000" pitchFamily="2" charset="0"/>
              </a:rPr>
              <a:t> on X – Axis and the </a:t>
            </a:r>
            <a:r>
              <a:rPr lang="en-US" u="sng" dirty="0">
                <a:latin typeface="Roboto" panose="02000000000000000000" pitchFamily="2" charset="0"/>
                <a:ea typeface="Roboto" panose="02000000000000000000" pitchFamily="2" charset="0"/>
              </a:rPr>
              <a:t>shear force , bending moment   and Deflection</a:t>
            </a:r>
            <a:r>
              <a:rPr lang="en-US" dirty="0">
                <a:latin typeface="Roboto" panose="02000000000000000000" pitchFamily="2" charset="0"/>
                <a:ea typeface="Roboto" panose="02000000000000000000" pitchFamily="2" charset="0"/>
              </a:rPr>
              <a:t> on Y – Axis.</a:t>
            </a:r>
          </a:p>
          <a:p>
            <a:endParaRPr lang="en-US" dirty="0">
              <a:latin typeface="Roboto" panose="02000000000000000000" pitchFamily="2" charset="0"/>
              <a:ea typeface="Roboto" panose="02000000000000000000" pitchFamily="2" charset="0"/>
            </a:endParaRPr>
          </a:p>
          <a:p>
            <a:endParaRPr lang="en-US" dirty="0">
              <a:latin typeface="Roboto" panose="02000000000000000000" pitchFamily="2" charset="0"/>
              <a:ea typeface="Roboto" panose="02000000000000000000" pitchFamily="2" charset="0"/>
            </a:endParaRPr>
          </a:p>
          <a:p>
            <a:endParaRPr lang="en-IN" dirty="0">
              <a:latin typeface="Roboto" panose="02000000000000000000" pitchFamily="2" charset="0"/>
              <a:ea typeface="Roboto" panose="02000000000000000000" pitchFamily="2" charset="0"/>
            </a:endParaRPr>
          </a:p>
        </p:txBody>
      </p:sp>
    </p:spTree>
    <p:extLst>
      <p:ext uri="{BB962C8B-B14F-4D97-AF65-F5344CB8AC3E}">
        <p14:creationId xmlns:p14="http://schemas.microsoft.com/office/powerpoint/2010/main" val="3701027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B8CF6FF7-E0A2-7315-BB60-6EE612343691}"/>
              </a:ext>
            </a:extLst>
          </p:cNvPr>
          <p:cNvSpPr>
            <a:spLocks noGrp="1"/>
          </p:cNvSpPr>
          <p:nvPr>
            <p:ph idx="1"/>
          </p:nvPr>
        </p:nvSpPr>
        <p:spPr/>
        <p:txBody>
          <a:bodyPr/>
          <a:lstStyle/>
          <a:p>
            <a:r>
              <a:rPr lang="en-US" b="1" u="sng" dirty="0"/>
              <a:t>Reaction Calculation</a:t>
            </a:r>
          </a:p>
          <a:p>
            <a:pPr marL="0" indent="0">
              <a:buNone/>
            </a:pPr>
            <a:r>
              <a:rPr lang="en-US" dirty="0"/>
              <a:t>	</a:t>
            </a:r>
            <a:r>
              <a:rPr lang="en-US" sz="2000" dirty="0" err="1"/>
              <a:t>la_p</a:t>
            </a:r>
            <a:r>
              <a:rPr lang="en-US" sz="2000" dirty="0"/>
              <a:t> = </a:t>
            </a:r>
            <a:r>
              <a:rPr lang="en-US" sz="2000" dirty="0" err="1"/>
              <a:t>xp</a:t>
            </a:r>
            <a:r>
              <a:rPr lang="en-US" sz="2000" dirty="0"/>
              <a:t> – A</a:t>
            </a:r>
          </a:p>
          <a:p>
            <a:pPr marL="0" indent="0">
              <a:buNone/>
            </a:pPr>
            <a:r>
              <a:rPr lang="en-US" sz="2000" baseline="-25000" dirty="0"/>
              <a:t>	</a:t>
            </a:r>
            <a:r>
              <a:rPr lang="en-US" sz="2000" baseline="-25000" dirty="0" err="1"/>
              <a:t>mp</a:t>
            </a:r>
            <a:r>
              <a:rPr lang="en-US" sz="2000" baseline="-25000" dirty="0"/>
              <a:t> = </a:t>
            </a:r>
            <a:r>
              <a:rPr lang="en-US" sz="2000" baseline="-25000" dirty="0" err="1"/>
              <a:t>Fy</a:t>
            </a:r>
            <a:r>
              <a:rPr lang="en-US" sz="2000" baseline="-25000" dirty="0"/>
              <a:t>*</a:t>
            </a:r>
            <a:r>
              <a:rPr lang="en-US" sz="2000" baseline="-25000" dirty="0" err="1"/>
              <a:t>la_p</a:t>
            </a:r>
            <a:endParaRPr lang="en-US" sz="2000" baseline="-25000" dirty="0"/>
          </a:p>
          <a:p>
            <a:pPr marL="0" indent="0">
              <a:buNone/>
            </a:pPr>
            <a:r>
              <a:rPr lang="en-US" sz="2000" baseline="-25000" dirty="0"/>
              <a:t>	</a:t>
            </a:r>
            <a:r>
              <a:rPr lang="en-US" sz="2000" baseline="-25000" dirty="0" err="1"/>
              <a:t>la_b</a:t>
            </a:r>
            <a:r>
              <a:rPr lang="en-US" sz="2000" baseline="-25000" dirty="0"/>
              <a:t> = B – A</a:t>
            </a:r>
          </a:p>
          <a:p>
            <a:pPr marL="0" indent="0">
              <a:buNone/>
            </a:pPr>
            <a:r>
              <a:rPr lang="en-US" sz="2000" baseline="-25000" dirty="0"/>
              <a:t>	</a:t>
            </a:r>
            <a:r>
              <a:rPr lang="en-US" sz="2000" baseline="-25000" dirty="0" err="1"/>
              <a:t>Vb</a:t>
            </a:r>
            <a:r>
              <a:rPr lang="en-US" sz="2000" baseline="-25000" dirty="0"/>
              <a:t> = </a:t>
            </a:r>
            <a:r>
              <a:rPr lang="en-US" sz="2000" baseline="-25000" dirty="0" err="1"/>
              <a:t>mp</a:t>
            </a:r>
            <a:r>
              <a:rPr lang="en-US" sz="2000" baseline="-25000" dirty="0"/>
              <a:t> / </a:t>
            </a:r>
            <a:r>
              <a:rPr lang="en-US" sz="2000" baseline="-25000" dirty="0" err="1"/>
              <a:t>la_b</a:t>
            </a:r>
            <a:endParaRPr lang="en-US" sz="2000" baseline="-25000" dirty="0"/>
          </a:p>
          <a:p>
            <a:pPr marL="0" indent="0">
              <a:buNone/>
            </a:pPr>
            <a:r>
              <a:rPr lang="en-US" sz="2000" baseline="-25000" dirty="0"/>
              <a:t>	</a:t>
            </a:r>
            <a:r>
              <a:rPr lang="en-US" sz="2000" baseline="-25000" dirty="0" err="1"/>
              <a:t>Va</a:t>
            </a:r>
            <a:r>
              <a:rPr lang="en-US" sz="2000" baseline="-25000" dirty="0"/>
              <a:t> = 90 - </a:t>
            </a:r>
            <a:r>
              <a:rPr lang="en-US" sz="2000" baseline="-25000" dirty="0" err="1"/>
              <a:t>Vb</a:t>
            </a:r>
            <a:endParaRPr lang="en-IN" sz="2000" baseline="-25000" dirty="0"/>
          </a:p>
        </p:txBody>
      </p:sp>
      <p:grpSp>
        <p:nvGrpSpPr>
          <p:cNvPr id="163" name="Group 162">
            <a:extLst>
              <a:ext uri="{FF2B5EF4-FFF2-40B4-BE49-F238E27FC236}">
                <a16:creationId xmlns:a16="http://schemas.microsoft.com/office/drawing/2014/main" id="{FE3BA0A0-0F98-6F47-A156-508A2F11B0E9}"/>
              </a:ext>
            </a:extLst>
          </p:cNvPr>
          <p:cNvGrpSpPr/>
          <p:nvPr/>
        </p:nvGrpSpPr>
        <p:grpSpPr>
          <a:xfrm>
            <a:off x="4003274" y="1102055"/>
            <a:ext cx="6906127" cy="2473255"/>
            <a:chOff x="2642935" y="537047"/>
            <a:chExt cx="6906127" cy="2473255"/>
          </a:xfrm>
        </p:grpSpPr>
        <p:grpSp>
          <p:nvGrpSpPr>
            <p:cNvPr id="65" name="Group 64">
              <a:extLst>
                <a:ext uri="{FF2B5EF4-FFF2-40B4-BE49-F238E27FC236}">
                  <a16:creationId xmlns:a16="http://schemas.microsoft.com/office/drawing/2014/main" id="{8F357D74-7B12-FAA5-106E-83B259742047}"/>
                </a:ext>
              </a:extLst>
            </p:cNvPr>
            <p:cNvGrpSpPr/>
            <p:nvPr/>
          </p:nvGrpSpPr>
          <p:grpSpPr>
            <a:xfrm>
              <a:off x="2642935" y="537047"/>
              <a:ext cx="6906127" cy="2263715"/>
              <a:chOff x="2642935" y="537047"/>
              <a:chExt cx="6906127" cy="2263715"/>
            </a:xfrm>
          </p:grpSpPr>
          <p:sp>
            <p:nvSpPr>
              <p:cNvPr id="6" name="Rectangle 5">
                <a:extLst>
                  <a:ext uri="{FF2B5EF4-FFF2-40B4-BE49-F238E27FC236}">
                    <a16:creationId xmlns:a16="http://schemas.microsoft.com/office/drawing/2014/main" id="{42FF215B-EFB1-FACC-6894-743D5CDDD636}"/>
                  </a:ext>
                </a:extLst>
              </p:cNvPr>
              <p:cNvSpPr/>
              <p:nvPr/>
            </p:nvSpPr>
            <p:spPr>
              <a:xfrm>
                <a:off x="2642935" y="1764631"/>
                <a:ext cx="6906127" cy="208547"/>
              </a:xfrm>
              <a:prstGeom prst="rect">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Isosceles Triangle 7">
                <a:extLst>
                  <a:ext uri="{FF2B5EF4-FFF2-40B4-BE49-F238E27FC236}">
                    <a16:creationId xmlns:a16="http://schemas.microsoft.com/office/drawing/2014/main" id="{1290CF4C-EDD6-09B2-7BF8-9257391C8D11}"/>
                  </a:ext>
                </a:extLst>
              </p:cNvPr>
              <p:cNvSpPr/>
              <p:nvPr/>
            </p:nvSpPr>
            <p:spPr>
              <a:xfrm>
                <a:off x="3641479" y="1973178"/>
                <a:ext cx="256673" cy="1992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0" name="Isosceles Triangle 9">
                <a:extLst>
                  <a:ext uri="{FF2B5EF4-FFF2-40B4-BE49-F238E27FC236}">
                    <a16:creationId xmlns:a16="http://schemas.microsoft.com/office/drawing/2014/main" id="{599758C8-1536-999A-701D-340DEDFED22C}"/>
                  </a:ext>
                </a:extLst>
              </p:cNvPr>
              <p:cNvSpPr/>
              <p:nvPr/>
            </p:nvSpPr>
            <p:spPr>
              <a:xfrm>
                <a:off x="7884697" y="1973178"/>
                <a:ext cx="256673" cy="199243"/>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Oval 11">
                <a:extLst>
                  <a:ext uri="{FF2B5EF4-FFF2-40B4-BE49-F238E27FC236}">
                    <a16:creationId xmlns:a16="http://schemas.microsoft.com/office/drawing/2014/main" id="{C4EBFDBB-AA1D-0F4F-CF82-DF678C5ABC96}"/>
                  </a:ext>
                </a:extLst>
              </p:cNvPr>
              <p:cNvSpPr/>
              <p:nvPr/>
            </p:nvSpPr>
            <p:spPr>
              <a:xfrm>
                <a:off x="8045117" y="2188464"/>
                <a:ext cx="96253" cy="9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Oval 13">
                <a:extLst>
                  <a:ext uri="{FF2B5EF4-FFF2-40B4-BE49-F238E27FC236}">
                    <a16:creationId xmlns:a16="http://schemas.microsoft.com/office/drawing/2014/main" id="{7A25FF61-61D0-D3B6-1FFB-0AE6D229A70C}"/>
                  </a:ext>
                </a:extLst>
              </p:cNvPr>
              <p:cNvSpPr/>
              <p:nvPr/>
            </p:nvSpPr>
            <p:spPr>
              <a:xfrm>
                <a:off x="7884697" y="2188464"/>
                <a:ext cx="96253" cy="975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3" name="Group 32">
                <a:extLst>
                  <a:ext uri="{FF2B5EF4-FFF2-40B4-BE49-F238E27FC236}">
                    <a16:creationId xmlns:a16="http://schemas.microsoft.com/office/drawing/2014/main" id="{D1F50EEA-A4AB-CEB7-6217-239B72A1ED8B}"/>
                  </a:ext>
                </a:extLst>
              </p:cNvPr>
              <p:cNvGrpSpPr/>
              <p:nvPr/>
            </p:nvGrpSpPr>
            <p:grpSpPr>
              <a:xfrm>
                <a:off x="3389846" y="2188463"/>
                <a:ext cx="760095" cy="64390"/>
                <a:chOff x="3507105" y="2188463"/>
                <a:chExt cx="760095" cy="64390"/>
              </a:xfrm>
            </p:grpSpPr>
            <p:cxnSp>
              <p:nvCxnSpPr>
                <p:cNvPr id="23" name="Straight Connector 22">
                  <a:extLst>
                    <a:ext uri="{FF2B5EF4-FFF2-40B4-BE49-F238E27FC236}">
                      <a16:creationId xmlns:a16="http://schemas.microsoft.com/office/drawing/2014/main" id="{1D77A446-6F21-7B2D-66D7-8B69B76A104A}"/>
                    </a:ext>
                  </a:extLst>
                </p:cNvPr>
                <p:cNvCxnSpPr/>
                <p:nvPr/>
              </p:nvCxnSpPr>
              <p:spPr>
                <a:xfrm>
                  <a:off x="3529263" y="2188464"/>
                  <a:ext cx="737937" cy="0"/>
                </a:xfrm>
                <a:prstGeom prst="line">
                  <a:avLst/>
                </a:prstGeom>
              </p:spPr>
              <p:style>
                <a:lnRef idx="1">
                  <a:schemeClr val="dk1"/>
                </a:lnRef>
                <a:fillRef idx="0">
                  <a:schemeClr val="dk1"/>
                </a:fillRef>
                <a:effectRef idx="0">
                  <a:schemeClr val="dk1"/>
                </a:effectRef>
                <a:fontRef idx="minor">
                  <a:schemeClr val="tx1"/>
                </a:fontRef>
              </p:style>
            </p:cxnSp>
            <p:cxnSp>
              <p:nvCxnSpPr>
                <p:cNvPr id="26" name="Straight Connector 25">
                  <a:extLst>
                    <a:ext uri="{FF2B5EF4-FFF2-40B4-BE49-F238E27FC236}">
                      <a16:creationId xmlns:a16="http://schemas.microsoft.com/office/drawing/2014/main" id="{DB7BE202-70BB-9C67-707D-B20A899CD0D8}"/>
                    </a:ext>
                  </a:extLst>
                </p:cNvPr>
                <p:cNvCxnSpPr/>
                <p:nvPr/>
              </p:nvCxnSpPr>
              <p:spPr>
                <a:xfrm flipH="1">
                  <a:off x="3507105"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27" name="Straight Connector 26">
                  <a:extLst>
                    <a:ext uri="{FF2B5EF4-FFF2-40B4-BE49-F238E27FC236}">
                      <a16:creationId xmlns:a16="http://schemas.microsoft.com/office/drawing/2014/main" id="{D2EE4AC2-87CC-26D2-BFAC-9689DA8CE8E7}"/>
                    </a:ext>
                  </a:extLst>
                </p:cNvPr>
                <p:cNvCxnSpPr/>
                <p:nvPr/>
              </p:nvCxnSpPr>
              <p:spPr>
                <a:xfrm flipH="1">
                  <a:off x="3618897"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a:extLst>
                    <a:ext uri="{FF2B5EF4-FFF2-40B4-BE49-F238E27FC236}">
                      <a16:creationId xmlns:a16="http://schemas.microsoft.com/office/drawing/2014/main" id="{551FABA7-BADD-3556-B48C-AD009D55E102}"/>
                    </a:ext>
                  </a:extLst>
                </p:cNvPr>
                <p:cNvCxnSpPr/>
                <p:nvPr/>
              </p:nvCxnSpPr>
              <p:spPr>
                <a:xfrm flipH="1">
                  <a:off x="3730841"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a:extLst>
                    <a:ext uri="{FF2B5EF4-FFF2-40B4-BE49-F238E27FC236}">
                      <a16:creationId xmlns:a16="http://schemas.microsoft.com/office/drawing/2014/main" id="{73DDCF6D-0132-170F-8DC7-E3C63E873098}"/>
                    </a:ext>
                  </a:extLst>
                </p:cNvPr>
                <p:cNvCxnSpPr/>
                <p:nvPr/>
              </p:nvCxnSpPr>
              <p:spPr>
                <a:xfrm flipH="1">
                  <a:off x="3848023"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a:extLst>
                    <a:ext uri="{FF2B5EF4-FFF2-40B4-BE49-F238E27FC236}">
                      <a16:creationId xmlns:a16="http://schemas.microsoft.com/office/drawing/2014/main" id="{0DAF8604-EC8F-7350-88CF-F5597D059D17}"/>
                    </a:ext>
                  </a:extLst>
                </p:cNvPr>
                <p:cNvCxnSpPr/>
                <p:nvPr/>
              </p:nvCxnSpPr>
              <p:spPr>
                <a:xfrm flipH="1">
                  <a:off x="3967162" y="2195322"/>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77E3C883-649A-AEA2-3A9A-8BB3BEC17F12}"/>
                    </a:ext>
                  </a:extLst>
                </p:cNvPr>
                <p:cNvCxnSpPr/>
                <p:nvPr/>
              </p:nvCxnSpPr>
              <p:spPr>
                <a:xfrm flipH="1">
                  <a:off x="4079080" y="2190559"/>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6D603087-129B-4126-C139-5BC55BF5D079}"/>
                    </a:ext>
                  </a:extLst>
                </p:cNvPr>
                <p:cNvCxnSpPr/>
                <p:nvPr/>
              </p:nvCxnSpPr>
              <p:spPr>
                <a:xfrm flipH="1">
                  <a:off x="4182426" y="2194751"/>
                  <a:ext cx="78105" cy="57531"/>
                </a:xfrm>
                <a:prstGeom prst="line">
                  <a:avLst/>
                </a:prstGeom>
              </p:spPr>
              <p:style>
                <a:lnRef idx="1">
                  <a:schemeClr val="dk1"/>
                </a:lnRef>
                <a:fillRef idx="0">
                  <a:schemeClr val="dk1"/>
                </a:fillRef>
                <a:effectRef idx="0">
                  <a:schemeClr val="dk1"/>
                </a:effectRef>
                <a:fontRef idx="minor">
                  <a:schemeClr val="tx1"/>
                </a:fontRef>
              </p:style>
            </p:cxnSp>
          </p:grpSp>
          <p:grpSp>
            <p:nvGrpSpPr>
              <p:cNvPr id="34" name="Group 33">
                <a:extLst>
                  <a:ext uri="{FF2B5EF4-FFF2-40B4-BE49-F238E27FC236}">
                    <a16:creationId xmlns:a16="http://schemas.microsoft.com/office/drawing/2014/main" id="{640D6BA1-F0EB-0ED5-F214-F9AF0BAE3F73}"/>
                  </a:ext>
                </a:extLst>
              </p:cNvPr>
              <p:cNvGrpSpPr/>
              <p:nvPr/>
            </p:nvGrpSpPr>
            <p:grpSpPr>
              <a:xfrm>
                <a:off x="7632985" y="2292625"/>
                <a:ext cx="760095" cy="64390"/>
                <a:chOff x="3507105" y="2188463"/>
                <a:chExt cx="760095" cy="64390"/>
              </a:xfrm>
            </p:grpSpPr>
            <p:cxnSp>
              <p:nvCxnSpPr>
                <p:cNvPr id="35" name="Straight Connector 34">
                  <a:extLst>
                    <a:ext uri="{FF2B5EF4-FFF2-40B4-BE49-F238E27FC236}">
                      <a16:creationId xmlns:a16="http://schemas.microsoft.com/office/drawing/2014/main" id="{4175B6DC-EF8C-B1C8-A2D9-4D08825AAFAD}"/>
                    </a:ext>
                  </a:extLst>
                </p:cNvPr>
                <p:cNvCxnSpPr/>
                <p:nvPr/>
              </p:nvCxnSpPr>
              <p:spPr>
                <a:xfrm>
                  <a:off x="3529263" y="2188464"/>
                  <a:ext cx="737937" cy="0"/>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a:extLst>
                    <a:ext uri="{FF2B5EF4-FFF2-40B4-BE49-F238E27FC236}">
                      <a16:creationId xmlns:a16="http://schemas.microsoft.com/office/drawing/2014/main" id="{73B76946-4ACB-4A0C-082B-324F5B319EAC}"/>
                    </a:ext>
                  </a:extLst>
                </p:cNvPr>
                <p:cNvCxnSpPr/>
                <p:nvPr/>
              </p:nvCxnSpPr>
              <p:spPr>
                <a:xfrm flipH="1">
                  <a:off x="3507105"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a:extLst>
                    <a:ext uri="{FF2B5EF4-FFF2-40B4-BE49-F238E27FC236}">
                      <a16:creationId xmlns:a16="http://schemas.microsoft.com/office/drawing/2014/main" id="{44D03E6D-F11D-F14E-F39D-F455ABF2B3CF}"/>
                    </a:ext>
                  </a:extLst>
                </p:cNvPr>
                <p:cNvCxnSpPr/>
                <p:nvPr/>
              </p:nvCxnSpPr>
              <p:spPr>
                <a:xfrm flipH="1">
                  <a:off x="3618897" y="2188464"/>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8" name="Straight Connector 37">
                  <a:extLst>
                    <a:ext uri="{FF2B5EF4-FFF2-40B4-BE49-F238E27FC236}">
                      <a16:creationId xmlns:a16="http://schemas.microsoft.com/office/drawing/2014/main" id="{2E880AF7-27C7-CEFB-296A-EB2E57E2531B}"/>
                    </a:ext>
                  </a:extLst>
                </p:cNvPr>
                <p:cNvCxnSpPr/>
                <p:nvPr/>
              </p:nvCxnSpPr>
              <p:spPr>
                <a:xfrm flipH="1">
                  <a:off x="3730841"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39" name="Straight Connector 38">
                  <a:extLst>
                    <a:ext uri="{FF2B5EF4-FFF2-40B4-BE49-F238E27FC236}">
                      <a16:creationId xmlns:a16="http://schemas.microsoft.com/office/drawing/2014/main" id="{D5FBF5F3-0EDF-2717-EEFC-B251EB7321C0}"/>
                    </a:ext>
                  </a:extLst>
                </p:cNvPr>
                <p:cNvCxnSpPr/>
                <p:nvPr/>
              </p:nvCxnSpPr>
              <p:spPr>
                <a:xfrm flipH="1">
                  <a:off x="3848023" y="2188463"/>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40" name="Straight Connector 39">
                  <a:extLst>
                    <a:ext uri="{FF2B5EF4-FFF2-40B4-BE49-F238E27FC236}">
                      <a16:creationId xmlns:a16="http://schemas.microsoft.com/office/drawing/2014/main" id="{15F6F9FD-2C00-FEB0-3FA7-2164D9FE5AAF}"/>
                    </a:ext>
                  </a:extLst>
                </p:cNvPr>
                <p:cNvCxnSpPr/>
                <p:nvPr/>
              </p:nvCxnSpPr>
              <p:spPr>
                <a:xfrm flipH="1">
                  <a:off x="3967162" y="2195322"/>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41" name="Straight Connector 40">
                  <a:extLst>
                    <a:ext uri="{FF2B5EF4-FFF2-40B4-BE49-F238E27FC236}">
                      <a16:creationId xmlns:a16="http://schemas.microsoft.com/office/drawing/2014/main" id="{BAAC3BBB-6331-057A-334B-8D3499C22999}"/>
                    </a:ext>
                  </a:extLst>
                </p:cNvPr>
                <p:cNvCxnSpPr/>
                <p:nvPr/>
              </p:nvCxnSpPr>
              <p:spPr>
                <a:xfrm flipH="1">
                  <a:off x="4079080" y="2190559"/>
                  <a:ext cx="78105" cy="57531"/>
                </a:xfrm>
                <a:prstGeom prst="line">
                  <a:avLst/>
                </a:prstGeom>
              </p:spPr>
              <p:style>
                <a:lnRef idx="1">
                  <a:schemeClr val="dk1"/>
                </a:lnRef>
                <a:fillRef idx="0">
                  <a:schemeClr val="dk1"/>
                </a:fillRef>
                <a:effectRef idx="0">
                  <a:schemeClr val="dk1"/>
                </a:effectRef>
                <a:fontRef idx="minor">
                  <a:schemeClr val="tx1"/>
                </a:fontRef>
              </p:style>
            </p:cxnSp>
            <p:cxnSp>
              <p:nvCxnSpPr>
                <p:cNvPr id="42" name="Straight Connector 41">
                  <a:extLst>
                    <a:ext uri="{FF2B5EF4-FFF2-40B4-BE49-F238E27FC236}">
                      <a16:creationId xmlns:a16="http://schemas.microsoft.com/office/drawing/2014/main" id="{84BADFC1-D85B-EC2C-019F-107F057D6364}"/>
                    </a:ext>
                  </a:extLst>
                </p:cNvPr>
                <p:cNvCxnSpPr/>
                <p:nvPr/>
              </p:nvCxnSpPr>
              <p:spPr>
                <a:xfrm flipH="1">
                  <a:off x="4182426" y="2194751"/>
                  <a:ext cx="78105" cy="57531"/>
                </a:xfrm>
                <a:prstGeom prst="line">
                  <a:avLst/>
                </a:prstGeom>
              </p:spPr>
              <p:style>
                <a:lnRef idx="1">
                  <a:schemeClr val="dk1"/>
                </a:lnRef>
                <a:fillRef idx="0">
                  <a:schemeClr val="dk1"/>
                </a:fillRef>
                <a:effectRef idx="0">
                  <a:schemeClr val="dk1"/>
                </a:effectRef>
                <a:fontRef idx="minor">
                  <a:schemeClr val="tx1"/>
                </a:fontRef>
              </p:style>
            </p:cxnSp>
          </p:grpSp>
          <p:cxnSp>
            <p:nvCxnSpPr>
              <p:cNvPr id="44" name="Straight Arrow Connector 43">
                <a:extLst>
                  <a:ext uri="{FF2B5EF4-FFF2-40B4-BE49-F238E27FC236}">
                    <a16:creationId xmlns:a16="http://schemas.microsoft.com/office/drawing/2014/main" id="{1F215DDA-A84A-1E53-7E4E-8F3DD8914FEE}"/>
                  </a:ext>
                </a:extLst>
              </p:cNvPr>
              <p:cNvCxnSpPr/>
              <p:nvPr/>
            </p:nvCxnSpPr>
            <p:spPr>
              <a:xfrm>
                <a:off x="4974803" y="906379"/>
                <a:ext cx="0" cy="858252"/>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45" name="TextBox 44">
                <a:extLst>
                  <a:ext uri="{FF2B5EF4-FFF2-40B4-BE49-F238E27FC236}">
                    <a16:creationId xmlns:a16="http://schemas.microsoft.com/office/drawing/2014/main" id="{866BD032-53B0-C094-2E48-787323494020}"/>
                  </a:ext>
                </a:extLst>
              </p:cNvPr>
              <p:cNvSpPr txBox="1"/>
              <p:nvPr/>
            </p:nvSpPr>
            <p:spPr>
              <a:xfrm>
                <a:off x="5061284" y="906379"/>
                <a:ext cx="762000" cy="369332"/>
              </a:xfrm>
              <a:prstGeom prst="rect">
                <a:avLst/>
              </a:prstGeom>
              <a:noFill/>
            </p:spPr>
            <p:txBody>
              <a:bodyPr wrap="square" rtlCol="0">
                <a:spAutoFit/>
              </a:bodyPr>
              <a:lstStyle/>
              <a:p>
                <a:r>
                  <a:rPr lang="en-US" dirty="0"/>
                  <a:t>90KN</a:t>
                </a:r>
                <a:endParaRPr lang="en-IN" dirty="0"/>
              </a:p>
            </p:txBody>
          </p:sp>
          <p:cxnSp>
            <p:nvCxnSpPr>
              <p:cNvPr id="47" name="Straight Arrow Connector 46">
                <a:extLst>
                  <a:ext uri="{FF2B5EF4-FFF2-40B4-BE49-F238E27FC236}">
                    <a16:creationId xmlns:a16="http://schemas.microsoft.com/office/drawing/2014/main" id="{D95E8F91-1220-0E9F-D4F0-B15C27429FA4}"/>
                  </a:ext>
                </a:extLst>
              </p:cNvPr>
              <p:cNvCxnSpPr>
                <a:cxnSpLocks/>
              </p:cNvCxnSpPr>
              <p:nvPr/>
            </p:nvCxnSpPr>
            <p:spPr>
              <a:xfrm>
                <a:off x="2642935" y="1427514"/>
                <a:ext cx="1138036"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115E42D-59C3-8029-C686-E719975A8E6B}"/>
                  </a:ext>
                </a:extLst>
              </p:cNvPr>
              <p:cNvCxnSpPr>
                <a:cxnSpLocks/>
              </p:cNvCxnSpPr>
              <p:nvPr/>
            </p:nvCxnSpPr>
            <p:spPr>
              <a:xfrm>
                <a:off x="2642935" y="906379"/>
                <a:ext cx="2331868"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485DAD62-575E-D2EC-260B-4B3A9F786670}"/>
                  </a:ext>
                </a:extLst>
              </p:cNvPr>
              <p:cNvCxnSpPr>
                <a:cxnSpLocks/>
              </p:cNvCxnSpPr>
              <p:nvPr/>
            </p:nvCxnSpPr>
            <p:spPr>
              <a:xfrm>
                <a:off x="2642935" y="2438167"/>
                <a:ext cx="5402182"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E1687B11-8B1F-0B0B-9AB0-899A6248C2D3}"/>
                  </a:ext>
                </a:extLst>
              </p:cNvPr>
              <p:cNvSpPr txBox="1"/>
              <p:nvPr/>
            </p:nvSpPr>
            <p:spPr>
              <a:xfrm>
                <a:off x="3015916" y="1121665"/>
                <a:ext cx="563827" cy="369332"/>
              </a:xfrm>
              <a:prstGeom prst="rect">
                <a:avLst/>
              </a:prstGeom>
              <a:noFill/>
            </p:spPr>
            <p:txBody>
              <a:bodyPr wrap="square" rtlCol="0">
                <a:spAutoFit/>
              </a:bodyPr>
              <a:lstStyle/>
              <a:p>
                <a:r>
                  <a:rPr lang="en-US" dirty="0"/>
                  <a:t>A</a:t>
                </a:r>
                <a:endParaRPr lang="en-IN" dirty="0"/>
              </a:p>
            </p:txBody>
          </p:sp>
          <p:sp>
            <p:nvSpPr>
              <p:cNvPr id="55" name="TextBox 54">
                <a:extLst>
                  <a:ext uri="{FF2B5EF4-FFF2-40B4-BE49-F238E27FC236}">
                    <a16:creationId xmlns:a16="http://schemas.microsoft.com/office/drawing/2014/main" id="{A1E1054A-D407-CD3F-F3D4-D6AB0D854C4F}"/>
                  </a:ext>
                </a:extLst>
              </p:cNvPr>
              <p:cNvSpPr txBox="1"/>
              <p:nvPr/>
            </p:nvSpPr>
            <p:spPr>
              <a:xfrm>
                <a:off x="3499058" y="537047"/>
                <a:ext cx="563827" cy="369332"/>
              </a:xfrm>
              <a:prstGeom prst="rect">
                <a:avLst/>
              </a:prstGeom>
              <a:noFill/>
            </p:spPr>
            <p:txBody>
              <a:bodyPr wrap="square" rtlCol="0">
                <a:spAutoFit/>
              </a:bodyPr>
              <a:lstStyle/>
              <a:p>
                <a:r>
                  <a:rPr lang="en-US" dirty="0" err="1"/>
                  <a:t>x</a:t>
                </a:r>
                <a:r>
                  <a:rPr lang="en-US" baseline="-25000" dirty="0" err="1"/>
                  <a:t>p</a:t>
                </a:r>
                <a:endParaRPr lang="en-IN" baseline="-25000" dirty="0"/>
              </a:p>
            </p:txBody>
          </p:sp>
          <p:sp>
            <p:nvSpPr>
              <p:cNvPr id="56" name="TextBox 55">
                <a:extLst>
                  <a:ext uri="{FF2B5EF4-FFF2-40B4-BE49-F238E27FC236}">
                    <a16:creationId xmlns:a16="http://schemas.microsoft.com/office/drawing/2014/main" id="{89538740-9FBD-5682-4B2D-A116F20C69E5}"/>
                  </a:ext>
                </a:extLst>
              </p:cNvPr>
              <p:cNvSpPr txBox="1"/>
              <p:nvPr/>
            </p:nvSpPr>
            <p:spPr>
              <a:xfrm>
                <a:off x="5055168" y="2431430"/>
                <a:ext cx="625642" cy="369332"/>
              </a:xfrm>
              <a:prstGeom prst="rect">
                <a:avLst/>
              </a:prstGeom>
              <a:noFill/>
            </p:spPr>
            <p:txBody>
              <a:bodyPr wrap="square" rtlCol="0">
                <a:spAutoFit/>
              </a:bodyPr>
              <a:lstStyle/>
              <a:p>
                <a:r>
                  <a:rPr lang="en-US" dirty="0"/>
                  <a:t>B</a:t>
                </a:r>
                <a:endParaRPr lang="en-IN" dirty="0"/>
              </a:p>
            </p:txBody>
          </p:sp>
          <p:cxnSp>
            <p:nvCxnSpPr>
              <p:cNvPr id="59" name="Straight Connector 58">
                <a:extLst>
                  <a:ext uri="{FF2B5EF4-FFF2-40B4-BE49-F238E27FC236}">
                    <a16:creationId xmlns:a16="http://schemas.microsoft.com/office/drawing/2014/main" id="{6CA8635F-9643-00E2-F299-7CC2D615F51B}"/>
                  </a:ext>
                </a:extLst>
              </p:cNvPr>
              <p:cNvCxnSpPr>
                <a:cxnSpLocks/>
              </p:cNvCxnSpPr>
              <p:nvPr/>
            </p:nvCxnSpPr>
            <p:spPr>
              <a:xfrm flipV="1">
                <a:off x="2642935" y="673768"/>
                <a:ext cx="0" cy="2045551"/>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71" name="Group 70">
              <a:extLst>
                <a:ext uri="{FF2B5EF4-FFF2-40B4-BE49-F238E27FC236}">
                  <a16:creationId xmlns:a16="http://schemas.microsoft.com/office/drawing/2014/main" id="{BD6108E3-ADFE-384C-56E9-F6C6FA30CC81}"/>
                </a:ext>
              </a:extLst>
            </p:cNvPr>
            <p:cNvGrpSpPr/>
            <p:nvPr/>
          </p:nvGrpSpPr>
          <p:grpSpPr>
            <a:xfrm>
              <a:off x="3774092" y="2276476"/>
              <a:ext cx="5231920" cy="733826"/>
              <a:chOff x="3774092" y="2276476"/>
              <a:chExt cx="5231920" cy="733826"/>
            </a:xfrm>
          </p:grpSpPr>
          <p:cxnSp>
            <p:nvCxnSpPr>
              <p:cNvPr id="66" name="Straight Arrow Connector 65">
                <a:extLst>
                  <a:ext uri="{FF2B5EF4-FFF2-40B4-BE49-F238E27FC236}">
                    <a16:creationId xmlns:a16="http://schemas.microsoft.com/office/drawing/2014/main" id="{9FF7EFE0-5371-7506-BB2F-9137629B2DD5}"/>
                  </a:ext>
                </a:extLst>
              </p:cNvPr>
              <p:cNvCxnSpPr>
                <a:cxnSpLocks/>
              </p:cNvCxnSpPr>
              <p:nvPr/>
            </p:nvCxnSpPr>
            <p:spPr>
              <a:xfrm flipH="1" flipV="1">
                <a:off x="3774092" y="2276476"/>
                <a:ext cx="13757" cy="6466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0402B192-7BCF-197E-BBE5-D02E99CEBA0A}"/>
                  </a:ext>
                </a:extLst>
              </p:cNvPr>
              <p:cNvCxnSpPr>
                <a:cxnSpLocks/>
              </p:cNvCxnSpPr>
              <p:nvPr/>
            </p:nvCxnSpPr>
            <p:spPr>
              <a:xfrm flipH="1" flipV="1">
                <a:off x="8010354" y="2363615"/>
                <a:ext cx="13757" cy="646687"/>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69" name="TextBox 68">
                <a:extLst>
                  <a:ext uri="{FF2B5EF4-FFF2-40B4-BE49-F238E27FC236}">
                    <a16:creationId xmlns:a16="http://schemas.microsoft.com/office/drawing/2014/main" id="{51C00710-3860-38F1-18AE-01FA7E0FAF63}"/>
                  </a:ext>
                </a:extLst>
              </p:cNvPr>
              <p:cNvSpPr txBox="1"/>
              <p:nvPr/>
            </p:nvSpPr>
            <p:spPr>
              <a:xfrm>
                <a:off x="8244012" y="2616096"/>
                <a:ext cx="762000" cy="369332"/>
              </a:xfrm>
              <a:prstGeom prst="rect">
                <a:avLst/>
              </a:prstGeom>
              <a:noFill/>
            </p:spPr>
            <p:txBody>
              <a:bodyPr wrap="square" rtlCol="0">
                <a:spAutoFit/>
              </a:bodyPr>
              <a:lstStyle/>
              <a:p>
                <a:r>
                  <a:rPr lang="en-US" dirty="0" err="1"/>
                  <a:t>Vb</a:t>
                </a:r>
                <a:endParaRPr lang="en-IN" dirty="0"/>
              </a:p>
            </p:txBody>
          </p:sp>
          <p:sp>
            <p:nvSpPr>
              <p:cNvPr id="70" name="TextBox 69">
                <a:extLst>
                  <a:ext uri="{FF2B5EF4-FFF2-40B4-BE49-F238E27FC236}">
                    <a16:creationId xmlns:a16="http://schemas.microsoft.com/office/drawing/2014/main" id="{C44DFC8D-21F1-9230-FCF7-D88C542F78A7}"/>
                  </a:ext>
                </a:extLst>
              </p:cNvPr>
              <p:cNvSpPr txBox="1"/>
              <p:nvPr/>
            </p:nvSpPr>
            <p:spPr>
              <a:xfrm>
                <a:off x="3849903" y="2616096"/>
                <a:ext cx="762000" cy="369332"/>
              </a:xfrm>
              <a:prstGeom prst="rect">
                <a:avLst/>
              </a:prstGeom>
              <a:noFill/>
            </p:spPr>
            <p:txBody>
              <a:bodyPr wrap="square" rtlCol="0">
                <a:spAutoFit/>
              </a:bodyPr>
              <a:lstStyle/>
              <a:p>
                <a:r>
                  <a:rPr lang="en-US" dirty="0" err="1"/>
                  <a:t>Va</a:t>
                </a:r>
                <a:endParaRPr lang="en-IN" dirty="0"/>
              </a:p>
            </p:txBody>
          </p:sp>
        </p:grpSp>
      </p:grpSp>
      <p:sp>
        <p:nvSpPr>
          <p:cNvPr id="2" name="Rectangle 1">
            <a:extLst>
              <a:ext uri="{FF2B5EF4-FFF2-40B4-BE49-F238E27FC236}">
                <a16:creationId xmlns:a16="http://schemas.microsoft.com/office/drawing/2014/main" id="{B3B0CCAD-EACB-4C1F-DACA-B2C45A8D009B}"/>
              </a:ext>
            </a:extLst>
          </p:cNvPr>
          <p:cNvSpPr/>
          <p:nvPr/>
        </p:nvSpPr>
        <p:spPr>
          <a:xfrm>
            <a:off x="1066800" y="4698387"/>
            <a:ext cx="1195134" cy="215286"/>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Rectangle 2">
            <a:extLst>
              <a:ext uri="{FF2B5EF4-FFF2-40B4-BE49-F238E27FC236}">
                <a16:creationId xmlns:a16="http://schemas.microsoft.com/office/drawing/2014/main" id="{0B1FFD14-6E80-4E58-91FD-320F672C0C4C}"/>
              </a:ext>
            </a:extLst>
          </p:cNvPr>
          <p:cNvSpPr/>
          <p:nvPr/>
        </p:nvSpPr>
        <p:spPr>
          <a:xfrm>
            <a:off x="1066799" y="5074094"/>
            <a:ext cx="1002632" cy="187920"/>
          </a:xfrm>
          <a:prstGeom prst="rect">
            <a:avLst/>
          </a:prstGeom>
          <a:noFill/>
          <a:ln>
            <a:solidFill>
              <a:srgbClr val="0070C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 name="Title 1">
            <a:extLst>
              <a:ext uri="{FF2B5EF4-FFF2-40B4-BE49-F238E27FC236}">
                <a16:creationId xmlns:a16="http://schemas.microsoft.com/office/drawing/2014/main" id="{DD0244AC-B267-D3CB-CE1A-60D4EFA137E7}"/>
              </a:ext>
            </a:extLst>
          </p:cNvPr>
          <p:cNvSpPr>
            <a:spLocks noGrp="1"/>
          </p:cNvSpPr>
          <p:nvPr>
            <p:ph type="title"/>
          </p:nvPr>
        </p:nvSpPr>
        <p:spPr>
          <a:xfrm>
            <a:off x="581192" y="1383945"/>
            <a:ext cx="2779629" cy="468918"/>
          </a:xfrm>
        </p:spPr>
        <p:txBody>
          <a:bodyPr>
            <a:normAutofit fontScale="90000"/>
          </a:bodyPr>
          <a:lstStyle/>
          <a:p>
            <a:r>
              <a:rPr lang="en-IN" dirty="0"/>
              <a:t>Point loads</a:t>
            </a:r>
          </a:p>
        </p:txBody>
      </p:sp>
    </p:spTree>
    <p:extLst>
      <p:ext uri="{BB962C8B-B14F-4D97-AF65-F5344CB8AC3E}">
        <p14:creationId xmlns:p14="http://schemas.microsoft.com/office/powerpoint/2010/main" val="76349528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{00985D6F-C15E-4274-B73E-F270682DE1A4}tf33552983_win32</Template>
  <TotalTime>1755</TotalTime>
  <Words>3560</Words>
  <Application>Microsoft Office PowerPoint</Application>
  <PresentationFormat>Widescreen</PresentationFormat>
  <Paragraphs>503</Paragraphs>
  <Slides>33</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33</vt:i4>
      </vt:variant>
    </vt:vector>
  </HeadingPairs>
  <TitlesOfParts>
    <vt:vector size="43" baseType="lpstr">
      <vt:lpstr>Agency FB</vt:lpstr>
      <vt:lpstr>Arial</vt:lpstr>
      <vt:lpstr>Franklin Gothic Book</vt:lpstr>
      <vt:lpstr>Franklin Gothic Demi</vt:lpstr>
      <vt:lpstr>helvetica neue</vt:lpstr>
      <vt:lpstr>Roboto</vt:lpstr>
      <vt:lpstr>Times New Roman</vt:lpstr>
      <vt:lpstr>Wingdings</vt:lpstr>
      <vt:lpstr>Wingdings 2</vt:lpstr>
      <vt:lpstr>DividendVTI</vt:lpstr>
      <vt:lpstr>Displaying Shear force, Bending moment &amp; Deflection diagram for Statically determinate beam using python</vt:lpstr>
      <vt:lpstr>Abstact</vt:lpstr>
      <vt:lpstr>Introduction</vt:lpstr>
      <vt:lpstr>Literature review</vt:lpstr>
      <vt:lpstr>Requirements</vt:lpstr>
      <vt:lpstr>Methodology</vt:lpstr>
      <vt:lpstr>PowerPoint Presentation</vt:lpstr>
      <vt:lpstr>Process</vt:lpstr>
      <vt:lpstr>Point loads</vt:lpstr>
      <vt:lpstr>PowerPoint Presentation</vt:lpstr>
      <vt:lpstr>PowerPoint Presentation</vt:lpstr>
      <vt:lpstr>PowerPoint Presentation</vt:lpstr>
      <vt:lpstr>Point moments</vt:lpstr>
      <vt:lpstr>PowerPoint Presentation</vt:lpstr>
      <vt:lpstr>PowerPoint Presentation</vt:lpstr>
      <vt:lpstr>PowerPoint Presentation</vt:lpstr>
      <vt:lpstr>Uniformly distributed load</vt:lpstr>
      <vt:lpstr>PowerPoint Presentation</vt:lpstr>
      <vt:lpstr>Varying distributed loads </vt:lpstr>
      <vt:lpstr>PowerPoint Presentation</vt:lpstr>
      <vt:lpstr>PowerPoint Presentation</vt:lpstr>
      <vt:lpstr>Trapezoidal distribution load</vt:lpstr>
      <vt:lpstr>PowerPoint Presentation</vt:lpstr>
      <vt:lpstr>PowerPoint Presentation</vt:lpstr>
      <vt:lpstr>Deflection of beams using Numerical approach</vt:lpstr>
      <vt:lpstr>PowerPoint Presentation</vt:lpstr>
      <vt:lpstr>Deflection calculation process</vt:lpstr>
      <vt:lpstr>PowerPoint Presentation</vt:lpstr>
      <vt:lpstr>Plotting and printing</vt:lpstr>
      <vt:lpstr>PowerPoint Presentation</vt:lpstr>
      <vt:lpstr>PowerPoint Presentation</vt:lpstr>
      <vt:lpstr>PowerPoint Presentation</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Shear force, Bending moment, Deflection diagram of Statically determinate beam</dc:title>
  <dc:creator>Mohammed Mahboob</dc:creator>
  <cp:lastModifiedBy>Dell</cp:lastModifiedBy>
  <cp:revision>11</cp:revision>
  <dcterms:created xsi:type="dcterms:W3CDTF">2022-10-20T15:13:09Z</dcterms:created>
  <dcterms:modified xsi:type="dcterms:W3CDTF">2024-06-28T11:29:00Z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