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p:scale>
          <a:sx n="90" d="100"/>
          <a:sy n="90" d="100"/>
        </p:scale>
        <p:origin x="-39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xmlns=""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xmlns="" id="{CF666AE8-A5E4-529C-376D-A7F21A81DCA8}"/>
              </a:ext>
            </a:extLst>
          </p:cNvPr>
          <p:cNvSpPr>
            <a:spLocks noGrp="1"/>
          </p:cNvSpPr>
          <p:nvPr>
            <p:ph type="dt" sz="half" idx="10"/>
          </p:nvPr>
        </p:nvSpPr>
        <p:spPr/>
        <p:txBody>
          <a:bodyPr/>
          <a:lstStyle/>
          <a:p>
            <a:fld id="{6670FE10-F406-47AF-8AE1-E9BA4C7E25F2}" type="datetimeFigureOut">
              <a:rPr lang="en-GB" smtClean="0"/>
              <a:t>18/06/2023</a:t>
            </a:fld>
            <a:endParaRPr lang="en-GB" dirty="0"/>
          </a:p>
        </p:txBody>
      </p:sp>
      <p:sp>
        <p:nvSpPr>
          <p:cNvPr id="5" name="Footer Placeholder 4">
            <a:extLst>
              <a:ext uri="{FF2B5EF4-FFF2-40B4-BE49-F238E27FC236}">
                <a16:creationId xmlns:a16="http://schemas.microsoft.com/office/drawing/2014/main" xmlns=""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xmlns=""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xmlns=""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79DCAC13-CEF5-615F-7188-2FF616782B18}"/>
              </a:ext>
            </a:extLst>
          </p:cNvPr>
          <p:cNvSpPr>
            <a:spLocks noGrp="1"/>
          </p:cNvSpPr>
          <p:nvPr>
            <p:ph type="dt" sz="half" idx="10"/>
          </p:nvPr>
        </p:nvSpPr>
        <p:spPr/>
        <p:txBody>
          <a:bodyPr/>
          <a:lstStyle/>
          <a:p>
            <a:fld id="{6670FE10-F406-47AF-8AE1-E9BA4C7E25F2}" type="datetimeFigureOut">
              <a:rPr lang="en-GB" smtClean="0"/>
              <a:t>18/06/2023</a:t>
            </a:fld>
            <a:endParaRPr lang="en-GB"/>
          </a:p>
        </p:txBody>
      </p:sp>
      <p:sp>
        <p:nvSpPr>
          <p:cNvPr id="5" name="Footer Placeholder 4">
            <a:extLst>
              <a:ext uri="{FF2B5EF4-FFF2-40B4-BE49-F238E27FC236}">
                <a16:creationId xmlns:a16="http://schemas.microsoft.com/office/drawing/2014/main" xmlns=""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D6F2C76B-2410-6DF5-E769-3F1375B9F60C}"/>
              </a:ext>
            </a:extLst>
          </p:cNvPr>
          <p:cNvSpPr>
            <a:spLocks noGrp="1"/>
          </p:cNvSpPr>
          <p:nvPr>
            <p:ph type="dt" sz="half" idx="10"/>
          </p:nvPr>
        </p:nvSpPr>
        <p:spPr/>
        <p:txBody>
          <a:bodyPr/>
          <a:lstStyle/>
          <a:p>
            <a:fld id="{6670FE10-F406-47AF-8AE1-E9BA4C7E25F2}" type="datetimeFigureOut">
              <a:rPr lang="en-GB" smtClean="0"/>
              <a:t>18/06/2023</a:t>
            </a:fld>
            <a:endParaRPr lang="en-GB"/>
          </a:p>
        </p:txBody>
      </p:sp>
      <p:sp>
        <p:nvSpPr>
          <p:cNvPr id="5" name="Footer Placeholder 4">
            <a:extLst>
              <a:ext uri="{FF2B5EF4-FFF2-40B4-BE49-F238E27FC236}">
                <a16:creationId xmlns:a16="http://schemas.microsoft.com/office/drawing/2014/main" xmlns=""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2056992-9D89-2C0C-4C2C-BAE80A944102}"/>
              </a:ext>
            </a:extLst>
          </p:cNvPr>
          <p:cNvSpPr>
            <a:spLocks noGrp="1"/>
          </p:cNvSpPr>
          <p:nvPr>
            <p:ph type="dt" sz="half" idx="10"/>
          </p:nvPr>
        </p:nvSpPr>
        <p:spPr/>
        <p:txBody>
          <a:bodyPr/>
          <a:lstStyle/>
          <a:p>
            <a:fld id="{6670FE10-F406-47AF-8AE1-E9BA4C7E25F2}" type="datetimeFigureOut">
              <a:rPr lang="en-GB" smtClean="0"/>
              <a:t>18/06/2023</a:t>
            </a:fld>
            <a:endParaRPr lang="en-GB"/>
          </a:p>
        </p:txBody>
      </p:sp>
      <p:sp>
        <p:nvSpPr>
          <p:cNvPr id="5" name="Footer Placeholder 4">
            <a:extLst>
              <a:ext uri="{FF2B5EF4-FFF2-40B4-BE49-F238E27FC236}">
                <a16:creationId xmlns:a16="http://schemas.microsoft.com/office/drawing/2014/main" xmlns=""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xmlns=""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E42C001-3FCB-0E6B-9E1F-20622B91CBC3}"/>
              </a:ext>
            </a:extLst>
          </p:cNvPr>
          <p:cNvSpPr>
            <a:spLocks noGrp="1"/>
          </p:cNvSpPr>
          <p:nvPr>
            <p:ph type="dt" sz="half" idx="10"/>
          </p:nvPr>
        </p:nvSpPr>
        <p:spPr/>
        <p:txBody>
          <a:bodyPr/>
          <a:lstStyle/>
          <a:p>
            <a:fld id="{6670FE10-F406-47AF-8AE1-E9BA4C7E25F2}" type="datetimeFigureOut">
              <a:rPr lang="en-GB" smtClean="0"/>
              <a:t>18/06/2023</a:t>
            </a:fld>
            <a:endParaRPr lang="en-GB"/>
          </a:p>
        </p:txBody>
      </p:sp>
      <p:sp>
        <p:nvSpPr>
          <p:cNvPr id="5" name="Footer Placeholder 4">
            <a:extLst>
              <a:ext uri="{FF2B5EF4-FFF2-40B4-BE49-F238E27FC236}">
                <a16:creationId xmlns:a16="http://schemas.microsoft.com/office/drawing/2014/main" xmlns=""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70BDE4EC-111C-93BE-1438-6CDC2E8FCC78}"/>
              </a:ext>
            </a:extLst>
          </p:cNvPr>
          <p:cNvSpPr>
            <a:spLocks noGrp="1"/>
          </p:cNvSpPr>
          <p:nvPr>
            <p:ph type="dt" sz="half" idx="10"/>
          </p:nvPr>
        </p:nvSpPr>
        <p:spPr/>
        <p:txBody>
          <a:bodyPr/>
          <a:lstStyle/>
          <a:p>
            <a:fld id="{6670FE10-F406-47AF-8AE1-E9BA4C7E25F2}" type="datetimeFigureOut">
              <a:rPr lang="en-GB" smtClean="0"/>
              <a:t>18/06/2023</a:t>
            </a:fld>
            <a:endParaRPr lang="en-GB"/>
          </a:p>
        </p:txBody>
      </p:sp>
      <p:sp>
        <p:nvSpPr>
          <p:cNvPr id="6" name="Footer Placeholder 5">
            <a:extLst>
              <a:ext uri="{FF2B5EF4-FFF2-40B4-BE49-F238E27FC236}">
                <a16:creationId xmlns:a16="http://schemas.microsoft.com/office/drawing/2014/main" xmlns=""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7BCFE2E4-8192-9EA2-4489-80F4A15EFB6B}"/>
              </a:ext>
            </a:extLst>
          </p:cNvPr>
          <p:cNvSpPr>
            <a:spLocks noGrp="1"/>
          </p:cNvSpPr>
          <p:nvPr>
            <p:ph type="dt" sz="half" idx="10"/>
          </p:nvPr>
        </p:nvSpPr>
        <p:spPr/>
        <p:txBody>
          <a:bodyPr/>
          <a:lstStyle/>
          <a:p>
            <a:fld id="{6670FE10-F406-47AF-8AE1-E9BA4C7E25F2}" type="datetimeFigureOut">
              <a:rPr lang="en-GB" smtClean="0"/>
              <a:t>18/06/2023</a:t>
            </a:fld>
            <a:endParaRPr lang="en-GB"/>
          </a:p>
        </p:txBody>
      </p:sp>
      <p:sp>
        <p:nvSpPr>
          <p:cNvPr id="8" name="Footer Placeholder 7">
            <a:extLst>
              <a:ext uri="{FF2B5EF4-FFF2-40B4-BE49-F238E27FC236}">
                <a16:creationId xmlns:a16="http://schemas.microsoft.com/office/drawing/2014/main" xmlns=""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0F1CEF92-A5CC-B946-CAFC-8C36EB5A1CA9}"/>
              </a:ext>
            </a:extLst>
          </p:cNvPr>
          <p:cNvSpPr>
            <a:spLocks noGrp="1"/>
          </p:cNvSpPr>
          <p:nvPr>
            <p:ph type="dt" sz="half" idx="10"/>
          </p:nvPr>
        </p:nvSpPr>
        <p:spPr/>
        <p:txBody>
          <a:bodyPr/>
          <a:lstStyle/>
          <a:p>
            <a:fld id="{6670FE10-F406-47AF-8AE1-E9BA4C7E25F2}" type="datetimeFigureOut">
              <a:rPr lang="en-GB" smtClean="0"/>
              <a:t>18/06/2023</a:t>
            </a:fld>
            <a:endParaRPr lang="en-GB"/>
          </a:p>
        </p:txBody>
      </p:sp>
      <p:sp>
        <p:nvSpPr>
          <p:cNvPr id="4" name="Footer Placeholder 3">
            <a:extLst>
              <a:ext uri="{FF2B5EF4-FFF2-40B4-BE49-F238E27FC236}">
                <a16:creationId xmlns:a16="http://schemas.microsoft.com/office/drawing/2014/main" xmlns=""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730EC6A-6AD6-AA45-F17C-03F69F0BC0B1}"/>
              </a:ext>
            </a:extLst>
          </p:cNvPr>
          <p:cNvSpPr>
            <a:spLocks noGrp="1"/>
          </p:cNvSpPr>
          <p:nvPr>
            <p:ph type="dt" sz="half" idx="10"/>
          </p:nvPr>
        </p:nvSpPr>
        <p:spPr/>
        <p:txBody>
          <a:bodyPr/>
          <a:lstStyle/>
          <a:p>
            <a:fld id="{6670FE10-F406-47AF-8AE1-E9BA4C7E25F2}" type="datetimeFigureOut">
              <a:rPr lang="en-GB" smtClean="0"/>
              <a:t>18/06/2023</a:t>
            </a:fld>
            <a:endParaRPr lang="en-GB"/>
          </a:p>
        </p:txBody>
      </p:sp>
      <p:sp>
        <p:nvSpPr>
          <p:cNvPr id="3" name="Footer Placeholder 2">
            <a:extLst>
              <a:ext uri="{FF2B5EF4-FFF2-40B4-BE49-F238E27FC236}">
                <a16:creationId xmlns:a16="http://schemas.microsoft.com/office/drawing/2014/main" xmlns=""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6D2A4C-20E2-A896-97ED-F88A7A2385FF}"/>
              </a:ext>
            </a:extLst>
          </p:cNvPr>
          <p:cNvSpPr>
            <a:spLocks noGrp="1"/>
          </p:cNvSpPr>
          <p:nvPr>
            <p:ph type="dt" sz="half" idx="10"/>
          </p:nvPr>
        </p:nvSpPr>
        <p:spPr/>
        <p:txBody>
          <a:bodyPr/>
          <a:lstStyle/>
          <a:p>
            <a:fld id="{6670FE10-F406-47AF-8AE1-E9BA4C7E25F2}" type="datetimeFigureOut">
              <a:rPr lang="en-GB" smtClean="0"/>
              <a:t>18/06/2023</a:t>
            </a:fld>
            <a:endParaRPr lang="en-GB"/>
          </a:p>
        </p:txBody>
      </p:sp>
      <p:sp>
        <p:nvSpPr>
          <p:cNvPr id="6" name="Footer Placeholder 5">
            <a:extLst>
              <a:ext uri="{FF2B5EF4-FFF2-40B4-BE49-F238E27FC236}">
                <a16:creationId xmlns:a16="http://schemas.microsoft.com/office/drawing/2014/main" xmlns=""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FB76135-5B72-1EEF-F390-24A30E0C2784}"/>
              </a:ext>
            </a:extLst>
          </p:cNvPr>
          <p:cNvSpPr>
            <a:spLocks noGrp="1"/>
          </p:cNvSpPr>
          <p:nvPr>
            <p:ph type="dt" sz="half" idx="10"/>
          </p:nvPr>
        </p:nvSpPr>
        <p:spPr/>
        <p:txBody>
          <a:bodyPr/>
          <a:lstStyle/>
          <a:p>
            <a:fld id="{6670FE10-F406-47AF-8AE1-E9BA4C7E25F2}" type="datetimeFigureOut">
              <a:rPr lang="en-GB" smtClean="0"/>
              <a:t>18/06/2023</a:t>
            </a:fld>
            <a:endParaRPr lang="en-GB"/>
          </a:p>
        </p:txBody>
      </p:sp>
      <p:sp>
        <p:nvSpPr>
          <p:cNvPr id="6" name="Footer Placeholder 5">
            <a:extLst>
              <a:ext uri="{FF2B5EF4-FFF2-40B4-BE49-F238E27FC236}">
                <a16:creationId xmlns:a16="http://schemas.microsoft.com/office/drawing/2014/main" xmlns=""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18/06/2023</a:t>
            </a:fld>
            <a:endParaRPr lang="en-GB"/>
          </a:p>
        </p:txBody>
      </p:sp>
      <p:sp>
        <p:nvSpPr>
          <p:cNvPr id="5" name="Footer Placeholder 4">
            <a:extLst>
              <a:ext uri="{FF2B5EF4-FFF2-40B4-BE49-F238E27FC236}">
                <a16:creationId xmlns:a16="http://schemas.microsoft.com/office/drawing/2014/main" xmlns=""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0BCD4D-82A1-5AD0-053C-2CF73DA5B647}"/>
              </a:ext>
            </a:extLst>
          </p:cNvPr>
          <p:cNvSpPr>
            <a:spLocks noGrp="1"/>
          </p:cNvSpPr>
          <p:nvPr>
            <p:ph type="ctrTitle"/>
          </p:nvPr>
        </p:nvSpPr>
        <p:spPr/>
        <p:txBody>
          <a:bodyPr>
            <a:normAutofit fontScale="90000"/>
          </a:bodyPr>
          <a:lstStyle/>
          <a:p>
            <a:r>
              <a:rPr lang="en-GB" dirty="0" smtClean="0"/>
              <a:t/>
            </a:r>
            <a:br>
              <a:rPr lang="en-GB" dirty="0" smtClean="0"/>
            </a:br>
            <a:r>
              <a:rPr lang="en-GB" dirty="0"/>
              <a:t/>
            </a:r>
            <a:br>
              <a:rPr lang="en-GB" dirty="0"/>
            </a:br>
            <a:r>
              <a:rPr lang="en-US" dirty="0"/>
              <a:t>Predicting customer buying </a:t>
            </a:r>
            <a:r>
              <a:rPr lang="en-US" dirty="0" err="1"/>
              <a:t>behaviour</a:t>
            </a:r>
            <a:r>
              <a:rPr lang="en-US" dirty="0"/>
              <a:t/>
            </a:r>
            <a:br>
              <a:rPr lang="en-US" dirty="0"/>
            </a:br>
            <a:endParaRPr lang="en-GB" dirty="0"/>
          </a:p>
        </p:txBody>
      </p:sp>
      <p:sp>
        <p:nvSpPr>
          <p:cNvPr id="3" name="Subtitle 2">
            <a:extLst>
              <a:ext uri="{FF2B5EF4-FFF2-40B4-BE49-F238E27FC236}">
                <a16:creationId xmlns:a16="http://schemas.microsoft.com/office/drawing/2014/main" xmlns="" id="{7730DC87-B7BC-1B7B-AB86-8B0F1FACBC23}"/>
              </a:ext>
            </a:extLst>
          </p:cNvPr>
          <p:cNvSpPr>
            <a:spLocks noGrp="1"/>
          </p:cNvSpPr>
          <p:nvPr>
            <p:ph type="subTitle" idx="1"/>
          </p:nvPr>
        </p:nvSpPr>
        <p:spPr/>
        <p:txBody>
          <a:bodyPr/>
          <a:lstStyle/>
          <a:p>
            <a:r>
              <a:rPr lang="en-GB" dirty="0" smtClean="0"/>
              <a:t>Using random Forest to predict that customer completes the booking</a:t>
            </a:r>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smtClean="0"/>
              <a:t>Feature Importance:</a:t>
            </a:r>
            <a:endParaRPr lang="en-US" u="sng" dirty="0"/>
          </a:p>
        </p:txBody>
      </p:sp>
      <p:sp>
        <p:nvSpPr>
          <p:cNvPr id="5" name="Content Placeholder 4"/>
          <p:cNvSpPr>
            <a:spLocks noGrp="1"/>
          </p:cNvSpPr>
          <p:nvPr>
            <p:ph sz="half" idx="1"/>
          </p:nvPr>
        </p:nvSpPr>
        <p:spPr/>
        <p:txBody>
          <a:bodyPr>
            <a:normAutofit fontScale="92500" lnSpcReduction="20000"/>
          </a:bodyPr>
          <a:lstStyle/>
          <a:p>
            <a:r>
              <a:rPr lang="en-US" sz="2400" dirty="0" smtClean="0"/>
              <a:t>As per the shown figure, The most important feature that has an impact of the customer behavior to complete the booking is the purchase lead which is the time between making the booking to the day of booking.</a:t>
            </a:r>
          </a:p>
          <a:p>
            <a:r>
              <a:rPr lang="en-US" sz="2400" dirty="0" smtClean="0"/>
              <a:t>Additionally other features like ,’route', 'flight hour', 'length of stay’ ,’booking origin’ and ‘flight day’.</a:t>
            </a:r>
          </a:p>
          <a:p>
            <a:r>
              <a:rPr lang="en-US" sz="2400" dirty="0" smtClean="0"/>
              <a:t>The model prediction accuracy is 85% and it can be indication of making use of the mentioned features like making promotional offers or some discounts related to the lead time or booking origin country.</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43313"/>
            <a:ext cx="5181600" cy="2915961"/>
          </a:xfrm>
        </p:spPr>
      </p:pic>
      <p:sp>
        <p:nvSpPr>
          <p:cNvPr id="3" name="AutoShape 2" descr="data:image/png;base64,iVBORw0KGgoAAAANSUhEUgAAAe4AAAEWCAYAAACg1nQiAAAAOXRFWHRTb2Z0d2FyZQBNYXRwbG90bGliIHZlcnNpb24zLjMuNCwgaHR0cHM6Ly9tYXRwbG90bGliLm9yZy8QVMy6AAAACXBIWXMAAAsTAAALEwEAmpwYAAA94ElEQVR4nO3debxd873/8de7MYVEgqiaUzFdQ4SEiqKUS3FbFA1VFVVuaKu4rmqVRnUw9FaLqoaaaqgar+HWUESCGJLIaGwlfi0aRWQwRMTn98f3e2Tb9j57n2Gfvfc57+fjcR5n7e9a3+/6rHV28tlr2OujiMDMzMyawyfqHYCZmZlVz4nbzMysiThxm5mZNREnbjMzsybixG1mZtZEnLjNzMyaiBO3WZ1ImilplxqvIyRtmKcvlnRaFX0WStqglnGZWfs5cZvVgKS7Jf24RPu+kv4paZmI2DwixnZVTBExKiLOrGK5PhHxQmevX9JoSVd39rjtIWmkpIc6cbyK2yZptqR38gejlp+1Orje2ZJ278gY1nycuM1q4wrgMEkqaj8MuCYi3u/6kAxA0jJ1XP0X8wejlp+X6xhLvfeFtZMTt1lt3AqsCuzU0iBpFeA/gKvy6w+PliRtJ2mipPmS5kj6ZW7fRdI/Cgcu0W+CpDclvSLpQknLlQpI0hWSfpKnby868vtA0sg8r/D0+hWSfiPpTkkLJD0maVDBmHtIelbSPEkXSXpQ0jer2UF5PcdKej6PfaakQXl75kv6U8u2tOwHST+Q9FreB4cWjNVP0lWS/iXpRUk/lPSJPG+kpIclnSfpDeB64GJgeN72N/Ny+0h6Mq/775JGF4w/MMd7uKT/l2M4Nc/7AvADYEQeb2o1218U++/z3+8lST+R1CvPGyTpfkmv53VeI6l/nvcHYD2g5W95chXvl9GSbpR0taT5wMgK698w/03n5fVf35Zts9pw4jargYh4B/gT8PWC5q8Az0REqf/Yfw38OiJWBgblvtVYApwADACGA7sBx1YR34dHfsCBwD+B+8osfghwBrAK8FfgpwCSBgA3At8HVgOeBXaoMu4WXwCGAtsDJwNjgEOBdYEt8rpbfIq0nWsDhwNjJG2S510A9AM2AD5H2u9HFPT9DPAC8Enga8AoYELeB/3zMm/lfv2BfYBjJO1XFO+OwCak/Xy6pH+LiLuAnwHX5/G2auM+uBJ4H9gQ2BrYA2j58CPg58BawL/l/TIaICIOA/4fS4/iz6lyffuS/m79gWsqrP9M4B7S334d0n62OnPiNqudK4GDJPXOr7+e20pZDGwoaUBELIyIR6tZQURMiohHI+L9iJgN/I6UuKoiaWPSGYAREfH3MovdHBGP59P71wBDcvvewMyIuDnPO5/0AaAtzo6I+RExE5gB3BMRL0TEPODPpERS6LSIWBQRDwJ3Al/JR4cjgO9HxIK8H/6HdFmixcsRcUHeT++UCiQixkbE9Ij4ICKmAdfx8X15RkS8kz98TQXamqRvzWdH3pR0q6Q1gL2A4yPirYh4FTgPODjH9NeIuDdv87+AX5aIqa0mRMStEfEBsHJr6ye9L9cH1oqIdyOi0+4LsPZz4jarkfyf3L+AfZXu0t4WuLbM4kcCGwPPSHpC0n9Usw5JG0u6Q+mGt/mkI78BVfbtB/wvKRmOb2XRwmT8NtAnT68FfJjsI1Us+shp2irMKZh+p8TrPgWv50bEWwWvX8wxDACWy68L561d8Lrch5IPSfqMpAfy6fZ5pKPy4n1Zbl9Ua7+I6J9/9iMlxWWBV1oSOunD1ydzTJ+U9Md8Cns+cHWJmNqqcF+0un7SWRABjyt9C+IbHVy3dQInbrPauop0pH0Y6WhyTqmFIuL5iDiE9B/m2cCNklYinb5dsWW5fHS5ekHX3wLPABvl0+w/IP1H26p8/fda4IGI+F17Ngx4hXT6tGVMFb6ugVXyPmmxHvAy8BpLjwwL571U8Lq4DGKpsojXArcB60ZEP9J18Ir7spXxqvF3YBEwoCChrxwRm+f5P89jD85/368VxVS83krvl+I+ra4/Iv4ZEUdFxFrAfwIXKd//YPXjxG1WW1cBuwNHUf40OZK+Jmn1fPryzdy8BHgOWCHfOLUs8ENg+YKufYH5wEJJmwLHVBnXT4GVgO+2YVuK3QlsKWk/pbuTv0W6Dl1LZ0haTtJOpBv9boiIJaR7An4qqa+k9YETSUen5cwB1tFHb+TrC7wREe9K2g74ahvimgMMbLkhrloR8QrpGvL/SFpZ0ifyDWktp8P7AguBNyWtDfx3ifUWfue+0vulTeuXdJCklg9jc0lJf0lbttE6nxO3WQ3l662PkJLkba0s+gVgpqSFpBvVDs7XFOeRbja7lHQE+RYfPR19EinBLAAuId0xXY1DSDeEzdXSO8sPrdSpUES8BhwEnAO8DmwGTCQdwdXCP0nJ42XStfZREfFMnvcd0r55AXiIdPR8WStj3Q/MBP4p6bXcdizwY0kLgNOp/gZBgBvy79clTW5DP0hnZJYDniJt343AmnneGcA2wDzSB6Wbi/r+HPhhPs19UhXvl7auf1vgsfy+vA34bkTMauP2WSdTuixlZtYx+WjzH8ChEfFAJ4+9C3B1RNTyVLxZU/ARt5m1m6Q9JfWXtDxLr69XdUe8mbWPE7eZdcRw4G+kG8S+SLpruuTXrcysc/hUuZmZWRPxEbeZmVkT8QPmrSoDBgyIgQMH1jsMM7OmMmnSpNciovi79B3ixG1VGThwIBMnTqx3GGZmTUXSi5WXahsnbqvK+/96g3/9tiFKKZuZdZnVj/lavUP4GF/jNjMzayJO3GZmZk3EidvMzKyJOHF3AkkDJc1o1nVKGi3ppM4Yy8zMasuJuw1yBSQzM7O66XGJOx+pPiPpSknTJN0oaUVJsyUNyMsMkzQ2T4+WNEbSPcBVktaQdIukqflnhzx0L0mX5GLz90jqnfsfJemJvOxNklbM7QdJmpHbx+W2XpLOzctPk/SfVW5TyX6S+ki6T9JkSdMl7VvQ51RJz0r6C7BJ5+xdMzOrtR6XuLNNgDERMZhUy/jYCssPBfaNiK8C5wMPRsRWpHJ7M/MyGwG/yQXo3wQOyO03R8S2efmngSNz++nAnrn9S7ntSGBeRGxLKqd3lKRPV7E95fq9C+wfEdsAu5Jq7krSUOBgYGvgy7nPx0g6WtJESRNfXzi/ijDMzKzWemri/ntEPJynrwZ2rLD8bQWFEz4P/BYgIpbk+rcAsyJiSp6eBAzM01tIGi9pOnAosHlufxi4QtJRQK/ctgfwdUlTgMeA1UgfCCop10/AzyRNA/4CrA2sAewE3BIRb0fEfMrUiY6IMRExLCKGrdZn5SrCMDOzWuup12yLK6sE8D5LP8isUDT/rSrGXFQwvQTonaevIFVMmippJLALQESMkvQZYB9giqQhpET7nYi4u6qtWKpkv7y+1YGhEbFY0myWbpury5iZNaGeesS9nqThefoQ4CFgNumUOCw9zV3KfcAx8OG15UqHon2BVyQtSzriJvcdFBGPRcTppJKI6wJ3A8fkZZG0saSVqtiecv36Aa/mpL0rsH5efhywv6TekvqSyjGamVkT6KlH3E8Dh0v6HfA86dT348DvJf2AdLq5nO8CYyQdSTqyPgZ4pZXlT8vjvQhMJyVygHMltZzOvg+YCkwjnWKfLEnAv4D9qtieS8v0uwa4XdJEYArwDEBETJZ0fW57ERhfxTrMzKwB9Lh63JIGAndExBb1jqWZDFl/g7j3lB/XOwwzsy7V0WeVS5oUEcM6KRyg5x5xWxsts/qqDfmwfTOznqbHJe6ImA00zdG2pC2BPxQ1L4qIz9QjHjMzq68el7ibTURMB4bUOw4zM2sMPfWucjMzs6bkI26rynuvzuYfF36j3mGYWRdY59uX1TsEa4WPuM3MzJqIE7eZmVkTceLuISQd31KZzMzMmpcTdxPKFb7a+rc7HnDiNjNrck7cTSLXEX9a0kXAZNLjWWfkOtsj8jK7SLqjoM+FkkZKOg5YC3hA0gN53h6SJuRa3TdI6lOP7TIzs7Zx4m4umwBXAT8B1gG2AnYnPfd8zXKdIuJ84GVg14jYVdIA4IfA7rlW90TgxOJ+hfW431j4budvjZmZtZkTd3N5MSIeJdUPvy7XA58DPAhs24Zxtgc2Ax7ONbwPZ2nlsA8V1uNetU9xpVMzM6sHf4+7ubTUBVeZ+YU1xeHjdcVbCLg3Ig7prMDMzKxr+Ii7OY0DRuR64KsDO5PKkr4IbCZpeUn9gN0K+ixgaUnRR4HPStoQQNKKkjbuuvDNzKy9fMTdnG4BhpNqeAdwckT8E0DSn0h1vZ8HnizoMwb4s6RX8nXukcB1kpbP838IPNdF8ZuZWTv1uHrc1j6D1xsQ/3fyl+odhpl1AT/ytPPUoh63T5WbmZk1EZ8qt6os98mB/hRuZtYAfMRtZmbWRJy4zczMmohPlVtVFrz2PA9cuk+9wzCzKuz6zTvrHYLVkI+4zczMmogTt5mZWRNx4jYzM2siTtxmZmZNxIm7AyQdl2tkvyTpwtw2StLXK/Qb2bJ8iXk/qNB3oKQZ7Y/azMyamRN3xxwL7A2c2tIQERdHxFUdGLPVxF0rkvwNAzOzJuDE3U6SLgY2AG4DViloHy3ppDy9raRpkiZIOrfoSHktSXdJel7SOXn5s4DekqZIuqaV1feSdImkmZLukdQ79x8i6dG8zlskrZLbx0oalqcHSJqdp0dKukHS7cA9JbbxaEkTJU2ct+C99u8sMzPrNE7c7RQRo4CXgV2BuWUWuxwYFRHDgSVF84YAI4AtSSU6142IU4B3ImJIRBzayuo3An4TEZsDbwIH5PargO9FxGBgOvCjKjZlOHB4RHy+eEZEjImIYRExrF/f5aoYyszMas2Ju0Yk9Qf6RsQjuenaokXui4h5EfEu8BSwfhuGnxURU/L0JGBgrr/dPyIezO1Xkup0V3JvRLzRhnWbmVkdOXHXjirMX1QwvYS2PcWurX3fZ+nfeoWieW+1Yb1mZlZnTtw1EhFzgQWSts9NB1fZdbGkZduxvnnAXEk75abDgJaj79nA0Dx9YFvHNjOzxuHEXVtHAmMkTSAdgc+ros8YYFqFm9PKORw4V9I00jX0H+f2XwDHSHoEGNCOcc3MrEEoIuodQ7clqU9ELMzTpwBrRsR36xxWu2wysF9c/MMd6x2GmVXBRUYah6RJETGsM8f0d3drax9J3yft5xeBkfUNp/36DtjI/xmYmTUAJ+4aiojrgevb01fSasB9JWbtFhGvdygwMzNrWk7cDSon5yH1jsPMzBqLE7dV5fXXn+OKK/eodxhmTW3k4R97QKFZm/mucjMzsybixG1mZtZEnLjNzMyaiBO3mZlZE+lRiVvSwhqMOUTS3gWvPyzr2cFxj5P0dFueoCZpoKSvdnTdZmbWuHpU4q6RIcDelRZqh2OBvSuU9yw2EHDiNjPrxnps4pb035KekDRN0hm5bWA+yr1E0kxJ90jqnedtm5edIOlcSTMkLUd6HvgISVMkjcjDbyZprKQXJB1XIY4T81gzJB2f2y4GNgBuk3RCmX6fy+ucIulJSX2Bs4CdctsJeXvGS5qcf3bIff8gad+Csa6R9KUS6zha0kRJExcsWNy2HWxmZjXRIxO3pD2AjYDtSEfMQyW11K7eCPhNRGwOvAkckNsvB0ZFxHBSKU0i4j3gdOD6iBiSn5QGsCmwZx7/R+WqfUkaChwBfAbYHjhK0tYRMQp4Gdg1Is4rsxknAd+KiCHATsA7wCnA+BzLecCrwL9HxDbACOD83PfSvF5yHe8dgP8rXkFEjImIYRExrG/fNhcsMzOzGuiRiRvYI/88CUwmJdqN8rxZETElT08CBkrqD/SNiEdy+7UVxr8zIhZFxGuk5LlGmeV2BG6JiLdyMZKbSUm4Gg8Dv8xH9P0j4v0SyywLXCJpOnADsBlARDwIbCjpk8AhwE1l+puZWYPpqU9OE/DziPjdRxqlgcCigqYlQO+8fFsUj1FuP7d13A9FxFmS7iRdX39U0u4lFjsBmANsRfqQ9m7BvD8Ah5LqhH+jvXGYmVnX6qlH3HcD35DUB0DS2vnos6SImAsskLR9bjq4YPYCoG874xgH7CdpRUkrAfsD46vpKGlQREyPiLOBiaSzBsWx9ANeiYgPgMOAXgXzrgCOB4iIme2M38zMuliPPOKOiHsk/RswQRLAQuBr5GvXZRxJOu38FjAWmJfbHwBOkTQF+Hkb45gs6Qrg8dx0aUQ8WWX34yXtmmN+Cvgz8AHwvqSppMR8EXCTpINynG8VrHuOpKeBW9sSs5mZ1Zciot4xNAVJffJ1aCSdAqwZEd+tc1jtJmlFYDqwTUTMq7T8pz+9cvxo9PaVFjOzVrjISM8jaVJEDOvMMXvkEXc77SPp+6R99iIwsr7htF++Hn4Z8MtqkjbAaqtt7P90zMwagBN3lfJXva6vuGAJklYD7isxa7dcd7u1vkcAxUf2D0fEt9oTC0BE/AVYr739zcysfpy4u0BOzkPa2fdy0nfIzczMnLitOi/NfZ5Tb/hCvcMw61Q/Peiueodg1mY99etgZmZmTcmJ28zMrIk4cZuZmTWRHpW4c7WsGZ0wzmxJA0q0P1Jq+VqTNEzS+VUsV5f4zMys8/jmtE4UETt09TolLRMRE0mPPW1VPeIzM7PO1aOOuLNlJF2Za2vfmJ8TvluuaT1d0mWSlgco195CUm9Jd0k6Kr9uebLaLrke942Snsn1rpXn7Z3bHpJ0vqQ7ygUqaVVJt+ZYH5U0OLePljRG0j3AVXl9d+R5q0u6N9ff/p2kF1vODlQTn5mZNbaemLg3AcZExGBgPnAi6bneIyJiS9JZiGMkrVCqvWCcPsDtwLURcUmJ9WxNKuKxGbAB8Nk85u+AvSJiR2D1CrGeATyZY/0BcFXBvKHAvhHx1aI+PwLuzzW4b6H8g1Y+Fl/xApKOljRR0sS3579XIVQzM+sKPTFx/z0iHs7TVwO7kWpwP5fbrgR2JiX4Uu0t/he4PCIKk2mhxyPiH7ky1xRgIKmC1wsRMSsvc12FWHckld8kIu4HVpPUL8+7LSLeKdPnj7nPXcDcNsT3ERExJiKGRcSwFVderkKoZmbWFXpi4q62qkqlU8cPA3u1coq5VE3utp6OLrV8S/xvlZhXrk8p1dYMNzOzBtITE/d6kobn6UOAvwADJW2Y2w4DHgSeKdPe4nTgdVLpzGo9A2wgaWB+PaLC8uOAQyFdlwZei4j5Ffo8BHwl99kDWKUN8ZmZWYPriYn7aeBwSdOAVYHzgCOAGyRNJ9W0vjgi3i3VXjTW8cAKks6pZsX51PaxwF2SHgLmsLSudymjgWE51rOAw6tYzRnAHpImA3sBrwALqonPzMwan+txd7GWut75FPtvgOcj4rxOHH95YElEvJ/PLPw2IoZ0dNw1B/WLb5w1vPKCZk3Ezyq3WnM97u7hKEmHA8sBT5LuMu9M6wF/kvQJ4D3gqM4YdO1VNvJ/cmZmDcCJu4vlo+uPHGF3Zs3tiHie9FUvMzPrhpy4G4BrbpuZWbV64s1pZmZmTctH3FaV5998ib1v/UG9w7Bu7v/2+1m9QzBreD7iNjMzayJO3GZmZk3EidvMzKyJVJW4JQ0qKHW5i6TjJPWvaWRNKO+XpyW9JOnC3DZK0tcr9BvZsnyJeW26sJxLfp7Ulj5mZtY8qj3ivglYkp/b/Xvg08C1NYuqeR0L7A2c2tIQERe3UkGsGr4jzMzMPlRt4v4gIt4H9gd+FREnAGvWLqzmI+liUl3r2ygo7FF4BCxpW0nTJE2QdK6kGQVDrCXpLknPtzz7XNJZQG9JUyRd08q6T5X0rKS/kMqRtrQfJekJSVMl3SRpRUl9Jc2StGxeZmVJs1teF437YT3u9+a/3bEdZGZmnaLaxL1Y0iGkIhd35LaP/Uffk0XEKOBlYFfK18C+HBgVEcNJpTQLDSFVC9sSGCFp3Yg4BXgnIoZExKGlBpQ0FDiY9LS0LwPbFsy+OSK2jYitSMVVjoyIBcBYYJ+8zMHATRGxuMQ2fViPe7mVV2x9B5iZWZeoNnEfAQwHfhoRsyR9Gri6dmF1P/megL4R8UhuKr7UcF9EzMtVyZ4C1q9y6J2AWyLi7Vzy87aCeVtIGp+rmx0KbJ7bLyX9Tcm//dQ2M7MmUdUDWCLiKUnfIxWwICJmkcpMWvVUYf6igukltO3hOOVKvF0B7BcRUyWNBHYBiIiHJQ2U9DmgV0TMKNPfzMwaTLV3lX8RmALclV8PkXRbq53sIyJiLrBA0va56eAquy4udf25wDhgf0m9JfUFvlgwry/wSu5ffKr9KuA6fLRtZtZUqj1VPhrYDngTICKmkO4st7Y5EhgjaQLpCHxeFX3GANPK3ZwWEZOB60kfrG4CxhfMPg14DLgXeKao6zWkm+iua0P8ZmZWZ4ood5a1YCHpsYj4jKQnI2Lr3DYtIgbXPMJuRFKfiFiYp08B1oyI4nKeXRXLgcC+EXFYNcv323DN+Owvjqi8oFkH+Fnl1t1ImhQRwzpzzGqvo86Q9FWgl6SNgOOARyr0sY/bR9L3Sfv9RWBkPYKQdAGwF+k751XZqP/a/k/VzKwBVJu4v0N6qMgi0t3QdwM/qVVQ3VVEXE86rd1mklYD7isxa7eIeL2NcXynPTGYmVn9VUzcknoBt0XE7hQ8Ecy6Vk7OQ+odh5mZ1VfFxB0RSyS9LalfRFRzM5V1Q8/PfY19brqk3mFYDd15wFH1DsHMqlDtqfJ3gemS7gXeammMiONqEpWZmZmVVG3ivjP/mJmZWR1V++S0K2sdiJmZmVVWVeKWNIsSj9WMiA06PSIzMzMrq9onpw0jVZ3allTU4nyasMiIpOMkPS3pJUkX5rZRkr5eod/IluVLzGtTvezCMp8dJam/pGMLXq8l6cbOGNvMzBpTVYk7Il4v+HkpIn4FfL62odXEsaSHjnz4tbaIuDgirurAmG1K3G0lqbWzIv1J2wRARLwcEQfWMh4zM6uvaouMbFPwM0zSKFIBi6Yh6WJgA1LZy1UK2j88Apa0raRpkiZIOldSYdWstSTdJel5Sefk5c8CekuaUu5Z4nm5UyU9K+kvwCYF7WMlDcvTAyTNztMjJd0g6XbgHkl9JN0nabKk6ZL2zUOcBQzK6z83V/yakcdYQdLlefknJe1aMPbNxdtSJu6jJU2UNPG9+Quq3dVmZlZD1d5V/j8F0+8Ds4CvdH44tRMRoyR9AdgV+I8yi10OHB0Rj+SkXGgIsDXp6XHPSrogIk6R9O2IGFJuvZKGkiqBbU3a35OBSVWEPBwYHBFv5KPu/SNivqQBwKO5OtspwBYt65c0sKD/t/J2bylpU9IHgI1b2Za/FwcQEWNIRU7oN2hg5Yfam5lZzVWbuI+MiBcKGyR1q+pgkvoDfSOi5Rns1/LRBH9fywNoJD0FrA98LNmVsBNwS0S8nftWWw713oh4oyU84GeSdgY+ANYG1qjQf0fgAoCIeEbSi0BL4m7vtpiZWZ1Ve3NaqRueuttNUKowf1HB9BKq/9ADJe7Iz95n6d9ghaJ5bxVMHwqsDgzNR9dzSixfrLXt6ci2mJlZHbWauCVtKukAoJ+kLxf8jKRy4mgqETEXWCBp+9x0cJVdF0tatpX544D9JfWW1Bf4YsG82cDQPN3aTWX9gFcjYnG+Vr1+bl9A+XsNxpESPvkU+XrAs61tiJmZNb5KR1qbkE4X9+ejCWcB0B0fbHwkcImkt4CxQDXPZh8DTJM0OSIOLZ4ZEZMlXQ9MIZXyHF8w+xfAnyQdBtzfyjquAW6XNDGP80we+3VJD+cb0v4M/Kagz0XAxZKmk47sR0bEIqnSiQUzM2tkiqh8z5Gk4RExoQviqStJfSJiYZ4+BVgzIr5b57AaQr9BA2PHc1wcrjtzkRGzzidpUkQM68wxq722+aSkbwGbU3CKPCK+0ZnBNIB9JH2ftF9eBEbWN5zGsdEqA/wfu5lZA6g2cf+BdHp2T+DHpGunT9cqqHqJiOuB69vTV9JqwH0lZu2Wa2mbmZl1WLWJe8OIOEjSvhFxpaRrgbtrGVizycl5SL3jMDOz7q3axL04/35T0hbAP4GBNYnIGtJf577JF2+8pd5hdBu3H7h/vUMwsyZVbeIeI2kV4DTSI0P7AKfXLCozMzMrqdp63JfmyQdJz/s2MzOzOqi2yMgakn4v6c/59WaSjqxtaGZmZlas2keeXkG6GW2t/Po54PgaxGNdQFKvesdgZmbtU23iHhARfyIVuCAi3ic947quchnLpyVdImmmpHvyo0VbK5d5q6TbJc2S9G1JJ+ayl49KWrWVdY2V9CtJj0iaIWm73L5dbnsy/94kt28u6fFccnOapI0krSTpTklT8xgj8rJDJT0oaZKkuyWtWbDOs/M4z0naKbevKOlPedzrJT1WsL17KJUlnaxUGrRPbp8t6XRJDwEHSTpO0lN5jD/W6m9kZmadq9qb097K31MOgPw872oeB9oVNgIOiYijJP0JOKDC8luQSlquAPwV+F5EbC3pPODrwK9a6btSROyQq3Rdlsd6Btg5It6XtDvwsxzDKODXEXGNpOWAXsDewMsRsQ+ApH75OecXAPtGxL9yMv8p0PJwm2UiYjtJewM/AnYHjgXmRsTgfJf/lDzeAOCHwO4R8Zak7wEnkr57D/BuROyYl30Z+HR+DGr/CvvMzMwaRLWJ+0TS3eSDJD1MqlTVWlGMrjQrIqbk6UlU/praAxGxgFRQZB5we26fDgyu0Pc6gIgYJ2nlnPD6AldK2oj0waal4MgE4FRJ6wA3R8Tz+bnhv5B0NnBHRIzPiXcL4N78HPFewCsF67y5xLbtCPw6xzJD0rTcvj2wGfBwHmu5HEeLwofLTAOukXQrcGupjZV0NHA0QO8Bq1fYNWZm1hVaTdyS1ouI/5cLZXyOVHREwLMRsbi1vl2ouERlb1ovl1m4/AcFrz+g8geZ4ge7B3Am6cPA/pIGkoqTEBHXSnoM2Ae4W9I3I+J+SUNJR94/l3QPcAswMyKGV9i+wvKb5SqFiFTH+5Ay8wtLhe4D7Ax8CThN0ub5EsjSjYsYQyqiQv9BG1Z+qL2ZmdVcpWvctxZMXx8RMyNiRgMl7XJmU125zLZquSa9IzAvIuaRSm6+lOePbFlQ0gbACxFxPulsxWBJawFvR8TVpMpg25BKba4uaXjut6ykzSvE8RDwlbz8ZsCWuf1R4LOSNszzVlQq6fkRkj4BrBsRDwAnk6q/9WnDfjAzszqpdIRZeGTXTN/frrZcZlvNlfQIsDJLr0GfQzpVfmLRukYAX5O0mPSkuR8D2wLnSvqA9DS6YyLiPUkHAudL6kf6m/wKmNlKHBfldU4DniSd9p6Xr5GPBK6TtHxe9oekbwEU6gVcndcn4LyIeLNtu8LMzOqh1bKeSjWmtyme7okkjQVOioiJDRBLL2DZiHhX0iBScZONI+K9Wq2z/6ANY6ezz63V8D2OH3lq1jOoDmU9t5I0n3RU1jtPk19HRKzcmcFY1VYEHsh3pIt85F7nmMzMrAu0mrgjosc9qEPSb4DPFjX/OiJ2qUM4JeW74jv1E1wlG67S30eJZmYNoNqvg/UYEfGtesdgZmZWTrVPTjMzM7MG4MRtZmbWRHyq3Kryt7lvccBNj9c7jI+56YDt6h2CmVmX8hG3mZlZE3HiNjMzayJO3GZmZk2kaRK3pF0k7dCOfsMknd/OdR6nVO/7GqVa3hfm9lGSvl6h74fLl5j3g/bE01FK9ctn1GPdZmbWOZomcQO7AG1O3BExMSKOa+c6jwX2johDi8a8OCKuaueYAHVJ3GZm1vxqlrglnSzpuDx9nqT78/Rukq6W9FtJEyXNlHRGQb/Zks6QNFnSdEmb5nKZo4ATJE2RtJOkgyTNkDRV0rhW4thF0h15erSkyySNlfRCS3xl+l1MKqxym6QTiuaNlnRSnt5W0jRJEySdW3REu5akuyQ9L+mcvPxZpMfHTpF0TZl1D5T0jKRL8zZeI2l3SQ/nsbbLy62Ut+cJSU9K2reg//i8DyeXOlMhaXNJj+c4pinVEzczswZXyyPuccBOeXoY0Cc/W3tHYDxwan7w+mDgc5IGF/R9LRc0+S2psMds4GJSFashETEeOB3YMyK2ItWUrtamwJ7AdsCPckwfExGjgJeBXSPivFbGuxwYletpLymaN4RUJWxLYISkdSPiFOCdvB2HUt6GwK9J+2dT4KukfXcSS4/YTwXuj4htgV1JlcdWAl4F/j3vwxFAqUsFo0iPch1C+vv8o3gBSUfnD1cTF81/s5VQzcysq9QycU8ChkrqCywCJpASxE6kxP0VSZNJZSk3BzYr6HtzwRgDy4z/MHCFpKNIZSqrdWdELIqI10gJbo029P0ISf2BvhHxSG66tmiR+yJiXkS8CzwFrN+G4WdFxPSI+IBU4vO+SKXcprN0n+wBnCJpCjAWWAFYD1gWuETSdOAGPrpvW0wAfiDpe8D6EfFO8QIRMSYihkXEsOVX7t+G0M3MrFZq9gCWiFgsaTZwBPAIqWb0rsAg4B3SkeO2ETFX0hWkpNNiUf69pFyMETFK0meAfYApkoZExOtVhLaoYLrs+FVShfkdWVdh3w8KXn9QMI6AAyLi2Y8EJY0G5gBbkT6cvVs8eERcK+kx0v67W9I3I6Iza5ebmVkN1PrmtHGkBD2OdJQ9CpgCrAy8BcyTtAawVxVjLQD6tryQNCgiHouI04HXgHU7N/TKImIusEDS9rnp4Cq7Li53ir6N7ga+I0kAkrbO7f2AV/LR+mGUOCMhaQPghYg4H7iNdErezMwaXK0T93hgTWBCRMwhHfmNj4ippFPkM4HLSKe9K7kd2L/l5jTS9dzp+WawccDUmmxBZUcCYyRNIB0Bz6uizxhgWrmb09rgTNJp8Wl5P5yZ2y8CDpf0KLAx6UNSsRHAjHyafVOgI3fJm5lZF1G6bGrtJalPRCzM06cAa0bEd+scVqdbZdC/xefPubLeYXyMn1VuZo1M0qR8I3ancZGRjttH0vdJ+/JFYGR9w6mNQaus5CRpZtYAuk3ilrQncHZR86yI2L9Cv9WA+0rM2q2am90i4nrg+qoD7cR1m5lZz9NtEndE3E26Waut/V4nfd+6y9Vz3WZm1pya6ZGnZmZmPV63OeK22prz5mJ+ecs/u3SdJ+7/qS5dn5lZM/ARt5mZWRNx4jYzM2siTtxmZmZNpOkSdy7T2ea63J207uMkPd0JTzyrZl1jJXXql/ZLrKNu+9LMzNqnGW9O2wVYSCpc0qnyM7+Vn/FdyrHAXhExq8rxlomI98u9bgC7UKN9aWZmtVHzI25JJ0s6Lk+fJ+n+PL2bpKsl/TbXfJ4p6YyCfrMlnSFpcn4m+aaSBpIKlZzQ8sxySQdJmiFpqqRxrcQxUtL/SrpL0rOSfpTbB+aj6IuAycC6kv5b0hOSprXEJOliYAPgNkknSFpJ0mV5uScl7Vuwnhsk3Q7cU+J1uX69Jf0xr/N6oHcr29JL0hV5u6dLOiG3D8rbN0nSeEmb5vYvSnosr+8vktYotS9LrOfDetxvzffzYMzMGkFXHHGPA/4LOJ9Uj3v5XBlrR1IRkhsi4g1JvYD7JA2OiGm572sRsY2kY4GTIuKbOYEujIhfACjVnN4zIl5Sqo/dmu2ALYC3gSck3UmqLLYJcEREHCtpD2CjvKxIiXrnXEb0C8CuEfGapJ8B90fEN/J6H5f0l7ye4cDgvF0ji16X6/efwNsRMVjSYNKHiHKGAGtHxBZ5H7Rs9xhgVEQ8r1Ty9CLg88BDwPYREZK+CZwcEf9VvC+LRcSYPCbrbriVH2pvZtYAuiJxTwKGSupLqik9mZTAdwKOA74i6egcy5rAZqTa3QA3F4zx5TLjPwxcIelPBcuXc2/Lo0Ql3Uz68HAr8GJEPJqX2SP/PJlf9yEl8uKj+T2AL0k6Kb9eAVivYD1vFK33jQr9diZ9uCEipkmaRnkvABtIugC4k3Qk3wfYAbghnfEHYPn8ex3geklrAssBVZ3qNzOzxlPzxB0RiyXNBo4gXUudBuwKDALeIdXr3jYi5kq6gpTIWizKv5eUizUfCX8G2AeYImlIK8/5Lj5qbHldWPZSwM8j4ncVNk3AARHx7EcaUyzFZTSLxy/Vr1R8JeV9tRWwJ/At4CvA8cCbETGkRJcLgF9GxG2SdgFGV7MeMzNrPF11V/k4UoIeRzo9PgqYAqxMSmrzJK0B7FXFWAuAvi0vJA2KiMci4nTSae91W+n775JWldQb2I/SdcDvBr6Rj2CRtLakT5ZZ7jvKGVfS1lXE3lq/ccChuW0LYHC5ASQNAD4RETcBpwHbRMR8YJakg/IyyskdoB/wUp4+vGCoj+xLMzNrfF2VuMeTToNPiIg5wLvA+IiYSjolPRO4jNKJtNjtwP4FN1Sdm2/QmkFKflNb6fsQ8AfSh4abImJi8QIRcQ9wLTAhXz+/kdLJ7UxgWWBaXveZVcTeWr/fAn3yKfKTgcdbGWNtYKykKcAVwPdz+6HAkZKmkvbpvrl9NOkU+njSh5sWxfvSzMwanCJ6xj1H+SaxYRHx7XrH0ozW3XCrOOHcNhdf6xA/q9zMmp2kSRHRqc/kaMbvcVsdrNF/WSdSM7MG0O0St6Q9gbOLmmdFxP6k08pNRdJjLL07vMVhETG9HvGYmVl9dbvEHRF3k24A6xYi4jP1jsHMzBpHt0vcVhsL3nifsVf/q+br2eVrq9d8HWZmzazpioyYmZn1ZE7cZmZmTcSJ28zMrIk4cZuZmTWRpkncknaRtEMzrSeX9LywM8YyMzODJkrcwC6k6ld1W48k34VvZmZ1VbPELelkScfl6fMk3Z+nd5N0taTfSpooaaakMwr6zZZ0hqTJ+Rnkm0oaSCpMckLLc7UlHSRphqSpkopLbhbG0UvSuZKekDRN0n/m9hMlXZant8xjbVZiPVdI+qWkB4CzJW0n6RFJT+bfm1TYFetKukvSs5J+VBDXrZIm5e0/uqD9SEnPSRor6ZKWI3ZJgyQ9mrfjx5IW5vY+ku4r2F/7Fox1mqRnJN0r6TrlUqJ5rLvy+sdL2rTMvjs6/40mzptfruCamZl1pVoeQY4D/otUY3oYsLykZUk1sMcDN0TEG5J6AfdJGhwRLTWoX4uIbSQdC5wUEd+UdDGwMCJ+AZALgOwZES9J6t9KHEcC8yJiW0nLAw9Lugf4FalQx/7AqcB/RsRTJdZzJLAxsHtELJG0MrBzRLwvaXfgZ8ABrax/O2AL4G3gCUl35uIm38jb3zu330R6QtppwDakyl33s7Royq+BX0fEdZJGFYz/LrB/RMxXqhr2qKTbgKE5rq1Jf+fJpLrmAGOAURHxvFIZ0ouAzxcHHhFj8rJsssGQnvFQezOzBlfLxD0JGCqpL6mu9mRSAt8JOA74Sj7SXIZUOWwzUq1ugJsLxvhymfEfBq6Q9KeC5UvZAxgs6cD8uh+wUUTMyoVHpgG/i4jWKpPdEBFLCvpfKWkjUv3sZVvpB3BvS31wSTeTPrhMBI7LHxoglSLdCPgU8GBEvJGXv4H0oQFgOKkUKaTqZb/I0wJ+Jmln4ANS5bA18nr+NyLeyWPdnn/3IV0KuEGpsih8/JGqZmbWoGqWuCNisaTZwBHAI6QEuSswCHiHVJ9724iYK+kKYIWC7ovy7yXlYoyIUflocR9giqQhLQmyiIDv5EehFtsIWAisVWFz3iqYPhN4ICL2z6fwx1boW3ykGpJ2AXYHhkfE25LGkrZftN2hwOrA0IJ93tpYnwDejIgh7ViXmZnVWa1vThtHStDjSKfHR5FqYa9MSobzJK0B7FXFWAsoqIstaVBEPBYRp5NqTK9bpt/dwDH5ND2SNpa0kqR+pNPPOwOrFRyRf2Q9JfQDXsrTI6uI+98lrZpPie9HOlPQD5ibk/amwPZ52ceBz0laRelGuMJT8I8WvD64KJ5Xc9LeFVg/tz8EfFHSCvkoex+AiJgPzJJ0UN4fkrRVFdthZmYNoNaJezzpNPiEiJhDuh47PiKmAk8CM4HLSMmsktuB/VtuGgPOzTdjzSB9MJhapt+lwFPA5Lzs70hH8ecBF0XEc6Tr4GdJ+mSJ9RQ7B/i5pIeBXlXE/RDwB9IHlpvy9e27gGUkTSMdwT8KEBEvka6ZPwb8Jcc9L49zPHCipMdJ+7Sl/RpgmKSJpKPvZ/JYTwC35f1yM+n0fEufQ4EjJU0l/Q0+vKHNzMwamyJ8z1EjkdQnIhbmI+5bgMsi4hZJKwLvRERIOhg4JCJaTbgFY61I+nBzdERMbk9cm2wwJH7343vb07VNXGTEzLoTSZMiYlhnjunvJTee0flu9RWAe4Bbc/tQ4EKlO8reBL5RxVhjlL7itgJwZXuTNkDfVZdxUjUzawDdJnFL2hM4u6h5VkTsX2r5Rl13RJxUpn080KZr0RHx1bau38zMGlu3Sdz5rvFSd45363WbmVnP0m0St9XW4n8u5pVzXunUMdc8ec1OHc/MrCdopmeVm5mZ9XhO3GZmZk3EidvMzKyJOHFXoFQd7MDKS3ZoHQtrOX6FdY9uqRpmZmaNz4nbzMysifTIxJ2fVX6nUi3vGZJGSDo917qeIWmMCkpnFfQbKunBXMf6bklr5vbjJD2lVO/7j62st4+ky/OjWqdJOqBg3k9zPI/m57cj6YuSHlOq/f2XgvbRki5Tqtn9gpbWPR8o6WmlOt4zJd2Tn5FedQ1uMzNrbD0ycQNfAF6OiK0iYgvSs8MvjIht8+vewH8UdshFSi4ADoyIoaRnrP80zz4F2DoiBpMKqZRzGqk2+JZ52ftz+0rAoxGxFenRpEfl9oeA7SNia+CPwMkFY20K7Emq9/2jliIqpIpnv4mIzUlPWGv5cDCGVCVtKKnwy0WVdpKkoyVNlDTx9bdKFV4zM7Ou1lO/xz0d+IWks4E7ImK8pAMknQysCKxKKr5xe0GfTYAtgHvzwXgvoOWLzdOAayTdytJHlJayOwWVvSJibp58D7gjT08C/j1PrwNcn4/slwNmFYx1Z0QsAhZJepVUgxvSE9umFIw1UO2swR0RY0gJn63W2coPtTczawA9MnFHxHOShgJ7kyp93QN8CxgWEX+XNJqP1geHVN96ZkQMLzHkPqTyoF8CTpO0eUS8X2I58fH63ACLY2m1l8Ia5BcAv4yI25RqeI8u6LOoYLqwT3F7b1yD28ys2+iRp8olrQW8HRFXA78AtsmzXstHp6XuIn8WWF3S8DzGspI2l/QJYN2IeIB0Krs/0KfMqu8Bvl0QxyoVQi2s/X14xQ0rwzW4zcy6jx6ZuIEtgcclTQFOBX4CXEI6hX4r8ERxh4h4j5TQz851rKeQTj/3Aq6WNJ1UY/y8iHizzHp/AqySb4CbCuxaIc7RpNPb44HXqt+8klyD28ysG3A9bqvKVutsFXcdd1enjulnlZtZd+d63FY3y35qWSdaM7MG4MRdA5KOAL5b1PxwRHyrHvGYmVn34cRdAxFxOXB5veMwM7Pup6fenGZmZtaUnLitKotfXcic8x9izvkP1TsUM7MezYnbzMysiThxm5mZNREnbjMzsybixF1DkvpLOraV+Y+0c9wftD8qMzNrZk7ctdUf+FjiltQLICJ2aOe4TtxmZj2Uv8ddW2cBg/Iz0RcDC0mlQIcAm0laGBF9cuWvHwOvk8qHjgOOjYgPigeUdBbQO485E3gBeC0ifp3n/xSYQyo1WnJMSXsAZ5BKe/4NOCIiFpZY19HA0QDrrLJG8WwzM6sDH3HX1inA33I5zf8GtgNOjYjNSiy7HfBfpAIog4AvlxowIk4B3omIIRFxKPB7cuWwXKnsYOCacmNKGgD8ENg9IrYBJgInllnXmIgYFhHDVu3Tv42bbmZmteAj7q71eETMamXeCwCSrgN2BG6sNGBEzJb0uqStgTWAJyPidUnlxnwX2Ax4OC+zHDChY5tlZmZdxYm7a73VyrziMm1tKdt2KTAS+BRwWYUxBdwbEYe0YXwzM2sQPlVeWwuAvlUuu52kT+fT3SOA1h5RtljSsgWvbwG+AGwL3F1hzEeBz0raEEDSipI2rjJGMzOrMx9x11A+Zf2wpBnAO6SbxsqZQLqZbUvSjWS3tLLsGGCapMkRcWhEvCfpAeDNiFjS2pj55rSRwHWSls/L/RB4rh2baGZmXcyJu8Yi4qutzOtT8PLtiBhR5ZjfA77X8jofUW8PHFS0aMkxI+J+0tG5mZk1GSfuJidpM+AO0tH087Vaz7Kf7MMax+1Yq+HNzKxKTtwNICLGAmOL2yU9RvqudaHDImJ6Qd+ngA2qHdPMzJqbItpy87L1VJIWAM/WO44qDABeq3cQVXCcnacZYgTH2dmaJc5NIqLam5Sr4iNuq9azETGs3kFUImmi4+w8zRBnM8QIjrOzNVOcnT2mvw5mZmbWRJy4zczMmogTt1VrTL0DqJLj7FzNEGczxAiOs7P12Dh9c5qZmVkT8RG3mZlZE3HiNjMzayJO3D2QpC9IelbSXyWdUmK+JJ2f50+TtE2lvpJWlXSvpOfz71XqFaekdSU9IOlpSTMlfbegz2hJL0makn/2rleced5sSdNzLBML2htpf25SsL+mSJov6fg8rx77c1NJEyQtknRSNX3rtD9LxtmV788O7stGem+W25eN9t48NP/bmSbpEUlbVerbrv0ZEf7pQT9AL+BvpKetLQdMBTYrWmZv4M+kEqDbA49V6gucA5ySp08Bzq5jnGsC2+TpvqQCKi1xjgZOaoT9mefNBgaUGLdh9meJcf4JrF/H/flJ0rP2f1q47gZ8f5aLs0venx2JsQHfm2XjbLD35g7AKnl6L2r0f6ePuHue7YC/RsQLEfEe8Edg36Jl9gWuiuRRoL+kNSv03Re4Mk9fCexXrzgj4pWImAwQEQuAp4G1OxhPp8dZYdyG2Z9Fy+wG/C0iXuxgPO2OMyJejYgngMVt6Nvl+7NcnF34/uzIvmxNw+zLIo3w3nwkIubml48C61TRt83704m751kb+HvB63/w8f80yi3TWt81IuIVSP8xkT4h1yvOD0kaCGwNPFbQ/O18KuuyTjjN19E4A7hH0iRJRxcs05D7EzgYuK6orav3Z3v61mN/VlTj92dHY2yk92Y1Gu29eSTpDFalvm3en07cPY9KtBV/J7DcMtX07SwdiTPNlPoANwHHR8T83PxbYBAwBHgF+J86x/nZiNiGdFrtW5J27mA85XTG/lwO+BJwQ8H8euzPWvRtqw6vqwvenx2NsZHem60P0GDvTUm7khJ3S/nlTn1vOnH3PP8A1i14vQ7wcpXLtNZ3Tstp1fz71TrGiaRlSf8pXhMRN7csEBFzImJJRHwAXEI6hVW3OCOi5ferwC0F8TTU/sz2AiZHxJyWhjrtz/b0rcf+LKuL3p8dirHB3puVNMx7U9Jg4FJg34h4vYq+bd6fTtw9zxPARpI+nT+lHgzcVrTMbcDXlWwPzMuncFrrextweJ4+HPjfesUpScDvgacj4peFHYqu2e4PzKhjnCtJ6pvjWgnYoyCehtmfBfMPoehUZJ32Z3v61mN/ltSF78+OxNho781KGuK9KWk94GZS+eXnquzb9v1Z6e41/3S/H9Ldw8+R7nI8NbeNAkblaQG/yfOnA8Na65vbVwPuA57Pv1etV5zAjqTTUNOAKfln7zzvD3nZafkfzJp1jHMD0t2lU4GZjbo/87wVgdeBfkVj1mN/fop0BDMfeDNPr9yA78+ScXbl+7MDMTbae7O1v3kjvTcvBeYW/F0ntta3vfvTjzw1MzNrIj5VbmZm1kScuM3MzJqIE7eZmVkTceI2MzNrIk7cZmZmTcSJ26wbkLREH62SNLAdY+wnabMahIekgZI6+j3atq5ziDqhIlQ71/0JpUprM5QqbD0h6dP1iMW6n2XqHYCZdYp3ImJIB8fYD7gDeKraDpKWiYj3O7jeTidpGdKjLocB/1eHEEYAawGDI+IDSesAb3VkwEbd19b1fMRt1k1JGirpwVwk4u6CxyoelY8Ap0q6SdKKknYgPev53HzEPkjSWEnDcp8Bkmbn6ZGSbpB0O6kIxUpKRRyekPSkpOKqY8VxjZR0q6TbJc2S9G1JJ+a+j0paNS83VtKvlOoaz5C0XW5fNfeflpcfnNtHSxoj6R7gKuDHwIi8PSMkbZfHejL/3qQgnpsl3aVUE/mcgli/IGly3lf35bZqtndN4JVIj9skIv4RuWpUmTGr2iZJq+e/2RP557NtfV9YN9DRJ8n4xz/+qf8PsISlT2u6BVgWeARYPc8fAVyWp1cr6PcT4Dt5+grgwIJ5Y1n6lLcBwOw8PZL05KpV8+ufAV/L0/1JT4daqSi+gcCMgv5/JdWiXh2Yx9InT51HKrrRsv5L8vTOBf0vAH6Upz8PTMnTo4FJQO+C9VxYEMPKwDJ5enfgpoLlXgD6ASsAL5KeK706qaLTp/NybdnedUj1rKeQiltsndvLjVntNl0L7Jin1yM9NrXu7z//dO2PT5WbdQ8fOVUuaQtgC+BeSQC9SBWSALaQ9BNS0ukD3N2O9d0bEW/k6T2AL0k6Kb9egZxUWun/QKRa1AskzQNuz+3TgcEFy10HEBHjJK0sqT/pkaEH5Pb7Ja0mqV9e/raIeKfMOvsBV0raiPTI0WUL5t0XEfMAJD0FrA+sAoyLiFl5XVVvb0T8Ix/Rfz7/3CfpINLjOUuNWe027Q5slv+mACtL6pv3pfUQTtxm3ZOAmRExvMS8K4D9ImKqpJHALmXGeJ+ll9NWKJpXeL1WwAER8Wwb4ltUMP1BwesP+Oj/S8XPZK5UXra168hnkj4w7J9v3htbJp4lOQaVWD9Uub0RsYhUj/nPkuaQ7iG4t5UxPzZE/l24TZ8Ahrfy4cR6AF/jNuuengVWlzQcUhlJSZvneX2BV5RKSx5a0GdBntdiNjA0Tx/YyrruBr6jfBgoaeuOh/+hEXnMHUnVyuYB48hxS9oFeC2W1rMuVLw9/YCX8vTIKtY9Afhcy93gLdfeqWJ7JW0jaa08/QnSWYQXWxmz2m26B/h2wXqGVLEd1s04cZt1QxHxHinZni1pKula6w559mnAY6Sjv2cKuv0R+O98w9Ug4BfAMZIeIV3jLudM0mnnaUpf+TqzEzdlbl7/xcCRuW00MEzSNOAslpZELPYA6bTyFEkjgHOAn0t6mHTpoFUR8S/gaODmvA+vz7Oq2d5PArfn+dNIZy8ubGXMarfpuJbl8in9UZW2w7ofVwczs4YkaSxwUkRMrHcsZo3ER9xmZmZNxEfcZmZmTcRH3GZmZk3EidvMzKyJOHGbmZk1ESduMzOzJuLEbWZm1kT+P63vJ2emqee1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png;base64,iVBORw0KGgoAAAANSUhEUgAAAe4AAAEWCAYAAACg1nQiAAAAOXRFWHRTb2Z0d2FyZQBNYXRwbG90bGliIHZlcnNpb24zLjMuNCwgaHR0cHM6Ly9tYXRwbG90bGliLm9yZy8QVMy6AAAACXBIWXMAAAsTAAALEwEAmpwYAAA94ElEQVR4nO3debxd873/8de7MYVEgqiaUzFdQ4SEiqKUS3FbFA1VFVVuaKu4rmqVRnUw9FaLqoaaaqgar+HWUESCGJLIaGwlfi0aRWQwRMTn98f3e2Tb9j57n2Gfvfc57+fjcR5n7e9a3+/6rHV28tlr2OujiMDMzMyawyfqHYCZmZlVz4nbzMysiThxm5mZNREnbjMzsybixG1mZtZEnLjNzMyaiBO3WZ1ImilplxqvIyRtmKcvlnRaFX0WStqglnGZWfs5cZvVgKS7Jf24RPu+kv4paZmI2DwixnZVTBExKiLOrGK5PhHxQmevX9JoSVd39rjtIWmkpIc6cbyK2yZptqR38gejlp+1Orje2ZJ278gY1nycuM1q4wrgMEkqaj8MuCYi3u/6kAxA0jJ1XP0X8wejlp+X6xhLvfeFtZMTt1lt3AqsCuzU0iBpFeA/gKvy6w+PliRtJ2mipPmS5kj6ZW7fRdI/Cgcu0W+CpDclvSLpQknLlQpI0hWSfpKnby868vtA0sg8r/D0+hWSfiPpTkkLJD0maVDBmHtIelbSPEkXSXpQ0jer2UF5PcdKej6PfaakQXl75kv6U8u2tOwHST+Q9FreB4cWjNVP0lWS/iXpRUk/lPSJPG+kpIclnSfpDeB64GJgeN72N/Ny+0h6Mq/775JGF4w/MMd7uKT/l2M4Nc/7AvADYEQeb2o1218U++/z3+8lST+R1CvPGyTpfkmv53VeI6l/nvcHYD2g5W95chXvl9GSbpR0taT5wMgK698w/03n5fVf35Zts9pw4jargYh4B/gT8PWC5q8Az0REqf/Yfw38OiJWBgblvtVYApwADACGA7sBx1YR34dHfsCBwD+B+8osfghwBrAK8FfgpwCSBgA3At8HVgOeBXaoMu4WXwCGAtsDJwNjgEOBdYEt8rpbfIq0nWsDhwNjJG2S510A9AM2AD5H2u9HFPT9DPAC8Enga8AoYELeB/3zMm/lfv2BfYBjJO1XFO+OwCak/Xy6pH+LiLuAnwHX5/G2auM+uBJ4H9gQ2BrYA2j58CPg58BawL/l/TIaICIOA/4fS4/iz6lyffuS/m79gWsqrP9M4B7S334d0n62OnPiNqudK4GDJPXOr7+e20pZDGwoaUBELIyIR6tZQURMiohHI+L9iJgN/I6UuKoiaWPSGYAREfH3MovdHBGP59P71wBDcvvewMyIuDnPO5/0AaAtzo6I+RExE5gB3BMRL0TEPODPpERS6LSIWBQRDwJ3Al/JR4cjgO9HxIK8H/6HdFmixcsRcUHeT++UCiQixkbE9Ij4ICKmAdfx8X15RkS8kz98TQXamqRvzWdH3pR0q6Q1gL2A4yPirYh4FTgPODjH9NeIuDdv87+AX5aIqa0mRMStEfEBsHJr6ye9L9cH1oqIdyOi0+4LsPZz4jarkfyf3L+AfZXu0t4WuLbM4kcCGwPPSHpC0n9Usw5JG0u6Q+mGt/mkI78BVfbtB/wvKRmOb2XRwmT8NtAnT68FfJjsI1Us+shp2irMKZh+p8TrPgWv50bEWwWvX8wxDACWy68L561d8Lrch5IPSfqMpAfy6fZ5pKPy4n1Zbl9Ua7+I6J9/9iMlxWWBV1oSOunD1ydzTJ+U9Md8Cns+cHWJmNqqcF+0un7SWRABjyt9C+IbHVy3dQInbrPauop0pH0Y6WhyTqmFIuL5iDiE9B/m2cCNklYinb5dsWW5fHS5ekHX3wLPABvl0+w/IP1H26p8/fda4IGI+F17Ngx4hXT6tGVMFb6ugVXyPmmxHvAy8BpLjwwL571U8Lq4DGKpsojXArcB60ZEP9J18Ir7spXxqvF3YBEwoCChrxwRm+f5P89jD85/368VxVS83krvl+I+ra4/Iv4ZEUdFxFrAfwIXKd//YPXjxG1WW1cBuwNHUf40OZK+Jmn1fPryzdy8BHgOWCHfOLUs8ENg+YKufYH5wEJJmwLHVBnXT4GVgO+2YVuK3QlsKWk/pbuTv0W6Dl1LZ0haTtJOpBv9boiIJaR7An4qqa+k9YETSUen5cwB1tFHb+TrC7wREe9K2g74ahvimgMMbLkhrloR8QrpGvL/SFpZ0ifyDWktp8P7AguBNyWtDfx3ifUWfue+0vulTeuXdJCklg9jc0lJf0lbttE6nxO3WQ3l662PkJLkba0s+gVgpqSFpBvVDs7XFOeRbja7lHQE+RYfPR19EinBLAAuId0xXY1DSDeEzdXSO8sPrdSpUES8BhwEnAO8DmwGTCQdwdXCP0nJ42XStfZREfFMnvcd0r55AXiIdPR8WStj3Q/MBP4p6bXcdizwY0kLgNOp/gZBgBvy79clTW5DP0hnZJYDniJt343AmnneGcA2wDzSB6Wbi/r+HPhhPs19UhXvl7auf1vgsfy+vA34bkTMauP2WSdTuixlZtYx+WjzH8ChEfFAJ4+9C3B1RNTyVLxZU/ARt5m1m6Q9JfWXtDxLr69XdUe8mbWPE7eZdcRw4G+kG8S+SLpruuTXrcysc/hUuZmZWRPxEbeZmVkT8QPmrSoDBgyIgQMH1jsMM7OmMmnSpNciovi79B3ixG1VGThwIBMnTqx3GGZmTUXSi5WXahsnbqvK+/96g3/9tiFKKZuZdZnVj/lavUP4GF/jNjMzayJO3GZmZk3EidvMzKyJOHF3AkkDJc1o1nVKGi3ppM4Yy8zMasuJuw1yBSQzM7O66XGJOx+pPiPpSknTJN0oaUVJsyUNyMsMkzQ2T4+WNEbSPcBVktaQdIukqflnhzx0L0mX5GLz90jqnfsfJemJvOxNklbM7QdJmpHbx+W2XpLOzctPk/SfVW5TyX6S+ki6T9JkSdMl7VvQ51RJz0r6C7BJ5+xdMzOrtR6XuLNNgDERMZhUy/jYCssPBfaNiK8C5wMPRsRWpHJ7M/MyGwG/yQXo3wQOyO03R8S2efmngSNz++nAnrn9S7ntSGBeRGxLKqd3lKRPV7E95fq9C+wfEdsAu5Jq7krSUOBgYGvgy7nPx0g6WtJESRNfXzi/ijDMzKzWemri/ntEPJynrwZ2rLD8bQWFEz4P/BYgIpbk+rcAsyJiSp6eBAzM01tIGi9pOnAosHlufxi4QtJRQK/ctgfwdUlTgMeA1UgfCCop10/AzyRNA/4CrA2sAewE3BIRb0fEfMrUiY6IMRExLCKGrdZn5SrCMDOzWuup12yLK6sE8D5LP8isUDT/rSrGXFQwvQTonaevIFVMmippJLALQESMkvQZYB9giqQhpET7nYi4u6qtWKpkv7y+1YGhEbFY0myWbpury5iZNaGeesS9nqThefoQ4CFgNumUOCw9zV3KfcAx8OG15UqHon2BVyQtSzriJvcdFBGPRcTppJKI6wJ3A8fkZZG0saSVqtiecv36Aa/mpL0rsH5efhywv6TekvqSyjGamVkT6KlH3E8Dh0v6HfA86dT348DvJf2AdLq5nO8CYyQdSTqyPgZ4pZXlT8vjvQhMJyVygHMltZzOvg+YCkwjnWKfLEnAv4D9qtieS8v0uwa4XdJEYArwDEBETJZ0fW57ERhfxTrMzKwB9Lh63JIGAndExBb1jqWZDFl/g7j3lB/XOwwzsy7V0WeVS5oUEcM6KRyg5x5xWxsts/qqDfmwfTOznqbHJe6ImA00zdG2pC2BPxQ1L4qIz9QjHjMzq68el7ibTURMB4bUOw4zM2sMPfWucjMzs6bkI26rynuvzuYfF36j3mGYWRdY59uX1TsEa4WPuM3MzJqIE7eZmVkTceLuISQd31KZzMzMmpcTdxPKFb7a+rc7HnDiNjNrck7cTSLXEX9a0kXAZNLjWWfkOtsj8jK7SLqjoM+FkkZKOg5YC3hA0gN53h6SJuRa3TdI6lOP7TIzs7Zx4m4umwBXAT8B1gG2AnYnPfd8zXKdIuJ84GVg14jYVdIA4IfA7rlW90TgxOJ+hfW431j4budvjZmZtZkTd3N5MSIeJdUPvy7XA58DPAhs24Zxtgc2Ax7ONbwPZ2nlsA8V1uNetU9xpVMzM6sHf4+7ubTUBVeZ+YU1xeHjdcVbCLg3Ig7prMDMzKxr+Ii7OY0DRuR64KsDO5PKkr4IbCZpeUn9gN0K+ixgaUnRR4HPStoQQNKKkjbuuvDNzKy9fMTdnG4BhpNqeAdwckT8E0DSn0h1vZ8HnizoMwb4s6RX8nXukcB1kpbP838IPNdF8ZuZWTv1uHrc1j6D1xsQ/3fyl+odhpl1AT/ytPPUoh63T5WbmZk1EZ8qt6os98mB/hRuZtYAfMRtZmbWRJy4zczMmohPlVtVFrz2PA9cuk+9wzCzKuz6zTvrHYLVkI+4zczMmogTt5mZWRNx4jYzM2siTtxmZmZNxIm7AyQdl2tkvyTpwtw2StLXK/Qb2bJ8iXk/qNB3oKQZ7Y/azMyamRN3xxwL7A2c2tIQERdHxFUdGLPVxF0rkvwNAzOzJuDE3U6SLgY2AG4DViloHy3ppDy9raRpkiZIOrfoSHktSXdJel7SOXn5s4DekqZIuqaV1feSdImkmZLukdQ79x8i6dG8zlskrZLbx0oalqcHSJqdp0dKukHS7cA9JbbxaEkTJU2ct+C99u8sMzPrNE7c7RQRo4CXgV2BuWUWuxwYFRHDgSVF84YAI4AtSSU6142IU4B3ImJIRBzayuo3An4TEZsDbwIH5PargO9FxGBgOvCjKjZlOHB4RHy+eEZEjImIYRExrF/f5aoYyszMas2Ju0Yk9Qf6RsQjuenaokXui4h5EfEu8BSwfhuGnxURU/L0JGBgrr/dPyIezO1Xkup0V3JvRLzRhnWbmVkdOXHXjirMX1QwvYS2PcWurX3fZ+nfeoWieW+1Yb1mZlZnTtw1EhFzgQWSts9NB1fZdbGkZduxvnnAXEk75abDgJaj79nA0Dx9YFvHNjOzxuHEXVtHAmMkTSAdgc+ros8YYFqFm9PKORw4V9I00jX0H+f2XwDHSHoEGNCOcc3MrEEoIuodQ7clqU9ELMzTpwBrRsR36xxWu2wysF9c/MMd6x2GmVXBRUYah6RJETGsM8f0d3drax9J3yft5xeBkfUNp/36DtjI/xmYmTUAJ+4aiojrgevb01fSasB9JWbtFhGvdygwMzNrWk7cDSon5yH1jsPMzBqLE7dV5fXXn+OKK/eodxhmTW3k4R97QKFZm/mucjMzsybixG1mZtZEnLjNzMyaiBO3mZlZE+lRiVvSwhqMOUTS3gWvPyzr2cFxj5P0dFueoCZpoKSvdnTdZmbWuHpU4q6RIcDelRZqh2OBvSuU9yw2EHDiNjPrxnps4pb035KekDRN0hm5bWA+yr1E0kxJ90jqnedtm5edIOlcSTMkLUd6HvgISVMkjcjDbyZprKQXJB1XIY4T81gzJB2f2y4GNgBuk3RCmX6fy+ucIulJSX2Bs4CdctsJeXvGS5qcf3bIff8gad+Csa6R9KUS6zha0kRJExcsWNy2HWxmZjXRIxO3pD2AjYDtSEfMQyW11K7eCPhNRGwOvAkckNsvB0ZFxHBSKU0i4j3gdOD6iBiSn5QGsCmwZx7/R+WqfUkaChwBfAbYHjhK0tYRMQp4Gdg1Is4rsxknAd+KiCHATsA7wCnA+BzLecCrwL9HxDbACOD83PfSvF5yHe8dgP8rXkFEjImIYRExrG/fNhcsMzOzGuiRiRvYI/88CUwmJdqN8rxZETElT08CBkrqD/SNiEdy+7UVxr8zIhZFxGuk5LlGmeV2BG6JiLdyMZKbSUm4Gg8Dv8xH9P0j4v0SyywLXCJpOnADsBlARDwIbCjpk8AhwE1l+puZWYPpqU9OE/DziPjdRxqlgcCigqYlQO+8fFsUj1FuP7d13A9FxFmS7iRdX39U0u4lFjsBmANsRfqQ9m7BvD8Ah5LqhH+jvXGYmVnX6qlH3HcD35DUB0DS2vnos6SImAsskLR9bjq4YPYCoG874xgH7CdpRUkrAfsD46vpKGlQREyPiLOBiaSzBsWx9ANeiYgPgMOAXgXzrgCOB4iIme2M38zMuliPPOKOiHsk/RswQRLAQuBr5GvXZRxJOu38FjAWmJfbHwBOkTQF+Hkb45gs6Qrg8dx0aUQ8WWX34yXtmmN+Cvgz8AHwvqSppMR8EXCTpINynG8VrHuOpKeBW9sSs5mZ1Zciot4xNAVJffJ1aCSdAqwZEd+tc1jtJmlFYDqwTUTMq7T8pz+9cvxo9PaVFjOzVrjISM8jaVJEDOvMMXvkEXc77SPp+6R99iIwsr7htF++Hn4Z8MtqkjbAaqtt7P90zMwagBN3lfJXva6vuGAJklYD7isxa7dcd7u1vkcAxUf2D0fEt9oTC0BE/AVYr739zcysfpy4u0BOzkPa2fdy0nfIzczMnLitOi/NfZ5Tb/hCvcMw61Q/Peiueodg1mY99etgZmZmTcmJ28zMrIk4cZuZmTWRHpW4c7WsGZ0wzmxJA0q0P1Jq+VqTNEzS+VUsV5f4zMys8/jmtE4UETt09TolLRMRE0mPPW1VPeIzM7PO1aOOuLNlJF2Za2vfmJ8TvluuaT1d0mWSlgco195CUm9Jd0k6Kr9uebLaLrke942Snsn1rpXn7Z3bHpJ0vqQ7ygUqaVVJt+ZYH5U0OLePljRG0j3AVXl9d+R5q0u6N9ff/p2kF1vODlQTn5mZNbaemLg3AcZExGBgPnAi6bneIyJiS9JZiGMkrVCqvWCcPsDtwLURcUmJ9WxNKuKxGbAB8Nk85u+AvSJiR2D1CrGeATyZY/0BcFXBvKHAvhHx1aI+PwLuzzW4b6H8g1Y+Fl/xApKOljRR0sS3579XIVQzM+sKPTFx/z0iHs7TVwO7kWpwP5fbrgR2JiX4Uu0t/he4PCIKk2mhxyPiH7ky1xRgIKmC1wsRMSsvc12FWHckld8kIu4HVpPUL8+7LSLeKdPnj7nPXcDcNsT3ERExJiKGRcSwFVderkKoZmbWFXpi4q62qkqlU8cPA3u1coq5VE3utp6OLrV8S/xvlZhXrk8p1dYMNzOzBtITE/d6kobn6UOAvwADJW2Y2w4DHgSeKdPe4nTgdVLpzGo9A2wgaWB+PaLC8uOAQyFdlwZei4j5Ffo8BHwl99kDWKUN8ZmZWYPriYn7aeBwSdOAVYHzgCOAGyRNJ9W0vjgi3i3VXjTW8cAKks6pZsX51PaxwF2SHgLmsLSudymjgWE51rOAw6tYzRnAHpImA3sBrwALqonPzMwan+txd7GWut75FPtvgOcj4rxOHH95YElEvJ/PLPw2IoZ0dNw1B/WLb5w1vPKCZk3Ezyq3WnM97u7hKEmHA8sBT5LuMu9M6wF/kvQJ4D3gqM4YdO1VNvJ/cmZmDcCJu4vlo+uPHGF3Zs3tiHie9FUvMzPrhpy4G4BrbpuZWbV64s1pZmZmTctH3FaV5998ib1v/UG9w7Bu7v/2+1m9QzBreD7iNjMzayJO3GZmZk3EidvMzKyJVJW4JQ0qKHW5i6TjJPWvaWRNKO+XpyW9JOnC3DZK0tcr9BvZsnyJeW26sJxLfp7Ulj5mZtY8qj3ivglYkp/b/Xvg08C1NYuqeR0L7A2c2tIQERe3UkGsGr4jzMzMPlRt4v4gIt4H9gd+FREnAGvWLqzmI+liUl3r2ygo7FF4BCxpW0nTJE2QdK6kGQVDrCXpLknPtzz7XNJZQG9JUyRd08q6T5X0rKS/kMqRtrQfJekJSVMl3SRpRUl9Jc2StGxeZmVJs1teF437YT3u9+a/3bEdZGZmnaLaxL1Y0iGkIhd35LaP/Uffk0XEKOBlYFfK18C+HBgVEcNJpTQLDSFVC9sSGCFp3Yg4BXgnIoZExKGlBpQ0FDiY9LS0LwPbFsy+OSK2jYitSMVVjoyIBcBYYJ+8zMHATRGxuMQ2fViPe7mVV2x9B5iZWZeoNnEfAQwHfhoRsyR9Gri6dmF1P/megL4R8UhuKr7UcF9EzMtVyZ4C1q9y6J2AWyLi7Vzy87aCeVtIGp+rmx0KbJ7bLyX9Tcm//dQ2M7MmUdUDWCLiKUnfIxWwICJmkcpMWvVUYf6igukltO3hOOVKvF0B7BcRUyWNBHYBiIiHJQ2U9DmgV0TMKNPfzMwaTLV3lX8RmALclV8PkXRbq53sIyJiLrBA0va56eAquy4udf25wDhgf0m9JfUFvlgwry/wSu5ffKr9KuA6fLRtZtZUqj1VPhrYDngTICKmkO4st7Y5EhgjaQLpCHxeFX3GANPK3ZwWEZOB60kfrG4CxhfMPg14DLgXeKao6zWkm+iua0P8ZmZWZ4ood5a1YCHpsYj4jKQnI2Lr3DYtIgbXPMJuRFKfiFiYp08B1oyI4nKeXRXLgcC+EXFYNcv323DN+Owvjqi8oFkH+Fnl1t1ImhQRwzpzzGqvo86Q9FWgl6SNgOOARyr0sY/bR9L3Sfv9RWBkPYKQdAGwF+k751XZqP/a/k/VzKwBVJu4v0N6qMgi0t3QdwM/qVVQ3VVEXE86rd1mklYD7isxa7eIeL2NcXynPTGYmVn9VUzcknoBt0XE7hQ8Ecy6Vk7OQ+odh5mZ1VfFxB0RSyS9LalfRFRzM5V1Q8/PfY19brqk3mFYDd15wFH1DsHMqlDtqfJ3gemS7gXeammMiONqEpWZmZmVVG3ivjP/mJmZWR1V++S0K2sdiJmZmVVWVeKWNIsSj9WMiA06PSIzMzMrq9onpw0jVZ3allTU4nyasMiIpOMkPS3pJUkX5rZRkr5eod/IluVLzGtTvezCMp8dJam/pGMLXq8l6cbOGNvMzBpTVYk7Il4v+HkpIn4FfL62odXEsaSHjnz4tbaIuDgirurAmG1K3G0lqbWzIv1J2wRARLwcEQfWMh4zM6uvaouMbFPwM0zSKFIBi6Yh6WJgA1LZy1UK2j88Apa0raRpkiZIOldSYdWstSTdJel5Sefk5c8CekuaUu5Z4nm5UyU9K+kvwCYF7WMlDcvTAyTNztMjJd0g6XbgHkl9JN0nabKk6ZL2zUOcBQzK6z83V/yakcdYQdLlefknJe1aMPbNxdtSJu6jJU2UNPG9+Quq3dVmZlZD1d5V/j8F0+8Ds4CvdH44tRMRoyR9AdgV+I8yi10OHB0Rj+SkXGgIsDXp6XHPSrogIk6R9O2IGFJuvZKGkiqBbU3a35OBSVWEPBwYHBFv5KPu/SNivqQBwKO5OtspwBYt65c0sKD/t/J2bylpU9IHgI1b2Za/FwcQEWNIRU7oN2hg5Yfam5lZzVWbuI+MiBcKGyR1q+pgkvoDfSOi5Rns1/LRBH9fywNoJD0FrA98LNmVsBNwS0S8nftWWw713oh4oyU84GeSdgY+ANYG1qjQf0fgAoCIeEbSi0BL4m7vtpiZWZ1Ve3NaqRueuttNUKowf1HB9BKq/9ADJe7Iz95n6d9ghaJ5bxVMHwqsDgzNR9dzSixfrLXt6ci2mJlZHbWauCVtKukAoJ+kLxf8jKRy4mgqETEXWCBp+9x0cJVdF0tatpX544D9JfWW1Bf4YsG82cDQPN3aTWX9gFcjYnG+Vr1+bl9A+XsNxpESPvkU+XrAs61tiJmZNb5KR1qbkE4X9+ejCWcB0B0fbHwkcImkt4CxQDXPZh8DTJM0OSIOLZ4ZEZMlXQ9MIZXyHF8w+xfAnyQdBtzfyjquAW6XNDGP80we+3VJD+cb0v4M/Kagz0XAxZKmk47sR0bEIqnSiQUzM2tkiqh8z5Gk4RExoQviqStJfSJiYZ4+BVgzIr5b57AaQr9BA2PHc1wcrjtzkRGzzidpUkQM68wxq722+aSkbwGbU3CKPCK+0ZnBNIB9JH2ftF9eBEbWN5zGsdEqA/wfu5lZA6g2cf+BdHp2T+DHpGunT9cqqHqJiOuB69vTV9JqwH0lZu2Wa2mbmZl1WLWJe8OIOEjSvhFxpaRrgbtrGVizycl5SL3jMDOz7q3axL04/35T0hbAP4GBNYnIGtJf577JF2+8pd5hdBu3H7h/vUMwsyZVbeIeI2kV4DTSI0P7AKfXLCozMzMrqdp63JfmyQdJz/s2MzOzOqi2yMgakn4v6c/59WaSjqxtaGZmZlas2keeXkG6GW2t/Po54PgaxGNdQFKvesdgZmbtU23iHhARfyIVuCAi3ic947quchnLpyVdImmmpHvyo0VbK5d5q6TbJc2S9G1JJ+ayl49KWrWVdY2V9CtJj0iaIWm73L5dbnsy/94kt28u6fFccnOapI0krSTpTklT8xgj8rJDJT0oaZKkuyWtWbDOs/M4z0naKbevKOlPedzrJT1WsL17KJUlnaxUGrRPbp8t6XRJDwEHSTpO0lN5jD/W6m9kZmadq9qb097K31MOgPw872oeB9oVNgIOiYijJP0JOKDC8luQSlquAPwV+F5EbC3pPODrwK9a6btSROyQq3Rdlsd6Btg5It6XtDvwsxzDKODXEXGNpOWAXsDewMsRsQ+ApH75OecXAPtGxL9yMv8p0PJwm2UiYjtJewM/AnYHjgXmRsTgfJf/lDzeAOCHwO4R8Zak7wEnkr57D/BuROyYl30Z+HR+DGr/CvvMzMwaRLWJ+0TS3eSDJD1MqlTVWlGMrjQrIqbk6UlU/praAxGxgFRQZB5we26fDgyu0Pc6gIgYJ2nlnPD6AldK2oj0waal4MgE4FRJ6wA3R8Tz+bnhv5B0NnBHRIzPiXcL4N78HPFewCsF67y5xLbtCPw6xzJD0rTcvj2wGfBwHmu5HEeLwofLTAOukXQrcGupjZV0NHA0QO8Bq1fYNWZm1hVaTdyS1ouI/5cLZXyOVHREwLMRsbi1vl2ouERlb1ovl1m4/AcFrz+g8geZ4ge7B3Am6cPA/pIGkoqTEBHXSnoM2Ae4W9I3I+J+SUNJR94/l3QPcAswMyKGV9i+wvKb5SqFiFTH+5Ay8wtLhe4D7Ax8CThN0ub5EsjSjYsYQyqiQv9BG1Z+qL2ZmdVcpWvctxZMXx8RMyNiRgMl7XJmU125zLZquSa9IzAvIuaRSm6+lOePbFlQ0gbACxFxPulsxWBJawFvR8TVpMpg25BKba4uaXjut6ykzSvE8RDwlbz8ZsCWuf1R4LOSNszzVlQq6fkRkj4BrBsRDwAnk6q/9WnDfjAzszqpdIRZeGTXTN/frrZcZlvNlfQIsDJLr0GfQzpVfmLRukYAX5O0mPSkuR8D2wLnSvqA9DS6YyLiPUkHAudL6kf6m/wKmNlKHBfldU4DniSd9p6Xr5GPBK6TtHxe9oekbwEU6gVcndcn4LyIeLNtu8LMzOqh1bKeSjWmtyme7okkjQVOioiJDRBLL2DZiHhX0iBScZONI+K9Wq2z/6ANY6ezz63V8D2OH3lq1jOoDmU9t5I0n3RU1jtPk19HRKzcmcFY1VYEHsh3pIt85F7nmMzMrAu0mrgjosc9qEPSb4DPFjX/OiJ2qUM4JeW74jv1E1wlG67S30eJZmYNoNqvg/UYEfGtesdgZmZWTrVPTjMzM7MG4MRtZmbWRHyq3Kryt7lvccBNj9c7jI+56YDt6h2CmVmX8hG3mZlZE3HiNjMzayJO3GZmZk2kaRK3pF0k7dCOfsMknd/OdR6nVO/7GqVa3hfm9lGSvl6h74fLl5j3g/bE01FK9ctn1GPdZmbWOZomcQO7AG1O3BExMSKOa+c6jwX2johDi8a8OCKuaueYAHVJ3GZm1vxqlrglnSzpuDx9nqT78/Rukq6W9FtJEyXNlHRGQb/Zks6QNFnSdEmb5nKZo4ATJE2RtJOkgyTNkDRV0rhW4thF0h15erSkyySNlfRCS3xl+l1MKqxym6QTiuaNlnRSnt5W0jRJEySdW3REu5akuyQ9L+mcvPxZpMfHTpF0TZl1D5T0jKRL8zZeI2l3SQ/nsbbLy62Ut+cJSU9K2reg//i8DyeXOlMhaXNJj+c4pinVEzczswZXyyPuccBOeXoY0Cc/W3tHYDxwan7w+mDgc5IGF/R9LRc0+S2psMds4GJSFashETEeOB3YMyK2ItWUrtamwJ7AdsCPckwfExGjgJeBXSPivFbGuxwYletpLymaN4RUJWxLYISkdSPiFOCdvB2HUt6GwK9J+2dT4KukfXcSS4/YTwXuj4htgV1JlcdWAl4F/j3vwxFAqUsFo0iPch1C+vv8o3gBSUfnD1cTF81/s5VQzcysq9QycU8ChkrqCywCJpASxE6kxP0VSZNJZSk3BzYr6HtzwRgDy4z/MHCFpKNIZSqrdWdELIqI10gJbo029P0ISf2BvhHxSG66tmiR+yJiXkS8CzwFrN+G4WdFxPSI+IBU4vO+SKXcprN0n+wBnCJpCjAWWAFYD1gWuETSdOAGPrpvW0wAfiDpe8D6EfFO8QIRMSYihkXEsOVX7t+G0M3MrFZq9gCWiFgsaTZwBPAIqWb0rsAg4B3SkeO2ETFX0hWkpNNiUf69pFyMETFK0meAfYApkoZExOtVhLaoYLrs+FVShfkdWVdh3w8KXn9QMI6AAyLi2Y8EJY0G5gBbkT6cvVs8eERcK+kx0v67W9I3I6Iza5ebmVkN1PrmtHGkBD2OdJQ9CpgCrAy8BcyTtAawVxVjLQD6tryQNCgiHouI04HXgHU7N/TKImIusEDS9rnp4Cq7Li53ir6N7ga+I0kAkrbO7f2AV/LR+mGUOCMhaQPghYg4H7iNdErezMwaXK0T93hgTWBCRMwhHfmNj4ippFPkM4HLSKe9K7kd2L/l5jTS9dzp+WawccDUmmxBZUcCYyRNIB0Bz6uizxhgWrmb09rgTNJp8Wl5P5yZ2y8CDpf0KLAx6UNSsRHAjHyafVOgI3fJm5lZF1G6bGrtJalPRCzM06cAa0bEd+scVqdbZdC/xefPubLeYXyMn1VuZo1M0qR8I3ancZGRjttH0vdJ+/JFYGR9w6mNQaus5CRpZtYAuk3ilrQncHZR86yI2L9Cv9WA+0rM2q2am90i4nrg+qoD7cR1m5lZz9NtEndE3E26Waut/V4nfd+6y9Vz3WZm1pya6ZGnZmZmPV63OeK22prz5mJ+ecs/u3SdJ+7/qS5dn5lZM/ARt5mZWRNx4jYzM2siTtxmZmZNpOkSdy7T2ea63J207uMkPd0JTzyrZl1jJXXql/ZLrKNu+9LMzNqnGW9O2wVYSCpc0qnyM7+Vn/FdyrHAXhExq8rxlomI98u9bgC7UKN9aWZmtVHzI25JJ0s6Lk+fJ+n+PL2bpKsl/TbXfJ4p6YyCfrMlnSFpcn4m+aaSBpIKlZzQ8sxySQdJmiFpqqRxrcQxUtL/SrpL0rOSfpTbB+aj6IuAycC6kv5b0hOSprXEJOliYAPgNkknSFpJ0mV5uScl7Vuwnhsk3Q7cU+J1uX69Jf0xr/N6oHcr29JL0hV5u6dLOiG3D8rbN0nSeEmb5vYvSnosr+8vktYotS9LrOfDetxvzffzYMzMGkFXHHGPA/4LOJ9Uj3v5XBlrR1IRkhsi4g1JvYD7JA2OiGm572sRsY2kY4GTIuKbOYEujIhfACjVnN4zIl5Sqo/dmu2ALYC3gSck3UmqLLYJcEREHCtpD2CjvKxIiXrnXEb0C8CuEfGapJ8B90fEN/J6H5f0l7ye4cDgvF0ji16X6/efwNsRMVjSYNKHiHKGAGtHxBZ5H7Rs9xhgVEQ8r1Ty9CLg88BDwPYREZK+CZwcEf9VvC+LRcSYPCbrbriVH2pvZtYAuiJxTwKGSupLqik9mZTAdwKOA74i6egcy5rAZqTa3QA3F4zx5TLjPwxcIelPBcuXc2/Lo0Ql3Uz68HAr8GJEPJqX2SP/PJlf9yEl8uKj+T2AL0k6Kb9eAVivYD1vFK33jQr9diZ9uCEipkmaRnkvABtIugC4k3Qk3wfYAbghnfEHYPn8ex3geklrAssBVZ3qNzOzxlPzxB0RiyXNBo4gXUudBuwKDALeIdXr3jYi5kq6gpTIWizKv5eUizUfCX8G2AeYImlIK8/5Lj5qbHldWPZSwM8j4ncVNk3AARHx7EcaUyzFZTSLxy/Vr1R8JeV9tRWwJ/At4CvA8cCbETGkRJcLgF9GxG2SdgFGV7MeMzNrPF11V/k4UoIeRzo9PgqYAqxMSmrzJK0B7FXFWAuAvi0vJA2KiMci4nTSae91W+n775JWldQb2I/SdcDvBr6Rj2CRtLakT5ZZ7jvKGVfS1lXE3lq/ccChuW0LYHC5ASQNAD4RETcBpwHbRMR8YJakg/IyyskdoB/wUp4+vGCoj+xLMzNrfF2VuMeTToNPiIg5wLvA+IiYSjolPRO4jNKJtNjtwP4FN1Sdm2/QmkFKflNb6fsQ8AfSh4abImJi8QIRcQ9wLTAhXz+/kdLJ7UxgWWBaXveZVcTeWr/fAn3yKfKTgcdbGWNtYKykKcAVwPdz+6HAkZKmkvbpvrl9NOkU+njSh5sWxfvSzMwanCJ6xj1H+SaxYRHx7XrH0ozW3XCrOOHcNhdf6xA/q9zMmp2kSRHRqc/kaMbvcVsdrNF/WSdSM7MG0O0St6Q9gbOLmmdFxP6k08pNRdJjLL07vMVhETG9HvGYmVl9dbvEHRF3k24A6xYi4jP1jsHMzBpHt0vcVhsL3nifsVf/q+br2eVrq9d8HWZmzazpioyYmZn1ZE7cZmZmTcSJ28zMrIk4cZuZmTWRpkncknaRtEMzrSeX9LywM8YyMzODJkrcwC6k6ld1W48k34VvZmZ1VbPELelkScfl6fMk3Z+nd5N0taTfSpooaaakMwr6zZZ0hqTJ+Rnkm0oaSCpMckLLc7UlHSRphqSpkopLbhbG0UvSuZKekDRN0n/m9hMlXZant8xjbVZiPVdI+qWkB4CzJW0n6RFJT+bfm1TYFetKukvSs5J+VBDXrZIm5e0/uqD9SEnPSRor6ZKWI3ZJgyQ9mrfjx5IW5vY+ku4r2F/7Fox1mqRnJN0r6TrlUqJ5rLvy+sdL2rTMvjs6/40mzptfruCamZl1pVoeQY4D/otUY3oYsLykZUk1sMcDN0TEG5J6AfdJGhwRLTWoX4uIbSQdC5wUEd+UdDGwMCJ+AZALgOwZES9J6t9KHEcC8yJiW0nLAw9Lugf4FalQx/7AqcB/RsRTJdZzJLAxsHtELJG0MrBzRLwvaXfgZ8ABrax/O2AL4G3gCUl35uIm38jb3zu330R6QtppwDakyl33s7Royq+BX0fEdZJGFYz/LrB/RMxXqhr2qKTbgKE5rq1Jf+fJpLrmAGOAURHxvFIZ0ouAzxcHHhFj8rJsssGQnvFQezOzBlfLxD0JGCqpL6mu9mRSAt8JOA74Sj7SXIZUOWwzUq1ugJsLxvhymfEfBq6Q9KeC5UvZAxgs6cD8uh+wUUTMyoVHpgG/i4jWKpPdEBFLCvpfKWkjUv3sZVvpB3BvS31wSTeTPrhMBI7LHxoglSLdCPgU8GBEvJGXv4H0oQFgOKkUKaTqZb/I0wJ+Jmln4ANS5bA18nr+NyLeyWPdnn/3IV0KuEGpsih8/JGqZmbWoGqWuCNisaTZwBHAI6QEuSswCHiHVJ9724iYK+kKYIWC7ovy7yXlYoyIUflocR9giqQhLQmyiIDv5EehFtsIWAisVWFz3iqYPhN4ICL2z6fwx1boW3ykGpJ2AXYHhkfE25LGkrZftN2hwOrA0IJ93tpYnwDejIgh7ViXmZnVWa1vThtHStDjSKfHR5FqYa9MSobzJK0B7FXFWAsoqIstaVBEPBYRp5NqTK9bpt/dwDH5ND2SNpa0kqR+pNPPOwOrFRyRf2Q9JfQDXsrTI6uI+98lrZpPie9HOlPQD5ibk/amwPZ52ceBz0laRelGuMJT8I8WvD64KJ5Xc9LeFVg/tz8EfFHSCvkoex+AiJgPzJJ0UN4fkrRVFdthZmYNoNaJezzpNPiEiJhDuh47PiKmAk8CM4HLSMmsktuB/VtuGgPOzTdjzSB9MJhapt+lwFPA5Lzs70hH8ecBF0XEc6Tr4GdJ+mSJ9RQ7B/i5pIeBXlXE/RDwB9IHlpvy9e27gGUkTSMdwT8KEBEvka6ZPwb8Jcc9L49zPHCipMdJ+7Sl/RpgmKSJpKPvZ/JYTwC35f1yM+n0fEufQ4EjJU0l/Q0+vKHNzMwamyJ8z1EjkdQnIhbmI+5bgMsi4hZJKwLvRERIOhg4JCJaTbgFY61I+nBzdERMbk9cm2wwJH7343vb07VNXGTEzLoTSZMiYlhnjunvJTee0flu9RWAe4Bbc/tQ4EKlO8reBL5RxVhjlL7itgJwZXuTNkDfVZdxUjUzawDdJnFL2hM4u6h5VkTsX2r5Rl13RJxUpn080KZr0RHx1bau38zMGlu3Sdz5rvFSd45363WbmVnP0m0St9XW4n8u5pVzXunUMdc8ec1OHc/MrCdopmeVm5mZ9XhO3GZmZk3EidvMzKyJOHFXoFQd7MDKS3ZoHQtrOX6FdY9uqRpmZmaNz4nbzMysifTIxJ2fVX6nUi3vGZJGSDo917qeIWmMCkpnFfQbKunBXMf6bklr5vbjJD2lVO/7j62st4+ky/OjWqdJOqBg3k9zPI/m57cj6YuSHlOq/f2XgvbRki5Tqtn9gpbWPR8o6WmlOt4zJd2Tn5FedQ1uMzNrbD0ycQNfAF6OiK0iYgvSs8MvjIht8+vewH8UdshFSi4ADoyIoaRnrP80zz4F2DoiBpMKqZRzGqk2+JZ52ftz+0rAoxGxFenRpEfl9oeA7SNia+CPwMkFY20K7Emq9/2jliIqpIpnv4mIzUlPWGv5cDCGVCVtKKnwy0WVdpKkoyVNlDTx9bdKFV4zM7Ou1lO/xz0d+IWks4E7ImK8pAMknQysCKxKKr5xe0GfTYAtgHvzwXgvoOWLzdOAayTdytJHlJayOwWVvSJibp58D7gjT08C/j1PrwNcn4/slwNmFYx1Z0QsAhZJepVUgxvSE9umFIw1UO2swR0RY0gJn63W2coPtTczawA9MnFHxHOShgJ7kyp93QN8CxgWEX+XNJqP1geHVN96ZkQMLzHkPqTyoF8CTpO0eUS8X2I58fH63ACLY2m1l8Ia5BcAv4yI25RqeI8u6LOoYLqwT3F7b1yD28ys2+iRp8olrQW8HRFXA78AtsmzXstHp6XuIn8WWF3S8DzGspI2l/QJYN2IeIB0Krs/0KfMqu8Bvl0QxyoVQi2s/X14xQ0rwzW4zcy6jx6ZuIEtgcclTQFOBX4CXEI6hX4r8ERxh4h4j5TQz851rKeQTj/3Aq6WNJ1UY/y8iHizzHp/AqySb4CbCuxaIc7RpNPb44HXqt+8klyD28ysG3A9bqvKVutsFXcdd1enjulnlZtZd+d63FY3y35qWSdaM7MG4MRdA5KOAL5b1PxwRHyrHvGYmVn34cRdAxFxOXB5veMwM7Pup6fenGZmZtaUnLitKotfXcic8x9izvkP1TsUM7MezYnbzMysiThxm5mZNREnbjMzsybixF1DkvpLOraV+Y+0c9wftD8qMzNrZk7ctdUf+FjiltQLICJ2aOe4TtxmZj2Uv8ddW2cBg/Iz0RcDC0mlQIcAm0laGBF9cuWvHwOvk8qHjgOOjYgPigeUdBbQO485E3gBeC0ifp3n/xSYQyo1WnJMSXsAZ5BKe/4NOCIiFpZY19HA0QDrrLJG8WwzM6sDH3HX1inA33I5zf8GtgNOjYjNSiy7HfBfpAIog4AvlxowIk4B3omIIRFxKPB7cuWwXKnsYOCacmNKGgD8ENg9IrYBJgInllnXmIgYFhHDVu3Tv42bbmZmteAj7q71eETMamXeCwCSrgN2BG6sNGBEzJb0uqStgTWAJyPidUnlxnwX2Ax4OC+zHDChY5tlZmZdxYm7a73VyrziMm1tKdt2KTAS+BRwWYUxBdwbEYe0YXwzM2sQPlVeWwuAvlUuu52kT+fT3SOA1h5RtljSsgWvbwG+AGwL3F1hzEeBz0raEEDSipI2rjJGMzOrMx9x11A+Zf2wpBnAO6SbxsqZQLqZbUvSjWS3tLLsGGCapMkRcWhEvCfpAeDNiFjS2pj55rSRwHWSls/L/RB4rh2baGZmXcyJu8Yi4qutzOtT8PLtiBhR5ZjfA77X8jofUW8PHFS0aMkxI+J+0tG5mZk1GSfuJidpM+AO0tH087Vaz7Kf7MMax+1Yq+HNzKxKTtwNICLGAmOL2yU9RvqudaHDImJ6Qd+ngA2qHdPMzJqbItpy87L1VJIWAM/WO44qDABeq3cQVXCcnacZYgTH2dmaJc5NIqLam5Sr4iNuq9azETGs3kFUImmi4+w8zRBnM8QIjrOzNVOcnT2mvw5mZmbWRJy4zczMmogTt1VrTL0DqJLj7FzNEGczxAiOs7P12Dh9c5qZmVkT8RG3mZlZE3HiNjMzayJO3D2QpC9IelbSXyWdUmK+JJ2f50+TtE2lvpJWlXSvpOfz71XqFaekdSU9IOlpSTMlfbegz2hJL0makn/2rleced5sSdNzLBML2htpf25SsL+mSJov6fg8rx77c1NJEyQtknRSNX3rtD9LxtmV788O7stGem+W25eN9t48NP/bmSbpEUlbVerbrv0ZEf7pQT9AL+BvpKetLQdMBTYrWmZv4M+kEqDbA49V6gucA5ySp08Bzq5jnGsC2+TpvqQCKi1xjgZOaoT9mefNBgaUGLdh9meJcf4JrF/H/flJ0rP2f1q47gZ8f5aLs0venx2JsQHfm2XjbLD35g7AKnl6L2r0f6ePuHue7YC/RsQLEfEe8Edg36Jl9gWuiuRRoL+kNSv03Re4Mk9fCexXrzgj4pWImAwQEQuAp4G1OxhPp8dZYdyG2Z9Fy+wG/C0iXuxgPO2OMyJejYgngMVt6Nvl+7NcnF34/uzIvmxNw+zLIo3w3nwkIubml48C61TRt83704m751kb+HvB63/w8f80yi3TWt81IuIVSP8xkT4h1yvOD0kaCGwNPFbQ/O18KuuyTjjN19E4A7hH0iRJRxcs05D7EzgYuK6orav3Z3v61mN/VlTj92dHY2yk92Y1Gu29eSTpDFalvm3en07cPY9KtBV/J7DcMtX07SwdiTPNlPoANwHHR8T83PxbYBAwBHgF+J86x/nZiNiGdFrtW5J27mA85XTG/lwO+BJwQ8H8euzPWvRtqw6vqwvenx2NsZHem60P0GDvTUm7khJ3S/nlTn1vOnH3PP8A1i14vQ7wcpXLtNZ3Tstp1fz71TrGiaRlSf8pXhMRN7csEBFzImJJRHwAXEI6hVW3OCOi5ferwC0F8TTU/sz2AiZHxJyWhjrtz/b0rcf+LKuL3p8dirHB3puVNMx7U9Jg4FJg34h4vYq+bd6fTtw9zxPARpI+nT+lHgzcVrTMbcDXlWwPzMuncFrrextweJ4+HPjfesUpScDvgacj4peFHYqu2e4PzKhjnCtJ6pvjWgnYoyCehtmfBfMPoehUZJ32Z3v61mN/ltSF78+OxNho781KGuK9KWk94GZS+eXnquzb9v1Z6e41/3S/H9Ldw8+R7nI8NbeNAkblaQG/yfOnA8Na65vbVwPuA57Pv1etV5zAjqTTUNOAKfln7zzvD3nZafkfzJp1jHMD0t2lU4GZjbo/87wVgdeBfkVj1mN/fop0BDMfeDNPr9yA78+ScXbl+7MDMTbae7O1v3kjvTcvBeYW/F0ntta3vfvTjzw1MzNrIj5VbmZm1kScuM3MzJqIE7eZmVkTceI2MzNrIk7cZmZmTcSJ26wbkLREH62SNLAdY+wnabMahIekgZI6+j3atq5ziDqhIlQ71/0JpUprM5QqbD0h6dP1iMW6n2XqHYCZdYp3ImJIB8fYD7gDeKraDpKWiYj3O7jeTidpGdKjLocB/1eHEEYAawGDI+IDSesAb3VkwEbd19b1fMRt1k1JGirpwVwk4u6CxyoelY8Ap0q6SdKKknYgPev53HzEPkjSWEnDcp8Bkmbn6ZGSbpB0O6kIxUpKRRyekPSkpOKqY8VxjZR0q6TbJc2S9G1JJ+a+j0paNS83VtKvlOoaz5C0XW5fNfeflpcfnNtHSxoj6R7gKuDHwIi8PSMkbZfHejL/3qQgnpsl3aVUE/mcgli/IGly3lf35bZqtndN4JVIj9skIv4RuWpUmTGr2iZJq+e/2RP557NtfV9YN9DRJ8n4xz/+qf8PsISlT2u6BVgWeARYPc8fAVyWp1cr6PcT4Dt5+grgwIJ5Y1n6lLcBwOw8PZL05KpV8+ufAV/L0/1JT4daqSi+gcCMgv5/JdWiXh2Yx9InT51HKrrRsv5L8vTOBf0vAH6Upz8PTMnTo4FJQO+C9VxYEMPKwDJ5enfgpoLlXgD6ASsAL5KeK706qaLTp/NybdnedUj1rKeQiltsndvLjVntNl0L7Jin1yM9NrXu7z//dO2PT5WbdQ8fOVUuaQtgC+BeSQC9SBWSALaQ9BNS0ukD3N2O9d0bEW/k6T2AL0k6Kb9egZxUWun/QKRa1AskzQNuz+3TgcEFy10HEBHjJK0sqT/pkaEH5Pb7Ja0mqV9e/raIeKfMOvsBV0raiPTI0WUL5t0XEfMAJD0FrA+sAoyLiFl5XVVvb0T8Ix/Rfz7/3CfpINLjOUuNWe027Q5slv+mACtL6pv3pfUQTtxm3ZOAmRExvMS8K4D9ImKqpJHALmXGeJ+ll9NWKJpXeL1WwAER8Wwb4ltUMP1BwesP+Oj/S8XPZK5UXra168hnkj4w7J9v3htbJp4lOQaVWD9Uub0RsYhUj/nPkuaQ7iG4t5UxPzZE/l24TZ8Ahrfy4cR6AF/jNuuengVWlzQcUhlJSZvneX2BV5RKSx5a0GdBntdiNjA0Tx/YyrruBr6jfBgoaeuOh/+hEXnMHUnVyuYB48hxS9oFeC2W1rMuVLw9/YCX8vTIKtY9Afhcy93gLdfeqWJ7JW0jaa08/QnSWYQXWxmz2m26B/h2wXqGVLEd1s04cZt1QxHxHinZni1pKula6w559mnAY6Sjv2cKuv0R+O98w9Ug4BfAMZIeIV3jLudM0mnnaUpf+TqzEzdlbl7/xcCRuW00MEzSNOAslpZELPYA6bTyFEkjgHOAn0t6mHTpoFUR8S/gaODmvA+vz7Oq2d5PArfn+dNIZy8ubGXMarfpuJbl8in9UZW2w7ofVwczs4YkaSxwUkRMrHcsZo3ER9xmZmZNxEfcZmZmTcRH3GZmZk3EidvMzKyJOHGbmZk1ESduMzOzJuLEbWZm1kT+P63vJ2emqee1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112</Words>
  <Application>Microsoft Office PowerPoint</Application>
  <PresentationFormat>Custom</PresentationFormat>
  <Paragraphs>6</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  Predicting customer buying behaviour </vt:lpstr>
      <vt:lpstr>Feature Importance: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Mohammed Mahmoud</cp:lastModifiedBy>
  <cp:revision>12</cp:revision>
  <dcterms:created xsi:type="dcterms:W3CDTF">2022-12-06T11:13:27Z</dcterms:created>
  <dcterms:modified xsi:type="dcterms:W3CDTF">2023-06-18T22:23:32Z</dcterms:modified>
</cp:coreProperties>
</file>