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90" d="100"/>
          <a:sy n="90" d="100"/>
        </p:scale>
        <p:origin x="-39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xmlns=""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xmlns="" id="{CF666AE8-A5E4-529C-376D-A7F21A81DCA8}"/>
              </a:ext>
            </a:extLst>
          </p:cNvPr>
          <p:cNvSpPr>
            <a:spLocks noGrp="1"/>
          </p:cNvSpPr>
          <p:nvPr>
            <p:ph type="dt" sz="half" idx="10"/>
          </p:nvPr>
        </p:nvSpPr>
        <p:spPr/>
        <p:txBody>
          <a:bodyPr/>
          <a:lstStyle/>
          <a:p>
            <a:fld id="{6670FE10-F406-47AF-8AE1-E9BA4C7E25F2}" type="datetimeFigureOut">
              <a:rPr lang="en-GB" smtClean="0"/>
              <a:t>29/05/2023</a:t>
            </a:fld>
            <a:endParaRPr lang="en-GB" dirty="0"/>
          </a:p>
        </p:txBody>
      </p:sp>
      <p:sp>
        <p:nvSpPr>
          <p:cNvPr id="5" name="Footer Placeholder 4">
            <a:extLst>
              <a:ext uri="{FF2B5EF4-FFF2-40B4-BE49-F238E27FC236}">
                <a16:creationId xmlns:a16="http://schemas.microsoft.com/office/drawing/2014/main" xmlns=""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xmlns=""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xmlns=""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9DCAC13-CEF5-615F-7188-2FF616782B18}"/>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5" name="Footer Placeholder 4">
            <a:extLst>
              <a:ext uri="{FF2B5EF4-FFF2-40B4-BE49-F238E27FC236}">
                <a16:creationId xmlns:a16="http://schemas.microsoft.com/office/drawing/2014/main" xmlns=""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6F2C76B-2410-6DF5-E769-3F1375B9F60C}"/>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5" name="Footer Placeholder 4">
            <a:extLst>
              <a:ext uri="{FF2B5EF4-FFF2-40B4-BE49-F238E27FC236}">
                <a16:creationId xmlns:a16="http://schemas.microsoft.com/office/drawing/2014/main" xmlns=""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2056992-9D89-2C0C-4C2C-BAE80A944102}"/>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5" name="Footer Placeholder 4">
            <a:extLst>
              <a:ext uri="{FF2B5EF4-FFF2-40B4-BE49-F238E27FC236}">
                <a16:creationId xmlns:a16="http://schemas.microsoft.com/office/drawing/2014/main" xmlns=""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xmlns=""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42C001-3FCB-0E6B-9E1F-20622B91CBC3}"/>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5" name="Footer Placeholder 4">
            <a:extLst>
              <a:ext uri="{FF2B5EF4-FFF2-40B4-BE49-F238E27FC236}">
                <a16:creationId xmlns:a16="http://schemas.microsoft.com/office/drawing/2014/main" xmlns=""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0BDE4EC-111C-93BE-1438-6CDC2E8FCC78}"/>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6" name="Footer Placeholder 5">
            <a:extLst>
              <a:ext uri="{FF2B5EF4-FFF2-40B4-BE49-F238E27FC236}">
                <a16:creationId xmlns:a16="http://schemas.microsoft.com/office/drawing/2014/main" xmlns=""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BCFE2E4-8192-9EA2-4489-80F4A15EFB6B}"/>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8" name="Footer Placeholder 7">
            <a:extLst>
              <a:ext uri="{FF2B5EF4-FFF2-40B4-BE49-F238E27FC236}">
                <a16:creationId xmlns:a16="http://schemas.microsoft.com/office/drawing/2014/main" xmlns=""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F1CEF92-A5CC-B946-CAFC-8C36EB5A1CA9}"/>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4" name="Footer Placeholder 3">
            <a:extLst>
              <a:ext uri="{FF2B5EF4-FFF2-40B4-BE49-F238E27FC236}">
                <a16:creationId xmlns:a16="http://schemas.microsoft.com/office/drawing/2014/main" xmlns=""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0EC6A-6AD6-AA45-F17C-03F69F0BC0B1}"/>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3" name="Footer Placeholder 2">
            <a:extLst>
              <a:ext uri="{FF2B5EF4-FFF2-40B4-BE49-F238E27FC236}">
                <a16:creationId xmlns:a16="http://schemas.microsoft.com/office/drawing/2014/main" xmlns=""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2A4C-20E2-A896-97ED-F88A7A2385FF}"/>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6" name="Footer Placeholder 5">
            <a:extLst>
              <a:ext uri="{FF2B5EF4-FFF2-40B4-BE49-F238E27FC236}">
                <a16:creationId xmlns:a16="http://schemas.microsoft.com/office/drawing/2014/main" xmlns=""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B76135-5B72-1EEF-F390-24A30E0C2784}"/>
              </a:ext>
            </a:extLst>
          </p:cNvPr>
          <p:cNvSpPr>
            <a:spLocks noGrp="1"/>
          </p:cNvSpPr>
          <p:nvPr>
            <p:ph type="dt" sz="half" idx="10"/>
          </p:nvPr>
        </p:nvSpPr>
        <p:spPr/>
        <p:txBody>
          <a:bodyPr/>
          <a:lstStyle/>
          <a:p>
            <a:fld id="{6670FE10-F406-47AF-8AE1-E9BA4C7E25F2}" type="datetimeFigureOut">
              <a:rPr lang="en-GB" smtClean="0"/>
              <a:t>29/05/2023</a:t>
            </a:fld>
            <a:endParaRPr lang="en-GB"/>
          </a:p>
        </p:txBody>
      </p:sp>
      <p:sp>
        <p:nvSpPr>
          <p:cNvPr id="6" name="Footer Placeholder 5">
            <a:extLst>
              <a:ext uri="{FF2B5EF4-FFF2-40B4-BE49-F238E27FC236}">
                <a16:creationId xmlns:a16="http://schemas.microsoft.com/office/drawing/2014/main" xmlns=""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29/05/2023</a:t>
            </a:fld>
            <a:endParaRPr lang="en-GB"/>
          </a:p>
        </p:txBody>
      </p:sp>
      <p:sp>
        <p:nvSpPr>
          <p:cNvPr id="5" name="Footer Placeholder 4">
            <a:extLst>
              <a:ext uri="{FF2B5EF4-FFF2-40B4-BE49-F238E27FC236}">
                <a16:creationId xmlns:a16="http://schemas.microsoft.com/office/drawing/2014/main" xmlns=""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BCD4D-82A1-5AD0-053C-2CF73DA5B647}"/>
              </a:ext>
            </a:extLst>
          </p:cNvPr>
          <p:cNvSpPr>
            <a:spLocks noGrp="1"/>
          </p:cNvSpPr>
          <p:nvPr>
            <p:ph type="ctrTitle"/>
          </p:nvPr>
        </p:nvSpPr>
        <p:spPr/>
        <p:txBody>
          <a:bodyPr/>
          <a:lstStyle/>
          <a:p>
            <a:r>
              <a:rPr lang="en-GB" dirty="0" smtClean="0"/>
              <a:t>Insights from clients reviews</a:t>
            </a:r>
            <a:endParaRPr lang="en-GB" dirty="0"/>
          </a:p>
        </p:txBody>
      </p:sp>
      <p:sp>
        <p:nvSpPr>
          <p:cNvPr id="3" name="Subtitle 2">
            <a:extLst>
              <a:ext uri="{FF2B5EF4-FFF2-40B4-BE49-F238E27FC236}">
                <a16:creationId xmlns:a16="http://schemas.microsoft.com/office/drawing/2014/main" xmlns="" id="{7730DC87-B7BC-1B7B-AB86-8B0F1FACBC23}"/>
              </a:ext>
            </a:extLst>
          </p:cNvPr>
          <p:cNvSpPr>
            <a:spLocks noGrp="1"/>
          </p:cNvSpPr>
          <p:nvPr>
            <p:ph type="subTitle" idx="1"/>
          </p:nvPr>
        </p:nvSpPr>
        <p:spPr/>
        <p:txBody>
          <a:bodyPr/>
          <a:lstStyle/>
          <a:p>
            <a:r>
              <a:rPr lang="en-GB" dirty="0" smtClean="0"/>
              <a:t>Data Analysis for clients reviews</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Frequent terms:</a:t>
            </a:r>
            <a:endParaRPr lang="en-US" u="sng" dirty="0"/>
          </a:p>
        </p:txBody>
      </p:sp>
      <p:sp>
        <p:nvSpPr>
          <p:cNvPr id="5" name="Content Placeholder 4"/>
          <p:cNvSpPr>
            <a:spLocks noGrp="1"/>
          </p:cNvSpPr>
          <p:nvPr>
            <p:ph sz="half" idx="1"/>
          </p:nvPr>
        </p:nvSpPr>
        <p:spPr/>
        <p:txBody>
          <a:bodyPr>
            <a:normAutofit/>
          </a:bodyPr>
          <a:lstStyle/>
          <a:p>
            <a:r>
              <a:rPr lang="en-US" sz="2400" dirty="0" smtClean="0"/>
              <a:t>As per the shown picture ,the words ‘service’ , ’seat’, ’flight’ , ’food’ , ‘London’ , ‘time’ , ‘food’ are the most frequent detected words in the customers reviews. However, by measuring the average polarity of the collective reviews ,it tends to be negative ,which means that the mentioned words are more likely to be mentioned in negative opinions and gives an idea of the areas of improvement.</a:t>
            </a:r>
            <a:endParaRPr lang="en-US" sz="2400"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05074" y="1941095"/>
            <a:ext cx="5229725" cy="394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Frequent terms:</a:t>
            </a:r>
            <a:endParaRPr lang="en-US" u="sng" dirty="0"/>
          </a:p>
        </p:txBody>
      </p:sp>
      <p:sp>
        <p:nvSpPr>
          <p:cNvPr id="5" name="Content Placeholder 4"/>
          <p:cNvSpPr>
            <a:spLocks noGrp="1"/>
          </p:cNvSpPr>
          <p:nvPr>
            <p:ph sz="half" idx="1"/>
          </p:nvPr>
        </p:nvSpPr>
        <p:spPr/>
        <p:txBody>
          <a:bodyPr>
            <a:normAutofit fontScale="92500"/>
          </a:bodyPr>
          <a:lstStyle/>
          <a:p>
            <a:r>
              <a:rPr lang="en-US" sz="2400" dirty="0" smtClean="0"/>
              <a:t>From the right table ,the average of polarity and subjectivity of the overall opinions in the customer reviews.</a:t>
            </a:r>
          </a:p>
          <a:p>
            <a:r>
              <a:rPr lang="en-US" sz="2400" dirty="0" smtClean="0"/>
              <a:t>The subjectivity which indicates how much in the sentence is the personal opinion compared to facts, it seems that the overall subjectivity for the overall opinions is nearly 50% which indicates equal opportunity of inclusion of facts and personal opinion.</a:t>
            </a:r>
          </a:p>
          <a:p>
            <a:r>
              <a:rPr lang="en-US" sz="2400" dirty="0" smtClean="0"/>
              <a:t>On the other hand the polarity tends to be more to 0 which indicates more negative opinion overall.</a:t>
            </a:r>
            <a:endParaRPr lang="en-US" sz="2400" dirty="0"/>
          </a:p>
        </p:txBody>
      </p:sp>
      <p:pic>
        <p:nvPicPr>
          <p:cNvPr id="2050" name="Picture 2"/>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0752" t="38208" r="62745" b="33905"/>
          <a:stretch/>
        </p:blipFill>
        <p:spPr bwMode="auto">
          <a:xfrm>
            <a:off x="6680198" y="939798"/>
            <a:ext cx="4775200" cy="26416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0695" t="37531" r="51528" b="33333"/>
          <a:stretch/>
        </p:blipFill>
        <p:spPr bwMode="auto">
          <a:xfrm>
            <a:off x="6316134" y="3909481"/>
            <a:ext cx="2446866" cy="217593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0694" t="39999" r="52639" b="31482"/>
          <a:stretch/>
        </p:blipFill>
        <p:spPr bwMode="auto">
          <a:xfrm>
            <a:off x="9220201" y="3909481"/>
            <a:ext cx="2607732" cy="217593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6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More Plots</a:t>
            </a:r>
            <a:r>
              <a:rPr lang="en-US" u="sng" dirty="0" smtClean="0">
                <a:sym typeface="Wingdings" panose="05000000000000000000" pitchFamily="2" charset="2"/>
              </a:rPr>
              <a:t>: ( line and box plots)</a:t>
            </a:r>
            <a:endParaRPr lang="en-US" u="sng" dirty="0"/>
          </a:p>
        </p:txBody>
      </p:sp>
      <p:pic>
        <p:nvPicPr>
          <p:cNvPr id="3074" name="Picture 2"/>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0588" t="30365" r="51145" b="45234"/>
          <a:stretch/>
        </p:blipFill>
        <p:spPr bwMode="auto">
          <a:xfrm>
            <a:off x="812801" y="2429933"/>
            <a:ext cx="4707466" cy="27432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0752" t="60576" r="51633" b="15895"/>
          <a:stretch/>
        </p:blipFill>
        <p:spPr bwMode="auto">
          <a:xfrm>
            <a:off x="5960533" y="2429933"/>
            <a:ext cx="4707467" cy="27432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6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191</Words>
  <Application>Microsoft Office PowerPoint</Application>
  <PresentationFormat>Custom</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Insights from clients reviews</vt:lpstr>
      <vt:lpstr>Frequent terms:</vt:lpstr>
      <vt:lpstr>Frequent terms:</vt:lpstr>
      <vt:lpstr>More Plots: ( line and box plots)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Mohammed Mahmoud</cp:lastModifiedBy>
  <cp:revision>7</cp:revision>
  <dcterms:created xsi:type="dcterms:W3CDTF">2022-12-06T11:13:27Z</dcterms:created>
  <dcterms:modified xsi:type="dcterms:W3CDTF">2023-05-29T22:09:52Z</dcterms:modified>
</cp:coreProperties>
</file>