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940CAB8-BAF2-4527-A5CC-905E93C7468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402281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940CAB8-BAF2-4527-A5CC-905E93C7468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35557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940CAB8-BAF2-4527-A5CC-905E93C7468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354161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940CAB8-BAF2-4527-A5CC-905E93C7468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302455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40CAB8-BAF2-4527-A5CC-905E93C7468B}" type="datetimeFigureOut">
              <a:rPr lang="en-GB" smtClean="0"/>
              <a:t>03/03/2019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418815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940CAB8-BAF2-4527-A5CC-905E93C7468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240888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940CAB8-BAF2-4527-A5CC-905E93C7468B}" type="datetimeFigureOut">
              <a:rPr lang="en-GB" smtClean="0"/>
              <a:t>03/03/2019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25645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940CAB8-BAF2-4527-A5CC-905E93C7468B}" type="datetimeFigureOut">
              <a:rPr lang="en-GB" smtClean="0"/>
              <a:t>03/03/2019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22458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0CAB8-BAF2-4527-A5CC-905E93C7468B}" type="datetimeFigureOut">
              <a:rPr lang="en-GB" smtClean="0"/>
              <a:t>03/03/2019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315510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40CAB8-BAF2-4527-A5CC-905E93C7468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80901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40CAB8-BAF2-4527-A5CC-905E93C7468B}" type="datetimeFigureOut">
              <a:rPr lang="en-GB" smtClean="0"/>
              <a:t>03/03/2019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F30DA3-7965-4164-B45C-09814E8F19FB}" type="slidenum">
              <a:rPr lang="en-GB" smtClean="0"/>
              <a:t>‹#›</a:t>
            </a:fld>
            <a:endParaRPr lang="en-GB"/>
          </a:p>
        </p:txBody>
      </p:sp>
    </p:spTree>
    <p:extLst>
      <p:ext uri="{BB962C8B-B14F-4D97-AF65-F5344CB8AC3E}">
        <p14:creationId xmlns:p14="http://schemas.microsoft.com/office/powerpoint/2010/main" val="143154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0CAB8-BAF2-4527-A5CC-905E93C7468B}" type="datetimeFigureOut">
              <a:rPr lang="en-GB" smtClean="0"/>
              <a:t>03/03/2019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30DA3-7965-4164-B45C-09814E8F19FB}" type="slidenum">
              <a:rPr lang="en-GB" smtClean="0"/>
              <a:t>‹#›</a:t>
            </a:fld>
            <a:endParaRPr lang="en-GB"/>
          </a:p>
        </p:txBody>
      </p:sp>
    </p:spTree>
    <p:extLst>
      <p:ext uri="{BB962C8B-B14F-4D97-AF65-F5344CB8AC3E}">
        <p14:creationId xmlns:p14="http://schemas.microsoft.com/office/powerpoint/2010/main" val="393271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umbeo.com/crime/in/Fredericton"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fredericton.ca/en/fredericton-police/crime-ma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smtClean="0"/>
              <a:t>Applied Data Science Capstone Week 5</a:t>
            </a:r>
            <a:r>
              <a:rPr lang="en-GB" dirty="0" smtClean="0"/>
              <a:t/>
            </a:r>
            <a:br>
              <a:rPr lang="en-GB" dirty="0" smtClean="0"/>
            </a:br>
            <a:r>
              <a:rPr lang="en-GB" b="1" dirty="0" smtClean="0"/>
              <a:t>Fredericton Crime Study:</a:t>
            </a:r>
            <a:endParaRPr lang="en-GB" dirty="0"/>
          </a:p>
        </p:txBody>
      </p:sp>
      <p:sp>
        <p:nvSpPr>
          <p:cNvPr id="3" name="Subtitle 2"/>
          <p:cNvSpPr>
            <a:spLocks noGrp="1"/>
          </p:cNvSpPr>
          <p:nvPr>
            <p:ph type="subTitle" idx="1"/>
          </p:nvPr>
        </p:nvSpPr>
        <p:spPr/>
        <p:txBody>
          <a:bodyPr/>
          <a:lstStyle/>
          <a:p>
            <a:r>
              <a:rPr lang="en-GB" dirty="0" smtClean="0"/>
              <a:t>3/3/2019</a:t>
            </a:r>
            <a:endParaRPr lang="en-GB" dirty="0"/>
          </a:p>
        </p:txBody>
      </p:sp>
    </p:spTree>
    <p:extLst>
      <p:ext uri="{BB962C8B-B14F-4D97-AF65-F5344CB8AC3E}">
        <p14:creationId xmlns:p14="http://schemas.microsoft.com/office/powerpoint/2010/main" val="266174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a:r>
            <a:br>
              <a:rPr lang="en-GB" dirty="0"/>
            </a:br>
            <a:endParaRPr lang="en-GB" dirty="0"/>
          </a:p>
        </p:txBody>
      </p:sp>
      <p:sp>
        <p:nvSpPr>
          <p:cNvPr id="3" name="Content Placeholder 2"/>
          <p:cNvSpPr>
            <a:spLocks noGrp="1"/>
          </p:cNvSpPr>
          <p:nvPr>
            <p:ph idx="1"/>
          </p:nvPr>
        </p:nvSpPr>
        <p:spPr>
          <a:xfrm>
            <a:off x="311257" y="365125"/>
            <a:ext cx="10515600" cy="4351338"/>
          </a:xfrm>
        </p:spPr>
        <p:txBody>
          <a:bodyPr/>
          <a:lstStyle/>
          <a:p>
            <a:pPr marL="0" indent="0" algn="just">
              <a:buNone/>
            </a:pPr>
            <a:r>
              <a:rPr lang="en-GB" b="1" u="sng" dirty="0"/>
              <a:t>Introduction:</a:t>
            </a:r>
            <a:endParaRPr lang="en-GB" dirty="0"/>
          </a:p>
          <a:p>
            <a:pPr marL="0" indent="0" algn="just">
              <a:buNone/>
            </a:pPr>
            <a:r>
              <a:rPr lang="en-GB" dirty="0"/>
              <a:t>Researches and developers are usually interested to decreasing the crime in this city, so there is usually a big question about what neighbourhoods have the highest crime, and Is population density correlated to crime level.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228" y="2791525"/>
            <a:ext cx="6112497" cy="3358100"/>
          </a:xfrm>
          <a:prstGeom prst="rect">
            <a:avLst/>
          </a:prstGeom>
        </p:spPr>
      </p:pic>
    </p:spTree>
    <p:extLst>
      <p:ext uri="{BB962C8B-B14F-4D97-AF65-F5344CB8AC3E}">
        <p14:creationId xmlns:p14="http://schemas.microsoft.com/office/powerpoint/2010/main" val="419543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a:t>
            </a:r>
            <a:endParaRPr lang="en-GB" b="1" dirty="0"/>
          </a:p>
        </p:txBody>
      </p:sp>
      <p:sp>
        <p:nvSpPr>
          <p:cNvPr id="3" name="Content Placeholder 2"/>
          <p:cNvSpPr>
            <a:spLocks noGrp="1"/>
          </p:cNvSpPr>
          <p:nvPr>
            <p:ph idx="1"/>
          </p:nvPr>
        </p:nvSpPr>
        <p:spPr>
          <a:xfrm>
            <a:off x="578845" y="1407171"/>
            <a:ext cx="10515600" cy="4351338"/>
          </a:xfrm>
        </p:spPr>
        <p:txBody>
          <a:bodyPr/>
          <a:lstStyle/>
          <a:p>
            <a:r>
              <a:rPr lang="en-GB" u="sng" dirty="0">
                <a:hlinkClick r:id="rId2"/>
              </a:rPr>
              <a:t>https://foursquare.com/</a:t>
            </a:r>
            <a:endParaRPr lang="en-GB" dirty="0"/>
          </a:p>
          <a:p>
            <a:r>
              <a:rPr lang="en-GB" u="sng" dirty="0">
                <a:hlinkClick r:id="rId3"/>
              </a:rPr>
              <a:t>https://www.numbeo.com/crime/in/Fredericton</a:t>
            </a:r>
            <a:endParaRPr lang="en-GB" dirty="0"/>
          </a:p>
          <a:p>
            <a:r>
              <a:rPr lang="en-GB" u="sng" dirty="0">
                <a:hlinkClick r:id="rId4"/>
              </a:rPr>
              <a:t>http://www.fredericton.ca/en/fredericton-police/crime-map</a:t>
            </a:r>
            <a:endParaRPr lang="en-GB" dirty="0"/>
          </a:p>
          <a:p>
            <a:pPr marL="0" indent="0">
              <a:buNone/>
            </a:pPr>
            <a:endParaRPr lang="en-GB" dirty="0"/>
          </a:p>
        </p:txBody>
      </p:sp>
      <p:pic>
        <p:nvPicPr>
          <p:cNvPr id="4" name="Picture 3"/>
          <p:cNvPicPr>
            <a:picLocks noChangeAspect="1"/>
          </p:cNvPicPr>
          <p:nvPr/>
        </p:nvPicPr>
        <p:blipFill>
          <a:blip r:embed="rId5"/>
          <a:stretch>
            <a:fillRect/>
          </a:stretch>
        </p:blipFill>
        <p:spPr>
          <a:xfrm>
            <a:off x="578845" y="2952750"/>
            <a:ext cx="11344275" cy="3905250"/>
          </a:xfrm>
          <a:prstGeom prst="rect">
            <a:avLst/>
          </a:prstGeom>
        </p:spPr>
      </p:pic>
    </p:spTree>
    <p:extLst>
      <p:ext uri="{BB962C8B-B14F-4D97-AF65-F5344CB8AC3E}">
        <p14:creationId xmlns:p14="http://schemas.microsoft.com/office/powerpoint/2010/main" val="27340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214" y="196903"/>
            <a:ext cx="10515600" cy="1325563"/>
          </a:xfrm>
        </p:spPr>
        <p:txBody>
          <a:bodyPr/>
          <a:lstStyle/>
          <a:p>
            <a:r>
              <a:rPr lang="en-GB" b="1" dirty="0" smtClean="0"/>
              <a:t>Methodology</a:t>
            </a:r>
            <a:endParaRPr lang="en-GB" b="1" dirty="0"/>
          </a:p>
        </p:txBody>
      </p:sp>
      <p:sp>
        <p:nvSpPr>
          <p:cNvPr id="3" name="Content Placeholder 2"/>
          <p:cNvSpPr>
            <a:spLocks noGrp="1"/>
          </p:cNvSpPr>
          <p:nvPr>
            <p:ph idx="1"/>
          </p:nvPr>
        </p:nvSpPr>
        <p:spPr>
          <a:xfrm>
            <a:off x="714214" y="1205692"/>
            <a:ext cx="10515600" cy="4351338"/>
          </a:xfrm>
        </p:spPr>
        <p:txBody>
          <a:bodyPr/>
          <a:lstStyle/>
          <a:p>
            <a:pPr marL="0" indent="0" algn="just">
              <a:buNone/>
            </a:pPr>
            <a:r>
              <a:rPr lang="en-GB" dirty="0"/>
              <a:t>The methodology of work will start in loading data set, then we will study different descriptive statistics for different parameters like crime type and neighbourhood ,after that we will study the crime types and then pivot analysis of crime type frequency by neighbourhood, then we will study the correlation between population density and crimes. In orders to build a model, we will use k-means statistical algorithm on venues by locations of interest based on findings from crimes and neighbourhood.</a:t>
            </a:r>
          </a:p>
          <a:p>
            <a:pPr algn="just"/>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390" y="3955005"/>
            <a:ext cx="6147500" cy="2779007"/>
          </a:xfrm>
          <a:prstGeom prst="rect">
            <a:avLst/>
          </a:prstGeom>
        </p:spPr>
      </p:pic>
    </p:spTree>
    <p:extLst>
      <p:ext uri="{BB962C8B-B14F-4D97-AF65-F5344CB8AC3E}">
        <p14:creationId xmlns:p14="http://schemas.microsoft.com/office/powerpoint/2010/main" val="389611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Visualization</a:t>
            </a:r>
            <a:endParaRPr lang="en-GB" b="1" dirty="0"/>
          </a:p>
        </p:txBody>
      </p:sp>
      <p:pic>
        <p:nvPicPr>
          <p:cNvPr id="6" name="Picture 5"/>
          <p:cNvPicPr>
            <a:picLocks noChangeAspect="1"/>
          </p:cNvPicPr>
          <p:nvPr/>
        </p:nvPicPr>
        <p:blipFill>
          <a:blip r:embed="rId2"/>
          <a:stretch>
            <a:fillRect/>
          </a:stretch>
        </p:blipFill>
        <p:spPr>
          <a:xfrm>
            <a:off x="1882216" y="1294108"/>
            <a:ext cx="8427568" cy="5075696"/>
          </a:xfrm>
          <a:prstGeom prst="rect">
            <a:avLst/>
          </a:prstGeom>
        </p:spPr>
      </p:pic>
    </p:spTree>
    <p:extLst>
      <p:ext uri="{BB962C8B-B14F-4D97-AF65-F5344CB8AC3E}">
        <p14:creationId xmlns:p14="http://schemas.microsoft.com/office/powerpoint/2010/main" val="64536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Motor Vehicle Crime</a:t>
            </a:r>
            <a:endParaRPr lang="en-GB" dirty="0"/>
          </a:p>
        </p:txBody>
      </p:sp>
      <p:pic>
        <p:nvPicPr>
          <p:cNvPr id="4" name="Content Placeholder 3"/>
          <p:cNvPicPr>
            <a:picLocks noGrp="1" noChangeAspect="1"/>
          </p:cNvPicPr>
          <p:nvPr>
            <p:ph idx="1"/>
          </p:nvPr>
        </p:nvPicPr>
        <p:blipFill>
          <a:blip r:embed="rId2"/>
          <a:stretch>
            <a:fillRect/>
          </a:stretch>
        </p:blipFill>
        <p:spPr>
          <a:xfrm>
            <a:off x="2014781" y="1465019"/>
            <a:ext cx="8162438" cy="4948562"/>
          </a:xfrm>
          <a:prstGeom prst="rect">
            <a:avLst/>
          </a:prstGeom>
        </p:spPr>
      </p:pic>
    </p:spTree>
    <p:extLst>
      <p:ext uri="{BB962C8B-B14F-4D97-AF65-F5344CB8AC3E}">
        <p14:creationId xmlns:p14="http://schemas.microsoft.com/office/powerpoint/2010/main" val="10085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Crime type table</a:t>
            </a:r>
            <a:endParaRPr lang="en-GB" b="1" dirty="0"/>
          </a:p>
        </p:txBody>
      </p:sp>
      <p:pic>
        <p:nvPicPr>
          <p:cNvPr id="4" name="Picture 3"/>
          <p:cNvPicPr>
            <a:picLocks noChangeAspect="1"/>
          </p:cNvPicPr>
          <p:nvPr/>
        </p:nvPicPr>
        <p:blipFill>
          <a:blip r:embed="rId2"/>
          <a:stretch>
            <a:fillRect/>
          </a:stretch>
        </p:blipFill>
        <p:spPr>
          <a:xfrm>
            <a:off x="2572720" y="1306164"/>
            <a:ext cx="7046560" cy="5551836"/>
          </a:xfrm>
          <a:prstGeom prst="rect">
            <a:avLst/>
          </a:prstGeom>
        </p:spPr>
      </p:pic>
    </p:spTree>
    <p:extLst>
      <p:ext uri="{BB962C8B-B14F-4D97-AF65-F5344CB8AC3E}">
        <p14:creationId xmlns:p14="http://schemas.microsoft.com/office/powerpoint/2010/main" val="164995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p:txBody>
          <a:bodyPr/>
          <a:lstStyle/>
          <a:p>
            <a:pPr marL="0" indent="0" algn="just">
              <a:buNone/>
            </a:pPr>
            <a:r>
              <a:rPr lang="en-GB" dirty="0"/>
              <a:t>The analysis enabled us to discover and describe visually and quantitatively: neighbourhoods in Fredericton, crime frequency by neighbourhood, Crime type frequency and statistics, the mean crime count in the City of Fredericton is 22. Crime type count by neighbourhood. Theft from motor vehicles is most prevalent in the same area as the most frequent crimes. It's interesting to note this area is mostly residential and most do not have garages. It would be interesting to further examine if surveillance is a deterrent for motor vehicle crimes in the downtown core compared to low surveillance in the Platt neighbourhood</a:t>
            </a:r>
          </a:p>
        </p:txBody>
      </p:sp>
    </p:spTree>
    <p:extLst>
      <p:ext uri="{BB962C8B-B14F-4D97-AF65-F5344CB8AC3E}">
        <p14:creationId xmlns:p14="http://schemas.microsoft.com/office/powerpoint/2010/main" val="368807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GB" b="1" dirty="0"/>
          </a:p>
        </p:txBody>
      </p:sp>
      <p:sp>
        <p:nvSpPr>
          <p:cNvPr id="3" name="Content Placeholder 2"/>
          <p:cNvSpPr>
            <a:spLocks noGrp="1"/>
          </p:cNvSpPr>
          <p:nvPr>
            <p:ph idx="1"/>
          </p:nvPr>
        </p:nvSpPr>
        <p:spPr>
          <a:xfrm>
            <a:off x="838200" y="1841123"/>
            <a:ext cx="10515600" cy="4351338"/>
          </a:xfrm>
        </p:spPr>
        <p:txBody>
          <a:bodyPr/>
          <a:lstStyle/>
          <a:p>
            <a:pPr marL="0" indent="0" algn="just">
              <a:buNone/>
            </a:pPr>
            <a:r>
              <a:rPr lang="en-GB" dirty="0"/>
              <a:t>Using a combination of datasets from the City of Fredericton Open Data project and Foursquare venue data we were able to analyse, discover and describe neighbourhoods, crime, population density and statistically describe quantitatively venues by locations of interest. While overall, the City of Fredericton Open Data is interesting, it misses the details required for true valued quantitative analysis and predictive analytics which would be most valued by investors and developers to make appropriate investments and to minimize risk.</a:t>
            </a:r>
          </a:p>
          <a:p>
            <a:pPr algn="just"/>
            <a:endParaRPr lang="en-GB" dirty="0"/>
          </a:p>
        </p:txBody>
      </p:sp>
    </p:spTree>
    <p:extLst>
      <p:ext uri="{BB962C8B-B14F-4D97-AF65-F5344CB8AC3E}">
        <p14:creationId xmlns:p14="http://schemas.microsoft.com/office/powerpoint/2010/main" val="1714962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345</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Applied Data Science Capstone Week 5 Fredericton Crime Study:</vt:lpstr>
      <vt:lpstr> </vt:lpstr>
      <vt:lpstr>Data</vt:lpstr>
      <vt:lpstr>Methodology</vt:lpstr>
      <vt:lpstr>Visualization</vt:lpstr>
      <vt:lpstr>Motor Vehicle Crime</vt:lpstr>
      <vt:lpstr>Crime type table</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2019-03-04T03:44:41Z</dcterms:created>
  <dcterms:modified xsi:type="dcterms:W3CDTF">2019-03-04T04:01:06Z</dcterms:modified>
</cp:coreProperties>
</file>