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9" d="100"/>
          <a:sy n="69" d="100"/>
        </p:scale>
        <p:origin x="780" y="6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623D-2784-64C7-9311-9611EA171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73782-5169-BEE3-6510-24D576CF7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27742-33DC-5518-FE83-14AE59986B16}"/>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5" name="Footer Placeholder 4">
            <a:extLst>
              <a:ext uri="{FF2B5EF4-FFF2-40B4-BE49-F238E27FC236}">
                <a16:creationId xmlns:a16="http://schemas.microsoft.com/office/drawing/2014/main" id="{6C0A53CD-07F6-9104-FCAD-21C5609D2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D92BD-E50F-8C82-6C36-7B02E679AA9E}"/>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69101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327F-D820-4641-D61B-2AF8D53C91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042FCB-739C-E1CB-8986-03E021AC61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618E-425D-B9B7-37D6-4B90E32B840D}"/>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5" name="Footer Placeholder 4">
            <a:extLst>
              <a:ext uri="{FF2B5EF4-FFF2-40B4-BE49-F238E27FC236}">
                <a16:creationId xmlns:a16="http://schemas.microsoft.com/office/drawing/2014/main" id="{0EA266A8-C365-41CE-B8A4-2A4B1FDC4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12CEF-B88C-EF33-147B-57EE8FE4BC0B}"/>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363051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F357D-80E7-9907-6355-67C533383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F5FEAF-A863-DD46-789E-1D03B91366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481E5-6163-A37A-1FBD-D97AF127EEB6}"/>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5" name="Footer Placeholder 4">
            <a:extLst>
              <a:ext uri="{FF2B5EF4-FFF2-40B4-BE49-F238E27FC236}">
                <a16:creationId xmlns:a16="http://schemas.microsoft.com/office/drawing/2014/main" id="{065493D0-254C-3377-00E6-A63F9AB98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5935B-2A3F-348A-F6BA-43AA277ABFBD}"/>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7014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4133-46EF-B4A4-A685-5D359E8AED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2DD9D-758A-8AA0-52D8-5638FEF4D8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C09F2-D327-9F18-A32B-E63D109AEBA3}"/>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5" name="Footer Placeholder 4">
            <a:extLst>
              <a:ext uri="{FF2B5EF4-FFF2-40B4-BE49-F238E27FC236}">
                <a16:creationId xmlns:a16="http://schemas.microsoft.com/office/drawing/2014/main" id="{EFAE6DDD-33C9-E813-7505-AD3200FF2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B67F9-E6D1-B91C-2B3D-F75FEA178043}"/>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123920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EBEC-FD92-7C6C-5956-CB8E67AD2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629C-4750-4DD0-58C7-AEEF23183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4135D0-C7D8-05D5-D6F3-6942A0790E86}"/>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5" name="Footer Placeholder 4">
            <a:extLst>
              <a:ext uri="{FF2B5EF4-FFF2-40B4-BE49-F238E27FC236}">
                <a16:creationId xmlns:a16="http://schemas.microsoft.com/office/drawing/2014/main" id="{A64825B3-DB92-D672-C3C0-97B09468F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4B3D4-64EF-59E2-05EE-A9E8C41247EB}"/>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78091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114C-8F64-59EF-36F9-A34858427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47F6E-77EB-EEF5-5451-9E5F41521D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E38CAA-266C-5409-1F95-9E715AB48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73F38-DEA7-A36D-A73C-E82586FF5785}"/>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6" name="Footer Placeholder 5">
            <a:extLst>
              <a:ext uri="{FF2B5EF4-FFF2-40B4-BE49-F238E27FC236}">
                <a16:creationId xmlns:a16="http://schemas.microsoft.com/office/drawing/2014/main" id="{34A800EB-6F27-EB1C-4538-1803F6376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6EF37-CF50-6D13-7C77-9C6C3FB5B171}"/>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384134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AE68-A146-8D60-F977-B5F407605B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9F452-D7D6-83E9-4531-FA0A32848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FDC2EC-4D19-9AE4-D4DE-4ACE96C816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D9AED-1CC2-7850-7AF3-EAB89F9EE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A02B2-40CF-569B-790F-2C8B48FF6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393128-2958-C2EE-FCDA-589883FED501}"/>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8" name="Footer Placeholder 7">
            <a:extLst>
              <a:ext uri="{FF2B5EF4-FFF2-40B4-BE49-F238E27FC236}">
                <a16:creationId xmlns:a16="http://schemas.microsoft.com/office/drawing/2014/main" id="{800AC174-1463-BE22-BB55-CB6D5D141E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FF2C97-4850-1419-1288-B2EA968AF6C4}"/>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84264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FAB2-0229-CDDA-FDAB-0339C48A8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78FE07-E543-784B-D92F-45259DA61F15}"/>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4" name="Footer Placeholder 3">
            <a:extLst>
              <a:ext uri="{FF2B5EF4-FFF2-40B4-BE49-F238E27FC236}">
                <a16:creationId xmlns:a16="http://schemas.microsoft.com/office/drawing/2014/main" id="{35E7ACE1-0F86-EE1B-D1D5-F506D79BAD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5A37A7-4735-DFFD-EB3A-B7BDCC341B14}"/>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248162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6B8B5-A7AB-A687-C788-1CC8F82E2802}"/>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3" name="Footer Placeholder 2">
            <a:extLst>
              <a:ext uri="{FF2B5EF4-FFF2-40B4-BE49-F238E27FC236}">
                <a16:creationId xmlns:a16="http://schemas.microsoft.com/office/drawing/2014/main" id="{05559F8E-52AC-2D80-FAEF-CCB4F47300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D8DBEA-7833-A318-098F-28880F0072E5}"/>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301041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D29A-FE19-2773-A3D8-C5D206862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76733-C3C1-385C-3E8A-DB668180D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F3E4FC-75A1-A736-04E2-9AD424F2F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A9E04-1D18-9589-605F-0C12BB3D97D9}"/>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6" name="Footer Placeholder 5">
            <a:extLst>
              <a:ext uri="{FF2B5EF4-FFF2-40B4-BE49-F238E27FC236}">
                <a16:creationId xmlns:a16="http://schemas.microsoft.com/office/drawing/2014/main" id="{DEDF595F-21FD-16BF-368B-7D771AFE1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F7DC7E-735F-2301-E757-2C85E3E85052}"/>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428548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59F6-12C6-1596-4D49-825B88B58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B64320-D97E-4347-441F-2439CB106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11B481-8536-20A0-A9B3-BB7420241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E27C0-F47F-71A9-C076-12D851A815DB}"/>
              </a:ext>
            </a:extLst>
          </p:cNvPr>
          <p:cNvSpPr>
            <a:spLocks noGrp="1"/>
          </p:cNvSpPr>
          <p:nvPr>
            <p:ph type="dt" sz="half" idx="10"/>
          </p:nvPr>
        </p:nvSpPr>
        <p:spPr/>
        <p:txBody>
          <a:bodyPr/>
          <a:lstStyle/>
          <a:p>
            <a:fld id="{8951C034-EC12-4A9F-BD7A-E8147F63903F}" type="datetimeFigureOut">
              <a:rPr lang="en-US" smtClean="0"/>
              <a:t>12/9/2023</a:t>
            </a:fld>
            <a:endParaRPr lang="en-US"/>
          </a:p>
        </p:txBody>
      </p:sp>
      <p:sp>
        <p:nvSpPr>
          <p:cNvPr id="6" name="Footer Placeholder 5">
            <a:extLst>
              <a:ext uri="{FF2B5EF4-FFF2-40B4-BE49-F238E27FC236}">
                <a16:creationId xmlns:a16="http://schemas.microsoft.com/office/drawing/2014/main" id="{4E8285D5-F7C2-F155-E431-FE3927E46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5E5E6-611F-3D1A-72D5-EB3E02A47E0C}"/>
              </a:ext>
            </a:extLst>
          </p:cNvPr>
          <p:cNvSpPr>
            <a:spLocks noGrp="1"/>
          </p:cNvSpPr>
          <p:nvPr>
            <p:ph type="sldNum" sz="quarter" idx="12"/>
          </p:nvPr>
        </p:nvSpPr>
        <p:spPr/>
        <p:txBody>
          <a:bodyPr/>
          <a:lstStyle/>
          <a:p>
            <a:fld id="{371A28A9-2C23-4F19-8DB2-1ABFDFB9C41C}" type="slidenum">
              <a:rPr lang="en-US" smtClean="0"/>
              <a:t>‹#›</a:t>
            </a:fld>
            <a:endParaRPr lang="en-US"/>
          </a:p>
        </p:txBody>
      </p:sp>
    </p:spTree>
    <p:extLst>
      <p:ext uri="{BB962C8B-B14F-4D97-AF65-F5344CB8AC3E}">
        <p14:creationId xmlns:p14="http://schemas.microsoft.com/office/powerpoint/2010/main" val="284095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5474D-E87D-E539-241B-CF9AAA713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2AF1FF-9239-CEAD-0074-0B1184553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7D0F2-B5F1-19B2-6DDC-7B4AED9CE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1C034-EC12-4A9F-BD7A-E8147F63903F}" type="datetimeFigureOut">
              <a:rPr lang="en-US" smtClean="0"/>
              <a:t>12/9/2023</a:t>
            </a:fld>
            <a:endParaRPr lang="en-US"/>
          </a:p>
        </p:txBody>
      </p:sp>
      <p:sp>
        <p:nvSpPr>
          <p:cNvPr id="5" name="Footer Placeholder 4">
            <a:extLst>
              <a:ext uri="{FF2B5EF4-FFF2-40B4-BE49-F238E27FC236}">
                <a16:creationId xmlns:a16="http://schemas.microsoft.com/office/drawing/2014/main" id="{114B89B1-D78B-0B52-D791-3F42481A6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7A346-E090-14BD-15FA-17E3A846A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A28A9-2C23-4F19-8DB2-1ABFDFB9C41C}" type="slidenum">
              <a:rPr lang="en-US" smtClean="0"/>
              <a:t>‹#›</a:t>
            </a:fld>
            <a:endParaRPr lang="en-US"/>
          </a:p>
        </p:txBody>
      </p:sp>
    </p:spTree>
    <p:extLst>
      <p:ext uri="{BB962C8B-B14F-4D97-AF65-F5344CB8AC3E}">
        <p14:creationId xmlns:p14="http://schemas.microsoft.com/office/powerpoint/2010/main" val="2419522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98F3-6412-D1FF-AE89-845956D2398F}"/>
              </a:ext>
            </a:extLst>
          </p:cNvPr>
          <p:cNvSpPr>
            <a:spLocks noGrp="1"/>
          </p:cNvSpPr>
          <p:nvPr>
            <p:ph type="ctrTitle"/>
          </p:nvPr>
        </p:nvSpPr>
        <p:spPr>
          <a:xfrm>
            <a:off x="1358900" y="947737"/>
            <a:ext cx="9144000" cy="906463"/>
          </a:xfrm>
        </p:spPr>
        <p:txBody>
          <a:bodyPr>
            <a:normAutofit fontScale="90000"/>
          </a:bodyPr>
          <a:lstStyle/>
          <a:p>
            <a:r>
              <a:rPr lang="en-US" dirty="0"/>
              <a:t>Energy Efficiency WSN</a:t>
            </a:r>
          </a:p>
        </p:txBody>
      </p:sp>
      <p:sp>
        <p:nvSpPr>
          <p:cNvPr id="3" name="Subtitle 2">
            <a:extLst>
              <a:ext uri="{FF2B5EF4-FFF2-40B4-BE49-F238E27FC236}">
                <a16:creationId xmlns:a16="http://schemas.microsoft.com/office/drawing/2014/main" id="{8414BEE2-E45D-4453-132A-F5AE9939A0FC}"/>
              </a:ext>
            </a:extLst>
          </p:cNvPr>
          <p:cNvSpPr>
            <a:spLocks noGrp="1"/>
          </p:cNvSpPr>
          <p:nvPr>
            <p:ph type="subTitle" idx="1"/>
          </p:nvPr>
        </p:nvSpPr>
        <p:spPr>
          <a:xfrm>
            <a:off x="1358900" y="2103438"/>
            <a:ext cx="9144000" cy="550862"/>
          </a:xfrm>
        </p:spPr>
        <p:txBody>
          <a:bodyPr/>
          <a:lstStyle/>
          <a:p>
            <a:r>
              <a:rPr lang="en-US" dirty="0"/>
              <a:t>LEACH WSN Protocol</a:t>
            </a:r>
          </a:p>
        </p:txBody>
      </p:sp>
      <p:sp>
        <p:nvSpPr>
          <p:cNvPr id="4" name="Subtitle 2">
            <a:extLst>
              <a:ext uri="{FF2B5EF4-FFF2-40B4-BE49-F238E27FC236}">
                <a16:creationId xmlns:a16="http://schemas.microsoft.com/office/drawing/2014/main" id="{BB312B09-FAA1-D526-4A2F-2CC342B435B7}"/>
              </a:ext>
            </a:extLst>
          </p:cNvPr>
          <p:cNvSpPr txBox="1">
            <a:spLocks/>
          </p:cNvSpPr>
          <p:nvPr/>
        </p:nvSpPr>
        <p:spPr>
          <a:xfrm>
            <a:off x="1524000" y="2903538"/>
            <a:ext cx="9144000" cy="3662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Ahmed Mohamed Fawzy………………….89161</a:t>
            </a:r>
          </a:p>
          <a:p>
            <a:r>
              <a:rPr lang="en-US" dirty="0"/>
              <a:t>Mohamed Emad Abd-Hamid ……………..89094</a:t>
            </a:r>
          </a:p>
          <a:p>
            <a:r>
              <a:rPr lang="en-US" dirty="0"/>
              <a:t>Mohamed Ahmed Mourad ……………… 89478</a:t>
            </a:r>
          </a:p>
          <a:p>
            <a:r>
              <a:rPr lang="en-US" dirty="0"/>
              <a:t>Mustafa Mohamed Mustafa…………. .…91548</a:t>
            </a:r>
          </a:p>
          <a:p>
            <a:r>
              <a:rPr lang="en-US" dirty="0"/>
              <a:t>Mohamed Samir Abd-</a:t>
            </a:r>
            <a:r>
              <a:rPr lang="en-US" dirty="0" err="1"/>
              <a:t>Alsalam</a:t>
            </a:r>
            <a:r>
              <a:rPr lang="en-US" dirty="0"/>
              <a:t>………… 89913</a:t>
            </a:r>
          </a:p>
          <a:p>
            <a:r>
              <a:rPr lang="en-US" dirty="0"/>
              <a:t>Mohamed Khaled Kamal Ali ………….89590</a:t>
            </a:r>
          </a:p>
        </p:txBody>
      </p:sp>
    </p:spTree>
    <p:extLst>
      <p:ext uri="{BB962C8B-B14F-4D97-AF65-F5344CB8AC3E}">
        <p14:creationId xmlns:p14="http://schemas.microsoft.com/office/powerpoint/2010/main" val="138095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9732771-D461-701A-679E-88F2D47D5895}"/>
              </a:ext>
            </a:extLst>
          </p:cNvPr>
          <p:cNvPicPr>
            <a:picLocks noGrp="1" noChangeAspect="1"/>
          </p:cNvPicPr>
          <p:nvPr>
            <p:ph idx="1"/>
          </p:nvPr>
        </p:nvPicPr>
        <p:blipFill rotWithShape="1">
          <a:blip r:embed="rId2"/>
          <a:srcRect l="341" r="-1" b="-1"/>
          <a:stretch/>
        </p:blipFill>
        <p:spPr>
          <a:xfrm>
            <a:off x="1199937" y="1320388"/>
            <a:ext cx="10121899" cy="5382961"/>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
        <p:nvSpPr>
          <p:cNvPr id="6" name="Title 1">
            <a:extLst>
              <a:ext uri="{FF2B5EF4-FFF2-40B4-BE49-F238E27FC236}">
                <a16:creationId xmlns:a16="http://schemas.microsoft.com/office/drawing/2014/main" id="{B0F0B078-058D-1C76-F616-7F94A122B100}"/>
              </a:ext>
            </a:extLst>
          </p:cNvPr>
          <p:cNvSpPr>
            <a:spLocks noGrp="1"/>
          </p:cNvSpPr>
          <p:nvPr>
            <p:ph type="title"/>
          </p:nvPr>
        </p:nvSpPr>
        <p:spPr>
          <a:xfrm>
            <a:off x="403118" y="0"/>
            <a:ext cx="10515600" cy="1325563"/>
          </a:xfrm>
        </p:spPr>
        <p:txBody>
          <a:bodyPr>
            <a:normAutofit fontScale="90000"/>
          </a:bodyPr>
          <a:lstStyle/>
          <a:p>
            <a:r>
              <a:rPr lang="en-US" b="1" dirty="0">
                <a:solidFill>
                  <a:schemeClr val="accent1">
                    <a:lumMod val="60000"/>
                    <a:lumOff val="40000"/>
                  </a:schemeClr>
                </a:solidFill>
                <a:latin typeface="Söhne"/>
              </a:rPr>
              <a:t>Alive normal node: hollow circle</a:t>
            </a:r>
            <a:r>
              <a:rPr lang="en-US" b="1" dirty="0">
                <a:latin typeface="Söhne"/>
              </a:rPr>
              <a:t>, </a:t>
            </a:r>
            <a:r>
              <a:rPr lang="en-US" b="1" dirty="0">
                <a:solidFill>
                  <a:schemeClr val="accent1">
                    <a:lumMod val="75000"/>
                  </a:schemeClr>
                </a:solidFill>
                <a:latin typeface="Söhne"/>
              </a:rPr>
              <a:t>filled blue circle: cluster head node,</a:t>
            </a:r>
            <a:r>
              <a:rPr lang="en-US" b="1" dirty="0">
                <a:solidFill>
                  <a:srgbClr val="FF0000"/>
                </a:solidFill>
                <a:latin typeface="Söhne"/>
              </a:rPr>
              <a:t> Dead node: red dot.</a:t>
            </a:r>
            <a:endParaRPr lang="en-US" b="1" dirty="0">
              <a:solidFill>
                <a:schemeClr val="accent1">
                  <a:lumMod val="75000"/>
                </a:schemeClr>
              </a:solidFill>
              <a:latin typeface="Söhne"/>
            </a:endParaRPr>
          </a:p>
        </p:txBody>
      </p:sp>
    </p:spTree>
    <p:extLst>
      <p:ext uri="{BB962C8B-B14F-4D97-AF65-F5344CB8AC3E}">
        <p14:creationId xmlns:p14="http://schemas.microsoft.com/office/powerpoint/2010/main" val="208953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272CFA-E92D-17D2-2616-78B993B1779C}"/>
              </a:ext>
            </a:extLst>
          </p:cNvPr>
          <p:cNvPicPr>
            <a:picLocks noChangeAspect="1"/>
          </p:cNvPicPr>
          <p:nvPr/>
        </p:nvPicPr>
        <p:blipFill>
          <a:blip r:embed="rId2"/>
          <a:stretch>
            <a:fillRect/>
          </a:stretch>
        </p:blipFill>
        <p:spPr>
          <a:xfrm>
            <a:off x="1041400" y="1844675"/>
            <a:ext cx="4398963" cy="4449763"/>
          </a:xfrm>
          <a:prstGeom prst="rect">
            <a:avLst/>
          </a:prstGeom>
        </p:spPr>
      </p:pic>
      <p:pic>
        <p:nvPicPr>
          <p:cNvPr id="7" name="Picture 6">
            <a:extLst>
              <a:ext uri="{FF2B5EF4-FFF2-40B4-BE49-F238E27FC236}">
                <a16:creationId xmlns:a16="http://schemas.microsoft.com/office/drawing/2014/main" id="{70AF61D4-455A-AFB3-3CDE-98762D5BABC5}"/>
              </a:ext>
            </a:extLst>
          </p:cNvPr>
          <p:cNvPicPr>
            <a:picLocks noChangeAspect="1"/>
          </p:cNvPicPr>
          <p:nvPr/>
        </p:nvPicPr>
        <p:blipFill>
          <a:blip r:embed="rId3"/>
          <a:stretch>
            <a:fillRect/>
          </a:stretch>
        </p:blipFill>
        <p:spPr>
          <a:xfrm>
            <a:off x="5508625" y="1844675"/>
            <a:ext cx="5637213" cy="4449763"/>
          </a:xfrm>
          <a:prstGeom prst="rect">
            <a:avLst/>
          </a:prstGeom>
        </p:spPr>
      </p:pic>
      <p:sp>
        <p:nvSpPr>
          <p:cNvPr id="2" name="Title 1">
            <a:extLst>
              <a:ext uri="{FF2B5EF4-FFF2-40B4-BE49-F238E27FC236}">
                <a16:creationId xmlns:a16="http://schemas.microsoft.com/office/drawing/2014/main" id="{D71EBB01-1BD3-2309-91C3-EA5692B9CF1E}"/>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dirty="0">
                <a:solidFill>
                  <a:schemeClr val="tx1"/>
                </a:solidFill>
                <a:latin typeface="Söhne"/>
              </a:rPr>
              <a:t>The WSN lifetime (longevity) </a:t>
            </a:r>
          </a:p>
        </p:txBody>
      </p:sp>
    </p:spTree>
    <p:extLst>
      <p:ext uri="{BB962C8B-B14F-4D97-AF65-F5344CB8AC3E}">
        <p14:creationId xmlns:p14="http://schemas.microsoft.com/office/powerpoint/2010/main" val="407150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0501C-2AF4-ABB8-0CDA-5D73203D7344}"/>
              </a:ext>
            </a:extLst>
          </p:cNvPr>
          <p:cNvSpPr>
            <a:spLocks noGrp="1"/>
          </p:cNvSpPr>
          <p:nvPr>
            <p:ph type="title"/>
          </p:nvPr>
        </p:nvSpPr>
        <p:spPr>
          <a:xfrm>
            <a:off x="793662" y="386930"/>
            <a:ext cx="10066122" cy="1298448"/>
          </a:xfrm>
        </p:spPr>
        <p:txBody>
          <a:bodyPr anchor="b">
            <a:normAutofit/>
          </a:bodyPr>
          <a:lstStyle/>
          <a:p>
            <a:r>
              <a:rPr lang="en-US" sz="4800" b="1" dirty="0">
                <a:latin typeface="Söhne"/>
              </a:rPr>
              <a:t>Introduction</a:t>
            </a:r>
            <a:r>
              <a:rPr lang="en-US" sz="4800" b="1" dirty="0"/>
              <a:t>	</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09AAAE-1B21-B934-30AF-3330B694A58D}"/>
              </a:ext>
            </a:extLst>
          </p:cNvPr>
          <p:cNvSpPr>
            <a:spLocks noGrp="1"/>
          </p:cNvSpPr>
          <p:nvPr>
            <p:ph idx="1"/>
          </p:nvPr>
        </p:nvSpPr>
        <p:spPr>
          <a:xfrm>
            <a:off x="793661" y="2599509"/>
            <a:ext cx="4530898" cy="3639450"/>
          </a:xfrm>
        </p:spPr>
        <p:txBody>
          <a:bodyPr anchor="ctr">
            <a:normAutofit/>
          </a:bodyPr>
          <a:lstStyle/>
          <a:p>
            <a:r>
              <a:rPr lang="en-US" sz="1900"/>
              <a:t>A wireless sensor network consists of sensor nodes deployed over a geographical area for monitoring physical phenomena like temperature, humidity so on. Wireless Sensor Network consists of nodes called sensor node and a base station called a sink which are deployed over geographical area.</a:t>
            </a:r>
          </a:p>
          <a:p>
            <a:r>
              <a:rPr lang="en-US" sz="1900"/>
              <a:t>WSN consists of a sink node, and a large number of sensor nodes; Data collected by the sensor nodes is transferred to the sink</a:t>
            </a:r>
          </a:p>
        </p:txBody>
      </p:sp>
      <p:pic>
        <p:nvPicPr>
          <p:cNvPr id="5" name="Picture 4">
            <a:extLst>
              <a:ext uri="{FF2B5EF4-FFF2-40B4-BE49-F238E27FC236}">
                <a16:creationId xmlns:a16="http://schemas.microsoft.com/office/drawing/2014/main" id="{87F5958A-D5B1-C603-1D38-F8AE80DF8811}"/>
              </a:ext>
            </a:extLst>
          </p:cNvPr>
          <p:cNvPicPr>
            <a:picLocks noChangeAspect="1"/>
          </p:cNvPicPr>
          <p:nvPr/>
        </p:nvPicPr>
        <p:blipFill>
          <a:blip r:embed="rId2"/>
          <a:stretch>
            <a:fillRect/>
          </a:stretch>
        </p:blipFill>
        <p:spPr>
          <a:xfrm>
            <a:off x="5911532" y="3517333"/>
            <a:ext cx="5150277" cy="164808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76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88831-F983-AC09-93AF-CBA9826FA2B4}"/>
              </a:ext>
            </a:extLst>
          </p:cNvPr>
          <p:cNvSpPr>
            <a:spLocks noGrp="1"/>
          </p:cNvSpPr>
          <p:nvPr>
            <p:ph type="title"/>
          </p:nvPr>
        </p:nvSpPr>
        <p:spPr>
          <a:xfrm>
            <a:off x="630936" y="639520"/>
            <a:ext cx="3429000" cy="1719072"/>
          </a:xfrm>
        </p:spPr>
        <p:txBody>
          <a:bodyPr anchor="b">
            <a:normAutofit fontScale="90000"/>
          </a:bodyPr>
          <a:lstStyle/>
          <a:p>
            <a:r>
              <a:rPr lang="en-US" sz="5000" b="1" dirty="0">
                <a:latin typeface="Söhne"/>
              </a:rPr>
              <a:t>WSN</a:t>
            </a:r>
            <a:r>
              <a:rPr lang="en-US" sz="5000" dirty="0"/>
              <a:t> </a:t>
            </a:r>
            <a:r>
              <a:rPr lang="en-US" sz="5000" b="1" dirty="0">
                <a:latin typeface="Söhne"/>
              </a:rPr>
              <a:t>Architecture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A1424F-768C-1D11-8C5C-6E096A0CB95C}"/>
              </a:ext>
            </a:extLst>
          </p:cNvPr>
          <p:cNvSpPr>
            <a:spLocks noGrp="1"/>
          </p:cNvSpPr>
          <p:nvPr>
            <p:ph idx="1"/>
          </p:nvPr>
        </p:nvSpPr>
        <p:spPr>
          <a:xfrm>
            <a:off x="630936" y="2807208"/>
            <a:ext cx="3429000" cy="3410712"/>
          </a:xfrm>
        </p:spPr>
        <p:txBody>
          <a:bodyPr anchor="t">
            <a:normAutofit/>
          </a:bodyPr>
          <a:lstStyle/>
          <a:p>
            <a:pPr>
              <a:buFont typeface="Wingdings" panose="05000000000000000000" pitchFamily="2" charset="2"/>
              <a:buChar char="q"/>
            </a:pPr>
            <a:r>
              <a:rPr lang="en-US" sz="2200" dirty="0"/>
              <a:t>A network Model:</a:t>
            </a:r>
          </a:p>
          <a:p>
            <a:pPr marL="457200" indent="-457200">
              <a:buFont typeface="+mj-lt"/>
              <a:buAutoNum type="arabicPeriod"/>
            </a:pPr>
            <a:r>
              <a:rPr lang="en-US" sz="2200" dirty="0"/>
              <a:t>Normal Node: sensor</a:t>
            </a:r>
          </a:p>
          <a:p>
            <a:pPr marL="457200" indent="-457200">
              <a:buFont typeface="+mj-lt"/>
              <a:buAutoNum type="arabicPeriod"/>
            </a:pPr>
            <a:r>
              <a:rPr lang="en-US" sz="2200" dirty="0"/>
              <a:t>Sink: base station </a:t>
            </a:r>
          </a:p>
          <a:p>
            <a:pPr marL="457200" indent="-457200">
              <a:buFont typeface="+mj-lt"/>
              <a:buAutoNum type="arabicPeriod"/>
            </a:pPr>
            <a:r>
              <a:rPr lang="en-US" sz="2200" dirty="0"/>
              <a:t>Advanced Nodes:</a:t>
            </a:r>
          </a:p>
        </p:txBody>
      </p:sp>
      <p:pic>
        <p:nvPicPr>
          <p:cNvPr id="5" name="Picture 4">
            <a:extLst>
              <a:ext uri="{FF2B5EF4-FFF2-40B4-BE49-F238E27FC236}">
                <a16:creationId xmlns:a16="http://schemas.microsoft.com/office/drawing/2014/main" id="{F3E0B403-54C8-61BA-7CE0-433BCEA5D7A0}"/>
              </a:ext>
            </a:extLst>
          </p:cNvPr>
          <p:cNvPicPr>
            <a:picLocks noChangeAspect="1"/>
          </p:cNvPicPr>
          <p:nvPr/>
        </p:nvPicPr>
        <p:blipFill>
          <a:blip r:embed="rId2"/>
          <a:stretch>
            <a:fillRect/>
          </a:stretch>
        </p:blipFill>
        <p:spPr>
          <a:xfrm>
            <a:off x="4654296" y="969550"/>
            <a:ext cx="6903720" cy="4918900"/>
          </a:xfrm>
          <a:prstGeom prst="rect">
            <a:avLst/>
          </a:prstGeom>
        </p:spPr>
      </p:pic>
    </p:spTree>
    <p:extLst>
      <p:ext uri="{BB962C8B-B14F-4D97-AF65-F5344CB8AC3E}">
        <p14:creationId xmlns:p14="http://schemas.microsoft.com/office/powerpoint/2010/main" val="1547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CD03-20A4-8D8D-B9B3-53D297C8EBB5}"/>
              </a:ext>
            </a:extLst>
          </p:cNvPr>
          <p:cNvSpPr>
            <a:spLocks noGrp="1"/>
          </p:cNvSpPr>
          <p:nvPr>
            <p:ph type="title"/>
          </p:nvPr>
        </p:nvSpPr>
        <p:spPr/>
        <p:txBody>
          <a:bodyPr/>
          <a:lstStyle/>
          <a:p>
            <a:r>
              <a:rPr lang="en-US" b="1" i="0" dirty="0">
                <a:effectLst/>
                <a:latin typeface="Söhne"/>
              </a:rPr>
              <a:t>Sensor Nodes (Normal Node - Hollow Circle):</a:t>
            </a:r>
            <a:endParaRPr lang="en-US" dirty="0"/>
          </a:p>
        </p:txBody>
      </p:sp>
      <p:sp>
        <p:nvSpPr>
          <p:cNvPr id="3" name="Content Placeholder 2">
            <a:extLst>
              <a:ext uri="{FF2B5EF4-FFF2-40B4-BE49-F238E27FC236}">
                <a16:creationId xmlns:a16="http://schemas.microsoft.com/office/drawing/2014/main" id="{B8468896-1C58-C638-6732-D1F437A36C97}"/>
              </a:ext>
            </a:extLst>
          </p:cNvPr>
          <p:cNvSpPr>
            <a:spLocks noGrp="1"/>
          </p:cNvSpPr>
          <p:nvPr>
            <p:ph idx="1"/>
          </p:nvPr>
        </p:nvSpPr>
        <p:spPr/>
        <p:txBody>
          <a:bodyPr/>
          <a:lstStyle/>
          <a:p>
            <a:r>
              <a:rPr lang="en-US" dirty="0"/>
              <a:t>These are the basic building blocks of a WSN.</a:t>
            </a:r>
          </a:p>
          <a:p>
            <a:r>
              <a:rPr lang="en-US" dirty="0"/>
              <a:t>Equipped with sensors to monitor physical parameters (such as temperature, humidity, light, etc.).</a:t>
            </a:r>
          </a:p>
          <a:p>
            <a:r>
              <a:rPr lang="en-US" dirty="0"/>
              <a:t>Responsible for sensing and collecting data from the environment.</a:t>
            </a:r>
          </a:p>
          <a:p>
            <a:r>
              <a:rPr lang="en-US" dirty="0"/>
              <a:t>Limited computational and communication capabilities to conserve energy.</a:t>
            </a:r>
          </a:p>
        </p:txBody>
      </p:sp>
    </p:spTree>
    <p:extLst>
      <p:ext uri="{BB962C8B-B14F-4D97-AF65-F5344CB8AC3E}">
        <p14:creationId xmlns:p14="http://schemas.microsoft.com/office/powerpoint/2010/main" val="355812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2E39-D448-7D09-A160-CA1C83A83D44}"/>
              </a:ext>
            </a:extLst>
          </p:cNvPr>
          <p:cNvSpPr>
            <a:spLocks noGrp="1"/>
          </p:cNvSpPr>
          <p:nvPr>
            <p:ph type="title"/>
          </p:nvPr>
        </p:nvSpPr>
        <p:spPr/>
        <p:txBody>
          <a:bodyPr/>
          <a:lstStyle/>
          <a:p>
            <a:r>
              <a:rPr lang="en-US" b="1" i="0" dirty="0">
                <a:effectLst/>
                <a:latin typeface="Söhne"/>
              </a:rPr>
              <a:t>Sink Nodes (Base Station - X Sign):</a:t>
            </a:r>
            <a:endParaRPr lang="en-US" dirty="0"/>
          </a:p>
        </p:txBody>
      </p:sp>
      <p:sp>
        <p:nvSpPr>
          <p:cNvPr id="3" name="Content Placeholder 2">
            <a:extLst>
              <a:ext uri="{FF2B5EF4-FFF2-40B4-BE49-F238E27FC236}">
                <a16:creationId xmlns:a16="http://schemas.microsoft.com/office/drawing/2014/main" id="{A8B66CAC-340A-5C7F-8964-5B8076473CEB}"/>
              </a:ext>
            </a:extLst>
          </p:cNvPr>
          <p:cNvSpPr>
            <a:spLocks noGrp="1"/>
          </p:cNvSpPr>
          <p:nvPr>
            <p:ph idx="1"/>
          </p:nvPr>
        </p:nvSpPr>
        <p:spPr/>
        <p:txBody>
          <a:bodyPr/>
          <a:lstStyle/>
          <a:p>
            <a:r>
              <a:rPr lang="en-US" dirty="0"/>
              <a:t>Also known as base stations or sink nodes.</a:t>
            </a:r>
          </a:p>
          <a:p>
            <a:r>
              <a:rPr lang="en-US" dirty="0"/>
              <a:t>Serve as the central point for data aggregation and communication within the WSN.</a:t>
            </a:r>
          </a:p>
          <a:p>
            <a:r>
              <a:rPr lang="en-US" dirty="0"/>
              <a:t>Collect data from sensor nodes and transmit it to a central server or processing unit.</a:t>
            </a:r>
          </a:p>
          <a:p>
            <a:r>
              <a:rPr lang="en-US" dirty="0"/>
              <a:t>Typically have more computational power and energy resources compared to sensor nodes.</a:t>
            </a:r>
          </a:p>
        </p:txBody>
      </p:sp>
    </p:spTree>
    <p:extLst>
      <p:ext uri="{BB962C8B-B14F-4D97-AF65-F5344CB8AC3E}">
        <p14:creationId xmlns:p14="http://schemas.microsoft.com/office/powerpoint/2010/main" val="391545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B582-9391-D0C2-02E8-6D3E799BB0CE}"/>
              </a:ext>
            </a:extLst>
          </p:cNvPr>
          <p:cNvSpPr>
            <a:spLocks noGrp="1"/>
          </p:cNvSpPr>
          <p:nvPr>
            <p:ph type="title"/>
          </p:nvPr>
        </p:nvSpPr>
        <p:spPr/>
        <p:txBody>
          <a:bodyPr/>
          <a:lstStyle/>
          <a:p>
            <a:r>
              <a:rPr lang="en-US" b="1" i="0" dirty="0">
                <a:effectLst/>
                <a:latin typeface="Söhne"/>
              </a:rPr>
              <a:t>Advanced Nodes (+ Sign):</a:t>
            </a:r>
            <a:endParaRPr lang="en-US" dirty="0"/>
          </a:p>
        </p:txBody>
      </p:sp>
      <p:sp>
        <p:nvSpPr>
          <p:cNvPr id="3" name="Content Placeholder 2">
            <a:extLst>
              <a:ext uri="{FF2B5EF4-FFF2-40B4-BE49-F238E27FC236}">
                <a16:creationId xmlns:a16="http://schemas.microsoft.com/office/drawing/2014/main" id="{BF2FF008-1D02-1013-0D50-5F43ADA4CFD0}"/>
              </a:ext>
            </a:extLst>
          </p:cNvPr>
          <p:cNvSpPr>
            <a:spLocks noGrp="1"/>
          </p:cNvSpPr>
          <p:nvPr>
            <p:ph idx="1"/>
          </p:nvPr>
        </p:nvSpPr>
        <p:spPr/>
        <p:txBody>
          <a:bodyPr/>
          <a:lstStyle/>
          <a:p>
            <a:r>
              <a:rPr lang="en-US" dirty="0"/>
              <a:t>These nodes are sometimes introduced to enhance the capabilities of the WSN.</a:t>
            </a:r>
          </a:p>
          <a:p>
            <a:r>
              <a:rPr lang="en-US" dirty="0"/>
              <a:t>They may have additional features, such as more powerful processors, larger storage capacity, or improved communication capabilities.</a:t>
            </a:r>
          </a:p>
          <a:p>
            <a:r>
              <a:rPr lang="en-US" dirty="0"/>
              <a:t>Advanced nodes can act as relays, helping in data transmission or providing additional processing power.</a:t>
            </a:r>
          </a:p>
        </p:txBody>
      </p:sp>
    </p:spTree>
    <p:extLst>
      <p:ext uri="{BB962C8B-B14F-4D97-AF65-F5344CB8AC3E}">
        <p14:creationId xmlns:p14="http://schemas.microsoft.com/office/powerpoint/2010/main" val="40923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EDDB-E623-18C7-4A58-637D748AD412}"/>
              </a:ext>
            </a:extLst>
          </p:cNvPr>
          <p:cNvSpPr>
            <a:spLocks noGrp="1"/>
          </p:cNvSpPr>
          <p:nvPr>
            <p:ph type="title"/>
          </p:nvPr>
        </p:nvSpPr>
        <p:spPr/>
        <p:txBody>
          <a:bodyPr/>
          <a:lstStyle/>
          <a:p>
            <a:r>
              <a:rPr lang="en-US" b="1" dirty="0">
                <a:latin typeface="Söhne"/>
              </a:rPr>
              <a:t>Energy efficiency</a:t>
            </a:r>
          </a:p>
        </p:txBody>
      </p:sp>
      <p:sp>
        <p:nvSpPr>
          <p:cNvPr id="3" name="Content Placeholder 2">
            <a:extLst>
              <a:ext uri="{FF2B5EF4-FFF2-40B4-BE49-F238E27FC236}">
                <a16:creationId xmlns:a16="http://schemas.microsoft.com/office/drawing/2014/main" id="{45B103B6-89A1-71D5-6A32-F68FC59DE5EF}"/>
              </a:ext>
            </a:extLst>
          </p:cNvPr>
          <p:cNvSpPr>
            <a:spLocks noGrp="1"/>
          </p:cNvSpPr>
          <p:nvPr>
            <p:ph idx="1"/>
          </p:nvPr>
        </p:nvSpPr>
        <p:spPr/>
        <p:txBody>
          <a:bodyPr>
            <a:normAutofit fontScale="92500"/>
          </a:bodyPr>
          <a:lstStyle/>
          <a:p>
            <a:r>
              <a:rPr lang="en-US" dirty="0"/>
              <a:t>The overall architecture of a WSN is designed to efficiently collect and transmit data in a resource-constrained environment. Energy efficiency is a crucial consideration, especially for sensor nodes, as they are often battery-powered and may be deployed in remote or inaccessible locations.</a:t>
            </a:r>
          </a:p>
          <a:p>
            <a:endParaRPr lang="en-US" dirty="0"/>
          </a:p>
          <a:p>
            <a:r>
              <a:rPr lang="en-US" dirty="0"/>
              <a:t>Communication in WSNs is typically wireless and follows protocols optimized for low power consumption, as energy efficiency is a critical factor in the longevity and performance of the network. The collected data is usually transmitted through multi-hop communication to reach the sink node, which then forwards it to a data processing center for analysis.</a:t>
            </a:r>
          </a:p>
        </p:txBody>
      </p:sp>
    </p:spTree>
    <p:extLst>
      <p:ext uri="{BB962C8B-B14F-4D97-AF65-F5344CB8AC3E}">
        <p14:creationId xmlns:p14="http://schemas.microsoft.com/office/powerpoint/2010/main" val="211545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F566B-DA19-A517-BFC1-FDB8B1AB3082}"/>
              </a:ext>
            </a:extLst>
          </p:cNvPr>
          <p:cNvSpPr>
            <a:spLocks noGrp="1"/>
          </p:cNvSpPr>
          <p:nvPr>
            <p:ph type="title"/>
          </p:nvPr>
        </p:nvSpPr>
        <p:spPr>
          <a:xfrm>
            <a:off x="572493" y="238539"/>
            <a:ext cx="11018520" cy="1434415"/>
          </a:xfrm>
        </p:spPr>
        <p:txBody>
          <a:bodyPr anchor="b">
            <a:normAutofit/>
          </a:bodyPr>
          <a:lstStyle/>
          <a:p>
            <a:r>
              <a:rPr lang="en-US" sz="5400" b="1" dirty="0">
                <a:latin typeface="Söhne"/>
              </a:rPr>
              <a:t>LEACH Protocol</a:t>
            </a:r>
            <a:br>
              <a:rPr lang="en-US" sz="5400" b="1" dirty="0">
                <a:latin typeface="Söhne"/>
              </a:rPr>
            </a:br>
            <a:r>
              <a:rPr lang="en-US" sz="2400" b="0" i="0" dirty="0">
                <a:solidFill>
                  <a:srgbClr val="C04C0B"/>
                </a:solidFill>
                <a:effectLst/>
                <a:latin typeface="Roboto" panose="02000000000000000000" pitchFamily="2" charset="0"/>
              </a:rPr>
              <a:t>Low Energy Adaptive Clustering Hierarchy protocol</a:t>
            </a:r>
            <a:endParaRPr lang="en-US" sz="5400" b="1" dirty="0">
              <a:latin typeface="Söhne"/>
            </a:endParaRP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14D350-A8C8-BC51-4938-BFD56DEE8F3D}"/>
              </a:ext>
            </a:extLst>
          </p:cNvPr>
          <p:cNvSpPr>
            <a:spLocks noGrp="1"/>
          </p:cNvSpPr>
          <p:nvPr>
            <p:ph idx="1"/>
          </p:nvPr>
        </p:nvSpPr>
        <p:spPr>
          <a:xfrm>
            <a:off x="572493" y="2071316"/>
            <a:ext cx="6713552" cy="4119172"/>
          </a:xfrm>
        </p:spPr>
        <p:txBody>
          <a:bodyPr anchor="t">
            <a:normAutofit/>
          </a:bodyPr>
          <a:lstStyle/>
          <a:p>
            <a:r>
              <a:rPr lang="en-US" sz="1500" dirty="0"/>
              <a:t>LEACH is a hierarchical protocol in which most nodes transmit to cluster heads, and the cluster heads aggregate and compress the data and forward it to the base station(sink). Each node uses a stochastic algorithm at each round to determine whether it will become a cluster head in this round. LEACH assumes that each node has a radio powerful enough to directly reach the base station or the nearest cluster head, but that using this radio at full power all the time would waste energy.</a:t>
            </a:r>
          </a:p>
          <a:p>
            <a:r>
              <a:rPr lang="en-US" sz="1500" dirty="0"/>
              <a:t>Nodes that have been cluster heads cannot become cluster heads again for P rounds, where P is the desired percentage of cluster heads. Thereafter, each node has a 1/P probability of becoming a cluster head in each round. At the end of each round, each node that is not a cluster head selects the closest cluster head and joins that cluster. The cluster head then creates a schedule for each node in its cluster to transmit its data.</a:t>
            </a:r>
          </a:p>
          <a:p>
            <a:r>
              <a:rPr lang="en-US" sz="1500" dirty="0"/>
              <a:t>All nodes that are not cluster heads only communicate with the cluster head in a TDMA fashion, according to the schedule created by the cluster head. They do so using the minimum energy needed to reach the cluster head, and only need to keep their radios on during their time slot.</a:t>
            </a:r>
          </a:p>
        </p:txBody>
      </p:sp>
      <p:pic>
        <p:nvPicPr>
          <p:cNvPr id="5" name="Picture 4">
            <a:extLst>
              <a:ext uri="{FF2B5EF4-FFF2-40B4-BE49-F238E27FC236}">
                <a16:creationId xmlns:a16="http://schemas.microsoft.com/office/drawing/2014/main" id="{686E9293-72FA-A0EF-307B-9E9517B65988}"/>
              </a:ext>
            </a:extLst>
          </p:cNvPr>
          <p:cNvPicPr>
            <a:picLocks noChangeAspect="1"/>
          </p:cNvPicPr>
          <p:nvPr/>
        </p:nvPicPr>
        <p:blipFill rotWithShape="1">
          <a:blip r:embed="rId2"/>
          <a:srcRect l="26237" r="23497" b="2"/>
          <a:stretch/>
        </p:blipFill>
        <p:spPr>
          <a:xfrm>
            <a:off x="7675658" y="2093976"/>
            <a:ext cx="3941064" cy="4096512"/>
          </a:xfrm>
          <a:prstGeom prst="rect">
            <a:avLst/>
          </a:prstGeom>
        </p:spPr>
      </p:pic>
    </p:spTree>
    <p:extLst>
      <p:ext uri="{BB962C8B-B14F-4D97-AF65-F5344CB8AC3E}">
        <p14:creationId xmlns:p14="http://schemas.microsoft.com/office/powerpoint/2010/main" val="354319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A2B0-5FEA-6705-6D52-441DA9C9DB11}"/>
              </a:ext>
            </a:extLst>
          </p:cNvPr>
          <p:cNvSpPr>
            <a:spLocks noGrp="1"/>
          </p:cNvSpPr>
          <p:nvPr>
            <p:ph type="title"/>
          </p:nvPr>
        </p:nvSpPr>
        <p:spPr/>
        <p:txBody>
          <a:bodyPr/>
          <a:lstStyle/>
          <a:p>
            <a:r>
              <a:rPr lang="en-US" b="1" dirty="0">
                <a:latin typeface="Söhne"/>
              </a:rPr>
              <a:t>LEACH WSN PROTOCOL Project:</a:t>
            </a:r>
          </a:p>
        </p:txBody>
      </p:sp>
      <p:sp>
        <p:nvSpPr>
          <p:cNvPr id="3" name="Content Placeholder 2">
            <a:extLst>
              <a:ext uri="{FF2B5EF4-FFF2-40B4-BE49-F238E27FC236}">
                <a16:creationId xmlns:a16="http://schemas.microsoft.com/office/drawing/2014/main" id="{13A85513-1A48-8B06-289D-FCD1CCDB9B43}"/>
              </a:ext>
            </a:extLst>
          </p:cNvPr>
          <p:cNvSpPr>
            <a:spLocks noGrp="1"/>
          </p:cNvSpPr>
          <p:nvPr>
            <p:ph idx="1"/>
          </p:nvPr>
        </p:nvSpPr>
        <p:spPr/>
        <p:txBody>
          <a:bodyPr>
            <a:normAutofit lnSpcReduction="10000"/>
          </a:bodyPr>
          <a:lstStyle/>
          <a:p>
            <a:r>
              <a:rPr lang="en-US" sz="1800" b="0" i="0" dirty="0">
                <a:effectLst/>
                <a:latin typeface="Menlo"/>
              </a:rPr>
              <a:t>N = 100; </a:t>
            </a:r>
            <a:r>
              <a:rPr lang="en-US" sz="1800" b="0" i="0" dirty="0">
                <a:solidFill>
                  <a:srgbClr val="008013"/>
                </a:solidFill>
                <a:effectLst/>
                <a:latin typeface="Menlo"/>
              </a:rPr>
              <a:t>% Number of nodes (sensors)</a:t>
            </a:r>
            <a:endParaRPr lang="en-US" sz="1800" b="0" i="0" dirty="0">
              <a:effectLst/>
              <a:latin typeface="Menlo"/>
            </a:endParaRPr>
          </a:p>
          <a:p>
            <a:r>
              <a:rPr lang="en-US" sz="1800" b="0" i="0" dirty="0">
                <a:effectLst/>
                <a:latin typeface="Menlo"/>
              </a:rPr>
              <a:t>p = 0.1; </a:t>
            </a:r>
            <a:r>
              <a:rPr lang="en-US" sz="1800" b="0" i="0" dirty="0">
                <a:solidFill>
                  <a:srgbClr val="008013"/>
                </a:solidFill>
                <a:effectLst/>
                <a:latin typeface="Menlo"/>
              </a:rPr>
              <a:t>% Probability of selecting a node as a cluster head</a:t>
            </a:r>
            <a:endParaRPr lang="en-US" sz="1800" b="0" i="0" dirty="0">
              <a:effectLst/>
              <a:latin typeface="Menlo"/>
            </a:endParaRPr>
          </a:p>
          <a:p>
            <a:r>
              <a:rPr lang="en-US" sz="1800" b="0" i="0" dirty="0" err="1">
                <a:effectLst/>
                <a:latin typeface="Menlo"/>
              </a:rPr>
              <a:t>Eo</a:t>
            </a:r>
            <a:r>
              <a:rPr lang="en-US" sz="1800" b="0" i="0" dirty="0">
                <a:effectLst/>
                <a:latin typeface="Menlo"/>
              </a:rPr>
              <a:t> = 70; </a:t>
            </a:r>
            <a:r>
              <a:rPr lang="en-US" sz="1800" b="0" i="0" dirty="0">
                <a:solidFill>
                  <a:srgbClr val="008013"/>
                </a:solidFill>
                <a:effectLst/>
                <a:latin typeface="Menlo"/>
              </a:rPr>
              <a:t>% Initial energy of nodes</a:t>
            </a:r>
            <a:endParaRPr lang="en-US" sz="1800" b="0" i="0" dirty="0">
              <a:effectLst/>
              <a:latin typeface="Menlo"/>
            </a:endParaRPr>
          </a:p>
          <a:p>
            <a:r>
              <a:rPr lang="en-US" sz="1800" b="0" i="0" dirty="0">
                <a:effectLst/>
                <a:latin typeface="Menlo"/>
              </a:rPr>
              <a:t>ETX = 1e-11; </a:t>
            </a:r>
            <a:r>
              <a:rPr lang="en-US" sz="1800" b="0" i="0" dirty="0">
                <a:solidFill>
                  <a:srgbClr val="008013"/>
                </a:solidFill>
                <a:effectLst/>
                <a:latin typeface="Menlo"/>
              </a:rPr>
              <a:t>% Energy consumption for sending a bit by a node and cluster head</a:t>
            </a:r>
            <a:endParaRPr lang="en-US" sz="1800" b="0" i="0" dirty="0">
              <a:effectLst/>
              <a:latin typeface="Menlo"/>
            </a:endParaRPr>
          </a:p>
          <a:p>
            <a:r>
              <a:rPr lang="en-US" sz="1800" b="0" i="0" dirty="0">
                <a:effectLst/>
                <a:latin typeface="Menlo"/>
              </a:rPr>
              <a:t>ERX = 1e-11; </a:t>
            </a:r>
            <a:r>
              <a:rPr lang="en-US" sz="1800" b="0" i="0" dirty="0">
                <a:solidFill>
                  <a:srgbClr val="008013"/>
                </a:solidFill>
                <a:effectLst/>
                <a:latin typeface="Menlo"/>
              </a:rPr>
              <a:t>% Energy consumption for receiving a bit by a node and cluster head</a:t>
            </a:r>
            <a:endParaRPr lang="en-US" sz="1800" b="0" i="0" dirty="0">
              <a:effectLst/>
              <a:latin typeface="Menlo"/>
            </a:endParaRPr>
          </a:p>
          <a:p>
            <a:r>
              <a:rPr lang="en-US" sz="1800" b="0" i="0" dirty="0" err="1">
                <a:effectLst/>
                <a:latin typeface="Menlo"/>
              </a:rPr>
              <a:t>Efs</a:t>
            </a:r>
            <a:r>
              <a:rPr lang="en-US" sz="1800" b="0" i="0" dirty="0">
                <a:effectLst/>
                <a:latin typeface="Menlo"/>
              </a:rPr>
              <a:t> = 5e-14; </a:t>
            </a:r>
            <a:r>
              <a:rPr lang="en-US" sz="1800" b="0" i="0" dirty="0">
                <a:solidFill>
                  <a:srgbClr val="008013"/>
                </a:solidFill>
                <a:effectLst/>
                <a:latin typeface="Menlo"/>
              </a:rPr>
              <a:t>% Energy consumption for amplifying a bit by a node or cluster head for the direct link</a:t>
            </a:r>
            <a:endParaRPr lang="en-US" sz="1800" b="0" i="0" dirty="0">
              <a:effectLst/>
              <a:latin typeface="Menlo"/>
            </a:endParaRPr>
          </a:p>
          <a:p>
            <a:r>
              <a:rPr lang="en-US" sz="1800" b="0" i="0" dirty="0">
                <a:effectLst/>
                <a:latin typeface="Menlo"/>
              </a:rPr>
              <a:t>Emp = 0.0005e-12; </a:t>
            </a:r>
            <a:r>
              <a:rPr lang="en-US" sz="1800" b="0" i="0" dirty="0">
                <a:solidFill>
                  <a:srgbClr val="008013"/>
                </a:solidFill>
                <a:effectLst/>
                <a:latin typeface="Menlo"/>
              </a:rPr>
              <a:t>% Energy consumption for amplifying a bit by a node or cluster head for the multi-hop link</a:t>
            </a:r>
            <a:endParaRPr lang="en-US" sz="1800" b="0" i="0" dirty="0">
              <a:effectLst/>
              <a:latin typeface="Menlo"/>
            </a:endParaRPr>
          </a:p>
          <a:p>
            <a:r>
              <a:rPr lang="en-US" sz="1800" b="0" i="0" dirty="0">
                <a:effectLst/>
                <a:latin typeface="Menlo"/>
              </a:rPr>
              <a:t>EDA = 2e-9; </a:t>
            </a:r>
            <a:r>
              <a:rPr lang="en-US" sz="1800" b="0" i="0" dirty="0">
                <a:solidFill>
                  <a:srgbClr val="008013"/>
                </a:solidFill>
                <a:effectLst/>
                <a:latin typeface="Menlo"/>
              </a:rPr>
              <a:t>% Energy consumption for aggregation of a bit by cluster heads</a:t>
            </a:r>
            <a:endParaRPr lang="en-US" sz="1800" b="0" i="0" dirty="0">
              <a:effectLst/>
              <a:latin typeface="Menlo"/>
            </a:endParaRPr>
          </a:p>
          <a:p>
            <a:r>
              <a:rPr lang="en-US" sz="1800" b="0" i="0" dirty="0">
                <a:effectLst/>
                <a:latin typeface="Menlo"/>
              </a:rPr>
              <a:t>m = 0.1; </a:t>
            </a:r>
            <a:r>
              <a:rPr lang="en-US" sz="1800" b="0" i="0" dirty="0">
                <a:solidFill>
                  <a:srgbClr val="008013"/>
                </a:solidFill>
                <a:effectLst/>
                <a:latin typeface="Menlo"/>
              </a:rPr>
              <a:t>% Percentage of nodes that can become cluster heads in each round</a:t>
            </a:r>
            <a:endParaRPr lang="en-US" sz="1800" b="0" i="0" dirty="0">
              <a:effectLst/>
              <a:latin typeface="Menlo"/>
            </a:endParaRPr>
          </a:p>
          <a:p>
            <a:r>
              <a:rPr lang="en-US" sz="1800" b="0" i="0" dirty="0">
                <a:effectLst/>
                <a:latin typeface="Menlo"/>
              </a:rPr>
              <a:t>a = 1;</a:t>
            </a:r>
          </a:p>
          <a:p>
            <a:r>
              <a:rPr lang="en-US" sz="1800" b="0" i="0" dirty="0" err="1">
                <a:effectLst/>
                <a:latin typeface="Menlo"/>
              </a:rPr>
              <a:t>rmax</a:t>
            </a:r>
            <a:r>
              <a:rPr lang="en-US" sz="1800" b="0" i="0" dirty="0">
                <a:effectLst/>
                <a:latin typeface="Menlo"/>
              </a:rPr>
              <a:t> = 200; </a:t>
            </a:r>
            <a:r>
              <a:rPr lang="en-US" sz="1800" b="0" i="0" dirty="0">
                <a:solidFill>
                  <a:srgbClr val="008013"/>
                </a:solidFill>
                <a:effectLst/>
                <a:latin typeface="Menlo"/>
              </a:rPr>
              <a:t>% Maximum number of rounds</a:t>
            </a:r>
            <a:endParaRPr lang="en-US" sz="1800" b="0" i="0" dirty="0">
              <a:effectLst/>
              <a:latin typeface="Menlo"/>
            </a:endParaRPr>
          </a:p>
          <a:p>
            <a:r>
              <a:rPr lang="en-US" sz="1800" b="0" i="0" dirty="0">
                <a:effectLst/>
                <a:latin typeface="Menlo"/>
              </a:rPr>
              <a:t>do = sqrt(</a:t>
            </a:r>
            <a:r>
              <a:rPr lang="en-US" sz="1800" b="0" i="0" dirty="0" err="1">
                <a:effectLst/>
                <a:latin typeface="Menlo"/>
              </a:rPr>
              <a:t>Efs</a:t>
            </a:r>
            <a:r>
              <a:rPr lang="en-US" sz="1800" b="0" i="0" dirty="0">
                <a:effectLst/>
                <a:latin typeface="Menlo"/>
              </a:rPr>
              <a:t> / Emp); </a:t>
            </a:r>
            <a:r>
              <a:rPr lang="en-US" sz="1800" b="0" i="0" dirty="0">
                <a:solidFill>
                  <a:srgbClr val="008013"/>
                </a:solidFill>
                <a:effectLst/>
                <a:latin typeface="Menlo"/>
              </a:rPr>
              <a:t>% Threshold distance for direct transmission</a:t>
            </a:r>
            <a:endParaRPr lang="en-US" sz="1800" b="0" i="0" dirty="0">
              <a:effectLst/>
              <a:latin typeface="Menlo"/>
            </a:endParaRPr>
          </a:p>
          <a:p>
            <a:endParaRPr lang="en-US" dirty="0"/>
          </a:p>
        </p:txBody>
      </p:sp>
      <p:graphicFrame>
        <p:nvGraphicFramePr>
          <p:cNvPr id="8" name="Object 7">
            <a:extLst>
              <a:ext uri="{FF2B5EF4-FFF2-40B4-BE49-F238E27FC236}">
                <a16:creationId xmlns:a16="http://schemas.microsoft.com/office/drawing/2014/main" id="{D23C3060-CE85-E551-F1EB-3A038251D8B8}"/>
              </a:ext>
            </a:extLst>
          </p:cNvPr>
          <p:cNvGraphicFramePr>
            <a:graphicFrameLocks noChangeAspect="1"/>
          </p:cNvGraphicFramePr>
          <p:nvPr>
            <p:extLst>
              <p:ext uri="{D42A27DB-BD31-4B8C-83A1-F6EECF244321}">
                <p14:modId xmlns:p14="http://schemas.microsoft.com/office/powerpoint/2010/main" val="2487691928"/>
              </p:ext>
            </p:extLst>
          </p:nvPr>
        </p:nvGraphicFramePr>
        <p:xfrm>
          <a:off x="8576974" y="619919"/>
          <a:ext cx="712787" cy="758825"/>
        </p:xfrm>
        <a:graphic>
          <a:graphicData uri="http://schemas.openxmlformats.org/presentationml/2006/ole">
            <mc:AlternateContent xmlns:mc="http://schemas.openxmlformats.org/markup-compatibility/2006">
              <mc:Choice xmlns:v="urn:schemas-microsoft-com:vml" Requires="v">
                <p:oleObj name="Packager Shell Object" showAsIcon="1" r:id="rId2" imgW="712440" imgH="759240" progId="Package">
                  <p:embed/>
                </p:oleObj>
              </mc:Choice>
              <mc:Fallback>
                <p:oleObj name="Packager Shell Object" showAsIcon="1" r:id="rId2" imgW="712440" imgH="759240" progId="Package">
                  <p:embed/>
                  <p:pic>
                    <p:nvPicPr>
                      <p:cNvPr id="0" name=""/>
                      <p:cNvPicPr/>
                      <p:nvPr/>
                    </p:nvPicPr>
                    <p:blipFill>
                      <a:blip r:embed="rId3"/>
                      <a:stretch>
                        <a:fillRect/>
                      </a:stretch>
                    </p:blipFill>
                    <p:spPr>
                      <a:xfrm>
                        <a:off x="8576974" y="619919"/>
                        <a:ext cx="712787" cy="758825"/>
                      </a:xfrm>
                      <a:prstGeom prst="rect">
                        <a:avLst/>
                      </a:prstGeom>
                    </p:spPr>
                  </p:pic>
                </p:oleObj>
              </mc:Fallback>
            </mc:AlternateContent>
          </a:graphicData>
        </a:graphic>
      </p:graphicFrame>
    </p:spTree>
    <p:extLst>
      <p:ext uri="{BB962C8B-B14F-4D97-AF65-F5344CB8AC3E}">
        <p14:creationId xmlns:p14="http://schemas.microsoft.com/office/powerpoint/2010/main" val="591595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852</Words>
  <Application>Microsoft Office PowerPoint</Application>
  <PresentationFormat>Widescreen</PresentationFormat>
  <Paragraphs>53</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Calibri</vt:lpstr>
      <vt:lpstr>Calibri Light</vt:lpstr>
      <vt:lpstr>Menlo</vt:lpstr>
      <vt:lpstr>Roboto</vt:lpstr>
      <vt:lpstr>Söhne</vt:lpstr>
      <vt:lpstr>Wingdings</vt:lpstr>
      <vt:lpstr>Office Theme</vt:lpstr>
      <vt:lpstr>Package</vt:lpstr>
      <vt:lpstr>Energy Efficiency WSN</vt:lpstr>
      <vt:lpstr>Introduction </vt:lpstr>
      <vt:lpstr>WSN Architecture</vt:lpstr>
      <vt:lpstr>Sensor Nodes (Normal Node - Hollow Circle):</vt:lpstr>
      <vt:lpstr>Sink Nodes (Base Station - X Sign):</vt:lpstr>
      <vt:lpstr>Advanced Nodes (+ Sign):</vt:lpstr>
      <vt:lpstr>Energy efficiency</vt:lpstr>
      <vt:lpstr>LEACH Protocol Low Energy Adaptive Clustering Hierarchy protocol</vt:lpstr>
      <vt:lpstr>LEACH WSN PROTOCOL Project:</vt:lpstr>
      <vt:lpstr>Alive normal node: hollow circle, filled blue circle: cluster head node, Dead node: red dot.</vt:lpstr>
      <vt:lpstr>The WSN lifetime (longevity)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 WSN</dc:title>
  <dc:creator>Mohamed Emad</dc:creator>
  <cp:lastModifiedBy>Mohamed Emad</cp:lastModifiedBy>
  <cp:revision>2</cp:revision>
  <dcterms:created xsi:type="dcterms:W3CDTF">2023-12-09T20:03:14Z</dcterms:created>
  <dcterms:modified xsi:type="dcterms:W3CDTF">2023-12-09T20:57:25Z</dcterms:modified>
</cp:coreProperties>
</file>