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2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2005" y="1484136"/>
            <a:ext cx="9089390" cy="88901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02005" y="4718971"/>
            <a:ext cx="9089390" cy="88901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2005" y="1636006"/>
            <a:ext cx="9089390" cy="30226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460673" y="4525331"/>
            <a:ext cx="1069340" cy="100753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306" y="1578097"/>
            <a:ext cx="8879978" cy="3345011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052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346" y="4836160"/>
            <a:ext cx="6921303" cy="1178814"/>
          </a:xfrm>
        </p:spPr>
        <p:txBody>
          <a:bodyPr>
            <a:normAutofit/>
          </a:bodyPr>
          <a:lstStyle>
            <a:lvl1pPr marL="0" indent="0" algn="l">
              <a:buNone/>
              <a:defRPr sz="1983" b="0">
                <a:solidFill>
                  <a:schemeClr val="tx1"/>
                </a:solidFill>
              </a:defRPr>
            </a:lvl1pPr>
            <a:lvl2pPr marL="503789" indent="0" algn="ctr">
              <a:buNone/>
              <a:defRPr sz="1983"/>
            </a:lvl2pPr>
            <a:lvl3pPr marL="1007577" indent="0" algn="ctr">
              <a:buNone/>
              <a:defRPr sz="1983"/>
            </a:lvl3pPr>
            <a:lvl4pPr marL="1511366" indent="0" algn="ctr">
              <a:buNone/>
              <a:defRPr sz="1983"/>
            </a:lvl4pPr>
            <a:lvl5pPr marL="2015155" indent="0" algn="ctr">
              <a:buNone/>
              <a:defRPr sz="1983"/>
            </a:lvl5pPr>
            <a:lvl6pPr marL="2518943" indent="0" algn="ctr">
              <a:buNone/>
              <a:defRPr sz="1983"/>
            </a:lvl6pPr>
            <a:lvl7pPr marL="3022732" indent="0" algn="ctr">
              <a:buNone/>
              <a:defRPr sz="1983"/>
            </a:lvl7pPr>
            <a:lvl8pPr marL="3526521" indent="0" algn="ctr">
              <a:buNone/>
              <a:defRPr sz="1983"/>
            </a:lvl8pPr>
            <a:lvl9pPr marL="4030309" indent="0" algn="ctr">
              <a:buNone/>
              <a:defRPr sz="19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0530" y="6911680"/>
            <a:ext cx="5549875" cy="40231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1783" y="4657743"/>
            <a:ext cx="1047122" cy="705273"/>
          </a:xfrm>
        </p:spPr>
        <p:txBody>
          <a:bodyPr/>
          <a:lstStyle>
            <a:lvl1pPr>
              <a:defRPr sz="3085" b="1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587728"/>
            <a:ext cx="2238931" cy="6213122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5673" y="587728"/>
            <a:ext cx="6583124" cy="6213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3956" y="2304408"/>
            <a:ext cx="3625850" cy="4052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8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18895"/>
            <a:ext cx="10693400" cy="2137604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52" y="1350095"/>
            <a:ext cx="8140351" cy="3879003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05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9563" y="5531358"/>
            <a:ext cx="7939850" cy="1175456"/>
          </a:xfrm>
        </p:spPr>
        <p:txBody>
          <a:bodyPr anchor="t">
            <a:normAutofit/>
          </a:bodyPr>
          <a:lstStyle>
            <a:lvl1pPr marL="0" indent="0">
              <a:buNone/>
              <a:defRPr sz="1983" b="0">
                <a:solidFill>
                  <a:schemeClr val="accent1">
                    <a:lumMod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363" y="6911680"/>
            <a:ext cx="2319280" cy="40231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27" y="6911679"/>
            <a:ext cx="5549875" cy="40231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41266" y="2678187"/>
            <a:ext cx="1069340" cy="100753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818" y="2764113"/>
            <a:ext cx="1042237" cy="793699"/>
          </a:xfrm>
        </p:spPr>
        <p:txBody>
          <a:bodyPr/>
          <a:lstStyle>
            <a:lvl1pPr>
              <a:defRPr sz="3085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05" y="2418080"/>
            <a:ext cx="4277360" cy="4382770"/>
          </a:xfrm>
        </p:spPr>
        <p:txBody>
          <a:bodyPr/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4233" y="2418080"/>
            <a:ext cx="4277360" cy="4382770"/>
          </a:xfrm>
        </p:spPr>
        <p:txBody>
          <a:bodyPr/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8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256875"/>
            <a:ext cx="4277360" cy="705273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005" y="3022600"/>
            <a:ext cx="4277360" cy="3627120"/>
          </a:xfrm>
        </p:spPr>
        <p:txBody>
          <a:bodyPr/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7650" y="2256875"/>
            <a:ext cx="4277360" cy="705273"/>
          </a:xfrm>
        </p:spPr>
        <p:txBody>
          <a:bodyPr anchor="ctr">
            <a:normAutofit/>
          </a:bodyPr>
          <a:lstStyle>
            <a:lvl1pPr marL="0" indent="0">
              <a:buNone/>
              <a:defRPr sz="2204" b="1">
                <a:solidFill>
                  <a:schemeClr val="accent1">
                    <a:lumMod val="75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7650" y="3022600"/>
            <a:ext cx="4277360" cy="3627120"/>
          </a:xfrm>
        </p:spPr>
        <p:txBody>
          <a:bodyPr/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7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83073" y="2"/>
            <a:ext cx="3410327" cy="7556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5650"/>
            <a:ext cx="2807018" cy="1914313"/>
          </a:xfrm>
        </p:spPr>
        <p:txBody>
          <a:bodyPr anchor="b">
            <a:normAutofit/>
          </a:bodyPr>
          <a:lstStyle>
            <a:lvl1pPr>
              <a:defRPr sz="308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71" y="755650"/>
            <a:ext cx="5886717" cy="5531358"/>
          </a:xfrm>
        </p:spPr>
        <p:txBody>
          <a:bodyPr/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69963"/>
            <a:ext cx="2807018" cy="36271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2368"/>
            <a:ext cx="459816" cy="433239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2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283073" y="2"/>
            <a:ext cx="3410327" cy="7556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747" y="755650"/>
            <a:ext cx="2807018" cy="1914313"/>
          </a:xfrm>
        </p:spPr>
        <p:txBody>
          <a:bodyPr anchor="b">
            <a:normAutofit/>
          </a:bodyPr>
          <a:lstStyle>
            <a:lvl1pPr>
              <a:defRPr sz="308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7283072" cy="7556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8747" y="2669963"/>
            <a:ext cx="2807018" cy="36271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102"/>
              </a:spcBef>
              <a:buNone/>
              <a:defRPr sz="1488">
                <a:solidFill>
                  <a:schemeClr val="accent1">
                    <a:lumMod val="50000"/>
                  </a:schemeClr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966782" y="6892368"/>
            <a:ext cx="459816" cy="433239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966782" y="6892368"/>
            <a:ext cx="459816" cy="433239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005" y="533993"/>
            <a:ext cx="9089390" cy="1773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2337477"/>
            <a:ext cx="9089390" cy="4463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7741" y="6911680"/>
            <a:ext cx="287117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2005" y="6911680"/>
            <a:ext cx="554987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0802" y="6911680"/>
            <a:ext cx="56140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2" b="1" spc="-77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6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sz="4628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01515" indent="-201515" algn="l" defTabSz="1007577" rtl="0" eaLnBrk="1" latinLnBrk="0" hangingPunct="1">
        <a:lnSpc>
          <a:spcPct val="90000"/>
        </a:lnSpc>
        <a:spcBef>
          <a:spcPts val="1322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indent="-201515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806062" indent="-201515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108335" indent="-201515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4pPr>
      <a:lvl5pPr marL="1410608" indent="-201515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5pPr>
      <a:lvl6pPr marL="1763040" indent="-251894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6pPr>
      <a:lvl7pPr marL="2093610" indent="-251894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7pPr>
      <a:lvl8pPr marL="2424180" indent="-251894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8pPr>
      <a:lvl9pPr marL="2754750" indent="-251894" algn="l" defTabSz="1007577" rtl="0" eaLnBrk="1" latinLnBrk="0" hangingPunct="1">
        <a:lnSpc>
          <a:spcPct val="90000"/>
        </a:lnSpc>
        <a:spcBef>
          <a:spcPts val="441"/>
        </a:spcBef>
        <a:spcAft>
          <a:spcPts val="22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7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jpg"/><Relationship Id="rId7" Type="http://schemas.openxmlformats.org/officeDocument/2006/relationships/image" Target="../media/image78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89.jpg"/><Relationship Id="rId3" Type="http://schemas.openxmlformats.org/officeDocument/2006/relationships/image" Target="../media/image81.jpg"/><Relationship Id="rId7" Type="http://schemas.openxmlformats.org/officeDocument/2006/relationships/image" Target="../media/image85.jpg"/><Relationship Id="rId12" Type="http://schemas.openxmlformats.org/officeDocument/2006/relationships/image" Target="../media/image88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jpg"/><Relationship Id="rId11" Type="http://schemas.openxmlformats.org/officeDocument/2006/relationships/image" Target="../media/image87.jpg"/><Relationship Id="rId5" Type="http://schemas.openxmlformats.org/officeDocument/2006/relationships/image" Target="../media/image83.jpg"/><Relationship Id="rId10" Type="http://schemas.openxmlformats.org/officeDocument/2006/relationships/image" Target="../media/image16.jpg"/><Relationship Id="rId4" Type="http://schemas.openxmlformats.org/officeDocument/2006/relationships/image" Target="../media/image82.jpg"/><Relationship Id="rId9" Type="http://schemas.openxmlformats.org/officeDocument/2006/relationships/image" Target="../media/image8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4.png"/><Relationship Id="rId7" Type="http://schemas.openxmlformats.org/officeDocument/2006/relationships/image" Target="../media/image10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484134"/>
            <a:ext cx="8966416" cy="889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4737628"/>
            <a:ext cx="8966416" cy="889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636006"/>
            <a:ext cx="8966416" cy="30226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63165" y="4483350"/>
            <a:ext cx="948043" cy="1190994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4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770" y="3110137"/>
            <a:ext cx="5229130" cy="34934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73660" defTabSz="914400">
              <a:lnSpc>
                <a:spcPct val="80000"/>
              </a:lnSpc>
            </a:pPr>
            <a:r>
              <a:rPr lang="en-US" sz="7100" spc="-1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Satellite </a:t>
            </a:r>
            <a:r>
              <a:rPr lang="en-US" sz="7100" spc="-93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7100" spc="1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Navigation</a:t>
            </a:r>
            <a:r>
              <a:rPr lang="en-US" sz="7100" spc="-5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7100" spc="1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using</a:t>
            </a:r>
            <a:r>
              <a:rPr lang="en-US" sz="7100" spc="-1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</a:t>
            </a:r>
            <a:r>
              <a:rPr lang="en-US" sz="7100" spc="25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GNSS</a:t>
            </a:r>
            <a:endParaRPr lang="en-US" sz="71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DBF680-FBD0-4394-A076-AD549E2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770" y="2899255"/>
            <a:ext cx="4250626" cy="6045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object 5" descr="A satellite above the earth&#10;&#10;Description automatically generated"/>
          <p:cNvPicPr/>
          <p:nvPr/>
        </p:nvPicPr>
        <p:blipFill rotWithShape="1">
          <a:blip r:embed="rId6" cstate="print"/>
          <a:srcRect l="20862" r="20865" b="2"/>
          <a:stretch/>
        </p:blipFill>
        <p:spPr>
          <a:xfrm>
            <a:off x="5186302" y="10"/>
            <a:ext cx="5507098" cy="755649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25516A9-A197-45C0-A7C3-D8D04C44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6301" y="0"/>
            <a:ext cx="5507099" cy="75565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MTI University E-learning">
            <a:extLst>
              <a:ext uri="{FF2B5EF4-FFF2-40B4-BE49-F238E27FC236}">
                <a16:creationId xmlns:a16="http://schemas.microsoft.com/office/drawing/2014/main" id="{BD5565E6-1227-197F-9F9A-F9C4D049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3" y="9302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5033" y="663785"/>
            <a:ext cx="538797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5" dirty="0"/>
              <a:t>GPS</a:t>
            </a:r>
            <a:r>
              <a:rPr sz="4650" spc="-35" dirty="0"/>
              <a:t> </a:t>
            </a:r>
            <a:r>
              <a:rPr sz="4650" dirty="0"/>
              <a:t>Augmentations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724586" y="1938392"/>
            <a:ext cx="8313420" cy="534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100" b="1" spc="10" dirty="0">
                <a:latin typeface="Arial"/>
                <a:cs typeface="Arial"/>
              </a:rPr>
              <a:t>Why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augment?</a:t>
            </a:r>
            <a:endParaRPr sz="2100">
              <a:latin typeface="Arial"/>
              <a:cs typeface="Arial"/>
            </a:endParaRPr>
          </a:p>
          <a:p>
            <a:pPr marL="581025" lvl="1" indent="-85725">
              <a:lnSpc>
                <a:spcPct val="100000"/>
              </a:lnSpc>
              <a:spcBef>
                <a:spcPts val="10"/>
              </a:spcBef>
              <a:buSzPct val="94736"/>
              <a:buFont typeface="Arial MT"/>
              <a:buChar char="•"/>
              <a:tabLst>
                <a:tab pos="581660" algn="l"/>
              </a:tabLst>
            </a:pPr>
            <a:r>
              <a:rPr sz="1900" b="1" dirty="0">
                <a:latin typeface="Arial"/>
                <a:cs typeface="Arial"/>
              </a:rPr>
              <a:t>For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better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accuracy: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Mitigate </a:t>
            </a:r>
            <a:r>
              <a:rPr sz="1900" b="1" spc="-5" dirty="0">
                <a:latin typeface="Arial"/>
                <a:cs typeface="Arial"/>
              </a:rPr>
              <a:t>measurement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errors</a:t>
            </a:r>
            <a:endParaRPr sz="1900">
              <a:latin typeface="Arial"/>
              <a:cs typeface="Arial"/>
            </a:endParaRPr>
          </a:p>
          <a:p>
            <a:pPr marL="581025" lvl="1" indent="-85725">
              <a:lnSpc>
                <a:spcPct val="100000"/>
              </a:lnSpc>
              <a:spcBef>
                <a:spcPts val="5"/>
              </a:spcBef>
              <a:buSzPct val="94736"/>
              <a:buFont typeface="Arial MT"/>
              <a:buChar char="•"/>
              <a:tabLst>
                <a:tab pos="581660" algn="l"/>
              </a:tabLst>
            </a:pPr>
            <a:r>
              <a:rPr sz="1900" b="1" dirty="0">
                <a:latin typeface="Arial"/>
                <a:cs typeface="Arial"/>
              </a:rPr>
              <a:t>For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robustness: </a:t>
            </a:r>
            <a:r>
              <a:rPr sz="1900" b="1" dirty="0">
                <a:latin typeface="Arial"/>
                <a:cs typeface="Arial"/>
              </a:rPr>
              <a:t>Mitigate </a:t>
            </a:r>
            <a:r>
              <a:rPr sz="1900" b="1" spc="-5" dirty="0">
                <a:latin typeface="Arial"/>
                <a:cs typeface="Arial"/>
              </a:rPr>
              <a:t>effects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  <a:p>
            <a:pPr marL="1064260" lvl="2" indent="-85725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064895" algn="l"/>
              </a:tabLst>
            </a:pPr>
            <a:r>
              <a:rPr sz="1900" spc="-5" dirty="0">
                <a:latin typeface="Arial MT"/>
                <a:cs typeface="Arial MT"/>
              </a:rPr>
              <a:t>RFI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(intentional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not)</a:t>
            </a:r>
            <a:endParaRPr sz="1900">
              <a:latin typeface="Arial MT"/>
              <a:cs typeface="Arial MT"/>
            </a:endParaRPr>
          </a:p>
          <a:p>
            <a:pPr marL="979169" marR="1295400" lvl="2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064895" algn="l"/>
                <a:tab pos="4901565" algn="l"/>
              </a:tabLst>
            </a:pPr>
            <a:r>
              <a:rPr sz="1900" spc="-5" dirty="0">
                <a:latin typeface="Arial MT"/>
                <a:cs typeface="Arial MT"/>
              </a:rPr>
              <a:t>Signal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attenuation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due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blockage	(foliage, </a:t>
            </a:r>
            <a:r>
              <a:rPr sz="1900" spc="-10" dirty="0">
                <a:latin typeface="Arial MT"/>
                <a:cs typeface="Arial MT"/>
              </a:rPr>
              <a:t>building,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temporary loss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signal</a:t>
            </a:r>
            <a:endParaRPr sz="190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52095" algn="l"/>
                <a:tab pos="253365" algn="l"/>
              </a:tabLst>
            </a:pPr>
            <a:r>
              <a:rPr sz="2100" b="1" spc="5" dirty="0">
                <a:latin typeface="Arial"/>
                <a:cs typeface="Arial"/>
              </a:rPr>
              <a:t>How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augment?</a:t>
            </a:r>
            <a:endParaRPr sz="2100">
              <a:latin typeface="Arial"/>
              <a:cs typeface="Arial"/>
            </a:endParaRPr>
          </a:p>
          <a:p>
            <a:pPr marL="495934" marR="2007870" lvl="1">
              <a:lnSpc>
                <a:spcPct val="100000"/>
              </a:lnSpc>
              <a:spcBef>
                <a:spcPts val="15"/>
              </a:spcBef>
              <a:buSzPct val="94736"/>
              <a:buFont typeface="Arial MT"/>
              <a:buChar char="•"/>
              <a:tabLst>
                <a:tab pos="581660" algn="l"/>
              </a:tabLst>
            </a:pPr>
            <a:r>
              <a:rPr sz="1900" b="1" spc="-15" dirty="0">
                <a:latin typeface="Arial"/>
                <a:cs typeface="Arial"/>
              </a:rPr>
              <a:t>Transmit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corrections</a:t>
            </a:r>
            <a:r>
              <a:rPr sz="1900" b="1" dirty="0">
                <a:latin typeface="Arial"/>
                <a:cs typeface="Arial"/>
              </a:rPr>
              <a:t> for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errors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that</a:t>
            </a:r>
            <a:r>
              <a:rPr sz="1900" b="1" spc="-5" dirty="0">
                <a:latin typeface="Arial"/>
                <a:cs typeface="Arial"/>
              </a:rPr>
              <a:t> are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correlated </a:t>
            </a:r>
            <a:r>
              <a:rPr sz="1900" b="1" spc="-509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spatially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and </a:t>
            </a:r>
            <a:r>
              <a:rPr sz="1900" b="1" dirty="0">
                <a:latin typeface="Arial"/>
                <a:cs typeface="Arial"/>
              </a:rPr>
              <a:t>temporally</a:t>
            </a:r>
            <a:endParaRPr sz="1900">
              <a:latin typeface="Arial"/>
              <a:cs typeface="Arial"/>
            </a:endParaRPr>
          </a:p>
          <a:p>
            <a:pPr marL="1064260" lvl="2" indent="-85725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064895" algn="l"/>
              </a:tabLst>
            </a:pPr>
            <a:r>
              <a:rPr sz="1900" spc="-10" dirty="0">
                <a:latin typeface="Arial MT"/>
                <a:cs typeface="Arial MT"/>
              </a:rPr>
              <a:t>Differential </a:t>
            </a:r>
            <a:r>
              <a:rPr sz="1900" dirty="0">
                <a:latin typeface="Arial MT"/>
                <a:cs typeface="Arial MT"/>
              </a:rPr>
              <a:t>GPS</a:t>
            </a:r>
            <a:endParaRPr sz="1900">
              <a:latin typeface="Arial MT"/>
              <a:cs typeface="Arial MT"/>
            </a:endParaRPr>
          </a:p>
          <a:p>
            <a:pPr marL="1064895" lvl="2" indent="-86360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065530" algn="l"/>
              </a:tabLst>
            </a:pPr>
            <a:r>
              <a:rPr sz="1900" dirty="0">
                <a:latin typeface="Arial MT"/>
                <a:cs typeface="Arial MT"/>
              </a:rPr>
              <a:t>Wide</a:t>
            </a:r>
            <a:r>
              <a:rPr sz="1900" spc="-1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Area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Differential</a:t>
            </a:r>
            <a:r>
              <a:rPr sz="1900" dirty="0">
                <a:latin typeface="Arial MT"/>
                <a:cs typeface="Arial MT"/>
              </a:rPr>
              <a:t> GPS</a:t>
            </a:r>
            <a:endParaRPr sz="1900">
              <a:latin typeface="Arial MT"/>
              <a:cs typeface="Arial MT"/>
            </a:endParaRPr>
          </a:p>
          <a:p>
            <a:pPr marL="1548130" lvl="3" indent="-86360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548765" algn="l"/>
              </a:tabLst>
            </a:pPr>
            <a:r>
              <a:rPr sz="1900" spc="-5" dirty="0">
                <a:latin typeface="Arial MT"/>
                <a:cs typeface="Arial MT"/>
              </a:rPr>
              <a:t>Space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Based</a:t>
            </a:r>
            <a:r>
              <a:rPr sz="1900" spc="-10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Augmentation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Systems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(SBAS)</a:t>
            </a:r>
            <a:endParaRPr sz="1900">
              <a:latin typeface="Arial MT"/>
              <a:cs typeface="Arial MT"/>
            </a:endParaRPr>
          </a:p>
          <a:p>
            <a:pPr marL="1064260" lvl="2" indent="-85725">
              <a:lnSpc>
                <a:spcPct val="100000"/>
              </a:lnSpc>
              <a:spcBef>
                <a:spcPts val="5"/>
              </a:spcBef>
              <a:buSzPct val="94736"/>
              <a:buChar char="•"/>
              <a:tabLst>
                <a:tab pos="1064895" algn="l"/>
              </a:tabLst>
            </a:pPr>
            <a:r>
              <a:rPr sz="1900" spc="-5" dirty="0">
                <a:latin typeface="Arial MT"/>
                <a:cs typeface="Arial MT"/>
              </a:rPr>
              <a:t>Local</a:t>
            </a:r>
            <a:r>
              <a:rPr sz="1900" spc="-114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Area</a:t>
            </a:r>
            <a:r>
              <a:rPr sz="1900" spc="-1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Augmentation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Systems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(GBAS)</a:t>
            </a:r>
            <a:endParaRPr sz="1900">
              <a:latin typeface="Arial MT"/>
              <a:cs typeface="Arial MT"/>
            </a:endParaRPr>
          </a:p>
          <a:p>
            <a:pPr marL="495934" marR="1468120" lvl="1">
              <a:lnSpc>
                <a:spcPct val="100000"/>
              </a:lnSpc>
              <a:spcBef>
                <a:spcPts val="5"/>
              </a:spcBef>
              <a:buSzPct val="94736"/>
              <a:buFont typeface="Arial MT"/>
              <a:buChar char="•"/>
              <a:tabLst>
                <a:tab pos="581660" algn="l"/>
              </a:tabLst>
            </a:pPr>
            <a:r>
              <a:rPr sz="1900" b="1" spc="-15" dirty="0">
                <a:latin typeface="Arial"/>
                <a:cs typeface="Arial"/>
              </a:rPr>
              <a:t>Assist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GPS </a:t>
            </a:r>
            <a:r>
              <a:rPr sz="1900" b="1" spc="-10" dirty="0">
                <a:latin typeface="Arial"/>
                <a:cs typeface="Arial"/>
              </a:rPr>
              <a:t>receiver</a:t>
            </a:r>
            <a:r>
              <a:rPr sz="1900" b="1" spc="20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with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complementary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technologies </a:t>
            </a:r>
            <a:r>
              <a:rPr sz="1900" b="1" spc="-5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(e.g. intertial), signals of opportunity </a:t>
            </a:r>
            <a:r>
              <a:rPr sz="1900" b="1" spc="-5" dirty="0">
                <a:latin typeface="Arial"/>
                <a:cs typeface="Arial"/>
              </a:rPr>
              <a:t>(eLoran), </a:t>
            </a:r>
            <a:r>
              <a:rPr sz="1900" b="1" dirty="0">
                <a:latin typeface="Arial"/>
                <a:cs typeface="Arial"/>
              </a:rPr>
              <a:t>or 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offloading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some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functions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(to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 </a:t>
            </a:r>
            <a:r>
              <a:rPr sz="1900" b="1" spc="-5" dirty="0">
                <a:latin typeface="Arial"/>
                <a:cs typeface="Arial"/>
              </a:rPr>
              <a:t>cell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tower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in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-25" dirty="0">
                <a:latin typeface="Arial"/>
                <a:cs typeface="Arial"/>
              </a:rPr>
              <a:t>E911)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50" spc="15" dirty="0">
                <a:latin typeface="Arial MT"/>
                <a:cs typeface="Arial MT"/>
              </a:rPr>
              <a:t>Based</a:t>
            </a:r>
            <a:r>
              <a:rPr sz="1450" spc="-5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on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85" dirty="0">
                <a:latin typeface="Arial MT"/>
                <a:cs typeface="Arial MT"/>
              </a:rPr>
              <a:t>P.</a:t>
            </a:r>
            <a:r>
              <a:rPr sz="1450" spc="10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Misra,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2009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48188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069" y="453889"/>
            <a:ext cx="6499860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Differential</a:t>
            </a:r>
            <a:r>
              <a:rPr sz="4650" spc="-85" dirty="0"/>
              <a:t> </a:t>
            </a:r>
            <a:r>
              <a:rPr sz="4650" spc="5" dirty="0"/>
              <a:t>GPS</a:t>
            </a:r>
            <a:r>
              <a:rPr sz="4650" spc="-40" dirty="0"/>
              <a:t> </a:t>
            </a:r>
            <a:r>
              <a:rPr sz="4650" dirty="0"/>
              <a:t>(DGPS)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757371" y="2210734"/>
            <a:ext cx="3586479" cy="993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20"/>
              </a:spcBef>
              <a:buChar char="•"/>
              <a:tabLst>
                <a:tab pos="374650" algn="l"/>
                <a:tab pos="375285" algn="l"/>
              </a:tabLst>
            </a:pPr>
            <a:r>
              <a:rPr sz="2100" spc="10" dirty="0">
                <a:latin typeface="Arial MT"/>
                <a:cs typeface="Arial MT"/>
              </a:rPr>
              <a:t>Uses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2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receivers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20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spc="5" dirty="0">
                <a:latin typeface="Arial MT"/>
                <a:cs typeface="Arial MT"/>
              </a:rPr>
              <a:t>Reference</a:t>
            </a:r>
            <a:r>
              <a:rPr sz="2100" spc="-1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receiver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15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spc="5" dirty="0">
                <a:latin typeface="Arial MT"/>
                <a:cs typeface="Arial MT"/>
              </a:rPr>
              <a:t>Remote/roving</a:t>
            </a:r>
            <a:r>
              <a:rPr sz="2100" spc="-114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receiver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371" y="3500327"/>
            <a:ext cx="5146040" cy="30562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74650" marR="5080" indent="-362585">
              <a:lnSpc>
                <a:spcPts val="2030"/>
              </a:lnSpc>
              <a:spcBef>
                <a:spcPts val="595"/>
              </a:spcBef>
              <a:buChar char="•"/>
              <a:tabLst>
                <a:tab pos="374650" algn="l"/>
                <a:tab pos="375285" algn="l"/>
              </a:tabLst>
            </a:pPr>
            <a:r>
              <a:rPr sz="2100" spc="5" dirty="0">
                <a:latin typeface="Arial MT"/>
                <a:cs typeface="Arial MT"/>
              </a:rPr>
              <a:t>Reference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receiver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calculates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errors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the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GPS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signals</a:t>
            </a:r>
            <a:endParaRPr sz="210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35"/>
              </a:spcBef>
              <a:buChar char="•"/>
              <a:tabLst>
                <a:tab pos="374650" algn="l"/>
                <a:tab pos="375285" algn="l"/>
              </a:tabLst>
            </a:pPr>
            <a:r>
              <a:rPr sz="2100" spc="5" dirty="0">
                <a:latin typeface="Arial MT"/>
                <a:cs typeface="Arial MT"/>
              </a:rPr>
              <a:t>Transmits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corrections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rover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receiver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15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dirty="0">
                <a:latin typeface="Arial MT"/>
                <a:cs typeface="Arial MT"/>
              </a:rPr>
              <a:t>via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radio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link </a:t>
            </a:r>
            <a:r>
              <a:rPr sz="2100" spc="5" dirty="0">
                <a:latin typeface="Arial MT"/>
                <a:cs typeface="Arial MT"/>
              </a:rPr>
              <a:t>or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mobile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phone</a:t>
            </a:r>
            <a:endParaRPr sz="2100">
              <a:latin typeface="Arial MT"/>
              <a:cs typeface="Arial MT"/>
            </a:endParaRPr>
          </a:p>
          <a:p>
            <a:pPr marL="374650" marR="464820" indent="-362585">
              <a:lnSpc>
                <a:spcPts val="2030"/>
              </a:lnSpc>
              <a:spcBef>
                <a:spcPts val="495"/>
              </a:spcBef>
              <a:buChar char="•"/>
              <a:tabLst>
                <a:tab pos="374650" algn="l"/>
                <a:tab pos="375285" algn="l"/>
              </a:tabLst>
            </a:pPr>
            <a:r>
              <a:rPr sz="2100" spc="5" dirty="0">
                <a:latin typeface="Arial MT"/>
                <a:cs typeface="Arial MT"/>
              </a:rPr>
              <a:t>Public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private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reference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beacon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stations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are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available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30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spc="10" dirty="0">
                <a:latin typeface="Arial MT"/>
                <a:cs typeface="Arial MT"/>
              </a:rPr>
              <a:t>US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Nationwide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NDGPS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20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spc="10" dirty="0">
                <a:latin typeface="Arial MT"/>
                <a:cs typeface="Arial MT"/>
              </a:rPr>
              <a:t>US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Maritime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MDGPS</a:t>
            </a:r>
            <a:endParaRPr sz="2100">
              <a:latin typeface="Arial MT"/>
              <a:cs typeface="Arial MT"/>
            </a:endParaRPr>
          </a:p>
          <a:p>
            <a:pPr marL="798830" marR="687705" lvl="1" indent="-303530">
              <a:lnSpc>
                <a:spcPts val="2030"/>
              </a:lnSpc>
              <a:spcBef>
                <a:spcPts val="495"/>
              </a:spcBef>
              <a:buChar char="–"/>
              <a:tabLst>
                <a:tab pos="798830" algn="l"/>
                <a:tab pos="799465" algn="l"/>
              </a:tabLst>
            </a:pPr>
            <a:r>
              <a:rPr sz="2100" spc="5" dirty="0">
                <a:latin typeface="Arial MT"/>
                <a:cs typeface="Arial MT"/>
              </a:rPr>
              <a:t>40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other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countries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have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similar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systems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520" y="2170892"/>
            <a:ext cx="3453847" cy="28142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33019" y="5389738"/>
            <a:ext cx="3867785" cy="87884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45720" rIns="0" bIns="0" rtlCol="0">
            <a:spAutoFit/>
          </a:bodyPr>
          <a:lstStyle/>
          <a:p>
            <a:pPr marL="97155" marR="191770">
              <a:lnSpc>
                <a:spcPct val="100000"/>
              </a:lnSpc>
              <a:spcBef>
                <a:spcPts val="360"/>
              </a:spcBef>
            </a:pPr>
            <a:r>
              <a:rPr sz="2500" spc="20" dirty="0">
                <a:latin typeface="Arial MT"/>
                <a:cs typeface="Arial MT"/>
              </a:rPr>
              <a:t>DGPS</a:t>
            </a:r>
            <a:r>
              <a:rPr sz="2500" spc="-16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Accuracy: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~1–3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30" dirty="0">
                <a:latin typeface="Arial MT"/>
                <a:cs typeface="Arial MT"/>
              </a:rPr>
              <a:t>m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50" spc="-15" dirty="0">
                <a:latin typeface="Arial MT"/>
                <a:cs typeface="Arial MT"/>
              </a:rPr>
              <a:t>Degrades</a:t>
            </a:r>
            <a:r>
              <a:rPr sz="2550" spc="-10" dirty="0">
                <a:latin typeface="Arial MT"/>
                <a:cs typeface="Arial MT"/>
              </a:rPr>
              <a:t> with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distance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700" y="164303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47"/>
                </a:moveTo>
                <a:lnTo>
                  <a:pt x="0" y="26847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47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080" y="521571"/>
            <a:ext cx="4979035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Real</a:t>
            </a:r>
            <a:r>
              <a:rPr spc="-25" dirty="0"/>
              <a:t> </a:t>
            </a:r>
            <a:r>
              <a:rPr spc="15" dirty="0"/>
              <a:t>Time</a:t>
            </a:r>
            <a:r>
              <a:rPr spc="-25" dirty="0"/>
              <a:t> </a:t>
            </a:r>
            <a:r>
              <a:rPr spc="10" dirty="0"/>
              <a:t>Kinematic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8965" y="1738508"/>
            <a:ext cx="8997950" cy="5299710"/>
            <a:chOff x="988965" y="1738508"/>
            <a:chExt cx="8997950" cy="5299710"/>
          </a:xfrm>
        </p:grpSpPr>
        <p:sp>
          <p:nvSpPr>
            <p:cNvPr id="4" name="object 4"/>
            <p:cNvSpPr/>
            <p:nvPr/>
          </p:nvSpPr>
          <p:spPr>
            <a:xfrm>
              <a:off x="1090207" y="4497947"/>
              <a:ext cx="8803640" cy="2540000"/>
            </a:xfrm>
            <a:custGeom>
              <a:avLst/>
              <a:gdLst/>
              <a:ahLst/>
              <a:cxnLst/>
              <a:rect l="l" t="t" r="r" b="b"/>
              <a:pathLst>
                <a:path w="8803640" h="2540000">
                  <a:moveTo>
                    <a:pt x="3806585" y="2527300"/>
                  </a:moveTo>
                  <a:lnTo>
                    <a:pt x="2570709" y="2527300"/>
                  </a:lnTo>
                  <a:lnTo>
                    <a:pt x="2631857" y="2540000"/>
                  </a:lnTo>
                  <a:lnTo>
                    <a:pt x="3738087" y="2540000"/>
                  </a:lnTo>
                  <a:lnTo>
                    <a:pt x="3806585" y="2527300"/>
                  </a:lnTo>
                  <a:close/>
                </a:path>
                <a:path w="8803640" h="2540000">
                  <a:moveTo>
                    <a:pt x="4083744" y="2514600"/>
                  </a:moveTo>
                  <a:lnTo>
                    <a:pt x="2331119" y="2514600"/>
                  </a:lnTo>
                  <a:lnTo>
                    <a:pt x="2390249" y="2527300"/>
                  </a:lnTo>
                  <a:lnTo>
                    <a:pt x="4013997" y="2527300"/>
                  </a:lnTo>
                  <a:lnTo>
                    <a:pt x="4083744" y="2514600"/>
                  </a:lnTo>
                  <a:close/>
                </a:path>
                <a:path w="8803640" h="2540000">
                  <a:moveTo>
                    <a:pt x="4294693" y="2501900"/>
                  </a:moveTo>
                  <a:lnTo>
                    <a:pt x="2156924" y="2501900"/>
                  </a:lnTo>
                  <a:lnTo>
                    <a:pt x="2214448" y="2514600"/>
                  </a:lnTo>
                  <a:lnTo>
                    <a:pt x="4224101" y="2514600"/>
                  </a:lnTo>
                  <a:lnTo>
                    <a:pt x="4294693" y="2501900"/>
                  </a:lnTo>
                  <a:close/>
                </a:path>
                <a:path w="8803640" h="2540000">
                  <a:moveTo>
                    <a:pt x="4436660" y="2489200"/>
                  </a:moveTo>
                  <a:lnTo>
                    <a:pt x="2043543" y="2489200"/>
                  </a:lnTo>
                  <a:lnTo>
                    <a:pt x="2099953" y="2501900"/>
                  </a:lnTo>
                  <a:lnTo>
                    <a:pt x="4365549" y="2501900"/>
                  </a:lnTo>
                  <a:lnTo>
                    <a:pt x="4436660" y="2489200"/>
                  </a:lnTo>
                  <a:close/>
                </a:path>
                <a:path w="8803640" h="2540000">
                  <a:moveTo>
                    <a:pt x="4579352" y="2476500"/>
                  </a:moveTo>
                  <a:lnTo>
                    <a:pt x="1877768" y="2476500"/>
                  </a:lnTo>
                  <a:lnTo>
                    <a:pt x="1932442" y="2489200"/>
                  </a:lnTo>
                  <a:lnTo>
                    <a:pt x="4508018" y="2489200"/>
                  </a:lnTo>
                  <a:lnTo>
                    <a:pt x="4579352" y="2476500"/>
                  </a:lnTo>
                  <a:close/>
                </a:path>
                <a:path w="8803640" h="2540000">
                  <a:moveTo>
                    <a:pt x="4721109" y="2463800"/>
                  </a:moveTo>
                  <a:lnTo>
                    <a:pt x="1770220" y="2463800"/>
                  </a:lnTo>
                  <a:lnTo>
                    <a:pt x="1823692" y="2476500"/>
                  </a:lnTo>
                  <a:lnTo>
                    <a:pt x="4650385" y="2476500"/>
                  </a:lnTo>
                  <a:lnTo>
                    <a:pt x="4721109" y="2463800"/>
                  </a:lnTo>
                  <a:close/>
                </a:path>
                <a:path w="8803640" h="2540000">
                  <a:moveTo>
                    <a:pt x="4931339" y="2438400"/>
                  </a:moveTo>
                  <a:lnTo>
                    <a:pt x="1613522" y="2438400"/>
                  </a:lnTo>
                  <a:lnTo>
                    <a:pt x="1717362" y="2463800"/>
                  </a:lnTo>
                  <a:lnTo>
                    <a:pt x="4791514" y="2463800"/>
                  </a:lnTo>
                  <a:lnTo>
                    <a:pt x="4931339" y="2438400"/>
                  </a:lnTo>
                  <a:close/>
                </a:path>
                <a:path w="8803640" h="2540000">
                  <a:moveTo>
                    <a:pt x="5342316" y="2387600"/>
                  </a:moveTo>
                  <a:lnTo>
                    <a:pt x="1317647" y="2387600"/>
                  </a:lnTo>
                  <a:lnTo>
                    <a:pt x="1462586" y="2425700"/>
                  </a:lnTo>
                  <a:lnTo>
                    <a:pt x="1512243" y="2425700"/>
                  </a:lnTo>
                  <a:lnTo>
                    <a:pt x="1562558" y="2438400"/>
                  </a:lnTo>
                  <a:lnTo>
                    <a:pt x="5000741" y="2438400"/>
                  </a:lnTo>
                  <a:lnTo>
                    <a:pt x="5138483" y="2413000"/>
                  </a:lnTo>
                  <a:lnTo>
                    <a:pt x="5206806" y="2413000"/>
                  </a:lnTo>
                  <a:lnTo>
                    <a:pt x="5342316" y="2387600"/>
                  </a:lnTo>
                  <a:close/>
                </a:path>
                <a:path w="8803640" h="2540000">
                  <a:moveTo>
                    <a:pt x="7389792" y="127000"/>
                  </a:moveTo>
                  <a:lnTo>
                    <a:pt x="3596546" y="127000"/>
                  </a:lnTo>
                  <a:lnTo>
                    <a:pt x="3393874" y="165100"/>
                  </a:lnTo>
                  <a:lnTo>
                    <a:pt x="3327108" y="165100"/>
                  </a:lnTo>
                  <a:lnTo>
                    <a:pt x="2999585" y="228600"/>
                  </a:lnTo>
                  <a:lnTo>
                    <a:pt x="2935400" y="228600"/>
                  </a:lnTo>
                  <a:lnTo>
                    <a:pt x="2203400" y="381000"/>
                  </a:lnTo>
                  <a:lnTo>
                    <a:pt x="2145837" y="406400"/>
                  </a:lnTo>
                  <a:lnTo>
                    <a:pt x="1866707" y="469900"/>
                  </a:lnTo>
                  <a:lnTo>
                    <a:pt x="1812676" y="495300"/>
                  </a:lnTo>
                  <a:lnTo>
                    <a:pt x="1602812" y="546100"/>
                  </a:lnTo>
                  <a:lnTo>
                    <a:pt x="1551952" y="571500"/>
                  </a:lnTo>
                  <a:lnTo>
                    <a:pt x="1452220" y="596900"/>
                  </a:lnTo>
                  <a:lnTo>
                    <a:pt x="1403364" y="622300"/>
                  </a:lnTo>
                  <a:lnTo>
                    <a:pt x="1260935" y="660400"/>
                  </a:lnTo>
                  <a:lnTo>
                    <a:pt x="1214867" y="685800"/>
                  </a:lnTo>
                  <a:lnTo>
                    <a:pt x="1169516" y="698500"/>
                  </a:lnTo>
                  <a:lnTo>
                    <a:pt x="1124891" y="723900"/>
                  </a:lnTo>
                  <a:lnTo>
                    <a:pt x="1037853" y="749300"/>
                  </a:lnTo>
                  <a:lnTo>
                    <a:pt x="995456" y="774700"/>
                  </a:lnTo>
                  <a:lnTo>
                    <a:pt x="912949" y="800100"/>
                  </a:lnTo>
                  <a:lnTo>
                    <a:pt x="872855" y="825500"/>
                  </a:lnTo>
                  <a:lnTo>
                    <a:pt x="833545" y="838200"/>
                  </a:lnTo>
                  <a:lnTo>
                    <a:pt x="795029" y="863600"/>
                  </a:lnTo>
                  <a:lnTo>
                    <a:pt x="757313" y="876300"/>
                  </a:lnTo>
                  <a:lnTo>
                    <a:pt x="720407" y="901700"/>
                  </a:lnTo>
                  <a:lnTo>
                    <a:pt x="684318" y="914400"/>
                  </a:lnTo>
                  <a:lnTo>
                    <a:pt x="649056" y="939800"/>
                  </a:lnTo>
                  <a:lnTo>
                    <a:pt x="581042" y="965200"/>
                  </a:lnTo>
                  <a:lnTo>
                    <a:pt x="548307" y="990600"/>
                  </a:lnTo>
                  <a:lnTo>
                    <a:pt x="516432" y="1003300"/>
                  </a:lnTo>
                  <a:lnTo>
                    <a:pt x="485425" y="1028700"/>
                  </a:lnTo>
                  <a:lnTo>
                    <a:pt x="455293" y="1041400"/>
                  </a:lnTo>
                  <a:lnTo>
                    <a:pt x="426046" y="1066800"/>
                  </a:lnTo>
                  <a:lnTo>
                    <a:pt x="397692" y="1079500"/>
                  </a:lnTo>
                  <a:lnTo>
                    <a:pt x="370238" y="1104900"/>
                  </a:lnTo>
                  <a:lnTo>
                    <a:pt x="343694" y="1117600"/>
                  </a:lnTo>
                  <a:lnTo>
                    <a:pt x="318068" y="1143000"/>
                  </a:lnTo>
                  <a:lnTo>
                    <a:pt x="293367" y="1155700"/>
                  </a:lnTo>
                  <a:lnTo>
                    <a:pt x="269601" y="1181100"/>
                  </a:lnTo>
                  <a:lnTo>
                    <a:pt x="246778" y="1206500"/>
                  </a:lnTo>
                  <a:lnTo>
                    <a:pt x="224906" y="1219200"/>
                  </a:lnTo>
                  <a:lnTo>
                    <a:pt x="203992" y="1244600"/>
                  </a:lnTo>
                  <a:lnTo>
                    <a:pt x="184047" y="1257300"/>
                  </a:lnTo>
                  <a:lnTo>
                    <a:pt x="165078" y="1282700"/>
                  </a:lnTo>
                  <a:lnTo>
                    <a:pt x="147093" y="1295400"/>
                  </a:lnTo>
                  <a:lnTo>
                    <a:pt x="130100" y="1320800"/>
                  </a:lnTo>
                  <a:lnTo>
                    <a:pt x="114109" y="1333500"/>
                  </a:lnTo>
                  <a:lnTo>
                    <a:pt x="99127" y="1358900"/>
                  </a:lnTo>
                  <a:lnTo>
                    <a:pt x="85162" y="1384300"/>
                  </a:lnTo>
                  <a:lnTo>
                    <a:pt x="72224" y="1397000"/>
                  </a:lnTo>
                  <a:lnTo>
                    <a:pt x="60320" y="1422400"/>
                  </a:lnTo>
                  <a:lnTo>
                    <a:pt x="49458" y="1435099"/>
                  </a:lnTo>
                  <a:lnTo>
                    <a:pt x="39648" y="1460499"/>
                  </a:lnTo>
                  <a:lnTo>
                    <a:pt x="30897" y="1473199"/>
                  </a:lnTo>
                  <a:lnTo>
                    <a:pt x="23213" y="1498599"/>
                  </a:lnTo>
                  <a:lnTo>
                    <a:pt x="16606" y="1511299"/>
                  </a:lnTo>
                  <a:lnTo>
                    <a:pt x="11082" y="1536699"/>
                  </a:lnTo>
                  <a:lnTo>
                    <a:pt x="6652" y="1562099"/>
                  </a:lnTo>
                  <a:lnTo>
                    <a:pt x="3322" y="1574799"/>
                  </a:lnTo>
                  <a:lnTo>
                    <a:pt x="0" y="1612899"/>
                  </a:lnTo>
                  <a:lnTo>
                    <a:pt x="23" y="1638300"/>
                  </a:lnTo>
                  <a:lnTo>
                    <a:pt x="3472" y="1676400"/>
                  </a:lnTo>
                  <a:lnTo>
                    <a:pt x="6884" y="1689100"/>
                  </a:lnTo>
                  <a:lnTo>
                    <a:pt x="11408" y="1714500"/>
                  </a:lnTo>
                  <a:lnTo>
                    <a:pt x="17036" y="1727200"/>
                  </a:lnTo>
                  <a:lnTo>
                    <a:pt x="23759" y="1752600"/>
                  </a:lnTo>
                  <a:lnTo>
                    <a:pt x="31568" y="1765300"/>
                  </a:lnTo>
                  <a:lnTo>
                    <a:pt x="40454" y="1790700"/>
                  </a:lnTo>
                  <a:lnTo>
                    <a:pt x="50409" y="1803400"/>
                  </a:lnTo>
                  <a:lnTo>
                    <a:pt x="61424" y="1828800"/>
                  </a:lnTo>
                  <a:lnTo>
                    <a:pt x="73490" y="1841500"/>
                  </a:lnTo>
                  <a:lnTo>
                    <a:pt x="86598" y="1866900"/>
                  </a:lnTo>
                  <a:lnTo>
                    <a:pt x="100740" y="1879600"/>
                  </a:lnTo>
                  <a:lnTo>
                    <a:pt x="115907" y="1892300"/>
                  </a:lnTo>
                  <a:lnTo>
                    <a:pt x="132090" y="1917700"/>
                  </a:lnTo>
                  <a:lnTo>
                    <a:pt x="149280" y="1930400"/>
                  </a:lnTo>
                  <a:lnTo>
                    <a:pt x="167469" y="1943100"/>
                  </a:lnTo>
                  <a:lnTo>
                    <a:pt x="186648" y="1968500"/>
                  </a:lnTo>
                  <a:lnTo>
                    <a:pt x="206808" y="1981200"/>
                  </a:lnTo>
                  <a:lnTo>
                    <a:pt x="227940" y="1993900"/>
                  </a:lnTo>
                  <a:lnTo>
                    <a:pt x="250036" y="2019300"/>
                  </a:lnTo>
                  <a:lnTo>
                    <a:pt x="273087" y="2032000"/>
                  </a:lnTo>
                  <a:lnTo>
                    <a:pt x="297084" y="2044700"/>
                  </a:lnTo>
                  <a:lnTo>
                    <a:pt x="322019" y="2057400"/>
                  </a:lnTo>
                  <a:lnTo>
                    <a:pt x="347882" y="2070100"/>
                  </a:lnTo>
                  <a:lnTo>
                    <a:pt x="374665" y="2095500"/>
                  </a:lnTo>
                  <a:lnTo>
                    <a:pt x="430956" y="2120900"/>
                  </a:lnTo>
                  <a:lnTo>
                    <a:pt x="490822" y="2146300"/>
                  </a:lnTo>
                  <a:lnTo>
                    <a:pt x="554193" y="2171700"/>
                  </a:lnTo>
                  <a:lnTo>
                    <a:pt x="587171" y="2184400"/>
                  </a:lnTo>
                  <a:lnTo>
                    <a:pt x="620999" y="2209800"/>
                  </a:lnTo>
                  <a:lnTo>
                    <a:pt x="691170" y="2235200"/>
                  </a:lnTo>
                  <a:lnTo>
                    <a:pt x="764636" y="2260600"/>
                  </a:lnTo>
                  <a:lnTo>
                    <a:pt x="802582" y="2260600"/>
                  </a:lnTo>
                  <a:lnTo>
                    <a:pt x="841326" y="2273300"/>
                  </a:lnTo>
                  <a:lnTo>
                    <a:pt x="962256" y="2311400"/>
                  </a:lnTo>
                  <a:lnTo>
                    <a:pt x="1090049" y="2349500"/>
                  </a:lnTo>
                  <a:lnTo>
                    <a:pt x="1134131" y="2349500"/>
                  </a:lnTo>
                  <a:lnTo>
                    <a:pt x="1270707" y="2387600"/>
                  </a:lnTo>
                  <a:lnTo>
                    <a:pt x="5409486" y="2387600"/>
                  </a:lnTo>
                  <a:lnTo>
                    <a:pt x="5739150" y="2324100"/>
                  </a:lnTo>
                  <a:lnTo>
                    <a:pt x="5803788" y="2324100"/>
                  </a:lnTo>
                  <a:lnTo>
                    <a:pt x="6483193" y="2184400"/>
                  </a:lnTo>
                  <a:lnTo>
                    <a:pt x="6657553" y="2146300"/>
                  </a:lnTo>
                  <a:lnTo>
                    <a:pt x="6714549" y="2120900"/>
                  </a:lnTo>
                  <a:lnTo>
                    <a:pt x="6990718" y="2057400"/>
                  </a:lnTo>
                  <a:lnTo>
                    <a:pt x="7044132" y="2032000"/>
                  </a:lnTo>
                  <a:lnTo>
                    <a:pt x="7200584" y="1993900"/>
                  </a:lnTo>
                  <a:lnTo>
                    <a:pt x="7251444" y="1968500"/>
                  </a:lnTo>
                  <a:lnTo>
                    <a:pt x="7400032" y="1930400"/>
                  </a:lnTo>
                  <a:lnTo>
                    <a:pt x="7448204" y="1905000"/>
                  </a:lnTo>
                  <a:lnTo>
                    <a:pt x="7542461" y="1879600"/>
                  </a:lnTo>
                  <a:lnTo>
                    <a:pt x="7588530" y="1854200"/>
                  </a:lnTo>
                  <a:lnTo>
                    <a:pt x="7678506" y="1828800"/>
                  </a:lnTo>
                  <a:lnTo>
                    <a:pt x="7722396" y="1803400"/>
                  </a:lnTo>
                  <a:lnTo>
                    <a:pt x="7765544" y="1790700"/>
                  </a:lnTo>
                  <a:lnTo>
                    <a:pt x="7807941" y="1765300"/>
                  </a:lnTo>
                  <a:lnTo>
                    <a:pt x="7890448" y="1739900"/>
                  </a:lnTo>
                  <a:lnTo>
                    <a:pt x="7930542" y="1714500"/>
                  </a:lnTo>
                  <a:lnTo>
                    <a:pt x="7969851" y="1701800"/>
                  </a:lnTo>
                  <a:lnTo>
                    <a:pt x="8008367" y="1676400"/>
                  </a:lnTo>
                  <a:lnTo>
                    <a:pt x="8082989" y="1651000"/>
                  </a:lnTo>
                  <a:lnTo>
                    <a:pt x="8119077" y="1625599"/>
                  </a:lnTo>
                  <a:lnTo>
                    <a:pt x="8154340" y="1612899"/>
                  </a:lnTo>
                  <a:lnTo>
                    <a:pt x="8188768" y="1587499"/>
                  </a:lnTo>
                  <a:lnTo>
                    <a:pt x="8222353" y="1574799"/>
                  </a:lnTo>
                  <a:lnTo>
                    <a:pt x="8255088" y="1549399"/>
                  </a:lnTo>
                  <a:lnTo>
                    <a:pt x="8286963" y="1536699"/>
                  </a:lnTo>
                  <a:lnTo>
                    <a:pt x="8317970" y="1511299"/>
                  </a:lnTo>
                  <a:lnTo>
                    <a:pt x="8348102" y="1498599"/>
                  </a:lnTo>
                  <a:lnTo>
                    <a:pt x="8377349" y="1473199"/>
                  </a:lnTo>
                  <a:lnTo>
                    <a:pt x="8405703" y="1460499"/>
                  </a:lnTo>
                  <a:lnTo>
                    <a:pt x="8433157" y="1435099"/>
                  </a:lnTo>
                  <a:lnTo>
                    <a:pt x="8459701" y="1422400"/>
                  </a:lnTo>
                  <a:lnTo>
                    <a:pt x="8485327" y="1397000"/>
                  </a:lnTo>
                  <a:lnTo>
                    <a:pt x="8510028" y="1384300"/>
                  </a:lnTo>
                  <a:lnTo>
                    <a:pt x="8533794" y="1358900"/>
                  </a:lnTo>
                  <a:lnTo>
                    <a:pt x="8556618" y="1346200"/>
                  </a:lnTo>
                  <a:lnTo>
                    <a:pt x="8578490" y="1320800"/>
                  </a:lnTo>
                  <a:lnTo>
                    <a:pt x="8599404" y="1295400"/>
                  </a:lnTo>
                  <a:lnTo>
                    <a:pt x="8619349" y="1282700"/>
                  </a:lnTo>
                  <a:lnTo>
                    <a:pt x="8638319" y="1257300"/>
                  </a:lnTo>
                  <a:lnTo>
                    <a:pt x="8656304" y="1244600"/>
                  </a:lnTo>
                  <a:lnTo>
                    <a:pt x="8673297" y="1219200"/>
                  </a:lnTo>
                  <a:lnTo>
                    <a:pt x="8689289" y="1206500"/>
                  </a:lnTo>
                  <a:lnTo>
                    <a:pt x="8704272" y="1181100"/>
                  </a:lnTo>
                  <a:lnTo>
                    <a:pt x="8718237" y="1168400"/>
                  </a:lnTo>
                  <a:lnTo>
                    <a:pt x="8731176" y="1143000"/>
                  </a:lnTo>
                  <a:lnTo>
                    <a:pt x="8743081" y="1117600"/>
                  </a:lnTo>
                  <a:lnTo>
                    <a:pt x="8753943" y="1104900"/>
                  </a:lnTo>
                  <a:lnTo>
                    <a:pt x="8763754" y="1079500"/>
                  </a:lnTo>
                  <a:lnTo>
                    <a:pt x="8772506" y="1066800"/>
                  </a:lnTo>
                  <a:lnTo>
                    <a:pt x="8780190" y="1041400"/>
                  </a:lnTo>
                  <a:lnTo>
                    <a:pt x="8786799" y="1028700"/>
                  </a:lnTo>
                  <a:lnTo>
                    <a:pt x="8792323" y="1003300"/>
                  </a:lnTo>
                  <a:lnTo>
                    <a:pt x="8796755" y="990600"/>
                  </a:lnTo>
                  <a:lnTo>
                    <a:pt x="8800086" y="965200"/>
                  </a:lnTo>
                  <a:lnTo>
                    <a:pt x="8803411" y="927100"/>
                  </a:lnTo>
                  <a:lnTo>
                    <a:pt x="8803389" y="901700"/>
                  </a:lnTo>
                  <a:lnTo>
                    <a:pt x="8799940" y="863600"/>
                  </a:lnTo>
                  <a:lnTo>
                    <a:pt x="8796525" y="850900"/>
                  </a:lnTo>
                  <a:lnTo>
                    <a:pt x="8791999" y="825500"/>
                  </a:lnTo>
                  <a:lnTo>
                    <a:pt x="8786369" y="812800"/>
                  </a:lnTo>
                  <a:lnTo>
                    <a:pt x="8779644" y="787400"/>
                  </a:lnTo>
                  <a:lnTo>
                    <a:pt x="8771833" y="774700"/>
                  </a:lnTo>
                  <a:lnTo>
                    <a:pt x="8762945" y="749300"/>
                  </a:lnTo>
                  <a:lnTo>
                    <a:pt x="8752989" y="736600"/>
                  </a:lnTo>
                  <a:lnTo>
                    <a:pt x="8741973" y="711200"/>
                  </a:lnTo>
                  <a:lnTo>
                    <a:pt x="8729905" y="698500"/>
                  </a:lnTo>
                  <a:lnTo>
                    <a:pt x="8716796" y="673100"/>
                  </a:lnTo>
                  <a:lnTo>
                    <a:pt x="8702653" y="660400"/>
                  </a:lnTo>
                  <a:lnTo>
                    <a:pt x="8687485" y="647700"/>
                  </a:lnTo>
                  <a:lnTo>
                    <a:pt x="8671301" y="622300"/>
                  </a:lnTo>
                  <a:lnTo>
                    <a:pt x="8654110" y="609600"/>
                  </a:lnTo>
                  <a:lnTo>
                    <a:pt x="8635920" y="596900"/>
                  </a:lnTo>
                  <a:lnTo>
                    <a:pt x="8616740" y="571500"/>
                  </a:lnTo>
                  <a:lnTo>
                    <a:pt x="8596580" y="558800"/>
                  </a:lnTo>
                  <a:lnTo>
                    <a:pt x="8575447" y="546100"/>
                  </a:lnTo>
                  <a:lnTo>
                    <a:pt x="8553350" y="533400"/>
                  </a:lnTo>
                  <a:lnTo>
                    <a:pt x="8530299" y="508000"/>
                  </a:lnTo>
                  <a:lnTo>
                    <a:pt x="8506301" y="495300"/>
                  </a:lnTo>
                  <a:lnTo>
                    <a:pt x="8481366" y="482600"/>
                  </a:lnTo>
                  <a:lnTo>
                    <a:pt x="8455502" y="469900"/>
                  </a:lnTo>
                  <a:lnTo>
                    <a:pt x="8428719" y="444500"/>
                  </a:lnTo>
                  <a:lnTo>
                    <a:pt x="8372427" y="419100"/>
                  </a:lnTo>
                  <a:lnTo>
                    <a:pt x="8312561" y="393700"/>
                  </a:lnTo>
                  <a:lnTo>
                    <a:pt x="8249190" y="368300"/>
                  </a:lnTo>
                  <a:lnTo>
                    <a:pt x="8182384" y="342900"/>
                  </a:lnTo>
                  <a:lnTo>
                    <a:pt x="8112214" y="317500"/>
                  </a:lnTo>
                  <a:lnTo>
                    <a:pt x="8038748" y="292100"/>
                  </a:lnTo>
                  <a:lnTo>
                    <a:pt x="7922525" y="254000"/>
                  </a:lnTo>
                  <a:lnTo>
                    <a:pt x="7799282" y="215900"/>
                  </a:lnTo>
                  <a:lnTo>
                    <a:pt x="7713336" y="190500"/>
                  </a:lnTo>
                  <a:lnTo>
                    <a:pt x="7669255" y="190500"/>
                  </a:lnTo>
                  <a:lnTo>
                    <a:pt x="7532679" y="152400"/>
                  </a:lnTo>
                  <a:lnTo>
                    <a:pt x="7485740" y="152400"/>
                  </a:lnTo>
                  <a:lnTo>
                    <a:pt x="7389792" y="127000"/>
                  </a:lnTo>
                  <a:close/>
                </a:path>
                <a:path w="8803640" h="2540000">
                  <a:moveTo>
                    <a:pt x="7240829" y="101600"/>
                  </a:moveTo>
                  <a:lnTo>
                    <a:pt x="3802603" y="101600"/>
                  </a:lnTo>
                  <a:lnTo>
                    <a:pt x="3664867" y="127000"/>
                  </a:lnTo>
                  <a:lnTo>
                    <a:pt x="7340801" y="127000"/>
                  </a:lnTo>
                  <a:lnTo>
                    <a:pt x="7240829" y="101600"/>
                  </a:lnTo>
                  <a:close/>
                </a:path>
                <a:path w="8803640" h="2540000">
                  <a:moveTo>
                    <a:pt x="6979696" y="63500"/>
                  </a:moveTo>
                  <a:lnTo>
                    <a:pt x="4152942" y="63500"/>
                  </a:lnTo>
                  <a:lnTo>
                    <a:pt x="4082222" y="76200"/>
                  </a:lnTo>
                  <a:lnTo>
                    <a:pt x="4011820" y="76200"/>
                  </a:lnTo>
                  <a:lnTo>
                    <a:pt x="3872002" y="101600"/>
                  </a:lnTo>
                  <a:lnTo>
                    <a:pt x="7189865" y="101600"/>
                  </a:lnTo>
                  <a:lnTo>
                    <a:pt x="7138261" y="88900"/>
                  </a:lnTo>
                  <a:lnTo>
                    <a:pt x="7086026" y="88900"/>
                  </a:lnTo>
                  <a:lnTo>
                    <a:pt x="6979696" y="63500"/>
                  </a:lnTo>
                  <a:close/>
                </a:path>
                <a:path w="8803640" h="2540000">
                  <a:moveTo>
                    <a:pt x="6815684" y="50800"/>
                  </a:moveTo>
                  <a:lnTo>
                    <a:pt x="4295302" y="50800"/>
                  </a:lnTo>
                  <a:lnTo>
                    <a:pt x="4223971" y="63500"/>
                  </a:lnTo>
                  <a:lnTo>
                    <a:pt x="6870946" y="63500"/>
                  </a:lnTo>
                  <a:lnTo>
                    <a:pt x="6815684" y="50800"/>
                  </a:lnTo>
                  <a:close/>
                </a:path>
                <a:path w="8803640" h="2540000">
                  <a:moveTo>
                    <a:pt x="6703434" y="38100"/>
                  </a:moveTo>
                  <a:lnTo>
                    <a:pt x="4437778" y="38100"/>
                  </a:lnTo>
                  <a:lnTo>
                    <a:pt x="4366663" y="50800"/>
                  </a:lnTo>
                  <a:lnTo>
                    <a:pt x="6759844" y="50800"/>
                  </a:lnTo>
                  <a:lnTo>
                    <a:pt x="6703434" y="38100"/>
                  </a:lnTo>
                  <a:close/>
                </a:path>
                <a:path w="8803640" h="2540000">
                  <a:moveTo>
                    <a:pt x="6588938" y="25400"/>
                  </a:moveTo>
                  <a:lnTo>
                    <a:pt x="4649555" y="25400"/>
                  </a:lnTo>
                  <a:lnTo>
                    <a:pt x="4579233" y="38100"/>
                  </a:lnTo>
                  <a:lnTo>
                    <a:pt x="6646462" y="38100"/>
                  </a:lnTo>
                  <a:lnTo>
                    <a:pt x="6588938" y="25400"/>
                  </a:lnTo>
                  <a:close/>
                </a:path>
                <a:path w="8803640" h="2540000">
                  <a:moveTo>
                    <a:pt x="6413136" y="12700"/>
                  </a:moveTo>
                  <a:lnTo>
                    <a:pt x="4858797" y="12700"/>
                  </a:lnTo>
                  <a:lnTo>
                    <a:pt x="4789346" y="25400"/>
                  </a:lnTo>
                  <a:lnTo>
                    <a:pt x="6472266" y="25400"/>
                  </a:lnTo>
                  <a:lnTo>
                    <a:pt x="6413136" y="12700"/>
                  </a:lnTo>
                  <a:close/>
                </a:path>
                <a:path w="8803640" h="2540000">
                  <a:moveTo>
                    <a:pt x="6171525" y="0"/>
                  </a:moveTo>
                  <a:lnTo>
                    <a:pt x="5065268" y="0"/>
                  </a:lnTo>
                  <a:lnTo>
                    <a:pt x="4996767" y="12700"/>
                  </a:lnTo>
                  <a:lnTo>
                    <a:pt x="6232674" y="12700"/>
                  </a:lnTo>
                  <a:lnTo>
                    <a:pt x="6171525" y="0"/>
                  </a:lnTo>
                  <a:close/>
                </a:path>
              </a:pathLst>
            </a:custGeom>
            <a:solidFill>
              <a:srgbClr val="05C0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264" y="4463133"/>
              <a:ext cx="1969135" cy="1203960"/>
            </a:xfrm>
            <a:custGeom>
              <a:avLst/>
              <a:gdLst/>
              <a:ahLst/>
              <a:cxnLst/>
              <a:rect l="l" t="t" r="r" b="b"/>
              <a:pathLst>
                <a:path w="1969135" h="1203960">
                  <a:moveTo>
                    <a:pt x="0" y="1203513"/>
                  </a:moveTo>
                  <a:lnTo>
                    <a:pt x="191364" y="1042364"/>
                  </a:lnTo>
                  <a:lnTo>
                    <a:pt x="337405" y="976964"/>
                  </a:lnTo>
                  <a:lnTo>
                    <a:pt x="513661" y="911430"/>
                  </a:lnTo>
                  <a:lnTo>
                    <a:pt x="846031" y="825887"/>
                  </a:lnTo>
                  <a:lnTo>
                    <a:pt x="1153154" y="790569"/>
                  </a:lnTo>
                  <a:lnTo>
                    <a:pt x="1500698" y="790569"/>
                  </a:lnTo>
                  <a:lnTo>
                    <a:pt x="1712206" y="765456"/>
                  </a:lnTo>
                  <a:lnTo>
                    <a:pt x="1727246" y="755385"/>
                  </a:lnTo>
                  <a:lnTo>
                    <a:pt x="1797749" y="659635"/>
                  </a:lnTo>
                  <a:lnTo>
                    <a:pt x="1827964" y="513661"/>
                  </a:lnTo>
                  <a:lnTo>
                    <a:pt x="1848108" y="297051"/>
                  </a:lnTo>
                  <a:lnTo>
                    <a:pt x="1883426" y="70502"/>
                  </a:lnTo>
                  <a:lnTo>
                    <a:pt x="1923714" y="10071"/>
                  </a:lnTo>
                  <a:lnTo>
                    <a:pt x="196897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965" y="2079473"/>
              <a:ext cx="4078945" cy="40432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19684" y="1913356"/>
              <a:ext cx="212090" cy="254000"/>
            </a:xfrm>
            <a:custGeom>
              <a:avLst/>
              <a:gdLst/>
              <a:ahLst/>
              <a:cxnLst/>
              <a:rect l="l" t="t" r="r" b="b"/>
              <a:pathLst>
                <a:path w="212089" h="254000">
                  <a:moveTo>
                    <a:pt x="55327" y="1611"/>
                  </a:moveTo>
                  <a:lnTo>
                    <a:pt x="172832" y="11683"/>
                  </a:lnTo>
                  <a:lnTo>
                    <a:pt x="174577" y="13429"/>
                  </a:lnTo>
                  <a:lnTo>
                    <a:pt x="176189" y="13429"/>
                  </a:lnTo>
                  <a:lnTo>
                    <a:pt x="177935" y="13429"/>
                  </a:lnTo>
                  <a:lnTo>
                    <a:pt x="179546" y="11683"/>
                  </a:lnTo>
                  <a:lnTo>
                    <a:pt x="181292" y="13429"/>
                  </a:lnTo>
                  <a:lnTo>
                    <a:pt x="182903" y="15040"/>
                  </a:lnTo>
                  <a:lnTo>
                    <a:pt x="184649" y="16786"/>
                  </a:lnTo>
                  <a:lnTo>
                    <a:pt x="186261" y="16786"/>
                  </a:lnTo>
                  <a:lnTo>
                    <a:pt x="188006" y="18397"/>
                  </a:lnTo>
                  <a:lnTo>
                    <a:pt x="189618" y="21755"/>
                  </a:lnTo>
                  <a:lnTo>
                    <a:pt x="192975" y="23500"/>
                  </a:lnTo>
                  <a:lnTo>
                    <a:pt x="196332" y="21755"/>
                  </a:lnTo>
                  <a:lnTo>
                    <a:pt x="198078" y="25112"/>
                  </a:lnTo>
                  <a:lnTo>
                    <a:pt x="199690" y="26858"/>
                  </a:lnTo>
                  <a:lnTo>
                    <a:pt x="201436" y="30215"/>
                  </a:lnTo>
                  <a:lnTo>
                    <a:pt x="199690" y="33572"/>
                  </a:lnTo>
                  <a:lnTo>
                    <a:pt x="203047" y="33572"/>
                  </a:lnTo>
                  <a:lnTo>
                    <a:pt x="203047" y="38541"/>
                  </a:lnTo>
                  <a:lnTo>
                    <a:pt x="203047" y="40287"/>
                  </a:lnTo>
                  <a:lnTo>
                    <a:pt x="206404" y="43644"/>
                  </a:lnTo>
                  <a:lnTo>
                    <a:pt x="206404" y="45255"/>
                  </a:lnTo>
                  <a:lnTo>
                    <a:pt x="208150" y="47001"/>
                  </a:lnTo>
                  <a:lnTo>
                    <a:pt x="206404" y="48613"/>
                  </a:lnTo>
                  <a:lnTo>
                    <a:pt x="209762" y="53716"/>
                  </a:lnTo>
                  <a:lnTo>
                    <a:pt x="206404" y="57073"/>
                  </a:lnTo>
                  <a:lnTo>
                    <a:pt x="208150" y="57073"/>
                  </a:lnTo>
                  <a:lnTo>
                    <a:pt x="208150" y="58685"/>
                  </a:lnTo>
                  <a:lnTo>
                    <a:pt x="208150" y="60430"/>
                  </a:lnTo>
                  <a:lnTo>
                    <a:pt x="211507" y="67145"/>
                  </a:lnTo>
                  <a:lnTo>
                    <a:pt x="198078" y="209762"/>
                  </a:lnTo>
                  <a:lnTo>
                    <a:pt x="196332" y="211507"/>
                  </a:lnTo>
                  <a:lnTo>
                    <a:pt x="196332" y="209762"/>
                  </a:lnTo>
                  <a:lnTo>
                    <a:pt x="194721" y="214865"/>
                  </a:lnTo>
                  <a:lnTo>
                    <a:pt x="194721" y="218222"/>
                  </a:lnTo>
                  <a:lnTo>
                    <a:pt x="192975" y="219833"/>
                  </a:lnTo>
                  <a:lnTo>
                    <a:pt x="192975" y="224936"/>
                  </a:lnTo>
                  <a:lnTo>
                    <a:pt x="191364" y="226548"/>
                  </a:lnTo>
                  <a:lnTo>
                    <a:pt x="191364" y="228294"/>
                  </a:lnTo>
                  <a:lnTo>
                    <a:pt x="189618" y="231651"/>
                  </a:lnTo>
                  <a:lnTo>
                    <a:pt x="189618" y="229905"/>
                  </a:lnTo>
                  <a:lnTo>
                    <a:pt x="188006" y="235008"/>
                  </a:lnTo>
                  <a:lnTo>
                    <a:pt x="186261" y="233262"/>
                  </a:lnTo>
                  <a:lnTo>
                    <a:pt x="186261" y="236620"/>
                  </a:lnTo>
                  <a:lnTo>
                    <a:pt x="182903" y="239977"/>
                  </a:lnTo>
                  <a:lnTo>
                    <a:pt x="179546" y="243334"/>
                  </a:lnTo>
                  <a:lnTo>
                    <a:pt x="176189" y="241723"/>
                  </a:lnTo>
                  <a:lnTo>
                    <a:pt x="176189" y="246692"/>
                  </a:lnTo>
                  <a:lnTo>
                    <a:pt x="171220" y="246692"/>
                  </a:lnTo>
                  <a:lnTo>
                    <a:pt x="171220" y="248437"/>
                  </a:lnTo>
                  <a:lnTo>
                    <a:pt x="167863" y="250049"/>
                  </a:lnTo>
                  <a:lnTo>
                    <a:pt x="164506" y="251795"/>
                  </a:lnTo>
                  <a:lnTo>
                    <a:pt x="164506" y="253406"/>
                  </a:lnTo>
                  <a:lnTo>
                    <a:pt x="161148" y="251795"/>
                  </a:lnTo>
                  <a:lnTo>
                    <a:pt x="159403" y="251795"/>
                  </a:lnTo>
                  <a:lnTo>
                    <a:pt x="156045" y="251795"/>
                  </a:lnTo>
                  <a:lnTo>
                    <a:pt x="154434" y="253406"/>
                  </a:lnTo>
                  <a:lnTo>
                    <a:pt x="38541" y="239977"/>
                  </a:lnTo>
                  <a:lnTo>
                    <a:pt x="35184" y="239977"/>
                  </a:lnTo>
                  <a:lnTo>
                    <a:pt x="33572" y="239977"/>
                  </a:lnTo>
                  <a:lnTo>
                    <a:pt x="30215" y="238365"/>
                  </a:lnTo>
                  <a:lnTo>
                    <a:pt x="30215" y="236620"/>
                  </a:lnTo>
                  <a:lnTo>
                    <a:pt x="26858" y="236620"/>
                  </a:lnTo>
                  <a:lnTo>
                    <a:pt x="25112" y="236620"/>
                  </a:lnTo>
                  <a:lnTo>
                    <a:pt x="23500" y="233262"/>
                  </a:lnTo>
                  <a:lnTo>
                    <a:pt x="21755" y="235008"/>
                  </a:lnTo>
                  <a:lnTo>
                    <a:pt x="20143" y="233262"/>
                  </a:lnTo>
                  <a:lnTo>
                    <a:pt x="20143" y="229905"/>
                  </a:lnTo>
                  <a:lnTo>
                    <a:pt x="15040" y="229905"/>
                  </a:lnTo>
                  <a:lnTo>
                    <a:pt x="13429" y="231651"/>
                  </a:lnTo>
                  <a:lnTo>
                    <a:pt x="13429" y="226548"/>
                  </a:lnTo>
                  <a:lnTo>
                    <a:pt x="10071" y="226548"/>
                  </a:lnTo>
                  <a:lnTo>
                    <a:pt x="10071" y="224936"/>
                  </a:lnTo>
                  <a:lnTo>
                    <a:pt x="10071" y="223191"/>
                  </a:lnTo>
                  <a:lnTo>
                    <a:pt x="8326" y="223191"/>
                  </a:lnTo>
                  <a:lnTo>
                    <a:pt x="6714" y="221579"/>
                  </a:lnTo>
                  <a:lnTo>
                    <a:pt x="6714" y="216476"/>
                  </a:lnTo>
                  <a:lnTo>
                    <a:pt x="4968" y="213119"/>
                  </a:lnTo>
                  <a:lnTo>
                    <a:pt x="3357" y="213119"/>
                  </a:lnTo>
                  <a:lnTo>
                    <a:pt x="3357" y="208150"/>
                  </a:lnTo>
                  <a:lnTo>
                    <a:pt x="4968" y="206404"/>
                  </a:lnTo>
                  <a:lnTo>
                    <a:pt x="3357" y="204793"/>
                  </a:lnTo>
                  <a:lnTo>
                    <a:pt x="0" y="203047"/>
                  </a:lnTo>
                  <a:lnTo>
                    <a:pt x="0" y="199690"/>
                  </a:lnTo>
                  <a:lnTo>
                    <a:pt x="1611" y="194721"/>
                  </a:lnTo>
                  <a:lnTo>
                    <a:pt x="1611" y="191364"/>
                  </a:lnTo>
                  <a:lnTo>
                    <a:pt x="0" y="191364"/>
                  </a:lnTo>
                  <a:lnTo>
                    <a:pt x="1611" y="188006"/>
                  </a:lnTo>
                  <a:lnTo>
                    <a:pt x="13429" y="45255"/>
                  </a:lnTo>
                  <a:lnTo>
                    <a:pt x="10071" y="41898"/>
                  </a:lnTo>
                  <a:lnTo>
                    <a:pt x="13429" y="41898"/>
                  </a:lnTo>
                  <a:lnTo>
                    <a:pt x="13429" y="38541"/>
                  </a:lnTo>
                  <a:lnTo>
                    <a:pt x="11683" y="33572"/>
                  </a:lnTo>
                  <a:lnTo>
                    <a:pt x="13429" y="31826"/>
                  </a:lnTo>
                  <a:lnTo>
                    <a:pt x="15040" y="28469"/>
                  </a:lnTo>
                  <a:lnTo>
                    <a:pt x="13429" y="30215"/>
                  </a:lnTo>
                  <a:lnTo>
                    <a:pt x="16786" y="26858"/>
                  </a:lnTo>
                  <a:lnTo>
                    <a:pt x="16786" y="25112"/>
                  </a:lnTo>
                  <a:lnTo>
                    <a:pt x="20143" y="21755"/>
                  </a:lnTo>
                  <a:lnTo>
                    <a:pt x="20143" y="18397"/>
                  </a:lnTo>
                  <a:lnTo>
                    <a:pt x="21755" y="16786"/>
                  </a:lnTo>
                  <a:lnTo>
                    <a:pt x="23500" y="13429"/>
                  </a:lnTo>
                  <a:lnTo>
                    <a:pt x="23500" y="15040"/>
                  </a:lnTo>
                  <a:lnTo>
                    <a:pt x="26858" y="13429"/>
                  </a:lnTo>
                  <a:lnTo>
                    <a:pt x="26858" y="10071"/>
                  </a:lnTo>
                  <a:lnTo>
                    <a:pt x="28469" y="10071"/>
                  </a:lnTo>
                  <a:lnTo>
                    <a:pt x="33572" y="8326"/>
                  </a:lnTo>
                  <a:lnTo>
                    <a:pt x="30215" y="6714"/>
                  </a:lnTo>
                  <a:lnTo>
                    <a:pt x="33572" y="6714"/>
                  </a:lnTo>
                  <a:lnTo>
                    <a:pt x="36929" y="3357"/>
                  </a:lnTo>
                  <a:lnTo>
                    <a:pt x="36929" y="4968"/>
                  </a:lnTo>
                  <a:lnTo>
                    <a:pt x="38541" y="3357"/>
                  </a:lnTo>
                  <a:lnTo>
                    <a:pt x="41898" y="3357"/>
                  </a:lnTo>
                  <a:lnTo>
                    <a:pt x="43644" y="0"/>
                  </a:lnTo>
                  <a:lnTo>
                    <a:pt x="48613" y="1611"/>
                  </a:lnTo>
                  <a:lnTo>
                    <a:pt x="51970" y="0"/>
                  </a:lnTo>
                  <a:lnTo>
                    <a:pt x="53716" y="0"/>
                  </a:lnTo>
                  <a:lnTo>
                    <a:pt x="55327" y="1611"/>
                  </a:lnTo>
                </a:path>
              </a:pathLst>
            </a:custGeom>
            <a:ln w="13429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3146" y="1755562"/>
              <a:ext cx="207010" cy="414655"/>
            </a:xfrm>
            <a:custGeom>
              <a:avLst/>
              <a:gdLst/>
              <a:ahLst/>
              <a:cxnLst/>
              <a:rect l="l" t="t" r="r" b="b"/>
              <a:pathLst>
                <a:path w="207010" h="414655">
                  <a:moveTo>
                    <a:pt x="30214" y="0"/>
                  </a:moveTo>
                  <a:lnTo>
                    <a:pt x="0" y="397769"/>
                  </a:lnTo>
                  <a:lnTo>
                    <a:pt x="174576" y="414555"/>
                  </a:lnTo>
                  <a:lnTo>
                    <a:pt x="206404" y="15040"/>
                  </a:lnTo>
                  <a:lnTo>
                    <a:pt x="30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3145" y="1755564"/>
              <a:ext cx="207010" cy="414655"/>
            </a:xfrm>
            <a:custGeom>
              <a:avLst/>
              <a:gdLst/>
              <a:ahLst/>
              <a:cxnLst/>
              <a:rect l="l" t="t" r="r" b="b"/>
              <a:pathLst>
                <a:path w="207010" h="414655">
                  <a:moveTo>
                    <a:pt x="30215" y="0"/>
                  </a:moveTo>
                  <a:lnTo>
                    <a:pt x="206404" y="15040"/>
                  </a:lnTo>
                  <a:lnTo>
                    <a:pt x="174577" y="414555"/>
                  </a:lnTo>
                  <a:lnTo>
                    <a:pt x="0" y="397769"/>
                  </a:lnTo>
                  <a:lnTo>
                    <a:pt x="30215" y="0"/>
                  </a:lnTo>
                </a:path>
              </a:pathLst>
            </a:custGeom>
            <a:ln w="1342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41265" y="1799207"/>
              <a:ext cx="207010" cy="414655"/>
            </a:xfrm>
            <a:custGeom>
              <a:avLst/>
              <a:gdLst/>
              <a:ahLst/>
              <a:cxnLst/>
              <a:rect l="l" t="t" r="r" b="b"/>
              <a:pathLst>
                <a:path w="207010" h="414655">
                  <a:moveTo>
                    <a:pt x="28469" y="0"/>
                  </a:moveTo>
                  <a:lnTo>
                    <a:pt x="0" y="397769"/>
                  </a:lnTo>
                  <a:lnTo>
                    <a:pt x="174578" y="414554"/>
                  </a:lnTo>
                  <a:lnTo>
                    <a:pt x="206405" y="15040"/>
                  </a:lnTo>
                  <a:lnTo>
                    <a:pt x="28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1263" y="1799209"/>
              <a:ext cx="207010" cy="414655"/>
            </a:xfrm>
            <a:custGeom>
              <a:avLst/>
              <a:gdLst/>
              <a:ahLst/>
              <a:cxnLst/>
              <a:rect l="l" t="t" r="r" b="b"/>
              <a:pathLst>
                <a:path w="207010" h="414655">
                  <a:moveTo>
                    <a:pt x="28469" y="0"/>
                  </a:moveTo>
                  <a:lnTo>
                    <a:pt x="206404" y="15040"/>
                  </a:lnTo>
                  <a:lnTo>
                    <a:pt x="174577" y="414555"/>
                  </a:lnTo>
                  <a:lnTo>
                    <a:pt x="0" y="397769"/>
                  </a:lnTo>
                  <a:lnTo>
                    <a:pt x="28469" y="0"/>
                  </a:lnTo>
                </a:path>
              </a:pathLst>
            </a:custGeom>
            <a:ln w="1342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0402" y="1874680"/>
              <a:ext cx="131445" cy="29209"/>
            </a:xfrm>
            <a:custGeom>
              <a:avLst/>
              <a:gdLst/>
              <a:ahLst/>
              <a:cxnLst/>
              <a:rect l="l" t="t" r="r" b="b"/>
              <a:pathLst>
                <a:path w="131445" h="29210">
                  <a:moveTo>
                    <a:pt x="0" y="0"/>
                  </a:moveTo>
                  <a:lnTo>
                    <a:pt x="109044" y="8460"/>
                  </a:lnTo>
                  <a:lnTo>
                    <a:pt x="110789" y="11817"/>
                  </a:lnTo>
                  <a:lnTo>
                    <a:pt x="112401" y="10071"/>
                  </a:lnTo>
                  <a:lnTo>
                    <a:pt x="112401" y="13429"/>
                  </a:lnTo>
                  <a:lnTo>
                    <a:pt x="114147" y="13429"/>
                  </a:lnTo>
                  <a:lnTo>
                    <a:pt x="115758" y="15174"/>
                  </a:lnTo>
                  <a:lnTo>
                    <a:pt x="114147" y="16786"/>
                  </a:lnTo>
                  <a:lnTo>
                    <a:pt x="117504" y="11817"/>
                  </a:lnTo>
                  <a:lnTo>
                    <a:pt x="117504" y="15174"/>
                  </a:lnTo>
                  <a:lnTo>
                    <a:pt x="120861" y="16786"/>
                  </a:lnTo>
                  <a:lnTo>
                    <a:pt x="119115" y="18532"/>
                  </a:lnTo>
                  <a:lnTo>
                    <a:pt x="120861" y="18532"/>
                  </a:lnTo>
                  <a:lnTo>
                    <a:pt x="122473" y="18532"/>
                  </a:lnTo>
                  <a:lnTo>
                    <a:pt x="124218" y="21889"/>
                  </a:lnTo>
                  <a:lnTo>
                    <a:pt x="127576" y="21889"/>
                  </a:lnTo>
                  <a:lnTo>
                    <a:pt x="125830" y="21889"/>
                  </a:lnTo>
                  <a:lnTo>
                    <a:pt x="127576" y="25246"/>
                  </a:lnTo>
                  <a:lnTo>
                    <a:pt x="127576" y="23500"/>
                  </a:lnTo>
                  <a:lnTo>
                    <a:pt x="127576" y="26858"/>
                  </a:lnTo>
                  <a:lnTo>
                    <a:pt x="129187" y="26858"/>
                  </a:lnTo>
                  <a:lnTo>
                    <a:pt x="130933" y="28603"/>
                  </a:lnTo>
                </a:path>
              </a:pathLst>
            </a:custGeom>
            <a:ln w="13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8440" y="1963715"/>
              <a:ext cx="98972" cy="1560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0561" y="1790748"/>
              <a:ext cx="409452" cy="2703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180697" y="2096260"/>
              <a:ext cx="421640" cy="436880"/>
            </a:xfrm>
            <a:custGeom>
              <a:avLst/>
              <a:gdLst/>
              <a:ahLst/>
              <a:cxnLst/>
              <a:rect l="l" t="t" r="r" b="b"/>
              <a:pathLst>
                <a:path w="421640" h="436880">
                  <a:moveTo>
                    <a:pt x="45390" y="82185"/>
                  </a:moveTo>
                  <a:lnTo>
                    <a:pt x="241723" y="3357"/>
                  </a:lnTo>
                  <a:lnTo>
                    <a:pt x="246826" y="3357"/>
                  </a:lnTo>
                  <a:lnTo>
                    <a:pt x="248437" y="3357"/>
                  </a:lnTo>
                  <a:lnTo>
                    <a:pt x="251795" y="3357"/>
                  </a:lnTo>
                  <a:lnTo>
                    <a:pt x="253540" y="0"/>
                  </a:lnTo>
                  <a:lnTo>
                    <a:pt x="256898" y="0"/>
                  </a:lnTo>
                  <a:lnTo>
                    <a:pt x="263612" y="0"/>
                  </a:lnTo>
                  <a:lnTo>
                    <a:pt x="265224" y="1611"/>
                  </a:lnTo>
                  <a:lnTo>
                    <a:pt x="268581" y="0"/>
                  </a:lnTo>
                  <a:lnTo>
                    <a:pt x="271938" y="1611"/>
                  </a:lnTo>
                  <a:lnTo>
                    <a:pt x="278653" y="3357"/>
                  </a:lnTo>
                  <a:lnTo>
                    <a:pt x="283756" y="3357"/>
                  </a:lnTo>
                  <a:lnTo>
                    <a:pt x="288724" y="0"/>
                  </a:lnTo>
                  <a:lnTo>
                    <a:pt x="292082" y="3357"/>
                  </a:lnTo>
                  <a:lnTo>
                    <a:pt x="295439" y="3357"/>
                  </a:lnTo>
                  <a:lnTo>
                    <a:pt x="297185" y="3357"/>
                  </a:lnTo>
                  <a:lnTo>
                    <a:pt x="300542" y="6714"/>
                  </a:lnTo>
                  <a:lnTo>
                    <a:pt x="302154" y="13429"/>
                  </a:lnTo>
                  <a:lnTo>
                    <a:pt x="305511" y="11683"/>
                  </a:lnTo>
                  <a:lnTo>
                    <a:pt x="308868" y="16786"/>
                  </a:lnTo>
                  <a:lnTo>
                    <a:pt x="312225" y="18397"/>
                  </a:lnTo>
                  <a:lnTo>
                    <a:pt x="318940" y="20143"/>
                  </a:lnTo>
                  <a:lnTo>
                    <a:pt x="320686" y="20143"/>
                  </a:lnTo>
                  <a:lnTo>
                    <a:pt x="320686" y="23500"/>
                  </a:lnTo>
                  <a:lnTo>
                    <a:pt x="325654" y="25112"/>
                  </a:lnTo>
                  <a:lnTo>
                    <a:pt x="324043" y="28469"/>
                  </a:lnTo>
                  <a:lnTo>
                    <a:pt x="330757" y="33572"/>
                  </a:lnTo>
                  <a:lnTo>
                    <a:pt x="327400" y="38541"/>
                  </a:lnTo>
                  <a:lnTo>
                    <a:pt x="332369" y="38541"/>
                  </a:lnTo>
                  <a:lnTo>
                    <a:pt x="332369" y="40287"/>
                  </a:lnTo>
                  <a:lnTo>
                    <a:pt x="334115" y="41898"/>
                  </a:lnTo>
                  <a:lnTo>
                    <a:pt x="340829" y="50359"/>
                  </a:lnTo>
                  <a:lnTo>
                    <a:pt x="416301" y="260121"/>
                  </a:lnTo>
                  <a:lnTo>
                    <a:pt x="414689" y="263478"/>
                  </a:lnTo>
                  <a:lnTo>
                    <a:pt x="412943" y="261866"/>
                  </a:lnTo>
                  <a:lnTo>
                    <a:pt x="416301" y="270192"/>
                  </a:lnTo>
                  <a:lnTo>
                    <a:pt x="418046" y="273550"/>
                  </a:lnTo>
                  <a:lnTo>
                    <a:pt x="416301" y="276907"/>
                  </a:lnTo>
                  <a:lnTo>
                    <a:pt x="421404" y="283621"/>
                  </a:lnTo>
                  <a:lnTo>
                    <a:pt x="418046" y="286979"/>
                  </a:lnTo>
                  <a:lnTo>
                    <a:pt x="418046" y="288724"/>
                  </a:lnTo>
                  <a:lnTo>
                    <a:pt x="421404" y="297051"/>
                  </a:lnTo>
                  <a:lnTo>
                    <a:pt x="418046" y="295439"/>
                  </a:lnTo>
                  <a:lnTo>
                    <a:pt x="418046" y="303765"/>
                  </a:lnTo>
                  <a:lnTo>
                    <a:pt x="414689" y="302154"/>
                  </a:lnTo>
                  <a:lnTo>
                    <a:pt x="416301" y="305511"/>
                  </a:lnTo>
                  <a:lnTo>
                    <a:pt x="416301" y="307122"/>
                  </a:lnTo>
                  <a:lnTo>
                    <a:pt x="414689" y="313837"/>
                  </a:lnTo>
                  <a:lnTo>
                    <a:pt x="409586" y="320551"/>
                  </a:lnTo>
                  <a:lnTo>
                    <a:pt x="404617" y="322297"/>
                  </a:lnTo>
                  <a:lnTo>
                    <a:pt x="407975" y="327266"/>
                  </a:lnTo>
                  <a:lnTo>
                    <a:pt x="406229" y="329012"/>
                  </a:lnTo>
                  <a:lnTo>
                    <a:pt x="399514" y="332369"/>
                  </a:lnTo>
                  <a:lnTo>
                    <a:pt x="399514" y="335726"/>
                  </a:lnTo>
                  <a:lnTo>
                    <a:pt x="396157" y="340695"/>
                  </a:lnTo>
                  <a:lnTo>
                    <a:pt x="392800" y="344052"/>
                  </a:lnTo>
                  <a:lnTo>
                    <a:pt x="392800" y="347410"/>
                  </a:lnTo>
                  <a:lnTo>
                    <a:pt x="386085" y="347410"/>
                  </a:lnTo>
                  <a:lnTo>
                    <a:pt x="382728" y="349155"/>
                  </a:lnTo>
                  <a:lnTo>
                    <a:pt x="379371" y="350767"/>
                  </a:lnTo>
                  <a:lnTo>
                    <a:pt x="376013" y="354124"/>
                  </a:lnTo>
                  <a:lnTo>
                    <a:pt x="181292" y="427984"/>
                  </a:lnTo>
                  <a:lnTo>
                    <a:pt x="176323" y="429730"/>
                  </a:lnTo>
                  <a:lnTo>
                    <a:pt x="172966" y="431341"/>
                  </a:lnTo>
                  <a:lnTo>
                    <a:pt x="167863" y="431341"/>
                  </a:lnTo>
                  <a:lnTo>
                    <a:pt x="164506" y="431341"/>
                  </a:lnTo>
                  <a:lnTo>
                    <a:pt x="159537" y="433087"/>
                  </a:lnTo>
                  <a:lnTo>
                    <a:pt x="156180" y="433087"/>
                  </a:lnTo>
                  <a:lnTo>
                    <a:pt x="152822" y="431341"/>
                  </a:lnTo>
                  <a:lnTo>
                    <a:pt x="149465" y="433087"/>
                  </a:lnTo>
                  <a:lnTo>
                    <a:pt x="147719" y="433087"/>
                  </a:lnTo>
                  <a:lnTo>
                    <a:pt x="144362" y="429730"/>
                  </a:lnTo>
                  <a:lnTo>
                    <a:pt x="137647" y="433087"/>
                  </a:lnTo>
                  <a:lnTo>
                    <a:pt x="136036" y="436444"/>
                  </a:lnTo>
                  <a:lnTo>
                    <a:pt x="130933" y="429730"/>
                  </a:lnTo>
                  <a:lnTo>
                    <a:pt x="127576" y="431341"/>
                  </a:lnTo>
                  <a:lnTo>
                    <a:pt x="124218" y="429730"/>
                  </a:lnTo>
                  <a:lnTo>
                    <a:pt x="122607" y="427984"/>
                  </a:lnTo>
                  <a:lnTo>
                    <a:pt x="120861" y="429730"/>
                  </a:lnTo>
                  <a:lnTo>
                    <a:pt x="119250" y="427984"/>
                  </a:lnTo>
                  <a:lnTo>
                    <a:pt x="114147" y="419658"/>
                  </a:lnTo>
                  <a:lnTo>
                    <a:pt x="109178" y="417912"/>
                  </a:lnTo>
                  <a:lnTo>
                    <a:pt x="107432" y="417912"/>
                  </a:lnTo>
                  <a:lnTo>
                    <a:pt x="102463" y="411198"/>
                  </a:lnTo>
                  <a:lnTo>
                    <a:pt x="105821" y="407840"/>
                  </a:lnTo>
                  <a:lnTo>
                    <a:pt x="99106" y="406229"/>
                  </a:lnTo>
                  <a:lnTo>
                    <a:pt x="94003" y="407840"/>
                  </a:lnTo>
                  <a:lnTo>
                    <a:pt x="90646" y="402872"/>
                  </a:lnTo>
                  <a:lnTo>
                    <a:pt x="90646" y="396157"/>
                  </a:lnTo>
                  <a:lnTo>
                    <a:pt x="87288" y="389443"/>
                  </a:lnTo>
                  <a:lnTo>
                    <a:pt x="83931" y="389443"/>
                  </a:lnTo>
                  <a:lnTo>
                    <a:pt x="85677" y="386085"/>
                  </a:lnTo>
                  <a:lnTo>
                    <a:pt x="10071" y="176189"/>
                  </a:lnTo>
                  <a:lnTo>
                    <a:pt x="1745" y="172832"/>
                  </a:lnTo>
                  <a:lnTo>
                    <a:pt x="5103" y="171220"/>
                  </a:lnTo>
                  <a:lnTo>
                    <a:pt x="3357" y="167863"/>
                  </a:lnTo>
                  <a:lnTo>
                    <a:pt x="0" y="161148"/>
                  </a:lnTo>
                  <a:lnTo>
                    <a:pt x="1745" y="157791"/>
                  </a:lnTo>
                  <a:lnTo>
                    <a:pt x="0" y="151077"/>
                  </a:lnTo>
                  <a:lnTo>
                    <a:pt x="0" y="152688"/>
                  </a:lnTo>
                  <a:lnTo>
                    <a:pt x="1745" y="149331"/>
                  </a:lnTo>
                  <a:lnTo>
                    <a:pt x="1745" y="145973"/>
                  </a:lnTo>
                  <a:lnTo>
                    <a:pt x="3357" y="139259"/>
                  </a:lnTo>
                  <a:lnTo>
                    <a:pt x="5103" y="137647"/>
                  </a:lnTo>
                  <a:lnTo>
                    <a:pt x="3357" y="134290"/>
                  </a:lnTo>
                  <a:lnTo>
                    <a:pt x="3357" y="129187"/>
                  </a:lnTo>
                  <a:lnTo>
                    <a:pt x="3357" y="125830"/>
                  </a:lnTo>
                  <a:lnTo>
                    <a:pt x="6714" y="125830"/>
                  </a:lnTo>
                  <a:lnTo>
                    <a:pt x="10071" y="120861"/>
                  </a:lnTo>
                  <a:lnTo>
                    <a:pt x="8460" y="117504"/>
                  </a:lnTo>
                  <a:lnTo>
                    <a:pt x="10071" y="114147"/>
                  </a:lnTo>
                  <a:lnTo>
                    <a:pt x="15174" y="109044"/>
                  </a:lnTo>
                  <a:lnTo>
                    <a:pt x="10071" y="107432"/>
                  </a:lnTo>
                  <a:lnTo>
                    <a:pt x="15174" y="105686"/>
                  </a:lnTo>
                  <a:lnTo>
                    <a:pt x="18532" y="100718"/>
                  </a:lnTo>
                  <a:lnTo>
                    <a:pt x="20143" y="100718"/>
                  </a:lnTo>
                  <a:lnTo>
                    <a:pt x="21889" y="97360"/>
                  </a:lnTo>
                  <a:lnTo>
                    <a:pt x="26858" y="94003"/>
                  </a:lnTo>
                  <a:lnTo>
                    <a:pt x="28603" y="90646"/>
                  </a:lnTo>
                  <a:lnTo>
                    <a:pt x="35318" y="87288"/>
                  </a:lnTo>
                  <a:lnTo>
                    <a:pt x="38675" y="82185"/>
                  </a:lnTo>
                  <a:lnTo>
                    <a:pt x="43644" y="82185"/>
                  </a:lnTo>
                  <a:lnTo>
                    <a:pt x="45390" y="82185"/>
                  </a:lnTo>
                </a:path>
              </a:pathLst>
            </a:custGeom>
            <a:ln w="13429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6002" y="2024143"/>
              <a:ext cx="513715" cy="698500"/>
            </a:xfrm>
            <a:custGeom>
              <a:avLst/>
              <a:gdLst/>
              <a:ahLst/>
              <a:cxnLst/>
              <a:rect l="l" t="t" r="r" b="b"/>
              <a:pathLst>
                <a:path w="513715" h="698500">
                  <a:moveTo>
                    <a:pt x="290335" y="0"/>
                  </a:moveTo>
                  <a:lnTo>
                    <a:pt x="0" y="115759"/>
                  </a:lnTo>
                  <a:lnTo>
                    <a:pt x="218221" y="698177"/>
                  </a:lnTo>
                  <a:lnTo>
                    <a:pt x="513661" y="580673"/>
                  </a:lnTo>
                  <a:lnTo>
                    <a:pt x="290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5998" y="2024146"/>
              <a:ext cx="513715" cy="698500"/>
            </a:xfrm>
            <a:custGeom>
              <a:avLst/>
              <a:gdLst/>
              <a:ahLst/>
              <a:cxnLst/>
              <a:rect l="l" t="t" r="r" b="b"/>
              <a:pathLst>
                <a:path w="513715" h="698500">
                  <a:moveTo>
                    <a:pt x="0" y="115758"/>
                  </a:moveTo>
                  <a:lnTo>
                    <a:pt x="290336" y="0"/>
                  </a:lnTo>
                  <a:lnTo>
                    <a:pt x="513661" y="580672"/>
                  </a:lnTo>
                  <a:lnTo>
                    <a:pt x="218222" y="698177"/>
                  </a:lnTo>
                  <a:lnTo>
                    <a:pt x="0" y="115758"/>
                  </a:lnTo>
                </a:path>
              </a:pathLst>
            </a:custGeom>
            <a:ln w="1342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2711" y="1745490"/>
              <a:ext cx="517525" cy="698500"/>
            </a:xfrm>
            <a:custGeom>
              <a:avLst/>
              <a:gdLst/>
              <a:ahLst/>
              <a:cxnLst/>
              <a:rect l="l" t="t" r="r" b="b"/>
              <a:pathLst>
                <a:path w="517525" h="698500">
                  <a:moveTo>
                    <a:pt x="295438" y="0"/>
                  </a:moveTo>
                  <a:lnTo>
                    <a:pt x="0" y="115759"/>
                  </a:lnTo>
                  <a:lnTo>
                    <a:pt x="223325" y="698178"/>
                  </a:lnTo>
                  <a:lnTo>
                    <a:pt x="517018" y="580673"/>
                  </a:lnTo>
                  <a:lnTo>
                    <a:pt x="295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462707" y="1745493"/>
              <a:ext cx="517525" cy="698500"/>
            </a:xfrm>
            <a:custGeom>
              <a:avLst/>
              <a:gdLst/>
              <a:ahLst/>
              <a:cxnLst/>
              <a:rect l="l" t="t" r="r" b="b"/>
              <a:pathLst>
                <a:path w="517525" h="698500">
                  <a:moveTo>
                    <a:pt x="0" y="115758"/>
                  </a:moveTo>
                  <a:lnTo>
                    <a:pt x="295439" y="0"/>
                  </a:lnTo>
                  <a:lnTo>
                    <a:pt x="517019" y="580672"/>
                  </a:lnTo>
                  <a:lnTo>
                    <a:pt x="223325" y="698177"/>
                  </a:lnTo>
                  <a:lnTo>
                    <a:pt x="0" y="115758"/>
                  </a:lnTo>
                </a:path>
              </a:pathLst>
            </a:custGeom>
            <a:ln w="13429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1271" y="2000645"/>
              <a:ext cx="245080" cy="956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702" y="2196978"/>
              <a:ext cx="194721" cy="1929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31090" y="2094514"/>
              <a:ext cx="3565525" cy="1533525"/>
            </a:xfrm>
            <a:custGeom>
              <a:avLst/>
              <a:gdLst/>
              <a:ahLst/>
              <a:cxnLst/>
              <a:rect l="l" t="t" r="r" b="b"/>
              <a:pathLst>
                <a:path w="3565525" h="1533525">
                  <a:moveTo>
                    <a:pt x="973338" y="5103"/>
                  </a:moveTo>
                  <a:lnTo>
                    <a:pt x="939528" y="36637"/>
                  </a:lnTo>
                  <a:lnTo>
                    <a:pt x="903278" y="63960"/>
                  </a:lnTo>
                  <a:lnTo>
                    <a:pt x="864916" y="87073"/>
                  </a:lnTo>
                  <a:lnTo>
                    <a:pt x="824769" y="105976"/>
                  </a:lnTo>
                  <a:lnTo>
                    <a:pt x="783164" y="120669"/>
                  </a:lnTo>
                  <a:lnTo>
                    <a:pt x="740427" y="131153"/>
                  </a:lnTo>
                  <a:lnTo>
                    <a:pt x="696887" y="137428"/>
                  </a:lnTo>
                  <a:lnTo>
                    <a:pt x="652870" y="139494"/>
                  </a:lnTo>
                  <a:lnTo>
                    <a:pt x="608704" y="137352"/>
                  </a:lnTo>
                  <a:lnTo>
                    <a:pt x="564716" y="131003"/>
                  </a:lnTo>
                  <a:lnTo>
                    <a:pt x="521232" y="120446"/>
                  </a:lnTo>
                  <a:lnTo>
                    <a:pt x="478580" y="105682"/>
                  </a:lnTo>
                  <a:lnTo>
                    <a:pt x="437087" y="86712"/>
                  </a:lnTo>
                  <a:lnTo>
                    <a:pt x="397081" y="63535"/>
                  </a:lnTo>
                  <a:lnTo>
                    <a:pt x="358887" y="36153"/>
                  </a:lnTo>
                  <a:lnTo>
                    <a:pt x="322834" y="4565"/>
                  </a:lnTo>
                  <a:lnTo>
                    <a:pt x="322431" y="4163"/>
                  </a:lnTo>
                  <a:lnTo>
                    <a:pt x="322029" y="3760"/>
                  </a:lnTo>
                  <a:lnTo>
                    <a:pt x="321626" y="3357"/>
                  </a:lnTo>
                </a:path>
                <a:path w="3565525" h="1533525">
                  <a:moveTo>
                    <a:pt x="1305036" y="395888"/>
                  </a:moveTo>
                  <a:lnTo>
                    <a:pt x="1269711" y="430700"/>
                  </a:lnTo>
                  <a:lnTo>
                    <a:pt x="1234075" y="462060"/>
                  </a:lnTo>
                  <a:lnTo>
                    <a:pt x="1197146" y="491176"/>
                  </a:lnTo>
                  <a:lnTo>
                    <a:pt x="1159012" y="518049"/>
                  </a:lnTo>
                  <a:lnTo>
                    <a:pt x="1119764" y="542678"/>
                  </a:lnTo>
                  <a:lnTo>
                    <a:pt x="1079492" y="565065"/>
                  </a:lnTo>
                  <a:lnTo>
                    <a:pt x="1038285" y="585208"/>
                  </a:lnTo>
                  <a:lnTo>
                    <a:pt x="996234" y="603109"/>
                  </a:lnTo>
                  <a:lnTo>
                    <a:pt x="953428" y="618766"/>
                  </a:lnTo>
                  <a:lnTo>
                    <a:pt x="909958" y="632181"/>
                  </a:lnTo>
                  <a:lnTo>
                    <a:pt x="865913" y="643353"/>
                  </a:lnTo>
                  <a:lnTo>
                    <a:pt x="821383" y="652283"/>
                  </a:lnTo>
                  <a:lnTo>
                    <a:pt x="776458" y="658971"/>
                  </a:lnTo>
                  <a:lnTo>
                    <a:pt x="731229" y="663416"/>
                  </a:lnTo>
                  <a:lnTo>
                    <a:pt x="685784" y="665619"/>
                  </a:lnTo>
                  <a:lnTo>
                    <a:pt x="640215" y="665580"/>
                  </a:lnTo>
                  <a:lnTo>
                    <a:pt x="594610" y="663299"/>
                  </a:lnTo>
                  <a:lnTo>
                    <a:pt x="549060" y="658776"/>
                  </a:lnTo>
                  <a:lnTo>
                    <a:pt x="503655" y="652012"/>
                  </a:lnTo>
                  <a:lnTo>
                    <a:pt x="458485" y="643006"/>
                  </a:lnTo>
                  <a:lnTo>
                    <a:pt x="413639" y="631758"/>
                  </a:lnTo>
                  <a:lnTo>
                    <a:pt x="369208" y="618269"/>
                  </a:lnTo>
                  <a:lnTo>
                    <a:pt x="325281" y="602539"/>
                  </a:lnTo>
                  <a:lnTo>
                    <a:pt x="281949" y="584567"/>
                  </a:lnTo>
                  <a:lnTo>
                    <a:pt x="239301" y="564355"/>
                  </a:lnTo>
                  <a:lnTo>
                    <a:pt x="197427" y="541901"/>
                  </a:lnTo>
                  <a:lnTo>
                    <a:pt x="156417" y="517207"/>
                  </a:lnTo>
                  <a:lnTo>
                    <a:pt x="116362" y="490272"/>
                  </a:lnTo>
                  <a:lnTo>
                    <a:pt x="77351" y="461096"/>
                  </a:lnTo>
                  <a:lnTo>
                    <a:pt x="39473" y="429680"/>
                  </a:lnTo>
                  <a:lnTo>
                    <a:pt x="2820" y="396023"/>
                  </a:lnTo>
                  <a:lnTo>
                    <a:pt x="2417" y="395620"/>
                  </a:lnTo>
                  <a:lnTo>
                    <a:pt x="2014" y="395217"/>
                  </a:lnTo>
                  <a:lnTo>
                    <a:pt x="1611" y="394814"/>
                  </a:lnTo>
                </a:path>
                <a:path w="3565525" h="1533525">
                  <a:moveTo>
                    <a:pt x="1135964" y="186395"/>
                  </a:moveTo>
                  <a:lnTo>
                    <a:pt x="1135562" y="186798"/>
                  </a:lnTo>
                  <a:lnTo>
                    <a:pt x="1135159" y="187201"/>
                  </a:lnTo>
                  <a:lnTo>
                    <a:pt x="1134756" y="187604"/>
                  </a:lnTo>
                  <a:lnTo>
                    <a:pt x="1101344" y="219875"/>
                  </a:lnTo>
                  <a:lnTo>
                    <a:pt x="1066238" y="249344"/>
                  </a:lnTo>
                  <a:lnTo>
                    <a:pt x="1029580" y="276008"/>
                  </a:lnTo>
                  <a:lnTo>
                    <a:pt x="991518" y="299869"/>
                  </a:lnTo>
                  <a:lnTo>
                    <a:pt x="952196" y="320925"/>
                  </a:lnTo>
                  <a:lnTo>
                    <a:pt x="911760" y="339178"/>
                  </a:lnTo>
                  <a:lnTo>
                    <a:pt x="870355" y="354626"/>
                  </a:lnTo>
                  <a:lnTo>
                    <a:pt x="828125" y="367270"/>
                  </a:lnTo>
                  <a:lnTo>
                    <a:pt x="785218" y="377108"/>
                  </a:lnTo>
                  <a:lnTo>
                    <a:pt x="741777" y="384142"/>
                  </a:lnTo>
                  <a:lnTo>
                    <a:pt x="697949" y="388371"/>
                  </a:lnTo>
                  <a:lnTo>
                    <a:pt x="653878" y="389795"/>
                  </a:lnTo>
                  <a:lnTo>
                    <a:pt x="609709" y="388413"/>
                  </a:lnTo>
                  <a:lnTo>
                    <a:pt x="565589" y="384226"/>
                  </a:lnTo>
                  <a:lnTo>
                    <a:pt x="521662" y="377233"/>
                  </a:lnTo>
                  <a:lnTo>
                    <a:pt x="478074" y="367434"/>
                  </a:lnTo>
                  <a:lnTo>
                    <a:pt x="434970" y="354829"/>
                  </a:lnTo>
                  <a:lnTo>
                    <a:pt x="392496" y="339417"/>
                  </a:lnTo>
                  <a:lnTo>
                    <a:pt x="350795" y="321199"/>
                  </a:lnTo>
                  <a:lnTo>
                    <a:pt x="310015" y="300175"/>
                  </a:lnTo>
                  <a:lnTo>
                    <a:pt x="270300" y="276343"/>
                  </a:lnTo>
                  <a:lnTo>
                    <a:pt x="231796" y="249705"/>
                  </a:lnTo>
                  <a:lnTo>
                    <a:pt x="194647" y="220259"/>
                  </a:lnTo>
                  <a:lnTo>
                    <a:pt x="159000" y="188006"/>
                  </a:lnTo>
                </a:path>
                <a:path w="3565525" h="1533525">
                  <a:moveTo>
                    <a:pt x="3315771" y="813935"/>
                  </a:moveTo>
                  <a:lnTo>
                    <a:pt x="3272502" y="834685"/>
                  </a:lnTo>
                  <a:lnTo>
                    <a:pt x="3228478" y="851729"/>
                  </a:lnTo>
                  <a:lnTo>
                    <a:pt x="3183899" y="865124"/>
                  </a:lnTo>
                  <a:lnTo>
                    <a:pt x="3138966" y="874929"/>
                  </a:lnTo>
                  <a:lnTo>
                    <a:pt x="3093879" y="881200"/>
                  </a:lnTo>
                  <a:lnTo>
                    <a:pt x="3048837" y="883995"/>
                  </a:lnTo>
                  <a:lnTo>
                    <a:pt x="3004042" y="883371"/>
                  </a:lnTo>
                  <a:lnTo>
                    <a:pt x="2959692" y="879385"/>
                  </a:lnTo>
                  <a:lnTo>
                    <a:pt x="2915989" y="872095"/>
                  </a:lnTo>
                  <a:lnTo>
                    <a:pt x="2873132" y="861558"/>
                  </a:lnTo>
                  <a:lnTo>
                    <a:pt x="2831322" y="847831"/>
                  </a:lnTo>
                  <a:lnTo>
                    <a:pt x="2790758" y="830972"/>
                  </a:lnTo>
                  <a:lnTo>
                    <a:pt x="2751641" y="811038"/>
                  </a:lnTo>
                  <a:lnTo>
                    <a:pt x="2714170" y="788085"/>
                  </a:lnTo>
                  <a:lnTo>
                    <a:pt x="2678547" y="762173"/>
                  </a:lnTo>
                  <a:lnTo>
                    <a:pt x="2644971" y="733357"/>
                  </a:lnTo>
                  <a:lnTo>
                    <a:pt x="2613642" y="701695"/>
                  </a:lnTo>
                  <a:lnTo>
                    <a:pt x="2584760" y="667244"/>
                  </a:lnTo>
                  <a:lnTo>
                    <a:pt x="2558526" y="630063"/>
                  </a:lnTo>
                  <a:lnTo>
                    <a:pt x="2535139" y="590207"/>
                  </a:lnTo>
                </a:path>
                <a:path w="3565525" h="1533525">
                  <a:moveTo>
                    <a:pt x="3565417" y="1390714"/>
                  </a:moveTo>
                  <a:lnTo>
                    <a:pt x="3521292" y="1412978"/>
                  </a:lnTo>
                  <a:lnTo>
                    <a:pt x="3476716" y="1433276"/>
                  </a:lnTo>
                  <a:lnTo>
                    <a:pt x="3431743" y="1451622"/>
                  </a:lnTo>
                  <a:lnTo>
                    <a:pt x="3386427" y="1468033"/>
                  </a:lnTo>
                  <a:lnTo>
                    <a:pt x="3340822" y="1482523"/>
                  </a:lnTo>
                  <a:lnTo>
                    <a:pt x="3294983" y="1495108"/>
                  </a:lnTo>
                  <a:lnTo>
                    <a:pt x="3248963" y="1505804"/>
                  </a:lnTo>
                  <a:lnTo>
                    <a:pt x="3202817" y="1514626"/>
                  </a:lnTo>
                  <a:lnTo>
                    <a:pt x="3156598" y="1521590"/>
                  </a:lnTo>
                  <a:lnTo>
                    <a:pt x="3110360" y="1526711"/>
                  </a:lnTo>
                  <a:lnTo>
                    <a:pt x="3064158" y="1530005"/>
                  </a:lnTo>
                  <a:lnTo>
                    <a:pt x="3018045" y="1531486"/>
                  </a:lnTo>
                  <a:lnTo>
                    <a:pt x="2972076" y="1531172"/>
                  </a:lnTo>
                  <a:lnTo>
                    <a:pt x="2926305" y="1529077"/>
                  </a:lnTo>
                  <a:lnTo>
                    <a:pt x="2880785" y="1525216"/>
                  </a:lnTo>
                  <a:lnTo>
                    <a:pt x="2835571" y="1519606"/>
                  </a:lnTo>
                  <a:lnTo>
                    <a:pt x="2790717" y="1512261"/>
                  </a:lnTo>
                  <a:lnTo>
                    <a:pt x="2746276" y="1503197"/>
                  </a:lnTo>
                  <a:lnTo>
                    <a:pt x="2702303" y="1492430"/>
                  </a:lnTo>
                  <a:lnTo>
                    <a:pt x="2658852" y="1479975"/>
                  </a:lnTo>
                  <a:lnTo>
                    <a:pt x="2615977" y="1465848"/>
                  </a:lnTo>
                  <a:lnTo>
                    <a:pt x="2573731" y="1450064"/>
                  </a:lnTo>
                  <a:lnTo>
                    <a:pt x="2532170" y="1432639"/>
                  </a:lnTo>
                  <a:lnTo>
                    <a:pt x="2491346" y="1413588"/>
                  </a:lnTo>
                  <a:lnTo>
                    <a:pt x="2451315" y="1392926"/>
                  </a:lnTo>
                  <a:lnTo>
                    <a:pt x="2412129" y="1370670"/>
                  </a:lnTo>
                  <a:lnTo>
                    <a:pt x="2373843" y="1346834"/>
                  </a:lnTo>
                  <a:lnTo>
                    <a:pt x="2336512" y="1321434"/>
                  </a:lnTo>
                  <a:lnTo>
                    <a:pt x="2300188" y="1294487"/>
                  </a:lnTo>
                  <a:lnTo>
                    <a:pt x="2264927" y="1266006"/>
                  </a:lnTo>
                  <a:lnTo>
                    <a:pt x="2230782" y="1236008"/>
                  </a:lnTo>
                  <a:lnTo>
                    <a:pt x="2197807" y="1204508"/>
                  </a:lnTo>
                  <a:lnTo>
                    <a:pt x="2166057" y="1171521"/>
                  </a:lnTo>
                  <a:lnTo>
                    <a:pt x="2135584" y="1137064"/>
                  </a:lnTo>
                  <a:lnTo>
                    <a:pt x="2106444" y="1101151"/>
                  </a:lnTo>
                  <a:lnTo>
                    <a:pt x="2078691" y="1063799"/>
                  </a:lnTo>
                  <a:lnTo>
                    <a:pt x="2052377" y="1025022"/>
                  </a:lnTo>
                  <a:lnTo>
                    <a:pt x="2027559" y="984836"/>
                  </a:lnTo>
                  <a:lnTo>
                    <a:pt x="2004288" y="943257"/>
                  </a:lnTo>
                  <a:lnTo>
                    <a:pt x="2004019" y="942720"/>
                  </a:lnTo>
                  <a:lnTo>
                    <a:pt x="2003751" y="942183"/>
                  </a:lnTo>
                  <a:lnTo>
                    <a:pt x="2003482" y="941780"/>
                  </a:lnTo>
                </a:path>
                <a:path w="3565525" h="1533525">
                  <a:moveTo>
                    <a:pt x="3446167" y="1089231"/>
                  </a:moveTo>
                  <a:lnTo>
                    <a:pt x="3401632" y="1111393"/>
                  </a:lnTo>
                  <a:lnTo>
                    <a:pt x="3356502" y="1130884"/>
                  </a:lnTo>
                  <a:lnTo>
                    <a:pt x="3310876" y="1147735"/>
                  </a:lnTo>
                  <a:lnTo>
                    <a:pt x="3264854" y="1161973"/>
                  </a:lnTo>
                  <a:lnTo>
                    <a:pt x="3218533" y="1173628"/>
                  </a:lnTo>
                  <a:lnTo>
                    <a:pt x="3172012" y="1182726"/>
                  </a:lnTo>
                  <a:lnTo>
                    <a:pt x="3125392" y="1189298"/>
                  </a:lnTo>
                  <a:lnTo>
                    <a:pt x="3078770" y="1193371"/>
                  </a:lnTo>
                  <a:lnTo>
                    <a:pt x="3032245" y="1194974"/>
                  </a:lnTo>
                  <a:lnTo>
                    <a:pt x="2985917" y="1194135"/>
                  </a:lnTo>
                  <a:lnTo>
                    <a:pt x="2939884" y="1190883"/>
                  </a:lnTo>
                  <a:lnTo>
                    <a:pt x="2894245" y="1185247"/>
                  </a:lnTo>
                  <a:lnTo>
                    <a:pt x="2849098" y="1177254"/>
                  </a:lnTo>
                  <a:lnTo>
                    <a:pt x="2804544" y="1166933"/>
                  </a:lnTo>
                  <a:lnTo>
                    <a:pt x="2760680" y="1154313"/>
                  </a:lnTo>
                  <a:lnTo>
                    <a:pt x="2717606" y="1139423"/>
                  </a:lnTo>
                  <a:lnTo>
                    <a:pt x="2675420" y="1122290"/>
                  </a:lnTo>
                  <a:lnTo>
                    <a:pt x="2634222" y="1102943"/>
                  </a:lnTo>
                  <a:lnTo>
                    <a:pt x="2594109" y="1081411"/>
                  </a:lnTo>
                  <a:lnTo>
                    <a:pt x="2555182" y="1057722"/>
                  </a:lnTo>
                  <a:lnTo>
                    <a:pt x="2517539" y="1031905"/>
                  </a:lnTo>
                  <a:lnTo>
                    <a:pt x="2481278" y="1003988"/>
                  </a:lnTo>
                  <a:lnTo>
                    <a:pt x="2446500" y="973999"/>
                  </a:lnTo>
                  <a:lnTo>
                    <a:pt x="2413302" y="941967"/>
                  </a:lnTo>
                  <a:lnTo>
                    <a:pt x="2381783" y="907921"/>
                  </a:lnTo>
                  <a:lnTo>
                    <a:pt x="2352043" y="871889"/>
                  </a:lnTo>
                  <a:lnTo>
                    <a:pt x="2324180" y="833900"/>
                  </a:lnTo>
                  <a:lnTo>
                    <a:pt x="2298293" y="793981"/>
                  </a:lnTo>
                  <a:lnTo>
                    <a:pt x="2274481" y="752162"/>
                  </a:lnTo>
                  <a:lnTo>
                    <a:pt x="2273944" y="751087"/>
                  </a:lnTo>
                  <a:lnTo>
                    <a:pt x="2273675" y="750684"/>
                  </a:lnTo>
                </a:path>
                <a:path w="3565525" h="1533525">
                  <a:moveTo>
                    <a:pt x="971727" y="6848"/>
                  </a:moveTo>
                  <a:lnTo>
                    <a:pt x="937917" y="38360"/>
                  </a:lnTo>
                  <a:lnTo>
                    <a:pt x="901667" y="65667"/>
                  </a:lnTo>
                  <a:lnTo>
                    <a:pt x="863304" y="88769"/>
                  </a:lnTo>
                  <a:lnTo>
                    <a:pt x="823155" y="107665"/>
                  </a:lnTo>
                  <a:lnTo>
                    <a:pt x="781548" y="122355"/>
                  </a:lnTo>
                  <a:lnTo>
                    <a:pt x="738809" y="132839"/>
                  </a:lnTo>
                  <a:lnTo>
                    <a:pt x="695264" y="139118"/>
                  </a:lnTo>
                  <a:lnTo>
                    <a:pt x="651242" y="141189"/>
                  </a:lnTo>
                  <a:lnTo>
                    <a:pt x="607069" y="139055"/>
                  </a:lnTo>
                  <a:lnTo>
                    <a:pt x="563071" y="132713"/>
                  </a:lnTo>
                  <a:lnTo>
                    <a:pt x="519577" y="122165"/>
                  </a:lnTo>
                  <a:lnTo>
                    <a:pt x="476912" y="107409"/>
                  </a:lnTo>
                  <a:lnTo>
                    <a:pt x="435404" y="88446"/>
                  </a:lnTo>
                  <a:lnTo>
                    <a:pt x="395379" y="65276"/>
                  </a:lnTo>
                  <a:lnTo>
                    <a:pt x="357165" y="37897"/>
                  </a:lnTo>
                  <a:lnTo>
                    <a:pt x="321089" y="6311"/>
                  </a:lnTo>
                  <a:lnTo>
                    <a:pt x="320283" y="5505"/>
                  </a:lnTo>
                  <a:lnTo>
                    <a:pt x="319880" y="5103"/>
                  </a:lnTo>
                </a:path>
                <a:path w="3565525" h="1533525">
                  <a:moveTo>
                    <a:pt x="1303425" y="397500"/>
                  </a:moveTo>
                  <a:lnTo>
                    <a:pt x="1303022" y="397903"/>
                  </a:lnTo>
                  <a:lnTo>
                    <a:pt x="1302619" y="398306"/>
                  </a:lnTo>
                  <a:lnTo>
                    <a:pt x="1302216" y="398709"/>
                  </a:lnTo>
                  <a:lnTo>
                    <a:pt x="1267965" y="432312"/>
                  </a:lnTo>
                  <a:lnTo>
                    <a:pt x="1232330" y="463673"/>
                  </a:lnTo>
                  <a:lnTo>
                    <a:pt x="1195400" y="492791"/>
                  </a:lnTo>
                  <a:lnTo>
                    <a:pt x="1157266" y="519666"/>
                  </a:lnTo>
                  <a:lnTo>
                    <a:pt x="1118018" y="544299"/>
                  </a:lnTo>
                  <a:lnTo>
                    <a:pt x="1077746" y="566689"/>
                  </a:lnTo>
                  <a:lnTo>
                    <a:pt x="1036539" y="586837"/>
                  </a:lnTo>
                  <a:lnTo>
                    <a:pt x="994488" y="604742"/>
                  </a:lnTo>
                  <a:lnTo>
                    <a:pt x="951682" y="620405"/>
                  </a:lnTo>
                  <a:lnTo>
                    <a:pt x="908212" y="633826"/>
                  </a:lnTo>
                  <a:lnTo>
                    <a:pt x="864167" y="645004"/>
                  </a:lnTo>
                  <a:lnTo>
                    <a:pt x="819637" y="653940"/>
                  </a:lnTo>
                  <a:lnTo>
                    <a:pt x="774712" y="660633"/>
                  </a:lnTo>
                  <a:lnTo>
                    <a:pt x="729483" y="665085"/>
                  </a:lnTo>
                  <a:lnTo>
                    <a:pt x="684038" y="667295"/>
                  </a:lnTo>
                  <a:lnTo>
                    <a:pt x="638469" y="667262"/>
                  </a:lnTo>
                  <a:lnTo>
                    <a:pt x="592864" y="664988"/>
                  </a:lnTo>
                  <a:lnTo>
                    <a:pt x="547314" y="660471"/>
                  </a:lnTo>
                  <a:lnTo>
                    <a:pt x="501909" y="653713"/>
                  </a:lnTo>
                  <a:lnTo>
                    <a:pt x="456739" y="644713"/>
                  </a:lnTo>
                  <a:lnTo>
                    <a:pt x="411893" y="633471"/>
                  </a:lnTo>
                  <a:lnTo>
                    <a:pt x="367462" y="619988"/>
                  </a:lnTo>
                  <a:lnTo>
                    <a:pt x="323535" y="604262"/>
                  </a:lnTo>
                  <a:lnTo>
                    <a:pt x="280203" y="586296"/>
                  </a:lnTo>
                  <a:lnTo>
                    <a:pt x="237555" y="566087"/>
                  </a:lnTo>
                  <a:lnTo>
                    <a:pt x="195681" y="543638"/>
                  </a:lnTo>
                  <a:lnTo>
                    <a:pt x="154672" y="518947"/>
                  </a:lnTo>
                  <a:lnTo>
                    <a:pt x="114616" y="492014"/>
                  </a:lnTo>
                  <a:lnTo>
                    <a:pt x="75605" y="462840"/>
                  </a:lnTo>
                  <a:lnTo>
                    <a:pt x="37727" y="431425"/>
                  </a:lnTo>
                  <a:lnTo>
                    <a:pt x="1074" y="397769"/>
                  </a:lnTo>
                  <a:lnTo>
                    <a:pt x="402" y="396963"/>
                  </a:lnTo>
                  <a:lnTo>
                    <a:pt x="0" y="396560"/>
                  </a:lnTo>
                </a:path>
                <a:path w="3565525" h="1533525">
                  <a:moveTo>
                    <a:pt x="1134219" y="188141"/>
                  </a:moveTo>
                  <a:lnTo>
                    <a:pt x="1133950" y="188544"/>
                  </a:lnTo>
                  <a:lnTo>
                    <a:pt x="1133547" y="188947"/>
                  </a:lnTo>
                  <a:lnTo>
                    <a:pt x="1133144" y="189349"/>
                  </a:lnTo>
                  <a:lnTo>
                    <a:pt x="1099732" y="221620"/>
                  </a:lnTo>
                  <a:lnTo>
                    <a:pt x="1064623" y="251087"/>
                  </a:lnTo>
                  <a:lnTo>
                    <a:pt x="1027963" y="277748"/>
                  </a:lnTo>
                  <a:lnTo>
                    <a:pt x="989897" y="301605"/>
                  </a:lnTo>
                  <a:lnTo>
                    <a:pt x="950570" y="322657"/>
                  </a:lnTo>
                  <a:lnTo>
                    <a:pt x="910127" y="340905"/>
                  </a:lnTo>
                  <a:lnTo>
                    <a:pt x="868715" y="356348"/>
                  </a:lnTo>
                  <a:lnTo>
                    <a:pt x="826479" y="368986"/>
                  </a:lnTo>
                  <a:lnTo>
                    <a:pt x="783564" y="378819"/>
                  </a:lnTo>
                  <a:lnTo>
                    <a:pt x="740115" y="385847"/>
                  </a:lnTo>
                  <a:lnTo>
                    <a:pt x="696278" y="390071"/>
                  </a:lnTo>
                  <a:lnTo>
                    <a:pt x="652199" y="391490"/>
                  </a:lnTo>
                  <a:lnTo>
                    <a:pt x="608022" y="390105"/>
                  </a:lnTo>
                  <a:lnTo>
                    <a:pt x="563894" y="385915"/>
                  </a:lnTo>
                  <a:lnTo>
                    <a:pt x="519959" y="378920"/>
                  </a:lnTo>
                  <a:lnTo>
                    <a:pt x="476363" y="369120"/>
                  </a:lnTo>
                  <a:lnTo>
                    <a:pt x="433252" y="356515"/>
                  </a:lnTo>
                  <a:lnTo>
                    <a:pt x="390771" y="341106"/>
                  </a:lnTo>
                  <a:lnTo>
                    <a:pt x="349065" y="322892"/>
                  </a:lnTo>
                  <a:lnTo>
                    <a:pt x="308279" y="301874"/>
                  </a:lnTo>
                  <a:lnTo>
                    <a:pt x="268560" y="278050"/>
                  </a:lnTo>
                  <a:lnTo>
                    <a:pt x="230053" y="251422"/>
                  </a:lnTo>
                  <a:lnTo>
                    <a:pt x="192902" y="221990"/>
                  </a:lnTo>
                  <a:lnTo>
                    <a:pt x="157254" y="189752"/>
                  </a:lnTo>
                </a:path>
                <a:path w="3565525" h="1533525">
                  <a:moveTo>
                    <a:pt x="3314025" y="815681"/>
                  </a:moveTo>
                  <a:lnTo>
                    <a:pt x="3270757" y="836431"/>
                  </a:lnTo>
                  <a:lnTo>
                    <a:pt x="3226736" y="853474"/>
                  </a:lnTo>
                  <a:lnTo>
                    <a:pt x="3182161" y="866870"/>
                  </a:lnTo>
                  <a:lnTo>
                    <a:pt x="3137234" y="876675"/>
                  </a:lnTo>
                  <a:lnTo>
                    <a:pt x="3092154" y="882946"/>
                  </a:lnTo>
                  <a:lnTo>
                    <a:pt x="3047120" y="885741"/>
                  </a:lnTo>
                  <a:lnTo>
                    <a:pt x="3002334" y="885117"/>
                  </a:lnTo>
                  <a:lnTo>
                    <a:pt x="2957994" y="881131"/>
                  </a:lnTo>
                  <a:lnTo>
                    <a:pt x="2914300" y="873841"/>
                  </a:lnTo>
                  <a:lnTo>
                    <a:pt x="2871453" y="863304"/>
                  </a:lnTo>
                  <a:lnTo>
                    <a:pt x="2829653" y="849577"/>
                  </a:lnTo>
                  <a:lnTo>
                    <a:pt x="2789099" y="832718"/>
                  </a:lnTo>
                  <a:lnTo>
                    <a:pt x="2749991" y="812783"/>
                  </a:lnTo>
                  <a:lnTo>
                    <a:pt x="2712530" y="789831"/>
                  </a:lnTo>
                  <a:lnTo>
                    <a:pt x="2676914" y="763918"/>
                  </a:lnTo>
                  <a:lnTo>
                    <a:pt x="2643345" y="735102"/>
                  </a:lnTo>
                  <a:lnTo>
                    <a:pt x="2612022" y="703441"/>
                  </a:lnTo>
                  <a:lnTo>
                    <a:pt x="2583145" y="668990"/>
                  </a:lnTo>
                  <a:lnTo>
                    <a:pt x="2556913" y="631809"/>
                  </a:lnTo>
                  <a:lnTo>
                    <a:pt x="2533528" y="591953"/>
                  </a:lnTo>
                </a:path>
                <a:path w="3565525" h="1533525">
                  <a:moveTo>
                    <a:pt x="3563806" y="1392460"/>
                  </a:moveTo>
                  <a:lnTo>
                    <a:pt x="3519680" y="1414724"/>
                  </a:lnTo>
                  <a:lnTo>
                    <a:pt x="3475103" y="1435021"/>
                  </a:lnTo>
                  <a:lnTo>
                    <a:pt x="3430129" y="1453366"/>
                  </a:lnTo>
                  <a:lnTo>
                    <a:pt x="3384811" y="1469774"/>
                  </a:lnTo>
                  <a:lnTo>
                    <a:pt x="3339205" y="1484262"/>
                  </a:lnTo>
                  <a:lnTo>
                    <a:pt x="3293363" y="1496845"/>
                  </a:lnTo>
                  <a:lnTo>
                    <a:pt x="3247341" y="1507538"/>
                  </a:lnTo>
                  <a:lnTo>
                    <a:pt x="3201192" y="1516357"/>
                  </a:lnTo>
                  <a:lnTo>
                    <a:pt x="3154970" y="1523318"/>
                  </a:lnTo>
                  <a:lnTo>
                    <a:pt x="3108729" y="1528435"/>
                  </a:lnTo>
                  <a:lnTo>
                    <a:pt x="3062523" y="1531724"/>
                  </a:lnTo>
                  <a:lnTo>
                    <a:pt x="3016407" y="1533202"/>
                  </a:lnTo>
                  <a:lnTo>
                    <a:pt x="2970435" y="1532883"/>
                  </a:lnTo>
                  <a:lnTo>
                    <a:pt x="2924660" y="1530783"/>
                  </a:lnTo>
                  <a:lnTo>
                    <a:pt x="2879137" y="1526918"/>
                  </a:lnTo>
                  <a:lnTo>
                    <a:pt x="2833920" y="1521302"/>
                  </a:lnTo>
                  <a:lnTo>
                    <a:pt x="2789062" y="1513952"/>
                  </a:lnTo>
                  <a:lnTo>
                    <a:pt x="2744618" y="1504884"/>
                  </a:lnTo>
                  <a:lnTo>
                    <a:pt x="2700642" y="1494111"/>
                  </a:lnTo>
                  <a:lnTo>
                    <a:pt x="2657189" y="1481651"/>
                  </a:lnTo>
                  <a:lnTo>
                    <a:pt x="2614311" y="1467519"/>
                  </a:lnTo>
                  <a:lnTo>
                    <a:pt x="2572064" y="1451730"/>
                  </a:lnTo>
                  <a:lnTo>
                    <a:pt x="2530501" y="1434300"/>
                  </a:lnTo>
                  <a:lnTo>
                    <a:pt x="2489676" y="1415244"/>
                  </a:lnTo>
                  <a:lnTo>
                    <a:pt x="2449644" y="1394577"/>
                  </a:lnTo>
                  <a:lnTo>
                    <a:pt x="2410458" y="1372316"/>
                  </a:lnTo>
                  <a:lnTo>
                    <a:pt x="2372172" y="1348476"/>
                  </a:lnTo>
                  <a:lnTo>
                    <a:pt x="2334842" y="1323072"/>
                  </a:lnTo>
                  <a:lnTo>
                    <a:pt x="2298520" y="1296120"/>
                  </a:lnTo>
                  <a:lnTo>
                    <a:pt x="2263261" y="1267635"/>
                  </a:lnTo>
                  <a:lnTo>
                    <a:pt x="2229118" y="1237634"/>
                  </a:lnTo>
                  <a:lnTo>
                    <a:pt x="2196147" y="1206130"/>
                  </a:lnTo>
                  <a:lnTo>
                    <a:pt x="2164401" y="1173141"/>
                  </a:lnTo>
                  <a:lnTo>
                    <a:pt x="2133934" y="1138681"/>
                  </a:lnTo>
                  <a:lnTo>
                    <a:pt x="2104800" y="1102767"/>
                  </a:lnTo>
                  <a:lnTo>
                    <a:pt x="2077053" y="1065413"/>
                  </a:lnTo>
                  <a:lnTo>
                    <a:pt x="2050747" y="1026635"/>
                  </a:lnTo>
                  <a:lnTo>
                    <a:pt x="2025937" y="986448"/>
                  </a:lnTo>
                  <a:lnTo>
                    <a:pt x="2002677" y="944869"/>
                  </a:lnTo>
                  <a:lnTo>
                    <a:pt x="2002274" y="944466"/>
                  </a:lnTo>
                  <a:lnTo>
                    <a:pt x="2002139" y="943929"/>
                  </a:lnTo>
                  <a:lnTo>
                    <a:pt x="2001871" y="943392"/>
                  </a:lnTo>
                </a:path>
                <a:path w="3565525" h="1533525">
                  <a:moveTo>
                    <a:pt x="3444421" y="1090977"/>
                  </a:moveTo>
                  <a:lnTo>
                    <a:pt x="3399886" y="1113138"/>
                  </a:lnTo>
                  <a:lnTo>
                    <a:pt x="3354756" y="1132630"/>
                  </a:lnTo>
                  <a:lnTo>
                    <a:pt x="3309131" y="1149481"/>
                  </a:lnTo>
                  <a:lnTo>
                    <a:pt x="3263108" y="1163719"/>
                  </a:lnTo>
                  <a:lnTo>
                    <a:pt x="3216788" y="1175373"/>
                  </a:lnTo>
                  <a:lnTo>
                    <a:pt x="3170268" y="1184471"/>
                  </a:lnTo>
                  <a:lnTo>
                    <a:pt x="3123648" y="1191042"/>
                  </a:lnTo>
                  <a:lnTo>
                    <a:pt x="3077027" y="1195114"/>
                  </a:lnTo>
                  <a:lnTo>
                    <a:pt x="3030504" y="1196716"/>
                  </a:lnTo>
                  <a:lnTo>
                    <a:pt x="2984177" y="1195875"/>
                  </a:lnTo>
                  <a:lnTo>
                    <a:pt x="2938145" y="1192622"/>
                  </a:lnTo>
                  <a:lnTo>
                    <a:pt x="2892508" y="1186983"/>
                  </a:lnTo>
                  <a:lnTo>
                    <a:pt x="2847365" y="1178987"/>
                  </a:lnTo>
                  <a:lnTo>
                    <a:pt x="2802813" y="1168664"/>
                  </a:lnTo>
                  <a:lnTo>
                    <a:pt x="2758953" y="1156041"/>
                  </a:lnTo>
                  <a:lnTo>
                    <a:pt x="2715883" y="1141146"/>
                  </a:lnTo>
                  <a:lnTo>
                    <a:pt x="2673701" y="1124009"/>
                  </a:lnTo>
                  <a:lnTo>
                    <a:pt x="2632508" y="1104657"/>
                  </a:lnTo>
                  <a:lnTo>
                    <a:pt x="2592401" y="1083119"/>
                  </a:lnTo>
                  <a:lnTo>
                    <a:pt x="2553480" y="1059424"/>
                  </a:lnTo>
                  <a:lnTo>
                    <a:pt x="2515844" y="1033600"/>
                  </a:lnTo>
                  <a:lnTo>
                    <a:pt x="2479591" y="1005675"/>
                  </a:lnTo>
                  <a:lnTo>
                    <a:pt x="2444821" y="975678"/>
                  </a:lnTo>
                  <a:lnTo>
                    <a:pt x="2411632" y="943637"/>
                  </a:lnTo>
                  <a:lnTo>
                    <a:pt x="2380123" y="909581"/>
                  </a:lnTo>
                  <a:lnTo>
                    <a:pt x="2350394" y="873538"/>
                  </a:lnTo>
                  <a:lnTo>
                    <a:pt x="2322542" y="835537"/>
                  </a:lnTo>
                  <a:lnTo>
                    <a:pt x="2296668" y="795606"/>
                  </a:lnTo>
                  <a:lnTo>
                    <a:pt x="2272869" y="753773"/>
                  </a:lnTo>
                  <a:lnTo>
                    <a:pt x="2272467" y="753370"/>
                  </a:lnTo>
                  <a:lnTo>
                    <a:pt x="2272332" y="752833"/>
                  </a:lnTo>
                  <a:lnTo>
                    <a:pt x="2272064" y="752296"/>
                  </a:lnTo>
                </a:path>
                <a:path w="3565525" h="1533525">
                  <a:moveTo>
                    <a:pt x="971727" y="1745"/>
                  </a:moveTo>
                  <a:lnTo>
                    <a:pt x="937917" y="33280"/>
                  </a:lnTo>
                  <a:lnTo>
                    <a:pt x="901667" y="60603"/>
                  </a:lnTo>
                  <a:lnTo>
                    <a:pt x="863304" y="83716"/>
                  </a:lnTo>
                  <a:lnTo>
                    <a:pt x="823155" y="102619"/>
                  </a:lnTo>
                  <a:lnTo>
                    <a:pt x="781548" y="117312"/>
                  </a:lnTo>
                  <a:lnTo>
                    <a:pt x="738809" y="127795"/>
                  </a:lnTo>
                  <a:lnTo>
                    <a:pt x="695264" y="134070"/>
                  </a:lnTo>
                  <a:lnTo>
                    <a:pt x="651242" y="136137"/>
                  </a:lnTo>
                  <a:lnTo>
                    <a:pt x="607069" y="133995"/>
                  </a:lnTo>
                  <a:lnTo>
                    <a:pt x="563071" y="127645"/>
                  </a:lnTo>
                  <a:lnTo>
                    <a:pt x="519577" y="117089"/>
                  </a:lnTo>
                  <a:lnTo>
                    <a:pt x="476912" y="102325"/>
                  </a:lnTo>
                  <a:lnTo>
                    <a:pt x="435404" y="83354"/>
                  </a:lnTo>
                  <a:lnTo>
                    <a:pt x="395379" y="60178"/>
                  </a:lnTo>
                  <a:lnTo>
                    <a:pt x="357165" y="32796"/>
                  </a:lnTo>
                  <a:lnTo>
                    <a:pt x="321089" y="1208"/>
                  </a:lnTo>
                  <a:lnTo>
                    <a:pt x="320686" y="805"/>
                  </a:lnTo>
                  <a:lnTo>
                    <a:pt x="320283" y="402"/>
                  </a:lnTo>
                  <a:lnTo>
                    <a:pt x="319880" y="0"/>
                  </a:lnTo>
                </a:path>
                <a:path w="3565525" h="1533525">
                  <a:moveTo>
                    <a:pt x="1303425" y="392531"/>
                  </a:moveTo>
                  <a:lnTo>
                    <a:pt x="1303022" y="392934"/>
                  </a:lnTo>
                  <a:lnTo>
                    <a:pt x="1302619" y="393337"/>
                  </a:lnTo>
                  <a:lnTo>
                    <a:pt x="1302216" y="393740"/>
                  </a:lnTo>
                  <a:lnTo>
                    <a:pt x="1267965" y="427343"/>
                  </a:lnTo>
                  <a:lnTo>
                    <a:pt x="1232330" y="458703"/>
                  </a:lnTo>
                  <a:lnTo>
                    <a:pt x="1195400" y="487819"/>
                  </a:lnTo>
                  <a:lnTo>
                    <a:pt x="1157266" y="514691"/>
                  </a:lnTo>
                  <a:lnTo>
                    <a:pt x="1118018" y="539321"/>
                  </a:lnTo>
                  <a:lnTo>
                    <a:pt x="1077746" y="561707"/>
                  </a:lnTo>
                  <a:lnTo>
                    <a:pt x="1036539" y="581851"/>
                  </a:lnTo>
                  <a:lnTo>
                    <a:pt x="994488" y="599751"/>
                  </a:lnTo>
                  <a:lnTo>
                    <a:pt x="951682" y="615409"/>
                  </a:lnTo>
                  <a:lnTo>
                    <a:pt x="908212" y="628824"/>
                  </a:lnTo>
                  <a:lnTo>
                    <a:pt x="864167" y="639996"/>
                  </a:lnTo>
                  <a:lnTo>
                    <a:pt x="819637" y="648926"/>
                  </a:lnTo>
                  <a:lnTo>
                    <a:pt x="774712" y="655614"/>
                  </a:lnTo>
                  <a:lnTo>
                    <a:pt x="729483" y="660059"/>
                  </a:lnTo>
                  <a:lnTo>
                    <a:pt x="684038" y="662262"/>
                  </a:lnTo>
                  <a:lnTo>
                    <a:pt x="638469" y="662223"/>
                  </a:lnTo>
                  <a:lnTo>
                    <a:pt x="592864" y="659942"/>
                  </a:lnTo>
                  <a:lnTo>
                    <a:pt x="547314" y="655419"/>
                  </a:lnTo>
                  <a:lnTo>
                    <a:pt x="501909" y="648655"/>
                  </a:lnTo>
                  <a:lnTo>
                    <a:pt x="456739" y="639649"/>
                  </a:lnTo>
                  <a:lnTo>
                    <a:pt x="411893" y="628401"/>
                  </a:lnTo>
                  <a:lnTo>
                    <a:pt x="367462" y="614912"/>
                  </a:lnTo>
                  <a:lnTo>
                    <a:pt x="323535" y="599182"/>
                  </a:lnTo>
                  <a:lnTo>
                    <a:pt x="280203" y="581210"/>
                  </a:lnTo>
                  <a:lnTo>
                    <a:pt x="237555" y="560998"/>
                  </a:lnTo>
                  <a:lnTo>
                    <a:pt x="195681" y="538544"/>
                  </a:lnTo>
                  <a:lnTo>
                    <a:pt x="154672" y="513850"/>
                  </a:lnTo>
                  <a:lnTo>
                    <a:pt x="114616" y="486914"/>
                  </a:lnTo>
                  <a:lnTo>
                    <a:pt x="75605" y="457739"/>
                  </a:lnTo>
                  <a:lnTo>
                    <a:pt x="37727" y="426322"/>
                  </a:lnTo>
                  <a:lnTo>
                    <a:pt x="1074" y="392665"/>
                  </a:lnTo>
                  <a:lnTo>
                    <a:pt x="402" y="391860"/>
                  </a:lnTo>
                  <a:lnTo>
                    <a:pt x="0" y="391457"/>
                  </a:lnTo>
                </a:path>
                <a:path w="3565525" h="1533525">
                  <a:moveTo>
                    <a:pt x="1134219" y="183038"/>
                  </a:moveTo>
                  <a:lnTo>
                    <a:pt x="1133950" y="183441"/>
                  </a:lnTo>
                  <a:lnTo>
                    <a:pt x="1133547" y="183843"/>
                  </a:lnTo>
                  <a:lnTo>
                    <a:pt x="1133144" y="184246"/>
                  </a:lnTo>
                  <a:lnTo>
                    <a:pt x="1099732" y="216518"/>
                  </a:lnTo>
                  <a:lnTo>
                    <a:pt x="1064623" y="245986"/>
                  </a:lnTo>
                  <a:lnTo>
                    <a:pt x="1027963" y="272651"/>
                  </a:lnTo>
                  <a:lnTo>
                    <a:pt x="989897" y="296511"/>
                  </a:lnTo>
                  <a:lnTo>
                    <a:pt x="950570" y="317568"/>
                  </a:lnTo>
                  <a:lnTo>
                    <a:pt x="910127" y="335821"/>
                  </a:lnTo>
                  <a:lnTo>
                    <a:pt x="868715" y="351269"/>
                  </a:lnTo>
                  <a:lnTo>
                    <a:pt x="826479" y="363912"/>
                  </a:lnTo>
                  <a:lnTo>
                    <a:pt x="783564" y="373751"/>
                  </a:lnTo>
                  <a:lnTo>
                    <a:pt x="740115" y="380785"/>
                  </a:lnTo>
                  <a:lnTo>
                    <a:pt x="696278" y="385014"/>
                  </a:lnTo>
                  <a:lnTo>
                    <a:pt x="652199" y="386438"/>
                  </a:lnTo>
                  <a:lnTo>
                    <a:pt x="608022" y="385056"/>
                  </a:lnTo>
                  <a:lnTo>
                    <a:pt x="563894" y="380869"/>
                  </a:lnTo>
                  <a:lnTo>
                    <a:pt x="519959" y="373876"/>
                  </a:lnTo>
                  <a:lnTo>
                    <a:pt x="476363" y="364076"/>
                  </a:lnTo>
                  <a:lnTo>
                    <a:pt x="433252" y="351471"/>
                  </a:lnTo>
                  <a:lnTo>
                    <a:pt x="390771" y="336060"/>
                  </a:lnTo>
                  <a:lnTo>
                    <a:pt x="349065" y="317842"/>
                  </a:lnTo>
                  <a:lnTo>
                    <a:pt x="308279" y="296817"/>
                  </a:lnTo>
                  <a:lnTo>
                    <a:pt x="268560" y="272986"/>
                  </a:lnTo>
                  <a:lnTo>
                    <a:pt x="230053" y="246348"/>
                  </a:lnTo>
                  <a:lnTo>
                    <a:pt x="192902" y="216902"/>
                  </a:lnTo>
                  <a:lnTo>
                    <a:pt x="157254" y="184649"/>
                  </a:lnTo>
                </a:path>
                <a:path w="3565525" h="1533525">
                  <a:moveTo>
                    <a:pt x="3314025" y="810578"/>
                  </a:moveTo>
                  <a:lnTo>
                    <a:pt x="3270757" y="831328"/>
                  </a:lnTo>
                  <a:lnTo>
                    <a:pt x="3226736" y="848371"/>
                  </a:lnTo>
                  <a:lnTo>
                    <a:pt x="3182161" y="861767"/>
                  </a:lnTo>
                  <a:lnTo>
                    <a:pt x="3137234" y="871572"/>
                  </a:lnTo>
                  <a:lnTo>
                    <a:pt x="3092154" y="877843"/>
                  </a:lnTo>
                  <a:lnTo>
                    <a:pt x="3047120" y="880638"/>
                  </a:lnTo>
                  <a:lnTo>
                    <a:pt x="3002334" y="880014"/>
                  </a:lnTo>
                  <a:lnTo>
                    <a:pt x="2957994" y="876028"/>
                  </a:lnTo>
                  <a:lnTo>
                    <a:pt x="2914300" y="868738"/>
                  </a:lnTo>
                  <a:lnTo>
                    <a:pt x="2871453" y="858201"/>
                  </a:lnTo>
                  <a:lnTo>
                    <a:pt x="2829653" y="844474"/>
                  </a:lnTo>
                  <a:lnTo>
                    <a:pt x="2789099" y="827615"/>
                  </a:lnTo>
                  <a:lnTo>
                    <a:pt x="2749991" y="807680"/>
                  </a:lnTo>
                  <a:lnTo>
                    <a:pt x="2712530" y="784728"/>
                  </a:lnTo>
                  <a:lnTo>
                    <a:pt x="2676914" y="758815"/>
                  </a:lnTo>
                  <a:lnTo>
                    <a:pt x="2643345" y="729999"/>
                  </a:lnTo>
                  <a:lnTo>
                    <a:pt x="2612022" y="698338"/>
                  </a:lnTo>
                  <a:lnTo>
                    <a:pt x="2583145" y="663887"/>
                  </a:lnTo>
                  <a:lnTo>
                    <a:pt x="2556913" y="626705"/>
                  </a:lnTo>
                  <a:lnTo>
                    <a:pt x="2533528" y="586850"/>
                  </a:lnTo>
                </a:path>
                <a:path w="3565525" h="1533525">
                  <a:moveTo>
                    <a:pt x="3563806" y="1387357"/>
                  </a:moveTo>
                  <a:lnTo>
                    <a:pt x="3519680" y="1409621"/>
                  </a:lnTo>
                  <a:lnTo>
                    <a:pt x="3475103" y="1429919"/>
                  </a:lnTo>
                  <a:lnTo>
                    <a:pt x="3430129" y="1448265"/>
                  </a:lnTo>
                  <a:lnTo>
                    <a:pt x="3384811" y="1464675"/>
                  </a:lnTo>
                  <a:lnTo>
                    <a:pt x="3339205" y="1479165"/>
                  </a:lnTo>
                  <a:lnTo>
                    <a:pt x="3293363" y="1491751"/>
                  </a:lnTo>
                  <a:lnTo>
                    <a:pt x="3247341" y="1502447"/>
                  </a:lnTo>
                  <a:lnTo>
                    <a:pt x="3201192" y="1511269"/>
                  </a:lnTo>
                  <a:lnTo>
                    <a:pt x="3154970" y="1518233"/>
                  </a:lnTo>
                  <a:lnTo>
                    <a:pt x="3108729" y="1523354"/>
                  </a:lnTo>
                  <a:lnTo>
                    <a:pt x="3062523" y="1526647"/>
                  </a:lnTo>
                  <a:lnTo>
                    <a:pt x="3016407" y="1528129"/>
                  </a:lnTo>
                  <a:lnTo>
                    <a:pt x="2970435" y="1527815"/>
                  </a:lnTo>
                  <a:lnTo>
                    <a:pt x="2924660" y="1525719"/>
                  </a:lnTo>
                  <a:lnTo>
                    <a:pt x="2879137" y="1521859"/>
                  </a:lnTo>
                  <a:lnTo>
                    <a:pt x="2833920" y="1516248"/>
                  </a:lnTo>
                  <a:lnTo>
                    <a:pt x="2789062" y="1508904"/>
                  </a:lnTo>
                  <a:lnTo>
                    <a:pt x="2744618" y="1499840"/>
                  </a:lnTo>
                  <a:lnTo>
                    <a:pt x="2700642" y="1489073"/>
                  </a:lnTo>
                  <a:lnTo>
                    <a:pt x="2657189" y="1476618"/>
                  </a:lnTo>
                  <a:lnTo>
                    <a:pt x="2614311" y="1462491"/>
                  </a:lnTo>
                  <a:lnTo>
                    <a:pt x="2572064" y="1446707"/>
                  </a:lnTo>
                  <a:lnTo>
                    <a:pt x="2530501" y="1429282"/>
                  </a:lnTo>
                  <a:lnTo>
                    <a:pt x="2489676" y="1410230"/>
                  </a:lnTo>
                  <a:lnTo>
                    <a:pt x="2449644" y="1389569"/>
                  </a:lnTo>
                  <a:lnTo>
                    <a:pt x="2410458" y="1367313"/>
                  </a:lnTo>
                  <a:lnTo>
                    <a:pt x="2372172" y="1343477"/>
                  </a:lnTo>
                  <a:lnTo>
                    <a:pt x="2334842" y="1318077"/>
                  </a:lnTo>
                  <a:lnTo>
                    <a:pt x="2298520" y="1291129"/>
                  </a:lnTo>
                  <a:lnTo>
                    <a:pt x="2263261" y="1262648"/>
                  </a:lnTo>
                  <a:lnTo>
                    <a:pt x="2229118" y="1232650"/>
                  </a:lnTo>
                  <a:lnTo>
                    <a:pt x="2196147" y="1201150"/>
                  </a:lnTo>
                  <a:lnTo>
                    <a:pt x="2164401" y="1168164"/>
                  </a:lnTo>
                  <a:lnTo>
                    <a:pt x="2133934" y="1133707"/>
                  </a:lnTo>
                  <a:lnTo>
                    <a:pt x="2104800" y="1097794"/>
                  </a:lnTo>
                  <a:lnTo>
                    <a:pt x="2077053" y="1060442"/>
                  </a:lnTo>
                  <a:lnTo>
                    <a:pt x="2050747" y="1021665"/>
                  </a:lnTo>
                  <a:lnTo>
                    <a:pt x="2025937" y="981479"/>
                  </a:lnTo>
                  <a:lnTo>
                    <a:pt x="2002677" y="939900"/>
                  </a:lnTo>
                  <a:lnTo>
                    <a:pt x="2002274" y="939363"/>
                  </a:lnTo>
                  <a:lnTo>
                    <a:pt x="2002139" y="938826"/>
                  </a:lnTo>
                  <a:lnTo>
                    <a:pt x="2001871" y="938423"/>
                  </a:lnTo>
                </a:path>
                <a:path w="3565525" h="1533525">
                  <a:moveTo>
                    <a:pt x="3444421" y="1085874"/>
                  </a:moveTo>
                  <a:lnTo>
                    <a:pt x="3399886" y="1108035"/>
                  </a:lnTo>
                  <a:lnTo>
                    <a:pt x="3354756" y="1127527"/>
                  </a:lnTo>
                  <a:lnTo>
                    <a:pt x="3309131" y="1144378"/>
                  </a:lnTo>
                  <a:lnTo>
                    <a:pt x="3263108" y="1158616"/>
                  </a:lnTo>
                  <a:lnTo>
                    <a:pt x="3216788" y="1170270"/>
                  </a:lnTo>
                  <a:lnTo>
                    <a:pt x="3170268" y="1179369"/>
                  </a:lnTo>
                  <a:lnTo>
                    <a:pt x="3123648" y="1185941"/>
                  </a:lnTo>
                  <a:lnTo>
                    <a:pt x="3077027" y="1190014"/>
                  </a:lnTo>
                  <a:lnTo>
                    <a:pt x="3030504" y="1191617"/>
                  </a:lnTo>
                  <a:lnTo>
                    <a:pt x="2984177" y="1190778"/>
                  </a:lnTo>
                  <a:lnTo>
                    <a:pt x="2938145" y="1187526"/>
                  </a:lnTo>
                  <a:lnTo>
                    <a:pt x="2892508" y="1181889"/>
                  </a:lnTo>
                  <a:lnTo>
                    <a:pt x="2847365" y="1173897"/>
                  </a:lnTo>
                  <a:lnTo>
                    <a:pt x="2802813" y="1163576"/>
                  </a:lnTo>
                  <a:lnTo>
                    <a:pt x="2758953" y="1150956"/>
                  </a:lnTo>
                  <a:lnTo>
                    <a:pt x="2715883" y="1136066"/>
                  </a:lnTo>
                  <a:lnTo>
                    <a:pt x="2673701" y="1118933"/>
                  </a:lnTo>
                  <a:lnTo>
                    <a:pt x="2632508" y="1099586"/>
                  </a:lnTo>
                  <a:lnTo>
                    <a:pt x="2592401" y="1078054"/>
                  </a:lnTo>
                  <a:lnTo>
                    <a:pt x="2553480" y="1054365"/>
                  </a:lnTo>
                  <a:lnTo>
                    <a:pt x="2515844" y="1028548"/>
                  </a:lnTo>
                  <a:lnTo>
                    <a:pt x="2479591" y="1000630"/>
                  </a:lnTo>
                  <a:lnTo>
                    <a:pt x="2444821" y="970642"/>
                  </a:lnTo>
                  <a:lnTo>
                    <a:pt x="2411632" y="938610"/>
                  </a:lnTo>
                  <a:lnTo>
                    <a:pt x="2380123" y="904564"/>
                  </a:lnTo>
                  <a:lnTo>
                    <a:pt x="2350394" y="868532"/>
                  </a:lnTo>
                  <a:lnTo>
                    <a:pt x="2322542" y="830542"/>
                  </a:lnTo>
                  <a:lnTo>
                    <a:pt x="2296668" y="790624"/>
                  </a:lnTo>
                  <a:lnTo>
                    <a:pt x="2272869" y="748804"/>
                  </a:lnTo>
                  <a:lnTo>
                    <a:pt x="2272467" y="748267"/>
                  </a:lnTo>
                  <a:lnTo>
                    <a:pt x="2272332" y="747730"/>
                  </a:lnTo>
                  <a:lnTo>
                    <a:pt x="2272064" y="747327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8206" y="5305807"/>
              <a:ext cx="104075" cy="8218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48192" y="4419489"/>
              <a:ext cx="1969135" cy="1203960"/>
            </a:xfrm>
            <a:custGeom>
              <a:avLst/>
              <a:gdLst/>
              <a:ahLst/>
              <a:cxnLst/>
              <a:rect l="l" t="t" r="r" b="b"/>
              <a:pathLst>
                <a:path w="1969135" h="1203960">
                  <a:moveTo>
                    <a:pt x="0" y="1203513"/>
                  </a:moveTo>
                  <a:lnTo>
                    <a:pt x="191364" y="1042364"/>
                  </a:lnTo>
                  <a:lnTo>
                    <a:pt x="337405" y="976964"/>
                  </a:lnTo>
                  <a:lnTo>
                    <a:pt x="513661" y="911430"/>
                  </a:lnTo>
                  <a:lnTo>
                    <a:pt x="846031" y="825887"/>
                  </a:lnTo>
                  <a:lnTo>
                    <a:pt x="1153154" y="790569"/>
                  </a:lnTo>
                  <a:lnTo>
                    <a:pt x="1500698" y="790569"/>
                  </a:lnTo>
                  <a:lnTo>
                    <a:pt x="1712206" y="765456"/>
                  </a:lnTo>
                  <a:lnTo>
                    <a:pt x="1727246" y="755385"/>
                  </a:lnTo>
                  <a:lnTo>
                    <a:pt x="1797749" y="659635"/>
                  </a:lnTo>
                  <a:lnTo>
                    <a:pt x="1827964" y="513661"/>
                  </a:lnTo>
                  <a:lnTo>
                    <a:pt x="1848108" y="297051"/>
                  </a:lnTo>
                  <a:lnTo>
                    <a:pt x="1883426" y="70502"/>
                  </a:lnTo>
                  <a:lnTo>
                    <a:pt x="1923714" y="10071"/>
                  </a:lnTo>
                  <a:lnTo>
                    <a:pt x="1968970" y="0"/>
                  </a:lnTo>
                </a:path>
                <a:path w="1969135" h="1203960">
                  <a:moveTo>
                    <a:pt x="0" y="1203513"/>
                  </a:moveTo>
                  <a:lnTo>
                    <a:pt x="191364" y="1042364"/>
                  </a:lnTo>
                  <a:lnTo>
                    <a:pt x="337405" y="976964"/>
                  </a:lnTo>
                  <a:lnTo>
                    <a:pt x="513661" y="911430"/>
                  </a:lnTo>
                  <a:lnTo>
                    <a:pt x="846031" y="825887"/>
                  </a:lnTo>
                  <a:lnTo>
                    <a:pt x="1153154" y="790569"/>
                  </a:lnTo>
                  <a:lnTo>
                    <a:pt x="1500698" y="790569"/>
                  </a:lnTo>
                  <a:lnTo>
                    <a:pt x="1712206" y="765456"/>
                  </a:lnTo>
                  <a:lnTo>
                    <a:pt x="1727246" y="755385"/>
                  </a:lnTo>
                  <a:lnTo>
                    <a:pt x="1797749" y="659635"/>
                  </a:lnTo>
                  <a:lnTo>
                    <a:pt x="1827964" y="513661"/>
                  </a:lnTo>
                  <a:lnTo>
                    <a:pt x="1848108" y="297051"/>
                  </a:lnTo>
                  <a:lnTo>
                    <a:pt x="1883426" y="70502"/>
                  </a:lnTo>
                  <a:lnTo>
                    <a:pt x="1923714" y="10071"/>
                  </a:lnTo>
                  <a:lnTo>
                    <a:pt x="1968970" y="0"/>
                  </a:lnTo>
                </a:path>
                <a:path w="1969135" h="1203960">
                  <a:moveTo>
                    <a:pt x="0" y="1203513"/>
                  </a:moveTo>
                  <a:lnTo>
                    <a:pt x="191364" y="1042364"/>
                  </a:lnTo>
                  <a:lnTo>
                    <a:pt x="337405" y="976964"/>
                  </a:lnTo>
                  <a:lnTo>
                    <a:pt x="513661" y="911430"/>
                  </a:lnTo>
                  <a:lnTo>
                    <a:pt x="846031" y="825887"/>
                  </a:lnTo>
                  <a:lnTo>
                    <a:pt x="1153154" y="790569"/>
                  </a:lnTo>
                  <a:lnTo>
                    <a:pt x="1500698" y="790569"/>
                  </a:lnTo>
                  <a:lnTo>
                    <a:pt x="1712206" y="765456"/>
                  </a:lnTo>
                  <a:lnTo>
                    <a:pt x="1727246" y="755385"/>
                  </a:lnTo>
                  <a:lnTo>
                    <a:pt x="1797749" y="659635"/>
                  </a:lnTo>
                  <a:lnTo>
                    <a:pt x="1827964" y="513661"/>
                  </a:lnTo>
                  <a:lnTo>
                    <a:pt x="1848108" y="297051"/>
                  </a:lnTo>
                  <a:lnTo>
                    <a:pt x="1883426" y="70502"/>
                  </a:lnTo>
                  <a:lnTo>
                    <a:pt x="1923714" y="10071"/>
                  </a:lnTo>
                  <a:lnTo>
                    <a:pt x="1968970" y="0"/>
                  </a:lnTo>
                </a:path>
                <a:path w="1969135" h="1203960">
                  <a:moveTo>
                    <a:pt x="0" y="1203513"/>
                  </a:moveTo>
                  <a:lnTo>
                    <a:pt x="191364" y="1042364"/>
                  </a:lnTo>
                  <a:lnTo>
                    <a:pt x="337405" y="976964"/>
                  </a:lnTo>
                  <a:lnTo>
                    <a:pt x="513661" y="911430"/>
                  </a:lnTo>
                  <a:lnTo>
                    <a:pt x="846031" y="825887"/>
                  </a:lnTo>
                  <a:lnTo>
                    <a:pt x="1153154" y="790569"/>
                  </a:lnTo>
                  <a:lnTo>
                    <a:pt x="1500698" y="790569"/>
                  </a:lnTo>
                  <a:lnTo>
                    <a:pt x="1712206" y="765456"/>
                  </a:lnTo>
                  <a:lnTo>
                    <a:pt x="1727246" y="755385"/>
                  </a:lnTo>
                  <a:lnTo>
                    <a:pt x="1797749" y="659635"/>
                  </a:lnTo>
                  <a:lnTo>
                    <a:pt x="1827964" y="513661"/>
                  </a:lnTo>
                  <a:lnTo>
                    <a:pt x="1848108" y="297051"/>
                  </a:lnTo>
                  <a:lnTo>
                    <a:pt x="1883426" y="70502"/>
                  </a:lnTo>
                  <a:lnTo>
                    <a:pt x="1923714" y="10071"/>
                  </a:lnTo>
                  <a:lnTo>
                    <a:pt x="196897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3586" y="3289431"/>
              <a:ext cx="4928873" cy="33827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47455" y="5371207"/>
              <a:ext cx="5922645" cy="584835"/>
            </a:xfrm>
            <a:custGeom>
              <a:avLst/>
              <a:gdLst/>
              <a:ahLst/>
              <a:cxnLst/>
              <a:rect l="l" t="t" r="r" b="b"/>
              <a:pathLst>
                <a:path w="5922645" h="584835">
                  <a:moveTo>
                    <a:pt x="5922219" y="0"/>
                  </a:moveTo>
                  <a:lnTo>
                    <a:pt x="0" y="584298"/>
                  </a:lnTo>
                </a:path>
              </a:pathLst>
            </a:custGeom>
            <a:ln w="26858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162" y="5878289"/>
              <a:ext cx="198078" cy="13093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2464" y="3175552"/>
              <a:ext cx="1109577" cy="23366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11828" y="5994047"/>
              <a:ext cx="2326990" cy="44477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04121" y="6316344"/>
              <a:ext cx="3140791" cy="44477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559955" y="6063211"/>
            <a:ext cx="280098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7670">
              <a:lnSpc>
                <a:spcPct val="100699"/>
              </a:lnSpc>
              <a:spcBef>
                <a:spcPts val="100"/>
              </a:spcBef>
            </a:pPr>
            <a:r>
              <a:rPr sz="2100" b="1" spc="10" dirty="0">
                <a:latin typeface="Arial"/>
                <a:cs typeface="Arial"/>
              </a:rPr>
              <a:t>BASE </a:t>
            </a:r>
            <a:r>
              <a:rPr sz="2100" b="1" spc="-35" dirty="0">
                <a:latin typeface="Arial"/>
                <a:cs typeface="Arial"/>
              </a:rPr>
              <a:t>STATION 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OVER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KNOWN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POINT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13713" y="5430025"/>
            <a:ext cx="1321421" cy="44477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8171560" y="5498841"/>
            <a:ext cx="982344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b="1" spc="5" dirty="0">
                <a:latin typeface="Arial"/>
                <a:cs typeface="Arial"/>
              </a:rPr>
              <a:t>ROVER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94397" y="4667792"/>
            <a:ext cx="3933825" cy="1071880"/>
            <a:chOff x="4294397" y="4667792"/>
            <a:chExt cx="3933825" cy="1071880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4446" y="4667792"/>
              <a:ext cx="2510699" cy="6816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94397" y="4917572"/>
              <a:ext cx="3933644" cy="8218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94357" y="4848950"/>
              <a:ext cx="3512802" cy="779288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479094" y="6391955"/>
            <a:ext cx="3542029" cy="96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b="1" spc="15" dirty="0">
                <a:latin typeface="Tahoma"/>
                <a:cs typeface="Tahoma"/>
              </a:rPr>
              <a:t>Centimeter</a:t>
            </a:r>
            <a:r>
              <a:rPr sz="2500" b="1" spc="-30" dirty="0">
                <a:latin typeface="Tahoma"/>
                <a:cs typeface="Tahoma"/>
              </a:rPr>
              <a:t> </a:t>
            </a:r>
            <a:r>
              <a:rPr sz="2500" b="1" spc="15" dirty="0">
                <a:latin typeface="Tahoma"/>
                <a:cs typeface="Tahoma"/>
              </a:rPr>
              <a:t>Accuracy</a:t>
            </a:r>
            <a:endParaRPr sz="2500">
              <a:latin typeface="Tahoma"/>
              <a:cs typeface="Tahoma"/>
            </a:endParaRPr>
          </a:p>
          <a:p>
            <a:pPr marR="412115" algn="r">
              <a:lnSpc>
                <a:spcPct val="100000"/>
              </a:lnSpc>
              <a:spcBef>
                <a:spcPts val="105"/>
              </a:spcBef>
            </a:pPr>
            <a:r>
              <a:rPr sz="1450" spc="10" dirty="0">
                <a:latin typeface="Arial MT"/>
                <a:cs typeface="Arial MT"/>
              </a:rPr>
              <a:t>10</a:t>
            </a:r>
            <a:endParaRPr sz="1450">
              <a:latin typeface="Arial MT"/>
              <a:cs typeface="Arial MT"/>
            </a:endParaRPr>
          </a:p>
          <a:p>
            <a:pPr marL="254000">
              <a:lnSpc>
                <a:spcPct val="100000"/>
              </a:lnSpc>
              <a:spcBef>
                <a:spcPts val="259"/>
              </a:spcBef>
            </a:pPr>
            <a:r>
              <a:rPr sz="1900" spc="-5" dirty="0">
                <a:latin typeface="Arial MT"/>
                <a:cs typeface="Arial MT"/>
              </a:rPr>
              <a:t>Figure </a:t>
            </a:r>
            <a:r>
              <a:rPr sz="1900" dirty="0">
                <a:latin typeface="Arial MT"/>
                <a:cs typeface="Arial MT"/>
              </a:rPr>
              <a:t>from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Dorota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Brzezinska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125" y="4509046"/>
            <a:ext cx="167195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450" i="1" spc="10" dirty="0">
                <a:latin typeface="Arial"/>
                <a:cs typeface="Arial"/>
              </a:rPr>
              <a:t>Courtesy</a:t>
            </a:r>
            <a:r>
              <a:rPr sz="1450" i="1" spc="-50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of</a:t>
            </a:r>
            <a:r>
              <a:rPr sz="1450" i="1" spc="-10" dirty="0">
                <a:latin typeface="Arial"/>
                <a:cs typeface="Arial"/>
              </a:rPr>
              <a:t> </a:t>
            </a:r>
            <a:r>
              <a:rPr sz="1450" i="1" spc="10" dirty="0">
                <a:latin typeface="Arial"/>
                <a:cs typeface="Arial"/>
              </a:rPr>
              <a:t>the</a:t>
            </a:r>
            <a:r>
              <a:rPr sz="1450" i="1" spc="-1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FAA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520" y="252821"/>
            <a:ext cx="9029065" cy="10502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240"/>
              </a:spcBef>
            </a:pPr>
            <a:r>
              <a:rPr sz="3350" i="1" spc="10" dirty="0">
                <a:latin typeface="Arial"/>
                <a:cs typeface="Arial"/>
              </a:rPr>
              <a:t>Satellite</a:t>
            </a:r>
            <a:r>
              <a:rPr sz="3350" i="1" spc="-5" dirty="0">
                <a:latin typeface="Arial"/>
                <a:cs typeface="Arial"/>
              </a:rPr>
              <a:t> </a:t>
            </a:r>
            <a:r>
              <a:rPr sz="3350" i="1" spc="20" dirty="0">
                <a:latin typeface="Arial"/>
                <a:cs typeface="Arial"/>
              </a:rPr>
              <a:t>Based</a:t>
            </a:r>
            <a:r>
              <a:rPr sz="3350" i="1" spc="-150" dirty="0">
                <a:latin typeface="Arial"/>
                <a:cs typeface="Arial"/>
              </a:rPr>
              <a:t> </a:t>
            </a:r>
            <a:r>
              <a:rPr sz="3350" i="1" spc="10" dirty="0">
                <a:latin typeface="Arial"/>
                <a:cs typeface="Arial"/>
              </a:rPr>
              <a:t>Augmentation</a:t>
            </a:r>
            <a:r>
              <a:rPr sz="3350" i="1" spc="5" dirty="0">
                <a:latin typeface="Arial"/>
                <a:cs typeface="Arial"/>
              </a:rPr>
              <a:t> </a:t>
            </a:r>
            <a:r>
              <a:rPr sz="3350" i="1" spc="15" dirty="0">
                <a:latin typeface="Arial"/>
                <a:cs typeface="Arial"/>
              </a:rPr>
              <a:t>Systems</a:t>
            </a:r>
            <a:r>
              <a:rPr sz="3350" i="1" spc="-15" dirty="0">
                <a:latin typeface="Arial"/>
                <a:cs typeface="Arial"/>
              </a:rPr>
              <a:t> </a:t>
            </a:r>
            <a:r>
              <a:rPr sz="3350" i="1" spc="20" dirty="0">
                <a:latin typeface="Arial"/>
                <a:cs typeface="Arial"/>
              </a:rPr>
              <a:t>(SBAS)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900" b="1" i="1" spc="-5" dirty="0">
                <a:latin typeface="Arial"/>
                <a:cs typeface="Arial"/>
              </a:rPr>
              <a:t>Designed</a:t>
            </a:r>
            <a:r>
              <a:rPr sz="1900" b="1" i="1" spc="-10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to</a:t>
            </a:r>
            <a:r>
              <a:rPr sz="1900" b="1" i="1" spc="5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improve</a:t>
            </a:r>
            <a:r>
              <a:rPr sz="1900" b="1" i="1" spc="-5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GPS</a:t>
            </a:r>
            <a:r>
              <a:rPr sz="1900" b="1" i="1" spc="-5" dirty="0">
                <a:latin typeface="Arial"/>
                <a:cs typeface="Arial"/>
              </a:rPr>
              <a:t> </a:t>
            </a:r>
            <a:r>
              <a:rPr sz="1900" b="1" i="1" spc="-15" dirty="0">
                <a:latin typeface="Arial"/>
                <a:cs typeface="Arial"/>
              </a:rPr>
              <a:t>accuracy,</a:t>
            </a:r>
            <a:r>
              <a:rPr sz="1900" b="1" i="1" spc="35" dirty="0">
                <a:latin typeface="Arial"/>
                <a:cs typeface="Arial"/>
              </a:rPr>
              <a:t> </a:t>
            </a:r>
            <a:r>
              <a:rPr sz="1900" b="1" i="1" spc="-5" dirty="0">
                <a:latin typeface="Arial"/>
                <a:cs typeface="Arial"/>
              </a:rPr>
              <a:t>availability and</a:t>
            </a:r>
            <a:r>
              <a:rPr sz="1900" b="1" i="1" spc="30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integrity</a:t>
            </a:r>
            <a:r>
              <a:rPr sz="1900" b="1" i="1" spc="-10" dirty="0">
                <a:latin typeface="Arial"/>
                <a:cs typeface="Arial"/>
              </a:rPr>
              <a:t> </a:t>
            </a:r>
            <a:r>
              <a:rPr sz="1900" b="1" i="1" dirty="0">
                <a:latin typeface="Arial"/>
                <a:cs typeface="Arial"/>
              </a:rPr>
              <a:t>for</a:t>
            </a:r>
            <a:r>
              <a:rPr sz="1900" b="1" i="1" spc="5" dirty="0">
                <a:latin typeface="Arial"/>
                <a:cs typeface="Arial"/>
              </a:rPr>
              <a:t> </a:t>
            </a:r>
            <a:r>
              <a:rPr sz="1900" b="1" i="1" spc="-5" dirty="0">
                <a:latin typeface="Arial"/>
                <a:cs typeface="Arial"/>
              </a:rPr>
              <a:t>civil</a:t>
            </a:r>
            <a:r>
              <a:rPr sz="1900" b="1" i="1" dirty="0">
                <a:latin typeface="Arial"/>
                <a:cs typeface="Arial"/>
              </a:rPr>
              <a:t> aviation.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5273179"/>
            <a:ext cx="7162800" cy="2050414"/>
          </a:xfrm>
          <a:custGeom>
            <a:avLst/>
            <a:gdLst/>
            <a:ahLst/>
            <a:cxnLst/>
            <a:rect l="l" t="t" r="r" b="b"/>
            <a:pathLst>
              <a:path w="7162800" h="2050415">
                <a:moveTo>
                  <a:pt x="7162647" y="0"/>
                </a:moveTo>
                <a:lnTo>
                  <a:pt x="0" y="0"/>
                </a:lnTo>
                <a:lnTo>
                  <a:pt x="0" y="378434"/>
                </a:lnTo>
                <a:lnTo>
                  <a:pt x="0" y="2050351"/>
                </a:lnTo>
                <a:lnTo>
                  <a:pt x="7162647" y="2050351"/>
                </a:lnTo>
                <a:lnTo>
                  <a:pt x="7162647" y="378434"/>
                </a:lnTo>
                <a:lnTo>
                  <a:pt x="7162647" y="0"/>
                </a:lnTo>
                <a:close/>
              </a:path>
            </a:pathLst>
          </a:custGeom>
          <a:solidFill>
            <a:srgbClr val="99CC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222" y="5303582"/>
            <a:ext cx="51777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3195" algn="l"/>
              </a:tabLst>
            </a:pPr>
            <a:r>
              <a:rPr sz="1900" b="1" dirty="0">
                <a:latin typeface="Arial"/>
                <a:cs typeface="Arial"/>
              </a:rPr>
              <a:t>Future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primary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means</a:t>
            </a:r>
            <a:r>
              <a:rPr sz="1900" b="1" dirty="0">
                <a:latin typeface="Arial"/>
                <a:cs typeface="Arial"/>
              </a:rPr>
              <a:t> of </a:t>
            </a:r>
            <a:r>
              <a:rPr sz="1900" b="1" spc="-10" dirty="0">
                <a:latin typeface="Arial"/>
                <a:cs typeface="Arial"/>
              </a:rPr>
              <a:t>civil</a:t>
            </a:r>
            <a:r>
              <a:rPr sz="1900" b="1" spc="3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air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navigation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222" y="5591499"/>
            <a:ext cx="4888230" cy="8509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163195" algn="l"/>
              </a:tabLst>
            </a:pPr>
            <a:r>
              <a:rPr sz="1900" b="1" dirty="0">
                <a:latin typeface="Arial"/>
                <a:cs typeface="Arial"/>
              </a:rPr>
              <a:t>For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all aircraft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in</a:t>
            </a:r>
            <a:r>
              <a:rPr sz="1900" b="1" spc="-5" dirty="0">
                <a:latin typeface="Arial"/>
                <a:cs typeface="Arial"/>
              </a:rPr>
              <a:t> all phases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flight</a:t>
            </a:r>
            <a:endParaRPr sz="1900">
              <a:latin typeface="Arial"/>
              <a:cs typeface="Arial"/>
            </a:endParaRPr>
          </a:p>
          <a:p>
            <a:pPr marL="629285" lvl="1" indent="-133985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629920" algn="l"/>
              </a:tabLst>
            </a:pPr>
            <a:r>
              <a:rPr sz="1650" b="1" spc="15" dirty="0">
                <a:latin typeface="Arial"/>
                <a:cs typeface="Arial"/>
              </a:rPr>
              <a:t>Non-Precision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Approach</a:t>
            </a:r>
            <a:r>
              <a:rPr sz="1650" b="1" spc="5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(NPA)</a:t>
            </a:r>
            <a:r>
              <a:rPr sz="1650" b="1" spc="7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–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en-route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9669" y="6546335"/>
            <a:ext cx="457644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146685" algn="l"/>
              </a:tabLst>
            </a:pPr>
            <a:r>
              <a:rPr sz="1650" b="1" spc="5" dirty="0">
                <a:latin typeface="Arial"/>
                <a:cs typeface="Arial"/>
              </a:rPr>
              <a:t>Vertically</a:t>
            </a:r>
            <a:r>
              <a:rPr sz="1650" b="1" spc="15" dirty="0">
                <a:latin typeface="Arial"/>
                <a:cs typeface="Arial"/>
              </a:rPr>
              <a:t> Guided</a:t>
            </a:r>
            <a:r>
              <a:rPr sz="1650" b="1" spc="-2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Approach</a:t>
            </a:r>
            <a:r>
              <a:rPr sz="1650" b="1" spc="6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(LPV)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–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runway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222" y="6947596"/>
            <a:ext cx="69786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indent="-15049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3195" algn="l"/>
              </a:tabLst>
            </a:pPr>
            <a:r>
              <a:rPr sz="1900" b="1" spc="-5" dirty="0">
                <a:latin typeface="Arial"/>
                <a:cs typeface="Arial"/>
              </a:rPr>
              <a:t>First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of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many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worldwide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systems</a:t>
            </a:r>
            <a:r>
              <a:rPr sz="1900" b="1" spc="4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– EGNOS, </a:t>
            </a:r>
            <a:r>
              <a:rPr sz="1900" b="1" spc="-10" dirty="0">
                <a:latin typeface="Arial"/>
                <a:cs typeface="Arial"/>
              </a:rPr>
              <a:t>MSAS,</a:t>
            </a:r>
            <a:r>
              <a:rPr sz="1900" b="1" spc="4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GAGAN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700" y="148188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850" y="1678210"/>
            <a:ext cx="3384127" cy="338882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152445" y="3778250"/>
            <a:ext cx="3545840" cy="1873885"/>
          </a:xfrm>
          <a:custGeom>
            <a:avLst/>
            <a:gdLst/>
            <a:ahLst/>
            <a:cxnLst/>
            <a:rect l="l" t="t" r="r" b="b"/>
            <a:pathLst>
              <a:path w="3545840" h="1873885">
                <a:moveTo>
                  <a:pt x="3545274" y="0"/>
                </a:moveTo>
                <a:lnTo>
                  <a:pt x="0" y="0"/>
                </a:lnTo>
                <a:lnTo>
                  <a:pt x="0" y="1873355"/>
                </a:lnTo>
                <a:lnTo>
                  <a:pt x="3545274" y="1873355"/>
                </a:lnTo>
                <a:lnTo>
                  <a:pt x="3545274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56797" y="1546059"/>
            <a:ext cx="3411220" cy="3770629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100" b="1" spc="5" dirty="0">
                <a:latin typeface="Arial"/>
                <a:cs typeface="Arial"/>
              </a:rPr>
              <a:t>Current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Infrastructure:</a:t>
            </a:r>
            <a:endParaRPr sz="2100">
              <a:latin typeface="Arial"/>
              <a:cs typeface="Arial"/>
            </a:endParaRPr>
          </a:p>
          <a:p>
            <a:pPr marL="88265" indent="-76200">
              <a:lnSpc>
                <a:spcPct val="100000"/>
              </a:lnSpc>
              <a:spcBef>
                <a:spcPts val="1075"/>
              </a:spcBef>
              <a:buSzPct val="93939"/>
              <a:buFont typeface="Arial MT"/>
              <a:buChar char="•"/>
              <a:tabLst>
                <a:tab pos="88900" algn="l"/>
              </a:tabLst>
            </a:pPr>
            <a:r>
              <a:rPr sz="1650" b="1" spc="15" dirty="0">
                <a:latin typeface="Arial"/>
                <a:cs typeface="Arial"/>
              </a:rPr>
              <a:t>38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Reference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Stations</a:t>
            </a:r>
            <a:endParaRPr sz="1650">
              <a:latin typeface="Arial"/>
              <a:cs typeface="Arial"/>
            </a:endParaRPr>
          </a:p>
          <a:p>
            <a:pPr marL="88265" indent="-76200">
              <a:lnSpc>
                <a:spcPct val="100000"/>
              </a:lnSpc>
              <a:spcBef>
                <a:spcPts val="1020"/>
              </a:spcBef>
              <a:buSzPct val="94117"/>
              <a:buFont typeface="Arial MT"/>
              <a:buChar char="•"/>
              <a:tabLst>
                <a:tab pos="88900" algn="l"/>
              </a:tabLst>
            </a:pPr>
            <a:r>
              <a:rPr sz="1700" b="1" spc="-10" dirty="0">
                <a:latin typeface="Arial"/>
                <a:cs typeface="Arial"/>
              </a:rPr>
              <a:t>3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Master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Stations</a:t>
            </a:r>
            <a:endParaRPr sz="1700">
              <a:latin typeface="Arial"/>
              <a:cs typeface="Arial"/>
            </a:endParaRPr>
          </a:p>
          <a:p>
            <a:pPr marL="88265" indent="-76200">
              <a:lnSpc>
                <a:spcPct val="100000"/>
              </a:lnSpc>
              <a:spcBef>
                <a:spcPts val="1055"/>
              </a:spcBef>
              <a:buSzPct val="93939"/>
              <a:buFont typeface="Arial MT"/>
              <a:buChar char="•"/>
              <a:tabLst>
                <a:tab pos="88900" algn="l"/>
              </a:tabLst>
            </a:pPr>
            <a:r>
              <a:rPr sz="1650" b="1" spc="20" dirty="0">
                <a:latin typeface="Arial"/>
                <a:cs typeface="Arial"/>
              </a:rPr>
              <a:t>4</a:t>
            </a:r>
            <a:r>
              <a:rPr sz="1650" b="1" spc="-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Uplink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stations</a:t>
            </a:r>
            <a:endParaRPr sz="1650">
              <a:latin typeface="Arial"/>
              <a:cs typeface="Arial"/>
            </a:endParaRPr>
          </a:p>
          <a:p>
            <a:pPr marL="88265" indent="-76200">
              <a:lnSpc>
                <a:spcPct val="100000"/>
              </a:lnSpc>
              <a:spcBef>
                <a:spcPts val="1065"/>
              </a:spcBef>
              <a:buSzPct val="93939"/>
              <a:buFont typeface="Arial MT"/>
              <a:buChar char="•"/>
              <a:tabLst>
                <a:tab pos="88900" algn="l"/>
              </a:tabLst>
            </a:pPr>
            <a:r>
              <a:rPr sz="1650" b="1" spc="20" dirty="0">
                <a:latin typeface="Arial"/>
                <a:cs typeface="Arial"/>
              </a:rPr>
              <a:t>2</a:t>
            </a:r>
            <a:r>
              <a:rPr sz="1650" b="1" spc="-1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Communications</a:t>
            </a:r>
            <a:r>
              <a:rPr sz="1650" b="1" spc="5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Satellites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•"/>
            </a:pPr>
            <a:endParaRPr sz="15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2100" b="1" spc="-15" dirty="0">
                <a:latin typeface="Arial"/>
                <a:cs typeface="Arial"/>
              </a:rPr>
              <a:t>WAAS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message</a:t>
            </a:r>
            <a:r>
              <a:rPr sz="2100" b="1" spc="-5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provides</a:t>
            </a:r>
            <a:r>
              <a:rPr sz="1900" spc="5" dirty="0"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marL="178435" lvl="1" indent="-86360">
              <a:lnSpc>
                <a:spcPct val="100000"/>
              </a:lnSpc>
              <a:spcBef>
                <a:spcPts val="1160"/>
              </a:spcBef>
              <a:buSzPct val="94736"/>
              <a:buChar char="•"/>
              <a:tabLst>
                <a:tab pos="179070" algn="l"/>
              </a:tabLst>
            </a:pPr>
            <a:r>
              <a:rPr sz="1900" spc="-5" dirty="0">
                <a:latin typeface="Arial MT"/>
                <a:cs typeface="Arial MT"/>
              </a:rPr>
              <a:t>corrections </a:t>
            </a:r>
            <a:r>
              <a:rPr sz="1900" dirty="0">
                <a:latin typeface="Arial MT"/>
                <a:cs typeface="Arial MT"/>
              </a:rPr>
              <a:t>for </a:t>
            </a:r>
            <a:r>
              <a:rPr sz="1900" spc="-5" dirty="0">
                <a:latin typeface="Arial MT"/>
                <a:cs typeface="Arial MT"/>
              </a:rPr>
              <a:t>satellite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orbits,</a:t>
            </a:r>
            <a:endParaRPr sz="19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</a:pPr>
            <a:r>
              <a:rPr sz="1900" dirty="0">
                <a:latin typeface="Arial MT"/>
                <a:cs typeface="Arial MT"/>
              </a:rPr>
              <a:t>time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ionosphere</a:t>
            </a:r>
            <a:endParaRPr sz="1900">
              <a:latin typeface="Arial MT"/>
              <a:cs typeface="Arial MT"/>
            </a:endParaRPr>
          </a:p>
          <a:p>
            <a:pPr marL="178435" lvl="1" indent="-86360">
              <a:lnSpc>
                <a:spcPct val="100000"/>
              </a:lnSpc>
              <a:spcBef>
                <a:spcPts val="1150"/>
              </a:spcBef>
              <a:buSzPct val="94736"/>
              <a:buChar char="•"/>
              <a:tabLst>
                <a:tab pos="179070" algn="l"/>
              </a:tabLst>
            </a:pPr>
            <a:r>
              <a:rPr sz="1900" spc="-5" dirty="0">
                <a:latin typeface="Arial MT"/>
                <a:cs typeface="Arial MT"/>
              </a:rPr>
              <a:t>estimates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 the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uncertainty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37371" y="5290959"/>
            <a:ext cx="186182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 MT"/>
                <a:cs typeface="Arial MT"/>
              </a:rPr>
              <a:t>those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corrections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13592" y="6271330"/>
            <a:ext cx="3859529" cy="488315"/>
          </a:xfrm>
          <a:custGeom>
            <a:avLst/>
            <a:gdLst/>
            <a:ahLst/>
            <a:cxnLst/>
            <a:rect l="l" t="t" r="r" b="b"/>
            <a:pathLst>
              <a:path w="3859529" h="488315">
                <a:moveTo>
                  <a:pt x="0" y="488173"/>
                </a:moveTo>
                <a:lnTo>
                  <a:pt x="3859107" y="488173"/>
                </a:lnTo>
                <a:lnTo>
                  <a:pt x="3859107" y="0"/>
                </a:lnTo>
                <a:lnTo>
                  <a:pt x="0" y="0"/>
                </a:lnTo>
                <a:lnTo>
                  <a:pt x="0" y="48817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98520" y="6300100"/>
            <a:ext cx="362013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dirty="0">
                <a:latin typeface="Arial MT"/>
                <a:cs typeface="Arial MT"/>
              </a:rPr>
              <a:t>WAAS</a:t>
            </a:r>
            <a:r>
              <a:rPr sz="2500" spc="-17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Accuracy: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20" dirty="0">
                <a:latin typeface="Arial MT"/>
                <a:cs typeface="Arial MT"/>
              </a:rPr>
              <a:t>~1–3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30" dirty="0">
                <a:latin typeface="Arial MT"/>
                <a:cs typeface="Arial MT"/>
              </a:rPr>
              <a:t>m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25" y="575554"/>
            <a:ext cx="9565640" cy="105029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3400" b="1" spc="-10" dirty="0">
                <a:latin typeface="Arial"/>
                <a:cs typeface="Arial"/>
              </a:rPr>
              <a:t>Satellite</a:t>
            </a:r>
            <a:r>
              <a:rPr sz="3400" b="1" spc="-3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Based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Augmentation</a:t>
            </a:r>
            <a:r>
              <a:rPr sz="3400" b="1" spc="-50" dirty="0">
                <a:latin typeface="Arial"/>
                <a:cs typeface="Arial"/>
              </a:rPr>
              <a:t> </a:t>
            </a:r>
            <a:r>
              <a:rPr sz="3400" b="1" spc="-15" dirty="0">
                <a:latin typeface="Arial"/>
                <a:cs typeface="Arial"/>
              </a:rPr>
              <a:t>Systems</a:t>
            </a:r>
            <a:r>
              <a:rPr sz="3400" b="1" spc="-5" dirty="0">
                <a:latin typeface="Arial"/>
                <a:cs typeface="Arial"/>
              </a:rPr>
              <a:t> </a:t>
            </a:r>
            <a:r>
              <a:rPr sz="3400" b="1" spc="-10" dirty="0">
                <a:latin typeface="Arial"/>
                <a:cs typeface="Arial"/>
              </a:rPr>
              <a:t>(SBAS)</a:t>
            </a:r>
            <a:endParaRPr sz="3400">
              <a:latin typeface="Arial"/>
              <a:cs typeface="Arial"/>
            </a:endParaRPr>
          </a:p>
          <a:p>
            <a:pPr marL="365125" algn="ctr">
              <a:lnSpc>
                <a:spcPct val="100000"/>
              </a:lnSpc>
              <a:spcBef>
                <a:spcPts val="620"/>
              </a:spcBef>
            </a:pPr>
            <a:r>
              <a:rPr sz="1900" i="1" dirty="0">
                <a:latin typeface="Arial"/>
                <a:cs typeface="Arial"/>
              </a:rPr>
              <a:t>(ICAO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is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committed</a:t>
            </a:r>
            <a:r>
              <a:rPr sz="1900" i="1" spc="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transition</a:t>
            </a:r>
            <a:r>
              <a:rPr sz="1900" i="1" spc="1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to </a:t>
            </a:r>
            <a:r>
              <a:rPr sz="1900" i="1" spc="-5" dirty="0">
                <a:latin typeface="Arial"/>
                <a:cs typeface="Arial"/>
              </a:rPr>
              <a:t>satellite</a:t>
            </a:r>
            <a:r>
              <a:rPr sz="1900" i="1" spc="2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navigation)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2807" y="2488924"/>
            <a:ext cx="6261100" cy="3164840"/>
            <a:chOff x="592807" y="2488924"/>
            <a:chExt cx="6261100" cy="3164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807" y="2488924"/>
              <a:ext cx="6260626" cy="31642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62572" y="3133653"/>
              <a:ext cx="886460" cy="322580"/>
            </a:xfrm>
            <a:custGeom>
              <a:avLst/>
              <a:gdLst/>
              <a:ahLst/>
              <a:cxnLst/>
              <a:rect l="l" t="t" r="r" b="b"/>
              <a:pathLst>
                <a:path w="886460" h="322579">
                  <a:moveTo>
                    <a:pt x="443160" y="0"/>
                  </a:moveTo>
                  <a:lnTo>
                    <a:pt x="377659" y="1746"/>
                  </a:lnTo>
                  <a:lnTo>
                    <a:pt x="315146" y="6820"/>
                  </a:lnTo>
                  <a:lnTo>
                    <a:pt x="256308" y="14972"/>
                  </a:lnTo>
                  <a:lnTo>
                    <a:pt x="201827" y="25953"/>
                  </a:lnTo>
                  <a:lnTo>
                    <a:pt x="152389" y="39515"/>
                  </a:lnTo>
                  <a:lnTo>
                    <a:pt x="108678" y="55409"/>
                  </a:lnTo>
                  <a:lnTo>
                    <a:pt x="71380" y="73386"/>
                  </a:lnTo>
                  <a:lnTo>
                    <a:pt x="18757" y="114594"/>
                  </a:lnTo>
                  <a:lnTo>
                    <a:pt x="0" y="161149"/>
                  </a:lnTo>
                  <a:lnTo>
                    <a:pt x="4803" y="184970"/>
                  </a:lnTo>
                  <a:lnTo>
                    <a:pt x="41178" y="229100"/>
                  </a:lnTo>
                  <a:lnTo>
                    <a:pt x="108678" y="266888"/>
                  </a:lnTo>
                  <a:lnTo>
                    <a:pt x="152389" y="282782"/>
                  </a:lnTo>
                  <a:lnTo>
                    <a:pt x="201827" y="296344"/>
                  </a:lnTo>
                  <a:lnTo>
                    <a:pt x="256308" y="307326"/>
                  </a:lnTo>
                  <a:lnTo>
                    <a:pt x="315146" y="315477"/>
                  </a:lnTo>
                  <a:lnTo>
                    <a:pt x="377659" y="320551"/>
                  </a:lnTo>
                  <a:lnTo>
                    <a:pt x="443160" y="322298"/>
                  </a:lnTo>
                  <a:lnTo>
                    <a:pt x="508660" y="320551"/>
                  </a:lnTo>
                  <a:lnTo>
                    <a:pt x="571172" y="315477"/>
                  </a:lnTo>
                  <a:lnTo>
                    <a:pt x="630011" y="307326"/>
                  </a:lnTo>
                  <a:lnTo>
                    <a:pt x="684492" y="296344"/>
                  </a:lnTo>
                  <a:lnTo>
                    <a:pt x="733929" y="282782"/>
                  </a:lnTo>
                  <a:lnTo>
                    <a:pt x="777640" y="266888"/>
                  </a:lnTo>
                  <a:lnTo>
                    <a:pt x="814938" y="248911"/>
                  </a:lnTo>
                  <a:lnTo>
                    <a:pt x="867561" y="207703"/>
                  </a:lnTo>
                  <a:lnTo>
                    <a:pt x="886319" y="161149"/>
                  </a:lnTo>
                  <a:lnTo>
                    <a:pt x="881515" y="137327"/>
                  </a:lnTo>
                  <a:lnTo>
                    <a:pt x="845140" y="93197"/>
                  </a:lnTo>
                  <a:lnTo>
                    <a:pt x="777640" y="55409"/>
                  </a:lnTo>
                  <a:lnTo>
                    <a:pt x="733929" y="39515"/>
                  </a:lnTo>
                  <a:lnTo>
                    <a:pt x="684492" y="25953"/>
                  </a:lnTo>
                  <a:lnTo>
                    <a:pt x="630011" y="14972"/>
                  </a:lnTo>
                  <a:lnTo>
                    <a:pt x="571172" y="6820"/>
                  </a:lnTo>
                  <a:lnTo>
                    <a:pt x="508660" y="1746"/>
                  </a:lnTo>
                  <a:lnTo>
                    <a:pt x="443160" y="0"/>
                  </a:lnTo>
                  <a:close/>
                </a:path>
              </a:pathLst>
            </a:custGeom>
            <a:solidFill>
              <a:srgbClr val="BBE0E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2572" y="3133656"/>
              <a:ext cx="886460" cy="322580"/>
            </a:xfrm>
            <a:custGeom>
              <a:avLst/>
              <a:gdLst/>
              <a:ahLst/>
              <a:cxnLst/>
              <a:rect l="l" t="t" r="r" b="b"/>
              <a:pathLst>
                <a:path w="886460" h="322579">
                  <a:moveTo>
                    <a:pt x="0" y="161148"/>
                  </a:moveTo>
                  <a:lnTo>
                    <a:pt x="18757" y="114594"/>
                  </a:lnTo>
                  <a:lnTo>
                    <a:pt x="71380" y="73386"/>
                  </a:lnTo>
                  <a:lnTo>
                    <a:pt x="108678" y="55409"/>
                  </a:lnTo>
                  <a:lnTo>
                    <a:pt x="152389" y="39515"/>
                  </a:lnTo>
                  <a:lnTo>
                    <a:pt x="201827" y="25953"/>
                  </a:lnTo>
                  <a:lnTo>
                    <a:pt x="256307" y="14971"/>
                  </a:lnTo>
                  <a:lnTo>
                    <a:pt x="315146" y="6820"/>
                  </a:lnTo>
                  <a:lnTo>
                    <a:pt x="377658" y="1746"/>
                  </a:lnTo>
                  <a:lnTo>
                    <a:pt x="443159" y="0"/>
                  </a:lnTo>
                  <a:lnTo>
                    <a:pt x="508660" y="1746"/>
                  </a:lnTo>
                  <a:lnTo>
                    <a:pt x="571172" y="6820"/>
                  </a:lnTo>
                  <a:lnTo>
                    <a:pt x="630010" y="14971"/>
                  </a:lnTo>
                  <a:lnTo>
                    <a:pt x="684491" y="25953"/>
                  </a:lnTo>
                  <a:lnTo>
                    <a:pt x="733929" y="39515"/>
                  </a:lnTo>
                  <a:lnTo>
                    <a:pt x="777639" y="55409"/>
                  </a:lnTo>
                  <a:lnTo>
                    <a:pt x="814938" y="73386"/>
                  </a:lnTo>
                  <a:lnTo>
                    <a:pt x="867560" y="114594"/>
                  </a:lnTo>
                  <a:lnTo>
                    <a:pt x="886318" y="161148"/>
                  </a:lnTo>
                  <a:lnTo>
                    <a:pt x="881514" y="184970"/>
                  </a:lnTo>
                  <a:lnTo>
                    <a:pt x="867560" y="207703"/>
                  </a:lnTo>
                  <a:lnTo>
                    <a:pt x="814938" y="248911"/>
                  </a:lnTo>
                  <a:lnTo>
                    <a:pt x="777639" y="266888"/>
                  </a:lnTo>
                  <a:lnTo>
                    <a:pt x="733929" y="282782"/>
                  </a:lnTo>
                  <a:lnTo>
                    <a:pt x="684491" y="296344"/>
                  </a:lnTo>
                  <a:lnTo>
                    <a:pt x="630010" y="307325"/>
                  </a:lnTo>
                  <a:lnTo>
                    <a:pt x="571172" y="315477"/>
                  </a:lnTo>
                  <a:lnTo>
                    <a:pt x="508660" y="320551"/>
                  </a:lnTo>
                  <a:lnTo>
                    <a:pt x="443159" y="322297"/>
                  </a:lnTo>
                  <a:lnTo>
                    <a:pt x="377658" y="320551"/>
                  </a:lnTo>
                  <a:lnTo>
                    <a:pt x="315146" y="315477"/>
                  </a:lnTo>
                  <a:lnTo>
                    <a:pt x="256307" y="307325"/>
                  </a:lnTo>
                  <a:lnTo>
                    <a:pt x="201827" y="296344"/>
                  </a:lnTo>
                  <a:lnTo>
                    <a:pt x="152389" y="282782"/>
                  </a:lnTo>
                  <a:lnTo>
                    <a:pt x="108678" y="266888"/>
                  </a:lnTo>
                  <a:lnTo>
                    <a:pt x="71380" y="248911"/>
                  </a:lnTo>
                  <a:lnTo>
                    <a:pt x="18757" y="207703"/>
                  </a:lnTo>
                  <a:lnTo>
                    <a:pt x="0" y="161148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4637" y="2891930"/>
              <a:ext cx="725170" cy="403225"/>
            </a:xfrm>
            <a:custGeom>
              <a:avLst/>
              <a:gdLst/>
              <a:ahLst/>
              <a:cxnLst/>
              <a:rect l="l" t="t" r="r" b="b"/>
              <a:pathLst>
                <a:path w="725170" h="403225">
                  <a:moveTo>
                    <a:pt x="362585" y="0"/>
                  </a:moveTo>
                  <a:lnTo>
                    <a:pt x="303777" y="2638"/>
                  </a:lnTo>
                  <a:lnTo>
                    <a:pt x="247988" y="10274"/>
                  </a:lnTo>
                  <a:lnTo>
                    <a:pt x="195966" y="22494"/>
                  </a:lnTo>
                  <a:lnTo>
                    <a:pt x="148456" y="38882"/>
                  </a:lnTo>
                  <a:lnTo>
                    <a:pt x="106206" y="59020"/>
                  </a:lnTo>
                  <a:lnTo>
                    <a:pt x="69964" y="82495"/>
                  </a:lnTo>
                  <a:lnTo>
                    <a:pt x="40475" y="108889"/>
                  </a:lnTo>
                  <a:lnTo>
                    <a:pt x="4746" y="168776"/>
                  </a:lnTo>
                  <a:lnTo>
                    <a:pt x="0" y="201435"/>
                  </a:lnTo>
                  <a:lnTo>
                    <a:pt x="4746" y="234095"/>
                  </a:lnTo>
                  <a:lnTo>
                    <a:pt x="40475" y="293981"/>
                  </a:lnTo>
                  <a:lnTo>
                    <a:pt x="69964" y="320376"/>
                  </a:lnTo>
                  <a:lnTo>
                    <a:pt x="106206" y="343851"/>
                  </a:lnTo>
                  <a:lnTo>
                    <a:pt x="148456" y="363989"/>
                  </a:lnTo>
                  <a:lnTo>
                    <a:pt x="195966" y="380377"/>
                  </a:lnTo>
                  <a:lnTo>
                    <a:pt x="247988" y="392597"/>
                  </a:lnTo>
                  <a:lnTo>
                    <a:pt x="303777" y="400233"/>
                  </a:lnTo>
                  <a:lnTo>
                    <a:pt x="362585" y="402871"/>
                  </a:lnTo>
                  <a:lnTo>
                    <a:pt x="421392" y="400233"/>
                  </a:lnTo>
                  <a:lnTo>
                    <a:pt x="477180" y="392597"/>
                  </a:lnTo>
                  <a:lnTo>
                    <a:pt x="529203" y="380377"/>
                  </a:lnTo>
                  <a:lnTo>
                    <a:pt x="576712" y="363989"/>
                  </a:lnTo>
                  <a:lnTo>
                    <a:pt x="618962" y="343851"/>
                  </a:lnTo>
                  <a:lnTo>
                    <a:pt x="655205" y="320376"/>
                  </a:lnTo>
                  <a:lnTo>
                    <a:pt x="684694" y="293981"/>
                  </a:lnTo>
                  <a:lnTo>
                    <a:pt x="720423" y="234095"/>
                  </a:lnTo>
                  <a:lnTo>
                    <a:pt x="725169" y="201435"/>
                  </a:lnTo>
                  <a:lnTo>
                    <a:pt x="720423" y="168776"/>
                  </a:lnTo>
                  <a:lnTo>
                    <a:pt x="684694" y="108889"/>
                  </a:lnTo>
                  <a:lnTo>
                    <a:pt x="655205" y="82495"/>
                  </a:lnTo>
                  <a:lnTo>
                    <a:pt x="618962" y="59020"/>
                  </a:lnTo>
                  <a:lnTo>
                    <a:pt x="576712" y="38882"/>
                  </a:lnTo>
                  <a:lnTo>
                    <a:pt x="529203" y="22494"/>
                  </a:lnTo>
                  <a:lnTo>
                    <a:pt x="477180" y="10274"/>
                  </a:lnTo>
                  <a:lnTo>
                    <a:pt x="421392" y="2638"/>
                  </a:lnTo>
                  <a:lnTo>
                    <a:pt x="362585" y="0"/>
                  </a:lnTo>
                  <a:close/>
                </a:path>
              </a:pathLst>
            </a:custGeom>
            <a:solidFill>
              <a:srgbClr val="BBE0E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4635" y="2891932"/>
              <a:ext cx="725170" cy="403225"/>
            </a:xfrm>
            <a:custGeom>
              <a:avLst/>
              <a:gdLst/>
              <a:ahLst/>
              <a:cxnLst/>
              <a:rect l="l" t="t" r="r" b="b"/>
              <a:pathLst>
                <a:path w="725170" h="403225">
                  <a:moveTo>
                    <a:pt x="0" y="201436"/>
                  </a:moveTo>
                  <a:lnTo>
                    <a:pt x="18486" y="137788"/>
                  </a:lnTo>
                  <a:lnTo>
                    <a:pt x="69964" y="82495"/>
                  </a:lnTo>
                  <a:lnTo>
                    <a:pt x="106207" y="59020"/>
                  </a:lnTo>
                  <a:lnTo>
                    <a:pt x="148456" y="38881"/>
                  </a:lnTo>
                  <a:lnTo>
                    <a:pt x="195966" y="22494"/>
                  </a:lnTo>
                  <a:lnTo>
                    <a:pt x="247988" y="10274"/>
                  </a:lnTo>
                  <a:lnTo>
                    <a:pt x="303777" y="2638"/>
                  </a:lnTo>
                  <a:lnTo>
                    <a:pt x="362584" y="0"/>
                  </a:lnTo>
                  <a:lnTo>
                    <a:pt x="421392" y="2638"/>
                  </a:lnTo>
                  <a:lnTo>
                    <a:pt x="477181" y="10274"/>
                  </a:lnTo>
                  <a:lnTo>
                    <a:pt x="529203" y="22494"/>
                  </a:lnTo>
                  <a:lnTo>
                    <a:pt x="576712" y="38881"/>
                  </a:lnTo>
                  <a:lnTo>
                    <a:pt x="618962" y="59020"/>
                  </a:lnTo>
                  <a:lnTo>
                    <a:pt x="655205" y="82495"/>
                  </a:lnTo>
                  <a:lnTo>
                    <a:pt x="684694" y="108889"/>
                  </a:lnTo>
                  <a:lnTo>
                    <a:pt x="720423" y="168776"/>
                  </a:lnTo>
                  <a:lnTo>
                    <a:pt x="725169" y="201436"/>
                  </a:lnTo>
                  <a:lnTo>
                    <a:pt x="720423" y="234096"/>
                  </a:lnTo>
                  <a:lnTo>
                    <a:pt x="706682" y="265083"/>
                  </a:lnTo>
                  <a:lnTo>
                    <a:pt x="655205" y="320376"/>
                  </a:lnTo>
                  <a:lnTo>
                    <a:pt x="618962" y="343851"/>
                  </a:lnTo>
                  <a:lnTo>
                    <a:pt x="576712" y="363990"/>
                  </a:lnTo>
                  <a:lnTo>
                    <a:pt x="529203" y="380377"/>
                  </a:lnTo>
                  <a:lnTo>
                    <a:pt x="477181" y="392597"/>
                  </a:lnTo>
                  <a:lnTo>
                    <a:pt x="421392" y="400234"/>
                  </a:lnTo>
                  <a:lnTo>
                    <a:pt x="362584" y="402872"/>
                  </a:lnTo>
                  <a:lnTo>
                    <a:pt x="303777" y="400234"/>
                  </a:lnTo>
                  <a:lnTo>
                    <a:pt x="247988" y="392597"/>
                  </a:lnTo>
                  <a:lnTo>
                    <a:pt x="195966" y="380377"/>
                  </a:lnTo>
                  <a:lnTo>
                    <a:pt x="148456" y="363990"/>
                  </a:lnTo>
                  <a:lnTo>
                    <a:pt x="106207" y="343851"/>
                  </a:lnTo>
                  <a:lnTo>
                    <a:pt x="69964" y="320376"/>
                  </a:lnTo>
                  <a:lnTo>
                    <a:pt x="40475" y="293982"/>
                  </a:lnTo>
                  <a:lnTo>
                    <a:pt x="4746" y="234096"/>
                  </a:lnTo>
                  <a:lnTo>
                    <a:pt x="0" y="201436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0147" y="2972504"/>
              <a:ext cx="564515" cy="403225"/>
            </a:xfrm>
            <a:custGeom>
              <a:avLst/>
              <a:gdLst/>
              <a:ahLst/>
              <a:cxnLst/>
              <a:rect l="l" t="t" r="r" b="b"/>
              <a:pathLst>
                <a:path w="564514" h="403225">
                  <a:moveTo>
                    <a:pt x="282009" y="0"/>
                  </a:moveTo>
                  <a:lnTo>
                    <a:pt x="225167" y="4094"/>
                  </a:lnTo>
                  <a:lnTo>
                    <a:pt x="172227" y="15837"/>
                  </a:lnTo>
                  <a:lnTo>
                    <a:pt x="124323" y="34417"/>
                  </a:lnTo>
                  <a:lnTo>
                    <a:pt x="82588" y="59021"/>
                  </a:lnTo>
                  <a:lnTo>
                    <a:pt x="48155" y="88836"/>
                  </a:lnTo>
                  <a:lnTo>
                    <a:pt x="22157" y="123052"/>
                  </a:lnTo>
                  <a:lnTo>
                    <a:pt x="5728" y="160857"/>
                  </a:lnTo>
                  <a:lnTo>
                    <a:pt x="0" y="201437"/>
                  </a:lnTo>
                  <a:lnTo>
                    <a:pt x="5728" y="242017"/>
                  </a:lnTo>
                  <a:lnTo>
                    <a:pt x="22157" y="279820"/>
                  </a:lnTo>
                  <a:lnTo>
                    <a:pt x="48155" y="314036"/>
                  </a:lnTo>
                  <a:lnTo>
                    <a:pt x="82588" y="343852"/>
                  </a:lnTo>
                  <a:lnTo>
                    <a:pt x="124323" y="368455"/>
                  </a:lnTo>
                  <a:lnTo>
                    <a:pt x="172227" y="387035"/>
                  </a:lnTo>
                  <a:lnTo>
                    <a:pt x="225167" y="398778"/>
                  </a:lnTo>
                  <a:lnTo>
                    <a:pt x="282009" y="402873"/>
                  </a:lnTo>
                  <a:lnTo>
                    <a:pt x="338852" y="398778"/>
                  </a:lnTo>
                  <a:lnTo>
                    <a:pt x="391792" y="387035"/>
                  </a:lnTo>
                  <a:lnTo>
                    <a:pt x="439696" y="368455"/>
                  </a:lnTo>
                  <a:lnTo>
                    <a:pt x="481431" y="343852"/>
                  </a:lnTo>
                  <a:lnTo>
                    <a:pt x="515864" y="314036"/>
                  </a:lnTo>
                  <a:lnTo>
                    <a:pt x="541862" y="279820"/>
                  </a:lnTo>
                  <a:lnTo>
                    <a:pt x="558292" y="242017"/>
                  </a:lnTo>
                  <a:lnTo>
                    <a:pt x="564020" y="201437"/>
                  </a:lnTo>
                  <a:lnTo>
                    <a:pt x="558292" y="160857"/>
                  </a:lnTo>
                  <a:lnTo>
                    <a:pt x="541862" y="123052"/>
                  </a:lnTo>
                  <a:lnTo>
                    <a:pt x="515864" y="88836"/>
                  </a:lnTo>
                  <a:lnTo>
                    <a:pt x="481431" y="59021"/>
                  </a:lnTo>
                  <a:lnTo>
                    <a:pt x="439696" y="34417"/>
                  </a:lnTo>
                  <a:lnTo>
                    <a:pt x="391792" y="15837"/>
                  </a:lnTo>
                  <a:lnTo>
                    <a:pt x="338852" y="4094"/>
                  </a:lnTo>
                  <a:lnTo>
                    <a:pt x="282009" y="0"/>
                  </a:lnTo>
                  <a:close/>
                </a:path>
              </a:pathLst>
            </a:custGeom>
            <a:solidFill>
              <a:srgbClr val="BBE0E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0144" y="2972507"/>
              <a:ext cx="564515" cy="403225"/>
            </a:xfrm>
            <a:custGeom>
              <a:avLst/>
              <a:gdLst/>
              <a:ahLst/>
              <a:cxnLst/>
              <a:rect l="l" t="t" r="r" b="b"/>
              <a:pathLst>
                <a:path w="564514" h="403225">
                  <a:moveTo>
                    <a:pt x="0" y="201436"/>
                  </a:moveTo>
                  <a:lnTo>
                    <a:pt x="5728" y="160856"/>
                  </a:lnTo>
                  <a:lnTo>
                    <a:pt x="22157" y="123052"/>
                  </a:lnTo>
                  <a:lnTo>
                    <a:pt x="48155" y="88836"/>
                  </a:lnTo>
                  <a:lnTo>
                    <a:pt x="82588" y="59020"/>
                  </a:lnTo>
                  <a:lnTo>
                    <a:pt x="124323" y="34417"/>
                  </a:lnTo>
                  <a:lnTo>
                    <a:pt x="172227" y="15837"/>
                  </a:lnTo>
                  <a:lnTo>
                    <a:pt x="225167" y="4094"/>
                  </a:lnTo>
                  <a:lnTo>
                    <a:pt x="282010" y="0"/>
                  </a:lnTo>
                  <a:lnTo>
                    <a:pt x="338853" y="4094"/>
                  </a:lnTo>
                  <a:lnTo>
                    <a:pt x="391793" y="15837"/>
                  </a:lnTo>
                  <a:lnTo>
                    <a:pt x="439697" y="34417"/>
                  </a:lnTo>
                  <a:lnTo>
                    <a:pt x="481432" y="59020"/>
                  </a:lnTo>
                  <a:lnTo>
                    <a:pt x="515865" y="88836"/>
                  </a:lnTo>
                  <a:lnTo>
                    <a:pt x="541862" y="123052"/>
                  </a:lnTo>
                  <a:lnTo>
                    <a:pt x="558292" y="160856"/>
                  </a:lnTo>
                  <a:lnTo>
                    <a:pt x="564020" y="201436"/>
                  </a:lnTo>
                  <a:lnTo>
                    <a:pt x="558292" y="242015"/>
                  </a:lnTo>
                  <a:lnTo>
                    <a:pt x="541862" y="279819"/>
                  </a:lnTo>
                  <a:lnTo>
                    <a:pt x="515865" y="314035"/>
                  </a:lnTo>
                  <a:lnTo>
                    <a:pt x="481432" y="343851"/>
                  </a:lnTo>
                  <a:lnTo>
                    <a:pt x="439697" y="368454"/>
                  </a:lnTo>
                  <a:lnTo>
                    <a:pt x="391793" y="387034"/>
                  </a:lnTo>
                  <a:lnTo>
                    <a:pt x="338853" y="398777"/>
                  </a:lnTo>
                  <a:lnTo>
                    <a:pt x="282010" y="402872"/>
                  </a:lnTo>
                  <a:lnTo>
                    <a:pt x="225167" y="398777"/>
                  </a:lnTo>
                  <a:lnTo>
                    <a:pt x="172227" y="387034"/>
                  </a:lnTo>
                  <a:lnTo>
                    <a:pt x="124323" y="368454"/>
                  </a:lnTo>
                  <a:lnTo>
                    <a:pt x="82588" y="343851"/>
                  </a:lnTo>
                  <a:lnTo>
                    <a:pt x="48155" y="314035"/>
                  </a:lnTo>
                  <a:lnTo>
                    <a:pt x="22157" y="279819"/>
                  </a:lnTo>
                  <a:lnTo>
                    <a:pt x="5728" y="242015"/>
                  </a:lnTo>
                  <a:lnTo>
                    <a:pt x="0" y="201436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3252" y="3375378"/>
              <a:ext cx="564515" cy="483870"/>
            </a:xfrm>
            <a:custGeom>
              <a:avLst/>
              <a:gdLst/>
              <a:ahLst/>
              <a:cxnLst/>
              <a:rect l="l" t="t" r="r" b="b"/>
              <a:pathLst>
                <a:path w="564514" h="483870">
                  <a:moveTo>
                    <a:pt x="282011" y="0"/>
                  </a:moveTo>
                  <a:lnTo>
                    <a:pt x="231312" y="3894"/>
                  </a:lnTo>
                  <a:lnTo>
                    <a:pt x="183597" y="15124"/>
                  </a:lnTo>
                  <a:lnTo>
                    <a:pt x="139662" y="33005"/>
                  </a:lnTo>
                  <a:lnTo>
                    <a:pt x="100304" y="56855"/>
                  </a:lnTo>
                  <a:lnTo>
                    <a:pt x="66316" y="85990"/>
                  </a:lnTo>
                  <a:lnTo>
                    <a:pt x="38496" y="119727"/>
                  </a:lnTo>
                  <a:lnTo>
                    <a:pt x="17640" y="157384"/>
                  </a:lnTo>
                  <a:lnTo>
                    <a:pt x="4542" y="198276"/>
                  </a:lnTo>
                  <a:lnTo>
                    <a:pt x="0" y="241722"/>
                  </a:lnTo>
                  <a:lnTo>
                    <a:pt x="4542" y="285168"/>
                  </a:lnTo>
                  <a:lnTo>
                    <a:pt x="17640" y="326061"/>
                  </a:lnTo>
                  <a:lnTo>
                    <a:pt x="38496" y="363718"/>
                  </a:lnTo>
                  <a:lnTo>
                    <a:pt x="66316" y="397456"/>
                  </a:lnTo>
                  <a:lnTo>
                    <a:pt x="100304" y="426591"/>
                  </a:lnTo>
                  <a:lnTo>
                    <a:pt x="139662" y="450441"/>
                  </a:lnTo>
                  <a:lnTo>
                    <a:pt x="183597" y="468322"/>
                  </a:lnTo>
                  <a:lnTo>
                    <a:pt x="231312" y="479552"/>
                  </a:lnTo>
                  <a:lnTo>
                    <a:pt x="282011" y="483447"/>
                  </a:lnTo>
                  <a:lnTo>
                    <a:pt x="332709" y="479552"/>
                  </a:lnTo>
                  <a:lnTo>
                    <a:pt x="380424" y="468322"/>
                  </a:lnTo>
                  <a:lnTo>
                    <a:pt x="424359" y="450441"/>
                  </a:lnTo>
                  <a:lnTo>
                    <a:pt x="463718" y="426591"/>
                  </a:lnTo>
                  <a:lnTo>
                    <a:pt x="497705" y="397456"/>
                  </a:lnTo>
                  <a:lnTo>
                    <a:pt x="525525" y="363718"/>
                  </a:lnTo>
                  <a:lnTo>
                    <a:pt x="546381" y="326061"/>
                  </a:lnTo>
                  <a:lnTo>
                    <a:pt x="559479" y="285168"/>
                  </a:lnTo>
                  <a:lnTo>
                    <a:pt x="564022" y="241722"/>
                  </a:lnTo>
                  <a:lnTo>
                    <a:pt x="559479" y="198276"/>
                  </a:lnTo>
                  <a:lnTo>
                    <a:pt x="546381" y="157384"/>
                  </a:lnTo>
                  <a:lnTo>
                    <a:pt x="525525" y="119727"/>
                  </a:lnTo>
                  <a:lnTo>
                    <a:pt x="497705" y="85990"/>
                  </a:lnTo>
                  <a:lnTo>
                    <a:pt x="463718" y="56855"/>
                  </a:lnTo>
                  <a:lnTo>
                    <a:pt x="424359" y="33005"/>
                  </a:lnTo>
                  <a:lnTo>
                    <a:pt x="380424" y="15124"/>
                  </a:lnTo>
                  <a:lnTo>
                    <a:pt x="332709" y="3894"/>
                  </a:lnTo>
                  <a:lnTo>
                    <a:pt x="282011" y="0"/>
                  </a:lnTo>
                  <a:close/>
                </a:path>
              </a:pathLst>
            </a:custGeom>
            <a:solidFill>
              <a:srgbClr val="C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63251" y="3375379"/>
              <a:ext cx="564515" cy="483870"/>
            </a:xfrm>
            <a:custGeom>
              <a:avLst/>
              <a:gdLst/>
              <a:ahLst/>
              <a:cxnLst/>
              <a:rect l="l" t="t" r="r" b="b"/>
              <a:pathLst>
                <a:path w="564514" h="483870">
                  <a:moveTo>
                    <a:pt x="0" y="241723"/>
                  </a:moveTo>
                  <a:lnTo>
                    <a:pt x="4542" y="198277"/>
                  </a:lnTo>
                  <a:lnTo>
                    <a:pt x="17640" y="157384"/>
                  </a:lnTo>
                  <a:lnTo>
                    <a:pt x="38496" y="119727"/>
                  </a:lnTo>
                  <a:lnTo>
                    <a:pt x="66316" y="85990"/>
                  </a:lnTo>
                  <a:lnTo>
                    <a:pt x="100303" y="56855"/>
                  </a:lnTo>
                  <a:lnTo>
                    <a:pt x="139662" y="33005"/>
                  </a:lnTo>
                  <a:lnTo>
                    <a:pt x="183596" y="15124"/>
                  </a:lnTo>
                  <a:lnTo>
                    <a:pt x="231311" y="3894"/>
                  </a:lnTo>
                  <a:lnTo>
                    <a:pt x="282010" y="0"/>
                  </a:lnTo>
                  <a:lnTo>
                    <a:pt x="332709" y="3894"/>
                  </a:lnTo>
                  <a:lnTo>
                    <a:pt x="380423" y="15124"/>
                  </a:lnTo>
                  <a:lnTo>
                    <a:pt x="424358" y="33005"/>
                  </a:lnTo>
                  <a:lnTo>
                    <a:pt x="463717" y="56855"/>
                  </a:lnTo>
                  <a:lnTo>
                    <a:pt x="497704" y="85990"/>
                  </a:lnTo>
                  <a:lnTo>
                    <a:pt x="525524" y="119727"/>
                  </a:lnTo>
                  <a:lnTo>
                    <a:pt x="546380" y="157384"/>
                  </a:lnTo>
                  <a:lnTo>
                    <a:pt x="559478" y="198277"/>
                  </a:lnTo>
                  <a:lnTo>
                    <a:pt x="564020" y="241723"/>
                  </a:lnTo>
                  <a:lnTo>
                    <a:pt x="559478" y="285169"/>
                  </a:lnTo>
                  <a:lnTo>
                    <a:pt x="546380" y="326062"/>
                  </a:lnTo>
                  <a:lnTo>
                    <a:pt x="525524" y="363718"/>
                  </a:lnTo>
                  <a:lnTo>
                    <a:pt x="497704" y="397456"/>
                  </a:lnTo>
                  <a:lnTo>
                    <a:pt x="463717" y="426591"/>
                  </a:lnTo>
                  <a:lnTo>
                    <a:pt x="424358" y="450440"/>
                  </a:lnTo>
                  <a:lnTo>
                    <a:pt x="380423" y="468321"/>
                  </a:lnTo>
                  <a:lnTo>
                    <a:pt x="332709" y="479551"/>
                  </a:lnTo>
                  <a:lnTo>
                    <a:pt x="282010" y="483446"/>
                  </a:lnTo>
                  <a:lnTo>
                    <a:pt x="231311" y="479551"/>
                  </a:lnTo>
                  <a:lnTo>
                    <a:pt x="183596" y="468321"/>
                  </a:lnTo>
                  <a:lnTo>
                    <a:pt x="139662" y="450440"/>
                  </a:lnTo>
                  <a:lnTo>
                    <a:pt x="100303" y="426591"/>
                  </a:lnTo>
                  <a:lnTo>
                    <a:pt x="66316" y="397456"/>
                  </a:lnTo>
                  <a:lnTo>
                    <a:pt x="38496" y="363718"/>
                  </a:lnTo>
                  <a:lnTo>
                    <a:pt x="17640" y="326062"/>
                  </a:lnTo>
                  <a:lnTo>
                    <a:pt x="4542" y="285169"/>
                  </a:lnTo>
                  <a:lnTo>
                    <a:pt x="0" y="241723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7168" y="3858825"/>
              <a:ext cx="805815" cy="564515"/>
            </a:xfrm>
            <a:custGeom>
              <a:avLst/>
              <a:gdLst/>
              <a:ahLst/>
              <a:cxnLst/>
              <a:rect l="l" t="t" r="r" b="b"/>
              <a:pathLst>
                <a:path w="805814" h="564514">
                  <a:moveTo>
                    <a:pt x="402871" y="0"/>
                  </a:moveTo>
                  <a:lnTo>
                    <a:pt x="348200" y="2573"/>
                  </a:lnTo>
                  <a:lnTo>
                    <a:pt x="295765" y="10071"/>
                  </a:lnTo>
                  <a:lnTo>
                    <a:pt x="246047" y="22157"/>
                  </a:lnTo>
                  <a:lnTo>
                    <a:pt x="199526" y="38496"/>
                  </a:lnTo>
                  <a:lnTo>
                    <a:pt x="156680" y="58752"/>
                  </a:lnTo>
                  <a:lnTo>
                    <a:pt x="117991" y="82588"/>
                  </a:lnTo>
                  <a:lnTo>
                    <a:pt x="83937" y="109670"/>
                  </a:lnTo>
                  <a:lnTo>
                    <a:pt x="54999" y="139661"/>
                  </a:lnTo>
                  <a:lnTo>
                    <a:pt x="31656" y="172227"/>
                  </a:lnTo>
                  <a:lnTo>
                    <a:pt x="14389" y="207031"/>
                  </a:lnTo>
                  <a:lnTo>
                    <a:pt x="3677" y="243737"/>
                  </a:lnTo>
                  <a:lnTo>
                    <a:pt x="0" y="282009"/>
                  </a:lnTo>
                  <a:lnTo>
                    <a:pt x="3677" y="320282"/>
                  </a:lnTo>
                  <a:lnTo>
                    <a:pt x="14389" y="356988"/>
                  </a:lnTo>
                  <a:lnTo>
                    <a:pt x="31656" y="391792"/>
                  </a:lnTo>
                  <a:lnTo>
                    <a:pt x="54999" y="424358"/>
                  </a:lnTo>
                  <a:lnTo>
                    <a:pt x="83937" y="454349"/>
                  </a:lnTo>
                  <a:lnTo>
                    <a:pt x="117991" y="481431"/>
                  </a:lnTo>
                  <a:lnTo>
                    <a:pt x="156680" y="505268"/>
                  </a:lnTo>
                  <a:lnTo>
                    <a:pt x="199526" y="525524"/>
                  </a:lnTo>
                  <a:lnTo>
                    <a:pt x="246047" y="541862"/>
                  </a:lnTo>
                  <a:lnTo>
                    <a:pt x="295765" y="553949"/>
                  </a:lnTo>
                  <a:lnTo>
                    <a:pt x="348200" y="561447"/>
                  </a:lnTo>
                  <a:lnTo>
                    <a:pt x="402871" y="564020"/>
                  </a:lnTo>
                  <a:lnTo>
                    <a:pt x="457543" y="561447"/>
                  </a:lnTo>
                  <a:lnTo>
                    <a:pt x="509977" y="553949"/>
                  </a:lnTo>
                  <a:lnTo>
                    <a:pt x="559695" y="541862"/>
                  </a:lnTo>
                  <a:lnTo>
                    <a:pt x="606217" y="525524"/>
                  </a:lnTo>
                  <a:lnTo>
                    <a:pt x="649063" y="505268"/>
                  </a:lnTo>
                  <a:lnTo>
                    <a:pt x="687752" y="481431"/>
                  </a:lnTo>
                  <a:lnTo>
                    <a:pt x="721806" y="454349"/>
                  </a:lnTo>
                  <a:lnTo>
                    <a:pt x="750744" y="424358"/>
                  </a:lnTo>
                  <a:lnTo>
                    <a:pt x="774086" y="391792"/>
                  </a:lnTo>
                  <a:lnTo>
                    <a:pt x="791354" y="356988"/>
                  </a:lnTo>
                  <a:lnTo>
                    <a:pt x="802066" y="320282"/>
                  </a:lnTo>
                  <a:lnTo>
                    <a:pt x="805743" y="282009"/>
                  </a:lnTo>
                  <a:lnTo>
                    <a:pt x="802066" y="243737"/>
                  </a:lnTo>
                  <a:lnTo>
                    <a:pt x="791354" y="207031"/>
                  </a:lnTo>
                  <a:lnTo>
                    <a:pt x="774086" y="172227"/>
                  </a:lnTo>
                  <a:lnTo>
                    <a:pt x="750744" y="139661"/>
                  </a:lnTo>
                  <a:lnTo>
                    <a:pt x="721806" y="109670"/>
                  </a:lnTo>
                  <a:lnTo>
                    <a:pt x="687752" y="82588"/>
                  </a:lnTo>
                  <a:lnTo>
                    <a:pt x="649063" y="58752"/>
                  </a:lnTo>
                  <a:lnTo>
                    <a:pt x="606217" y="38496"/>
                  </a:lnTo>
                  <a:lnTo>
                    <a:pt x="559695" y="22157"/>
                  </a:lnTo>
                  <a:lnTo>
                    <a:pt x="509977" y="10071"/>
                  </a:lnTo>
                  <a:lnTo>
                    <a:pt x="457543" y="2573"/>
                  </a:lnTo>
                  <a:lnTo>
                    <a:pt x="402871" y="0"/>
                  </a:lnTo>
                  <a:close/>
                </a:path>
              </a:pathLst>
            </a:custGeom>
            <a:solidFill>
              <a:srgbClr val="C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7167" y="3858825"/>
              <a:ext cx="805815" cy="564515"/>
            </a:xfrm>
            <a:custGeom>
              <a:avLst/>
              <a:gdLst/>
              <a:ahLst/>
              <a:cxnLst/>
              <a:rect l="l" t="t" r="r" b="b"/>
              <a:pathLst>
                <a:path w="805814" h="564514">
                  <a:moveTo>
                    <a:pt x="0" y="282010"/>
                  </a:moveTo>
                  <a:lnTo>
                    <a:pt x="3677" y="243737"/>
                  </a:lnTo>
                  <a:lnTo>
                    <a:pt x="14389" y="207031"/>
                  </a:lnTo>
                  <a:lnTo>
                    <a:pt x="31656" y="172227"/>
                  </a:lnTo>
                  <a:lnTo>
                    <a:pt x="54999" y="139662"/>
                  </a:lnTo>
                  <a:lnTo>
                    <a:pt x="83937" y="109670"/>
                  </a:lnTo>
                  <a:lnTo>
                    <a:pt x="117991" y="82588"/>
                  </a:lnTo>
                  <a:lnTo>
                    <a:pt x="156680" y="58752"/>
                  </a:lnTo>
                  <a:lnTo>
                    <a:pt x="199526" y="38496"/>
                  </a:lnTo>
                  <a:lnTo>
                    <a:pt x="246047" y="22157"/>
                  </a:lnTo>
                  <a:lnTo>
                    <a:pt x="295765" y="10071"/>
                  </a:lnTo>
                  <a:lnTo>
                    <a:pt x="348200" y="2573"/>
                  </a:lnTo>
                  <a:lnTo>
                    <a:pt x="402872" y="0"/>
                  </a:lnTo>
                  <a:lnTo>
                    <a:pt x="457543" y="2573"/>
                  </a:lnTo>
                  <a:lnTo>
                    <a:pt x="509978" y="10071"/>
                  </a:lnTo>
                  <a:lnTo>
                    <a:pt x="559696" y="22157"/>
                  </a:lnTo>
                  <a:lnTo>
                    <a:pt x="606218" y="38496"/>
                  </a:lnTo>
                  <a:lnTo>
                    <a:pt x="649063" y="58752"/>
                  </a:lnTo>
                  <a:lnTo>
                    <a:pt x="687752" y="82588"/>
                  </a:lnTo>
                  <a:lnTo>
                    <a:pt x="721806" y="109670"/>
                  </a:lnTo>
                  <a:lnTo>
                    <a:pt x="750744" y="139662"/>
                  </a:lnTo>
                  <a:lnTo>
                    <a:pt x="774087" y="172227"/>
                  </a:lnTo>
                  <a:lnTo>
                    <a:pt x="791354" y="207031"/>
                  </a:lnTo>
                  <a:lnTo>
                    <a:pt x="802066" y="243737"/>
                  </a:lnTo>
                  <a:lnTo>
                    <a:pt x="805744" y="282010"/>
                  </a:lnTo>
                  <a:lnTo>
                    <a:pt x="802066" y="320283"/>
                  </a:lnTo>
                  <a:lnTo>
                    <a:pt x="791354" y="356989"/>
                  </a:lnTo>
                  <a:lnTo>
                    <a:pt x="774087" y="391793"/>
                  </a:lnTo>
                  <a:lnTo>
                    <a:pt x="750744" y="424358"/>
                  </a:lnTo>
                  <a:lnTo>
                    <a:pt x="721806" y="454350"/>
                  </a:lnTo>
                  <a:lnTo>
                    <a:pt x="687752" y="481432"/>
                  </a:lnTo>
                  <a:lnTo>
                    <a:pt x="649063" y="505268"/>
                  </a:lnTo>
                  <a:lnTo>
                    <a:pt x="606218" y="525524"/>
                  </a:lnTo>
                  <a:lnTo>
                    <a:pt x="559696" y="541862"/>
                  </a:lnTo>
                  <a:lnTo>
                    <a:pt x="509978" y="553949"/>
                  </a:lnTo>
                  <a:lnTo>
                    <a:pt x="457543" y="561447"/>
                  </a:lnTo>
                  <a:lnTo>
                    <a:pt x="402872" y="564020"/>
                  </a:lnTo>
                  <a:lnTo>
                    <a:pt x="348200" y="561447"/>
                  </a:lnTo>
                  <a:lnTo>
                    <a:pt x="295765" y="553949"/>
                  </a:lnTo>
                  <a:lnTo>
                    <a:pt x="246047" y="541862"/>
                  </a:lnTo>
                  <a:lnTo>
                    <a:pt x="199526" y="525524"/>
                  </a:lnTo>
                  <a:lnTo>
                    <a:pt x="156680" y="505268"/>
                  </a:lnTo>
                  <a:lnTo>
                    <a:pt x="117991" y="481432"/>
                  </a:lnTo>
                  <a:lnTo>
                    <a:pt x="83937" y="454350"/>
                  </a:lnTo>
                  <a:lnTo>
                    <a:pt x="54999" y="424358"/>
                  </a:lnTo>
                  <a:lnTo>
                    <a:pt x="31656" y="391793"/>
                  </a:lnTo>
                  <a:lnTo>
                    <a:pt x="14389" y="356989"/>
                  </a:lnTo>
                  <a:lnTo>
                    <a:pt x="3677" y="320283"/>
                  </a:lnTo>
                  <a:lnTo>
                    <a:pt x="0" y="282010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07979" y="3247323"/>
            <a:ext cx="429259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5" dirty="0">
                <a:latin typeface="Arial"/>
                <a:cs typeface="Arial"/>
              </a:rPr>
              <a:t>W</a:t>
            </a:r>
            <a:r>
              <a:rPr sz="1050" b="1" spc="-25" dirty="0">
                <a:latin typeface="Arial"/>
                <a:cs typeface="Arial"/>
              </a:rPr>
              <a:t>AA</a:t>
            </a:r>
            <a:r>
              <a:rPr sz="1050" b="1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9296" y="3086174"/>
            <a:ext cx="50927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E</a:t>
            </a:r>
            <a:r>
              <a:rPr sz="1050" b="1" dirty="0">
                <a:latin typeface="Arial"/>
                <a:cs typeface="Arial"/>
              </a:rPr>
              <a:t>G</a:t>
            </a:r>
            <a:r>
              <a:rPr sz="1050" b="1" spc="-5" dirty="0">
                <a:latin typeface="Arial"/>
                <a:cs typeface="Arial"/>
              </a:rPr>
              <a:t>N</a:t>
            </a:r>
            <a:r>
              <a:rPr sz="1050" b="1" spc="5" dirty="0">
                <a:latin typeface="Arial"/>
                <a:cs typeface="Arial"/>
              </a:rPr>
              <a:t>O</a:t>
            </a:r>
            <a:r>
              <a:rPr sz="1050" b="1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7275" y="3519262"/>
            <a:ext cx="51689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G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spc="15" dirty="0">
                <a:latin typeface="Arial"/>
                <a:cs typeface="Arial"/>
              </a:rPr>
              <a:t>G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5073" y="3086174"/>
            <a:ext cx="40957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20" dirty="0">
                <a:latin typeface="Arial"/>
                <a:cs typeface="Arial"/>
              </a:rPr>
              <a:t>M</a:t>
            </a:r>
            <a:r>
              <a:rPr sz="1050" b="1" spc="-5" dirty="0">
                <a:latin typeface="Arial"/>
                <a:cs typeface="Arial"/>
              </a:rPr>
              <a:t>S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0398" y="4116856"/>
            <a:ext cx="39116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CS</a:t>
            </a:r>
            <a:r>
              <a:rPr sz="1050" b="1" spc="15" dirty="0">
                <a:latin typeface="Arial"/>
                <a:cs typeface="Arial"/>
              </a:rPr>
              <a:t>T</a:t>
            </a:r>
            <a:r>
              <a:rPr sz="1050" b="1" dirty="0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3689" y="2518608"/>
            <a:ext cx="22212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latin typeface="Arial MT"/>
                <a:cs typeface="Arial MT"/>
              </a:rPr>
              <a:t>WAAS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operational</a:t>
            </a:r>
            <a:r>
              <a:rPr sz="1450" spc="-6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in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2003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3689" y="2857343"/>
            <a:ext cx="2821305" cy="104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>
              <a:lnSpc>
                <a:spcPct val="102099"/>
              </a:lnSpc>
              <a:spcBef>
                <a:spcPts val="95"/>
              </a:spcBef>
            </a:pPr>
            <a:r>
              <a:rPr sz="1450" spc="20" dirty="0">
                <a:latin typeface="Arial MT"/>
                <a:cs typeface="Arial MT"/>
              </a:rPr>
              <a:t>EGNOS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The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European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Satellite </a:t>
            </a:r>
            <a:r>
              <a:rPr sz="1450" spc="-38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Augmentation</a:t>
            </a:r>
            <a:r>
              <a:rPr sz="1450" spc="-5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System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2009</a:t>
            </a:r>
            <a:endParaRPr sz="1450">
              <a:latin typeface="Arial MT"/>
              <a:cs typeface="Arial MT"/>
            </a:endParaRPr>
          </a:p>
          <a:p>
            <a:pPr marL="12700" marR="5080">
              <a:lnSpc>
                <a:spcPct val="102099"/>
              </a:lnSpc>
              <a:spcBef>
                <a:spcPts val="890"/>
              </a:spcBef>
            </a:pPr>
            <a:r>
              <a:rPr sz="1450" spc="20" dirty="0">
                <a:latin typeface="Arial MT"/>
                <a:cs typeface="Arial MT"/>
              </a:rPr>
              <a:t>MSAS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spc="-4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The</a:t>
            </a:r>
            <a:r>
              <a:rPr sz="1450" spc="-9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Asia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Pacific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Satellite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Augmentation</a:t>
            </a:r>
            <a:r>
              <a:rPr sz="1450" spc="-5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System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2007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15650" y="4324066"/>
            <a:ext cx="8601075" cy="2376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0690" marR="314960">
              <a:lnSpc>
                <a:spcPct val="102099"/>
              </a:lnSpc>
              <a:spcBef>
                <a:spcPts val="95"/>
              </a:spcBef>
            </a:pPr>
            <a:r>
              <a:rPr sz="1450" spc="15" dirty="0">
                <a:latin typeface="Arial MT"/>
                <a:cs typeface="Arial MT"/>
              </a:rPr>
              <a:t>CSTB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South</a:t>
            </a:r>
            <a:r>
              <a:rPr sz="1450" spc="-10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American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Satellite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Augmentation</a:t>
            </a:r>
            <a:r>
              <a:rPr sz="1450" spc="-5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System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-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TBD</a:t>
            </a:r>
            <a:endParaRPr sz="1450">
              <a:latin typeface="Arial MT"/>
              <a:cs typeface="Arial MT"/>
            </a:endParaRPr>
          </a:p>
          <a:p>
            <a:pPr marL="5520690" marR="656590">
              <a:lnSpc>
                <a:spcPct val="102099"/>
              </a:lnSpc>
              <a:spcBef>
                <a:spcPts val="890"/>
              </a:spcBef>
            </a:pPr>
            <a:r>
              <a:rPr sz="1450" spc="25" dirty="0">
                <a:latin typeface="Arial MT"/>
                <a:cs typeface="Arial MT"/>
              </a:rPr>
              <a:t>GAGAN </a:t>
            </a:r>
            <a:r>
              <a:rPr sz="1450" spc="15" dirty="0">
                <a:latin typeface="Arial MT"/>
                <a:cs typeface="Arial MT"/>
              </a:rPr>
              <a:t>– </a:t>
            </a:r>
            <a:r>
              <a:rPr sz="1450" spc="10" dirty="0">
                <a:latin typeface="Arial MT"/>
                <a:cs typeface="Arial MT"/>
              </a:rPr>
              <a:t>Indian Satellite 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Augmentation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System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TBD</a:t>
            </a:r>
            <a:endParaRPr sz="1450">
              <a:latin typeface="Arial MT"/>
              <a:cs typeface="Arial MT"/>
            </a:endParaRPr>
          </a:p>
          <a:p>
            <a:pPr marL="5520690" marR="5080">
              <a:lnSpc>
                <a:spcPct val="102099"/>
              </a:lnSpc>
              <a:spcBef>
                <a:spcPts val="890"/>
              </a:spcBef>
            </a:pPr>
            <a:r>
              <a:rPr sz="1450" spc="20" dirty="0">
                <a:latin typeface="Arial MT"/>
                <a:cs typeface="Arial MT"/>
              </a:rPr>
              <a:t>SNAS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–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Chinese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Satellite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Navigation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Augmentation</a:t>
            </a:r>
            <a:r>
              <a:rPr sz="1450" spc="-5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System</a:t>
            </a:r>
            <a:r>
              <a:rPr sz="1450" spc="42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-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TBD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Arial MT"/>
              <a:cs typeface="Arial MT"/>
            </a:endParaRPr>
          </a:p>
          <a:p>
            <a:pPr marR="3467735" algn="ctr">
              <a:lnSpc>
                <a:spcPct val="100000"/>
              </a:lnSpc>
              <a:spcBef>
                <a:spcPts val="5"/>
              </a:spcBef>
            </a:pPr>
            <a:r>
              <a:rPr sz="1900" b="1" spc="-5" dirty="0">
                <a:latin typeface="Arial"/>
                <a:cs typeface="Arial"/>
              </a:rPr>
              <a:t>Systems</a:t>
            </a:r>
            <a:r>
              <a:rPr sz="1900" b="1" dirty="0">
                <a:latin typeface="Arial"/>
                <a:cs typeface="Arial"/>
              </a:rPr>
              <a:t> in</a:t>
            </a:r>
            <a:r>
              <a:rPr sz="1900" b="1" spc="-5" dirty="0">
                <a:latin typeface="Arial"/>
                <a:cs typeface="Arial"/>
              </a:rPr>
              <a:t> equatorial</a:t>
            </a:r>
            <a:r>
              <a:rPr sz="1900" b="1" dirty="0">
                <a:latin typeface="Arial"/>
                <a:cs typeface="Arial"/>
              </a:rPr>
              <a:t> regions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will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face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more</a:t>
            </a:r>
            <a:endParaRPr sz="1900">
              <a:latin typeface="Arial"/>
              <a:cs typeface="Arial"/>
            </a:endParaRPr>
          </a:p>
          <a:p>
            <a:pPr marR="3469640" algn="ctr">
              <a:lnSpc>
                <a:spcPct val="100000"/>
              </a:lnSpc>
            </a:pPr>
            <a:r>
              <a:rPr sz="1900" b="1" spc="-5" dirty="0">
                <a:latin typeface="Arial"/>
                <a:cs typeface="Arial"/>
              </a:rPr>
              <a:t>challenging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ionospheric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dynamics.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7979" y="2908239"/>
            <a:ext cx="5276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C</a:t>
            </a:r>
            <a:r>
              <a:rPr sz="1050" b="1" spc="5" dirty="0">
                <a:latin typeface="Arial"/>
                <a:cs typeface="Arial"/>
              </a:rPr>
              <a:t>W</a:t>
            </a:r>
            <a:r>
              <a:rPr sz="1050" b="1" spc="-25" dirty="0">
                <a:latin typeface="Arial"/>
                <a:cs typeface="Arial"/>
              </a:rPr>
              <a:t>A</a:t>
            </a:r>
            <a:r>
              <a:rPr sz="1050" b="1" spc="-1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57536" y="2886896"/>
            <a:ext cx="3877945" cy="654685"/>
            <a:chOff x="1957536" y="2886896"/>
            <a:chExt cx="3877945" cy="654685"/>
          </a:xfrm>
        </p:grpSpPr>
        <p:sp>
          <p:nvSpPr>
            <p:cNvPr id="25" name="object 25"/>
            <p:cNvSpPr/>
            <p:nvPr/>
          </p:nvSpPr>
          <p:spPr>
            <a:xfrm>
              <a:off x="1962572" y="2891930"/>
              <a:ext cx="886460" cy="322580"/>
            </a:xfrm>
            <a:custGeom>
              <a:avLst/>
              <a:gdLst/>
              <a:ahLst/>
              <a:cxnLst/>
              <a:rect l="l" t="t" r="r" b="b"/>
              <a:pathLst>
                <a:path w="886460" h="322580">
                  <a:moveTo>
                    <a:pt x="443160" y="0"/>
                  </a:moveTo>
                  <a:lnTo>
                    <a:pt x="377659" y="1746"/>
                  </a:lnTo>
                  <a:lnTo>
                    <a:pt x="315146" y="6820"/>
                  </a:lnTo>
                  <a:lnTo>
                    <a:pt x="256308" y="14972"/>
                  </a:lnTo>
                  <a:lnTo>
                    <a:pt x="201827" y="25953"/>
                  </a:lnTo>
                  <a:lnTo>
                    <a:pt x="152389" y="39515"/>
                  </a:lnTo>
                  <a:lnTo>
                    <a:pt x="108678" y="55409"/>
                  </a:lnTo>
                  <a:lnTo>
                    <a:pt x="71380" y="73386"/>
                  </a:lnTo>
                  <a:lnTo>
                    <a:pt x="18757" y="114594"/>
                  </a:lnTo>
                  <a:lnTo>
                    <a:pt x="0" y="161149"/>
                  </a:lnTo>
                  <a:lnTo>
                    <a:pt x="4803" y="184970"/>
                  </a:lnTo>
                  <a:lnTo>
                    <a:pt x="41178" y="229100"/>
                  </a:lnTo>
                  <a:lnTo>
                    <a:pt x="108678" y="266888"/>
                  </a:lnTo>
                  <a:lnTo>
                    <a:pt x="152389" y="282782"/>
                  </a:lnTo>
                  <a:lnTo>
                    <a:pt x="201827" y="296344"/>
                  </a:lnTo>
                  <a:lnTo>
                    <a:pt x="256308" y="307326"/>
                  </a:lnTo>
                  <a:lnTo>
                    <a:pt x="315146" y="315477"/>
                  </a:lnTo>
                  <a:lnTo>
                    <a:pt x="377659" y="320551"/>
                  </a:lnTo>
                  <a:lnTo>
                    <a:pt x="443160" y="322298"/>
                  </a:lnTo>
                  <a:lnTo>
                    <a:pt x="508660" y="320551"/>
                  </a:lnTo>
                  <a:lnTo>
                    <a:pt x="571172" y="315477"/>
                  </a:lnTo>
                  <a:lnTo>
                    <a:pt x="630011" y="307326"/>
                  </a:lnTo>
                  <a:lnTo>
                    <a:pt x="684492" y="296344"/>
                  </a:lnTo>
                  <a:lnTo>
                    <a:pt x="733929" y="282782"/>
                  </a:lnTo>
                  <a:lnTo>
                    <a:pt x="777640" y="266888"/>
                  </a:lnTo>
                  <a:lnTo>
                    <a:pt x="814938" y="248911"/>
                  </a:lnTo>
                  <a:lnTo>
                    <a:pt x="867561" y="207703"/>
                  </a:lnTo>
                  <a:lnTo>
                    <a:pt x="886319" y="161149"/>
                  </a:lnTo>
                  <a:lnTo>
                    <a:pt x="881515" y="137327"/>
                  </a:lnTo>
                  <a:lnTo>
                    <a:pt x="845140" y="93197"/>
                  </a:lnTo>
                  <a:lnTo>
                    <a:pt x="777640" y="55409"/>
                  </a:lnTo>
                  <a:lnTo>
                    <a:pt x="733929" y="39515"/>
                  </a:lnTo>
                  <a:lnTo>
                    <a:pt x="684492" y="25953"/>
                  </a:lnTo>
                  <a:lnTo>
                    <a:pt x="630011" y="14972"/>
                  </a:lnTo>
                  <a:lnTo>
                    <a:pt x="571172" y="6820"/>
                  </a:lnTo>
                  <a:lnTo>
                    <a:pt x="508660" y="1746"/>
                  </a:lnTo>
                  <a:lnTo>
                    <a:pt x="443160" y="0"/>
                  </a:lnTo>
                  <a:close/>
                </a:path>
              </a:pathLst>
            </a:custGeom>
            <a:solidFill>
              <a:srgbClr val="BBE0E3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62572" y="2891932"/>
              <a:ext cx="886460" cy="322580"/>
            </a:xfrm>
            <a:custGeom>
              <a:avLst/>
              <a:gdLst/>
              <a:ahLst/>
              <a:cxnLst/>
              <a:rect l="l" t="t" r="r" b="b"/>
              <a:pathLst>
                <a:path w="886460" h="322580">
                  <a:moveTo>
                    <a:pt x="0" y="161148"/>
                  </a:moveTo>
                  <a:lnTo>
                    <a:pt x="18757" y="114594"/>
                  </a:lnTo>
                  <a:lnTo>
                    <a:pt x="71380" y="73386"/>
                  </a:lnTo>
                  <a:lnTo>
                    <a:pt x="108678" y="55409"/>
                  </a:lnTo>
                  <a:lnTo>
                    <a:pt x="152389" y="39515"/>
                  </a:lnTo>
                  <a:lnTo>
                    <a:pt x="201827" y="25953"/>
                  </a:lnTo>
                  <a:lnTo>
                    <a:pt x="256307" y="14971"/>
                  </a:lnTo>
                  <a:lnTo>
                    <a:pt x="315146" y="6820"/>
                  </a:lnTo>
                  <a:lnTo>
                    <a:pt x="377658" y="1746"/>
                  </a:lnTo>
                  <a:lnTo>
                    <a:pt x="443159" y="0"/>
                  </a:lnTo>
                  <a:lnTo>
                    <a:pt x="508660" y="1746"/>
                  </a:lnTo>
                  <a:lnTo>
                    <a:pt x="571172" y="6820"/>
                  </a:lnTo>
                  <a:lnTo>
                    <a:pt x="630010" y="14971"/>
                  </a:lnTo>
                  <a:lnTo>
                    <a:pt x="684491" y="25953"/>
                  </a:lnTo>
                  <a:lnTo>
                    <a:pt x="733929" y="39515"/>
                  </a:lnTo>
                  <a:lnTo>
                    <a:pt x="777639" y="55409"/>
                  </a:lnTo>
                  <a:lnTo>
                    <a:pt x="814938" y="73386"/>
                  </a:lnTo>
                  <a:lnTo>
                    <a:pt x="867560" y="114594"/>
                  </a:lnTo>
                  <a:lnTo>
                    <a:pt x="886318" y="161148"/>
                  </a:lnTo>
                  <a:lnTo>
                    <a:pt x="881514" y="184970"/>
                  </a:lnTo>
                  <a:lnTo>
                    <a:pt x="867560" y="207703"/>
                  </a:lnTo>
                  <a:lnTo>
                    <a:pt x="814938" y="248911"/>
                  </a:lnTo>
                  <a:lnTo>
                    <a:pt x="777639" y="266888"/>
                  </a:lnTo>
                  <a:lnTo>
                    <a:pt x="733929" y="282782"/>
                  </a:lnTo>
                  <a:lnTo>
                    <a:pt x="684491" y="296344"/>
                  </a:lnTo>
                  <a:lnTo>
                    <a:pt x="630010" y="307325"/>
                  </a:lnTo>
                  <a:lnTo>
                    <a:pt x="571172" y="315477"/>
                  </a:lnTo>
                  <a:lnTo>
                    <a:pt x="508660" y="320551"/>
                  </a:lnTo>
                  <a:lnTo>
                    <a:pt x="443159" y="322297"/>
                  </a:lnTo>
                  <a:lnTo>
                    <a:pt x="377658" y="320551"/>
                  </a:lnTo>
                  <a:lnTo>
                    <a:pt x="315146" y="315477"/>
                  </a:lnTo>
                  <a:lnTo>
                    <a:pt x="256307" y="307325"/>
                  </a:lnTo>
                  <a:lnTo>
                    <a:pt x="201827" y="296344"/>
                  </a:lnTo>
                  <a:lnTo>
                    <a:pt x="152389" y="282782"/>
                  </a:lnTo>
                  <a:lnTo>
                    <a:pt x="108678" y="266888"/>
                  </a:lnTo>
                  <a:lnTo>
                    <a:pt x="71380" y="248911"/>
                  </a:lnTo>
                  <a:lnTo>
                    <a:pt x="18757" y="207703"/>
                  </a:lnTo>
                  <a:lnTo>
                    <a:pt x="0" y="161148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66124" y="3053079"/>
              <a:ext cx="564515" cy="483870"/>
            </a:xfrm>
            <a:custGeom>
              <a:avLst/>
              <a:gdLst/>
              <a:ahLst/>
              <a:cxnLst/>
              <a:rect l="l" t="t" r="r" b="b"/>
              <a:pathLst>
                <a:path w="564514" h="483870">
                  <a:moveTo>
                    <a:pt x="282011" y="0"/>
                  </a:moveTo>
                  <a:lnTo>
                    <a:pt x="231312" y="3894"/>
                  </a:lnTo>
                  <a:lnTo>
                    <a:pt x="183597" y="15124"/>
                  </a:lnTo>
                  <a:lnTo>
                    <a:pt x="139662" y="33005"/>
                  </a:lnTo>
                  <a:lnTo>
                    <a:pt x="100304" y="56855"/>
                  </a:lnTo>
                  <a:lnTo>
                    <a:pt x="66316" y="85990"/>
                  </a:lnTo>
                  <a:lnTo>
                    <a:pt x="38496" y="119727"/>
                  </a:lnTo>
                  <a:lnTo>
                    <a:pt x="17640" y="157384"/>
                  </a:lnTo>
                  <a:lnTo>
                    <a:pt x="4542" y="198276"/>
                  </a:lnTo>
                  <a:lnTo>
                    <a:pt x="0" y="241722"/>
                  </a:lnTo>
                  <a:lnTo>
                    <a:pt x="4542" y="285169"/>
                  </a:lnTo>
                  <a:lnTo>
                    <a:pt x="17640" y="326062"/>
                  </a:lnTo>
                  <a:lnTo>
                    <a:pt x="38496" y="363719"/>
                  </a:lnTo>
                  <a:lnTo>
                    <a:pt x="66316" y="397456"/>
                  </a:lnTo>
                  <a:lnTo>
                    <a:pt x="100304" y="426591"/>
                  </a:lnTo>
                  <a:lnTo>
                    <a:pt x="139662" y="450441"/>
                  </a:lnTo>
                  <a:lnTo>
                    <a:pt x="183597" y="468322"/>
                  </a:lnTo>
                  <a:lnTo>
                    <a:pt x="231312" y="479552"/>
                  </a:lnTo>
                  <a:lnTo>
                    <a:pt x="282011" y="483447"/>
                  </a:lnTo>
                  <a:lnTo>
                    <a:pt x="332709" y="479552"/>
                  </a:lnTo>
                  <a:lnTo>
                    <a:pt x="380424" y="468322"/>
                  </a:lnTo>
                  <a:lnTo>
                    <a:pt x="424359" y="450441"/>
                  </a:lnTo>
                  <a:lnTo>
                    <a:pt x="463718" y="426591"/>
                  </a:lnTo>
                  <a:lnTo>
                    <a:pt x="497705" y="397456"/>
                  </a:lnTo>
                  <a:lnTo>
                    <a:pt x="525525" y="363719"/>
                  </a:lnTo>
                  <a:lnTo>
                    <a:pt x="546381" y="326062"/>
                  </a:lnTo>
                  <a:lnTo>
                    <a:pt x="559479" y="285169"/>
                  </a:lnTo>
                  <a:lnTo>
                    <a:pt x="564022" y="241722"/>
                  </a:lnTo>
                  <a:lnTo>
                    <a:pt x="559479" y="198276"/>
                  </a:lnTo>
                  <a:lnTo>
                    <a:pt x="546381" y="157384"/>
                  </a:lnTo>
                  <a:lnTo>
                    <a:pt x="525525" y="119727"/>
                  </a:lnTo>
                  <a:lnTo>
                    <a:pt x="497705" y="85990"/>
                  </a:lnTo>
                  <a:lnTo>
                    <a:pt x="463718" y="56855"/>
                  </a:lnTo>
                  <a:lnTo>
                    <a:pt x="424359" y="33005"/>
                  </a:lnTo>
                  <a:lnTo>
                    <a:pt x="380424" y="15124"/>
                  </a:lnTo>
                  <a:lnTo>
                    <a:pt x="332709" y="3894"/>
                  </a:lnTo>
                  <a:lnTo>
                    <a:pt x="282011" y="0"/>
                  </a:lnTo>
                  <a:close/>
                </a:path>
              </a:pathLst>
            </a:custGeom>
            <a:solidFill>
              <a:srgbClr val="CC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66123" y="3053081"/>
              <a:ext cx="564515" cy="483870"/>
            </a:xfrm>
            <a:custGeom>
              <a:avLst/>
              <a:gdLst/>
              <a:ahLst/>
              <a:cxnLst/>
              <a:rect l="l" t="t" r="r" b="b"/>
              <a:pathLst>
                <a:path w="564514" h="483870">
                  <a:moveTo>
                    <a:pt x="0" y="241723"/>
                  </a:moveTo>
                  <a:lnTo>
                    <a:pt x="4542" y="198277"/>
                  </a:lnTo>
                  <a:lnTo>
                    <a:pt x="17640" y="157384"/>
                  </a:lnTo>
                  <a:lnTo>
                    <a:pt x="38496" y="119727"/>
                  </a:lnTo>
                  <a:lnTo>
                    <a:pt x="66316" y="85990"/>
                  </a:lnTo>
                  <a:lnTo>
                    <a:pt x="100303" y="56855"/>
                  </a:lnTo>
                  <a:lnTo>
                    <a:pt x="139662" y="33005"/>
                  </a:lnTo>
                  <a:lnTo>
                    <a:pt x="183596" y="15124"/>
                  </a:lnTo>
                  <a:lnTo>
                    <a:pt x="231311" y="3894"/>
                  </a:lnTo>
                  <a:lnTo>
                    <a:pt x="282010" y="0"/>
                  </a:lnTo>
                  <a:lnTo>
                    <a:pt x="332709" y="3894"/>
                  </a:lnTo>
                  <a:lnTo>
                    <a:pt x="380423" y="15124"/>
                  </a:lnTo>
                  <a:lnTo>
                    <a:pt x="424358" y="33005"/>
                  </a:lnTo>
                  <a:lnTo>
                    <a:pt x="463717" y="56855"/>
                  </a:lnTo>
                  <a:lnTo>
                    <a:pt x="497704" y="85990"/>
                  </a:lnTo>
                  <a:lnTo>
                    <a:pt x="525524" y="119727"/>
                  </a:lnTo>
                  <a:lnTo>
                    <a:pt x="546380" y="157384"/>
                  </a:lnTo>
                  <a:lnTo>
                    <a:pt x="559478" y="198277"/>
                  </a:lnTo>
                  <a:lnTo>
                    <a:pt x="564020" y="241723"/>
                  </a:lnTo>
                  <a:lnTo>
                    <a:pt x="559478" y="285169"/>
                  </a:lnTo>
                  <a:lnTo>
                    <a:pt x="546380" y="326062"/>
                  </a:lnTo>
                  <a:lnTo>
                    <a:pt x="525524" y="363718"/>
                  </a:lnTo>
                  <a:lnTo>
                    <a:pt x="497704" y="397456"/>
                  </a:lnTo>
                  <a:lnTo>
                    <a:pt x="463717" y="426591"/>
                  </a:lnTo>
                  <a:lnTo>
                    <a:pt x="424358" y="450440"/>
                  </a:lnTo>
                  <a:lnTo>
                    <a:pt x="380423" y="468321"/>
                  </a:lnTo>
                  <a:lnTo>
                    <a:pt x="332709" y="479551"/>
                  </a:lnTo>
                  <a:lnTo>
                    <a:pt x="282010" y="483446"/>
                  </a:lnTo>
                  <a:lnTo>
                    <a:pt x="231311" y="479551"/>
                  </a:lnTo>
                  <a:lnTo>
                    <a:pt x="183596" y="468321"/>
                  </a:lnTo>
                  <a:lnTo>
                    <a:pt x="139662" y="450440"/>
                  </a:lnTo>
                  <a:lnTo>
                    <a:pt x="100303" y="426591"/>
                  </a:lnTo>
                  <a:lnTo>
                    <a:pt x="66316" y="397456"/>
                  </a:lnTo>
                  <a:lnTo>
                    <a:pt x="38496" y="363718"/>
                  </a:lnTo>
                  <a:lnTo>
                    <a:pt x="17640" y="326062"/>
                  </a:lnTo>
                  <a:lnTo>
                    <a:pt x="4542" y="285169"/>
                  </a:lnTo>
                  <a:lnTo>
                    <a:pt x="0" y="241723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05662" y="3230537"/>
            <a:ext cx="39243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" dirty="0">
                <a:latin typeface="Arial"/>
                <a:cs typeface="Arial"/>
              </a:rPr>
              <a:t>SN</a:t>
            </a:r>
            <a:r>
              <a:rPr sz="1050" b="1" spc="-40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0700" y="1804187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47"/>
                </a:moveTo>
                <a:lnTo>
                  <a:pt x="0" y="26847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47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907" y="577973"/>
            <a:ext cx="8711565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400" spc="-10" dirty="0"/>
              <a:t>Ground</a:t>
            </a:r>
            <a:r>
              <a:rPr sz="3400" spc="-65" dirty="0"/>
              <a:t> </a:t>
            </a:r>
            <a:r>
              <a:rPr sz="3400" spc="-10" dirty="0"/>
              <a:t>Based</a:t>
            </a:r>
            <a:r>
              <a:rPr sz="3400" spc="-15" dirty="0"/>
              <a:t> Augmentation</a:t>
            </a:r>
            <a:r>
              <a:rPr sz="3400" spc="-30" dirty="0"/>
              <a:t> </a:t>
            </a:r>
            <a:r>
              <a:rPr sz="3400" spc="-10" dirty="0"/>
              <a:t>System</a:t>
            </a:r>
            <a:r>
              <a:rPr sz="3400" spc="-30" dirty="0"/>
              <a:t> </a:t>
            </a:r>
            <a:r>
              <a:rPr sz="3400" spc="-10" dirty="0"/>
              <a:t>(GBAS)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96222" y="2045099"/>
            <a:ext cx="3768725" cy="3449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5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spc="-5" dirty="0">
                <a:latin typeface="Arial MT"/>
                <a:cs typeface="Arial MT"/>
              </a:rPr>
              <a:t>Provides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local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airport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coverage:</a:t>
            </a:r>
            <a:endParaRPr sz="1900">
              <a:latin typeface="Arial MT"/>
              <a:cs typeface="Arial MT"/>
            </a:endParaRPr>
          </a:p>
          <a:p>
            <a:pPr marL="37465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Arial MT"/>
                <a:cs typeface="Arial MT"/>
              </a:rPr>
              <a:t>~20-30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mile radius</a:t>
            </a:r>
            <a:endParaRPr sz="1900">
              <a:latin typeface="Arial MT"/>
              <a:cs typeface="Arial MT"/>
            </a:endParaRPr>
          </a:p>
          <a:p>
            <a:pPr marL="374650" marR="151130" indent="-362585">
              <a:lnSpc>
                <a:spcPct val="100000"/>
              </a:lnSpc>
              <a:spcBef>
                <a:spcPts val="459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dirty="0">
                <a:latin typeface="Arial MT"/>
                <a:cs typeface="Arial MT"/>
              </a:rPr>
              <a:t>4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Receivers;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1 </a:t>
            </a:r>
            <a:r>
              <a:rPr sz="1900" spc="-5" dirty="0">
                <a:latin typeface="Arial MT"/>
                <a:cs typeface="Arial MT"/>
              </a:rPr>
              <a:t>VHF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radio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data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link </a:t>
            </a:r>
            <a:r>
              <a:rPr sz="1900" dirty="0">
                <a:latin typeface="Arial MT"/>
                <a:cs typeface="Arial MT"/>
              </a:rPr>
              <a:t>from a </a:t>
            </a:r>
            <a:r>
              <a:rPr sz="1900" spc="-5" dirty="0">
                <a:latin typeface="Arial MT"/>
                <a:cs typeface="Arial MT"/>
              </a:rPr>
              <a:t>ground-based </a:t>
            </a:r>
            <a:r>
              <a:rPr sz="1900" dirty="0">
                <a:latin typeface="Arial MT"/>
                <a:cs typeface="Arial MT"/>
              </a:rPr>
              <a:t> transmitter</a:t>
            </a:r>
            <a:endParaRPr sz="1900">
              <a:latin typeface="Arial MT"/>
              <a:cs typeface="Arial MT"/>
            </a:endParaRPr>
          </a:p>
          <a:p>
            <a:pPr marL="374650" marR="108585" indent="-362585">
              <a:lnSpc>
                <a:spcPct val="100000"/>
              </a:lnSpc>
              <a:spcBef>
                <a:spcPts val="470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spc="-5" dirty="0">
                <a:latin typeface="Arial MT"/>
                <a:cs typeface="Arial MT"/>
              </a:rPr>
              <a:t>Precision Approach </a:t>
            </a:r>
            <a:r>
              <a:rPr sz="1900" dirty="0">
                <a:latin typeface="Arial MT"/>
                <a:cs typeface="Arial MT"/>
              </a:rPr>
              <a:t>for CAT- I,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II,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III</a:t>
            </a:r>
            <a:endParaRPr sz="1900">
              <a:latin typeface="Arial MT"/>
              <a:cs typeface="Arial MT"/>
            </a:endParaRPr>
          </a:p>
          <a:p>
            <a:pPr marL="374650" marR="580390" indent="-362585">
              <a:lnSpc>
                <a:spcPct val="100000"/>
              </a:lnSpc>
              <a:spcBef>
                <a:spcPts val="465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spc="-5" dirty="0">
                <a:latin typeface="Arial MT"/>
                <a:cs typeface="Arial MT"/>
              </a:rPr>
              <a:t>Procedures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for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Arrival</a:t>
            </a:r>
            <a:r>
              <a:rPr sz="1900" spc="-5" dirty="0">
                <a:latin typeface="Arial MT"/>
                <a:cs typeface="Arial MT"/>
              </a:rPr>
              <a:t> and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Departure</a:t>
            </a:r>
            <a:endParaRPr sz="1900">
              <a:latin typeface="Arial MT"/>
              <a:cs typeface="Arial MT"/>
            </a:endParaRPr>
          </a:p>
          <a:p>
            <a:pPr marL="374650" marR="43815" indent="-362585">
              <a:lnSpc>
                <a:spcPct val="100000"/>
              </a:lnSpc>
              <a:spcBef>
                <a:spcPts val="465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spc="-5" dirty="0">
                <a:latin typeface="Arial MT"/>
                <a:cs typeface="Arial MT"/>
              </a:rPr>
              <a:t>Multiple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runway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coverage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airport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terminal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2" y="5874989"/>
            <a:ext cx="3589654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marR="5080" indent="-362585">
              <a:lnSpc>
                <a:spcPct val="100000"/>
              </a:lnSpc>
              <a:spcBef>
                <a:spcPts val="100"/>
              </a:spcBef>
              <a:buChar char="•"/>
              <a:tabLst>
                <a:tab pos="374650" algn="l"/>
                <a:tab pos="375285" algn="l"/>
              </a:tabLst>
            </a:pPr>
            <a:r>
              <a:rPr sz="1900" spc="-5" dirty="0">
                <a:latin typeface="Arial MT"/>
                <a:cs typeface="Arial MT"/>
              </a:rPr>
              <a:t>Demonstrated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accuracy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 &lt; 1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meter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492" y="1520479"/>
            <a:ext cx="3855085" cy="83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5"/>
              </a:spcBef>
            </a:pPr>
            <a:r>
              <a:rPr sz="3350" b="1" spc="25" dirty="0">
                <a:latin typeface="Arial"/>
                <a:cs typeface="Arial"/>
              </a:rPr>
              <a:t>LAAS</a:t>
            </a:r>
            <a:endParaRPr sz="3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900" b="1" spc="-5" dirty="0">
                <a:latin typeface="Arial"/>
                <a:cs typeface="Arial"/>
              </a:rPr>
              <a:t>Local</a:t>
            </a:r>
            <a:r>
              <a:rPr sz="1900" b="1" spc="-85" dirty="0">
                <a:latin typeface="Arial"/>
                <a:cs typeface="Arial"/>
              </a:rPr>
              <a:t> </a:t>
            </a:r>
            <a:r>
              <a:rPr sz="1900" b="1" spc="-15" dirty="0">
                <a:latin typeface="Arial"/>
                <a:cs typeface="Arial"/>
              </a:rPr>
              <a:t>Area</a:t>
            </a:r>
            <a:r>
              <a:rPr sz="1900" b="1" spc="-3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Augmentation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System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954" y="2489058"/>
            <a:ext cx="5479061" cy="410929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20700" y="148188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5563" y="1557240"/>
            <a:ext cx="8641715" cy="5132070"/>
            <a:chOff x="985563" y="1557240"/>
            <a:chExt cx="8641715" cy="5132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5891" y="2151585"/>
              <a:ext cx="2981253" cy="20295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630785" y="2146485"/>
              <a:ext cx="2991485" cy="2039620"/>
            </a:xfrm>
            <a:custGeom>
              <a:avLst/>
              <a:gdLst/>
              <a:ahLst/>
              <a:cxnLst/>
              <a:rect l="l" t="t" r="r" b="b"/>
              <a:pathLst>
                <a:path w="2991484" h="2039620">
                  <a:moveTo>
                    <a:pt x="0" y="2039607"/>
                  </a:moveTo>
                  <a:lnTo>
                    <a:pt x="2991325" y="2039607"/>
                  </a:lnTo>
                  <a:lnTo>
                    <a:pt x="2991325" y="0"/>
                  </a:lnTo>
                  <a:lnTo>
                    <a:pt x="0" y="0"/>
                  </a:lnTo>
                  <a:lnTo>
                    <a:pt x="0" y="2039607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8337" y="1768321"/>
              <a:ext cx="2978702" cy="21708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10681" y="1758787"/>
              <a:ext cx="2991485" cy="2185670"/>
            </a:xfrm>
            <a:custGeom>
              <a:avLst/>
              <a:gdLst/>
              <a:ahLst/>
              <a:cxnLst/>
              <a:rect l="l" t="t" r="r" b="b"/>
              <a:pathLst>
                <a:path w="2991484" h="2185670">
                  <a:moveTo>
                    <a:pt x="0" y="2185581"/>
                  </a:moveTo>
                  <a:lnTo>
                    <a:pt x="2991325" y="2185581"/>
                  </a:lnTo>
                  <a:lnTo>
                    <a:pt x="2991325" y="0"/>
                  </a:lnTo>
                  <a:lnTo>
                    <a:pt x="0" y="0"/>
                  </a:lnTo>
                  <a:lnTo>
                    <a:pt x="0" y="2185581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679" y="1567421"/>
              <a:ext cx="2966214" cy="19691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0643" y="1562320"/>
              <a:ext cx="2976880" cy="1979295"/>
            </a:xfrm>
            <a:custGeom>
              <a:avLst/>
              <a:gdLst/>
              <a:ahLst/>
              <a:cxnLst/>
              <a:rect l="l" t="t" r="r" b="b"/>
              <a:pathLst>
                <a:path w="2976879" h="1979295">
                  <a:moveTo>
                    <a:pt x="0" y="1979176"/>
                  </a:moveTo>
                  <a:lnTo>
                    <a:pt x="2976284" y="1979176"/>
                  </a:lnTo>
                  <a:lnTo>
                    <a:pt x="2976284" y="0"/>
                  </a:lnTo>
                  <a:lnTo>
                    <a:pt x="0" y="0"/>
                  </a:lnTo>
                  <a:lnTo>
                    <a:pt x="0" y="1979176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7040" y="4743531"/>
              <a:ext cx="2751214" cy="19353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91934" y="4738496"/>
              <a:ext cx="2761615" cy="1945639"/>
            </a:xfrm>
            <a:custGeom>
              <a:avLst/>
              <a:gdLst/>
              <a:ahLst/>
              <a:cxnLst/>
              <a:rect l="l" t="t" r="r" b="b"/>
              <a:pathLst>
                <a:path w="2761615" h="1945640">
                  <a:moveTo>
                    <a:pt x="0" y="1945469"/>
                  </a:moveTo>
                  <a:lnTo>
                    <a:pt x="2761419" y="1945469"/>
                  </a:lnTo>
                  <a:lnTo>
                    <a:pt x="2761419" y="0"/>
                  </a:lnTo>
                  <a:lnTo>
                    <a:pt x="0" y="0"/>
                  </a:lnTo>
                  <a:lnTo>
                    <a:pt x="0" y="1945469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1194" y="4401896"/>
              <a:ext cx="3003815" cy="20030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6360" y="4395987"/>
              <a:ext cx="2959498" cy="196064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86287" y="4385916"/>
              <a:ext cx="2980055" cy="1981200"/>
            </a:xfrm>
            <a:custGeom>
              <a:avLst/>
              <a:gdLst/>
              <a:ahLst/>
              <a:cxnLst/>
              <a:rect l="l" t="t" r="r" b="b"/>
              <a:pathLst>
                <a:path w="2980054" h="1981200">
                  <a:moveTo>
                    <a:pt x="0" y="1980787"/>
                  </a:moveTo>
                  <a:lnTo>
                    <a:pt x="2979641" y="1980787"/>
                  </a:lnTo>
                  <a:lnTo>
                    <a:pt x="2979641" y="0"/>
                  </a:lnTo>
                  <a:lnTo>
                    <a:pt x="0" y="0"/>
                  </a:lnTo>
                  <a:lnTo>
                    <a:pt x="0" y="1980787"/>
                  </a:lnTo>
                  <a:close/>
                </a:path>
              </a:pathLst>
            </a:custGeom>
            <a:ln w="20143">
              <a:solidFill>
                <a:srgbClr val="33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97841" y="5695443"/>
            <a:ext cx="25019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dirty="0">
                <a:solidFill>
                  <a:srgbClr val="FFFFFF"/>
                </a:solidFill>
                <a:latin typeface="Arial MT"/>
                <a:cs typeface="Arial MT"/>
              </a:rPr>
              <a:t>n.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11281" y="5733635"/>
            <a:ext cx="299720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sz="2100" spc="5" dirty="0">
                <a:solidFill>
                  <a:srgbClr val="FFFFFF"/>
                </a:solidFill>
                <a:latin typeface="Arial MT"/>
                <a:cs typeface="Arial MT"/>
              </a:rPr>
              <a:t>en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7270" y="1600382"/>
            <a:ext cx="223202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Janeiro,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 Brazil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5033" y="4170984"/>
            <a:ext cx="3082290" cy="2049780"/>
            <a:chOff x="905033" y="4170984"/>
            <a:chExt cx="3082290" cy="204978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105" y="4181054"/>
              <a:ext cx="3061829" cy="20295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10069" y="4176020"/>
              <a:ext cx="3072130" cy="2039620"/>
            </a:xfrm>
            <a:custGeom>
              <a:avLst/>
              <a:gdLst/>
              <a:ahLst/>
              <a:cxnLst/>
              <a:rect l="l" t="t" r="r" b="b"/>
              <a:pathLst>
                <a:path w="3072129" h="2039620">
                  <a:moveTo>
                    <a:pt x="0" y="2039607"/>
                  </a:moveTo>
                  <a:lnTo>
                    <a:pt x="3071899" y="2039607"/>
                  </a:lnTo>
                  <a:lnTo>
                    <a:pt x="3071899" y="0"/>
                  </a:lnTo>
                  <a:lnTo>
                    <a:pt x="0" y="0"/>
                  </a:lnTo>
                  <a:lnTo>
                    <a:pt x="0" y="2039607"/>
                  </a:lnTo>
                  <a:close/>
                </a:path>
              </a:pathLst>
            </a:custGeom>
            <a:ln w="10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59017" y="1683552"/>
            <a:ext cx="4176395" cy="7804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b="1" spc="-10" dirty="0">
                <a:solidFill>
                  <a:srgbClr val="FFFFFF"/>
                </a:solidFill>
                <a:latin typeface="Arial"/>
                <a:cs typeface="Arial"/>
              </a:rPr>
              <a:t>Agana,</a:t>
            </a:r>
            <a:r>
              <a:rPr sz="1900" b="1" dirty="0">
                <a:solidFill>
                  <a:srgbClr val="FFFFFF"/>
                </a:solidFill>
                <a:latin typeface="Arial"/>
                <a:cs typeface="Arial"/>
              </a:rPr>
              <a:t> Guam</a:t>
            </a:r>
            <a:endParaRPr sz="1900">
              <a:latin typeface="Arial"/>
              <a:cs typeface="Arial"/>
            </a:endParaRPr>
          </a:p>
          <a:p>
            <a:pPr marL="2731770">
              <a:lnSpc>
                <a:spcPct val="100000"/>
              </a:lnSpc>
              <a:spcBef>
                <a:spcPts val="805"/>
              </a:spcBef>
            </a:pP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Malaga,</a:t>
            </a:r>
            <a:r>
              <a:rPr sz="16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Spain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207039" y="473280"/>
            <a:ext cx="6283325" cy="542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spc="15" dirty="0"/>
              <a:t>LAAS/GBAS</a:t>
            </a:r>
            <a:r>
              <a:rPr sz="3350" spc="-10" dirty="0"/>
              <a:t> </a:t>
            </a:r>
            <a:r>
              <a:rPr sz="3350" spc="10" dirty="0"/>
              <a:t>International</a:t>
            </a:r>
            <a:r>
              <a:rPr sz="3350" spc="-30" dirty="0"/>
              <a:t> </a:t>
            </a:r>
            <a:r>
              <a:rPr sz="3350" spc="15" dirty="0"/>
              <a:t>Efforts</a:t>
            </a:r>
            <a:endParaRPr sz="3350"/>
          </a:p>
        </p:txBody>
      </p:sp>
      <p:sp>
        <p:nvSpPr>
          <p:cNvPr id="22" name="object 22"/>
          <p:cNvSpPr txBox="1"/>
          <p:nvPr/>
        </p:nvSpPr>
        <p:spPr>
          <a:xfrm>
            <a:off x="1422271" y="5790923"/>
            <a:ext cx="179705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FFFFFF"/>
                </a:solidFill>
                <a:latin typeface="Arial"/>
                <a:cs typeface="Arial"/>
              </a:rPr>
              <a:t>Sydney,</a:t>
            </a:r>
            <a:r>
              <a:rPr sz="16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Arial"/>
                <a:cs typeface="Arial"/>
              </a:rPr>
              <a:t>Australia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54797" y="6113489"/>
            <a:ext cx="4767580" cy="5245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35"/>
              </a:spcBef>
            </a:pP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Frankfurt,</a:t>
            </a:r>
            <a:r>
              <a:rPr sz="16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Germany</a:t>
            </a:r>
            <a:endParaRPr sz="1650">
              <a:latin typeface="Arial"/>
              <a:cs typeface="Arial"/>
            </a:endParaRPr>
          </a:p>
          <a:p>
            <a:pPr marL="2905760">
              <a:lnSpc>
                <a:spcPts val="1939"/>
              </a:lnSpc>
            </a:pPr>
            <a:r>
              <a:rPr sz="1650" b="1" spc="15" dirty="0">
                <a:solidFill>
                  <a:srgbClr val="FFFFFF"/>
                </a:solidFill>
                <a:latin typeface="Arial"/>
                <a:cs typeface="Arial"/>
              </a:rPr>
              <a:t>Bremen,</a:t>
            </a:r>
            <a:r>
              <a:rPr sz="165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b="1" spc="20" dirty="0">
                <a:solidFill>
                  <a:srgbClr val="FFFFFF"/>
                </a:solidFill>
                <a:latin typeface="Arial"/>
                <a:cs typeface="Arial"/>
              </a:rPr>
              <a:t>Germany</a:t>
            </a:r>
            <a:endParaRPr sz="16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0700" y="132073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21"/>
                </a:lnTo>
                <a:lnTo>
                  <a:pt x="9652000" y="53721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096" y="663785"/>
            <a:ext cx="7455534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Typical</a:t>
            </a:r>
            <a:r>
              <a:rPr sz="4650" spc="-40" dirty="0"/>
              <a:t> </a:t>
            </a:r>
            <a:r>
              <a:rPr sz="4650" spc="5" dirty="0"/>
              <a:t>GPS</a:t>
            </a:r>
            <a:r>
              <a:rPr sz="4650" spc="-10" dirty="0"/>
              <a:t> </a:t>
            </a:r>
            <a:r>
              <a:rPr sz="4650" dirty="0"/>
              <a:t>Ranging</a:t>
            </a:r>
            <a:r>
              <a:rPr sz="4650" spc="-10" dirty="0"/>
              <a:t> </a:t>
            </a:r>
            <a:r>
              <a:rPr sz="4650" dirty="0"/>
              <a:t>Errors</a:t>
            </a:r>
            <a:endParaRPr sz="46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90" y="1757176"/>
          <a:ext cx="8943339" cy="5011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5744">
                <a:tc>
                  <a:txBody>
                    <a:bodyPr/>
                    <a:lstStyle/>
                    <a:p>
                      <a:pPr marL="8642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r>
                        <a:rPr sz="19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SPS</a:t>
                      </a:r>
                      <a:r>
                        <a:rPr sz="1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GPS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52475" marR="368300" indent="-3759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Diffe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ential 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GPS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RTK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57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Range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Errors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7467">
                <a:tc>
                  <a:txBody>
                    <a:bodyPr/>
                    <a:lstStyle/>
                    <a:p>
                      <a:pPr marL="429895" marR="1032510" indent="-3340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Errors </a:t>
                      </a:r>
                      <a:r>
                        <a:rPr sz="19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Ephemeris</a:t>
                      </a:r>
                      <a:r>
                        <a:rPr sz="19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1900" spc="-5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Satellite</a:t>
                      </a:r>
                      <a:r>
                        <a:rPr sz="19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Clocks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0.4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-0.5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1-1.2m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516890" marR="5092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emoved 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emoved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718820" marR="7105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emoved 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emoved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467">
                <a:tc>
                  <a:txBody>
                    <a:bodyPr/>
                    <a:lstStyle/>
                    <a:p>
                      <a:pPr marL="426720" marR="831215" indent="-3308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Atmospheric Errors </a:t>
                      </a:r>
                      <a:r>
                        <a:rPr sz="1900" b="1" spc="-5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Arial MT"/>
                          <a:cs typeface="Arial MT"/>
                        </a:rPr>
                        <a:t>Ionosphere </a:t>
                      </a:r>
                      <a:r>
                        <a:rPr sz="19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00" spc="-10" dirty="0">
                          <a:latin typeface="Arial MT"/>
                          <a:cs typeface="Arial MT"/>
                        </a:rPr>
                        <a:t>Troposphere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ts val="21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0.5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5m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3355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0.2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-0.7m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60375">
                        <a:lnSpc>
                          <a:spcPts val="21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0.2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2.0m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16890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Removed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ts val="216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0.0005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.01m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16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Removed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02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b="1" spc="-3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Typical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 URE</a:t>
                      </a:r>
                      <a:r>
                        <a:rPr sz="19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Errors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1.7</a:t>
                      </a:r>
                      <a:r>
                        <a:rPr sz="18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7.0m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0.2</a:t>
                      </a:r>
                      <a:r>
                        <a:rPr sz="18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18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spc="-10" dirty="0">
                          <a:latin typeface="Arial"/>
                          <a:cs typeface="Arial"/>
                        </a:rPr>
                        <a:t>2.0m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i="1" spc="-5" dirty="0">
                          <a:latin typeface="Arial"/>
                          <a:cs typeface="Arial"/>
                        </a:rPr>
                        <a:t>0.0005-0.01m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57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b="1" spc="-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latin typeface="Arial"/>
                          <a:cs typeface="Arial"/>
                        </a:rPr>
                        <a:t>Equipment</a:t>
                      </a:r>
                      <a:r>
                        <a:rPr sz="1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5" dirty="0">
                          <a:latin typeface="Arial"/>
                          <a:cs typeface="Arial"/>
                        </a:rPr>
                        <a:t>Errors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8C9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57"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Receiver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3m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0.1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3m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most</a:t>
                      </a:r>
                      <a:r>
                        <a:rPr sz="18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emoved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57"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Arial MT"/>
                          <a:cs typeface="Arial MT"/>
                        </a:rPr>
                        <a:t>Multipath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0-10m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0-10m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Greatly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Reduced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8930" y="131645"/>
            <a:ext cx="321564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dirty="0"/>
              <a:t>Applications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1739734" y="848704"/>
            <a:ext cx="7372984" cy="671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2100" spc="5" dirty="0">
                <a:latin typeface="Arial MT"/>
                <a:cs typeface="Arial MT"/>
              </a:rPr>
              <a:t>Annual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Commerce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in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GPS</a:t>
            </a:r>
            <a:r>
              <a:rPr sz="2100" spc="5" dirty="0">
                <a:latin typeface="Arial MT"/>
                <a:cs typeface="Arial MT"/>
              </a:rPr>
              <a:t> Products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Services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&gt;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$10billion</a:t>
            </a:r>
            <a:endParaRPr sz="2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100" spc="10" dirty="0">
                <a:latin typeface="Arial MT"/>
                <a:cs typeface="Arial MT"/>
              </a:rPr>
              <a:t>&gt;200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Million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Users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508" y="1763889"/>
            <a:ext cx="1994754" cy="15309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76933" y="3294829"/>
            <a:ext cx="5878195" cy="4029075"/>
            <a:chOff x="3976933" y="3294829"/>
            <a:chExt cx="5878195" cy="40290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2445" y="3294829"/>
              <a:ext cx="1913643" cy="11862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0487" y="5389739"/>
              <a:ext cx="2449462" cy="1530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6231" y="3778249"/>
              <a:ext cx="1768475" cy="16701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2967" y="4664566"/>
              <a:ext cx="1716369" cy="26589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6933" y="3697675"/>
              <a:ext cx="1611489" cy="120861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313592" y="1683313"/>
            <a:ext cx="3583304" cy="1955800"/>
            <a:chOff x="6313592" y="1683313"/>
            <a:chExt cx="3583304" cy="19558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3592" y="1683313"/>
              <a:ext cx="2175510" cy="14575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8529" y="2408497"/>
              <a:ext cx="1487940" cy="1230223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7403" y="1763889"/>
            <a:ext cx="2477932" cy="17502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10040" y="3858757"/>
            <a:ext cx="751746" cy="130993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90616" y="5631462"/>
            <a:ext cx="2014360" cy="134290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3956" y="3858824"/>
            <a:ext cx="2175510" cy="2900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445" y="441050"/>
            <a:ext cx="8834120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3350" spc="15" dirty="0"/>
              <a:t>Precision</a:t>
            </a:r>
            <a:r>
              <a:rPr sz="3350" spc="-35" dirty="0"/>
              <a:t> </a:t>
            </a:r>
            <a:r>
              <a:rPr sz="3350" spc="15" dirty="0"/>
              <a:t>Approach</a:t>
            </a:r>
            <a:r>
              <a:rPr sz="3350" spc="-25" dirty="0"/>
              <a:t> </a:t>
            </a:r>
            <a:r>
              <a:rPr sz="3350" spc="25" dirty="0"/>
              <a:t>&amp;</a:t>
            </a:r>
            <a:r>
              <a:rPr sz="3350" spc="5" dirty="0"/>
              <a:t> </a:t>
            </a:r>
            <a:r>
              <a:rPr sz="3350" spc="10" dirty="0"/>
              <a:t>Landing</a:t>
            </a:r>
            <a:r>
              <a:rPr sz="3350" spc="-10" dirty="0"/>
              <a:t> </a:t>
            </a:r>
            <a:r>
              <a:rPr sz="3350" spc="20" dirty="0"/>
              <a:t>(SBAS&amp;GBAS)</a:t>
            </a:r>
            <a:endParaRPr sz="335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500" i="1" spc="10" dirty="0">
                <a:latin typeface="Arial"/>
                <a:cs typeface="Arial"/>
              </a:rPr>
              <a:t>Improves</a:t>
            </a:r>
            <a:r>
              <a:rPr sz="2500" i="1" spc="20" dirty="0">
                <a:latin typeface="Arial"/>
                <a:cs typeface="Arial"/>
              </a:rPr>
              <a:t> </a:t>
            </a:r>
            <a:r>
              <a:rPr sz="2500" i="1" spc="15" dirty="0">
                <a:latin typeface="Arial"/>
                <a:cs typeface="Arial"/>
              </a:rPr>
              <a:t>the</a:t>
            </a:r>
            <a:r>
              <a:rPr sz="2500" i="1" spc="5" dirty="0">
                <a:latin typeface="Arial"/>
                <a:cs typeface="Arial"/>
              </a:rPr>
              <a:t> </a:t>
            </a:r>
            <a:r>
              <a:rPr sz="2500" i="1" spc="10" dirty="0">
                <a:latin typeface="Arial"/>
                <a:cs typeface="Arial"/>
              </a:rPr>
              <a:t>accuracy,</a:t>
            </a:r>
            <a:r>
              <a:rPr sz="2500" i="1" spc="25" dirty="0">
                <a:latin typeface="Arial"/>
                <a:cs typeface="Arial"/>
              </a:rPr>
              <a:t> </a:t>
            </a:r>
            <a:r>
              <a:rPr sz="2500" i="1" spc="10" dirty="0">
                <a:latin typeface="Arial"/>
                <a:cs typeface="Arial"/>
              </a:rPr>
              <a:t>integrity</a:t>
            </a:r>
            <a:r>
              <a:rPr sz="2500" i="1" spc="25" dirty="0">
                <a:latin typeface="Arial"/>
                <a:cs typeface="Arial"/>
              </a:rPr>
              <a:t> </a:t>
            </a:r>
            <a:r>
              <a:rPr sz="2500" i="1" spc="15" dirty="0">
                <a:latin typeface="Arial"/>
                <a:cs typeface="Arial"/>
              </a:rPr>
              <a:t>and</a:t>
            </a:r>
            <a:r>
              <a:rPr sz="2500" i="1" spc="25" dirty="0">
                <a:latin typeface="Arial"/>
                <a:cs typeface="Arial"/>
              </a:rPr>
              <a:t> </a:t>
            </a:r>
            <a:r>
              <a:rPr sz="2500" i="1" spc="5" dirty="0">
                <a:latin typeface="Arial"/>
                <a:cs typeface="Arial"/>
              </a:rPr>
              <a:t>availability</a:t>
            </a:r>
            <a:r>
              <a:rPr sz="2500" i="1" spc="45" dirty="0">
                <a:latin typeface="Arial"/>
                <a:cs typeface="Arial"/>
              </a:rPr>
              <a:t> </a:t>
            </a:r>
            <a:r>
              <a:rPr sz="2500" i="1" spc="10" dirty="0">
                <a:latin typeface="Arial"/>
                <a:cs typeface="Arial"/>
              </a:rPr>
              <a:t>of</a:t>
            </a:r>
            <a:r>
              <a:rPr sz="2500" i="1" spc="25" dirty="0">
                <a:latin typeface="Arial"/>
                <a:cs typeface="Arial"/>
              </a:rPr>
              <a:t> </a:t>
            </a:r>
            <a:r>
              <a:rPr sz="2500" i="1" spc="20" dirty="0">
                <a:latin typeface="Arial"/>
                <a:cs typeface="Arial"/>
              </a:rPr>
              <a:t>GNSS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0700" y="1562455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81"/>
                </a:lnTo>
                <a:lnTo>
                  <a:pt x="9652000" y="80581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21"/>
                </a:lnTo>
                <a:lnTo>
                  <a:pt x="9652000" y="53721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36"/>
                </a:lnTo>
                <a:lnTo>
                  <a:pt x="9652000" y="13436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1042" y="1883272"/>
            <a:ext cx="4058400" cy="24589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222" y="1768869"/>
            <a:ext cx="5673725" cy="477456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545"/>
              </a:spcBef>
              <a:buSzPct val="94736"/>
              <a:buFont typeface="Arial MT"/>
              <a:buChar char="•"/>
              <a:tabLst>
                <a:tab pos="98425" algn="l"/>
              </a:tabLst>
            </a:pPr>
            <a:r>
              <a:rPr sz="1900" b="1" dirty="0">
                <a:latin typeface="Arial"/>
                <a:cs typeface="Arial"/>
              </a:rPr>
              <a:t>Efficiency</a:t>
            </a:r>
            <a:endParaRPr sz="19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51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10" dirty="0">
                <a:latin typeface="Arial MT"/>
                <a:cs typeface="Arial MT"/>
              </a:rPr>
              <a:t>More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direct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en-route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paths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53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Greater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runway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availability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52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Pre</a:t>
            </a:r>
            <a:r>
              <a:rPr sz="2100" spc="10" dirty="0">
                <a:latin typeface="Arial MT"/>
                <a:cs typeface="Arial MT"/>
              </a:rPr>
              <a:t>c</a:t>
            </a:r>
            <a:r>
              <a:rPr sz="2100" dirty="0">
                <a:latin typeface="Arial MT"/>
                <a:cs typeface="Arial MT"/>
              </a:rPr>
              <a:t>isio</a:t>
            </a:r>
            <a:r>
              <a:rPr sz="2100" spc="10" dirty="0">
                <a:latin typeface="Arial MT"/>
                <a:cs typeface="Arial MT"/>
              </a:rPr>
              <a:t>n</a:t>
            </a:r>
            <a:r>
              <a:rPr sz="2100" spc="-15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Appro</a:t>
            </a:r>
            <a:r>
              <a:rPr sz="2100" spc="15" dirty="0">
                <a:latin typeface="Arial MT"/>
                <a:cs typeface="Arial MT"/>
              </a:rPr>
              <a:t>a</a:t>
            </a:r>
            <a:r>
              <a:rPr sz="2100" spc="10" dirty="0">
                <a:latin typeface="Arial MT"/>
                <a:cs typeface="Arial MT"/>
              </a:rPr>
              <a:t>ch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for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all</a:t>
            </a:r>
            <a:r>
              <a:rPr sz="2100" spc="5" dirty="0">
                <a:latin typeface="Arial MT"/>
                <a:cs typeface="Arial MT"/>
              </a:rPr>
              <a:t> u</a:t>
            </a:r>
            <a:r>
              <a:rPr sz="2100" spc="10" dirty="0">
                <a:latin typeface="Arial MT"/>
                <a:cs typeface="Arial MT"/>
              </a:rPr>
              <a:t>s</a:t>
            </a:r>
            <a:r>
              <a:rPr sz="2100" spc="5" dirty="0">
                <a:latin typeface="Arial MT"/>
                <a:cs typeface="Arial MT"/>
              </a:rPr>
              <a:t>ers</a:t>
            </a:r>
            <a:endParaRPr sz="2100">
              <a:latin typeface="Arial MT"/>
              <a:cs typeface="Arial MT"/>
            </a:endParaRPr>
          </a:p>
          <a:p>
            <a:pPr marL="97790" indent="-85725">
              <a:lnSpc>
                <a:spcPct val="100000"/>
              </a:lnSpc>
              <a:spcBef>
                <a:spcPts val="470"/>
              </a:spcBef>
              <a:buSzPct val="94736"/>
              <a:buFont typeface="Arial MT"/>
              <a:buChar char="•"/>
              <a:tabLst>
                <a:tab pos="98425" algn="l"/>
              </a:tabLst>
            </a:pPr>
            <a:r>
              <a:rPr sz="1900" b="1" spc="-5" dirty="0">
                <a:latin typeface="Arial"/>
                <a:cs typeface="Arial"/>
              </a:rPr>
              <a:t>Cost</a:t>
            </a:r>
            <a:endParaRPr sz="19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51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Low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cost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avionics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ts val="2150"/>
              </a:lnSpc>
              <a:spcBef>
                <a:spcPts val="52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Reduction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of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ground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based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navigation</a:t>
            </a:r>
            <a:endParaRPr sz="2100">
              <a:latin typeface="Arial MT"/>
              <a:cs typeface="Arial MT"/>
            </a:endParaRPr>
          </a:p>
          <a:p>
            <a:pPr marL="495934">
              <a:lnSpc>
                <a:spcPts val="2150"/>
              </a:lnSpc>
            </a:pPr>
            <a:r>
              <a:rPr sz="2100" spc="5" dirty="0">
                <a:latin typeface="Arial MT"/>
                <a:cs typeface="Arial MT"/>
              </a:rPr>
              <a:t>aides</a:t>
            </a:r>
            <a:endParaRPr sz="2100">
              <a:latin typeface="Arial MT"/>
              <a:cs typeface="Arial MT"/>
            </a:endParaRPr>
          </a:p>
          <a:p>
            <a:pPr marL="97790" indent="-85725">
              <a:lnSpc>
                <a:spcPct val="100000"/>
              </a:lnSpc>
              <a:spcBef>
                <a:spcPts val="470"/>
              </a:spcBef>
              <a:buSzPct val="94736"/>
              <a:buFont typeface="Arial MT"/>
              <a:buChar char="•"/>
              <a:tabLst>
                <a:tab pos="98425" algn="l"/>
              </a:tabLst>
            </a:pPr>
            <a:r>
              <a:rPr sz="1900" b="1" dirty="0">
                <a:latin typeface="Arial"/>
                <a:cs typeface="Arial"/>
              </a:rPr>
              <a:t>Safety</a:t>
            </a:r>
            <a:endParaRPr sz="19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51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-10" dirty="0">
                <a:latin typeface="Arial MT"/>
                <a:cs typeface="Arial MT"/>
              </a:rPr>
              <a:t>Vertical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Guidance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for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all </a:t>
            </a:r>
            <a:r>
              <a:rPr sz="2100" spc="5" dirty="0">
                <a:latin typeface="Arial MT"/>
                <a:cs typeface="Arial MT"/>
              </a:rPr>
              <a:t>phases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of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flight</a:t>
            </a:r>
            <a:endParaRPr sz="2100">
              <a:latin typeface="Arial MT"/>
              <a:cs typeface="Arial MT"/>
            </a:endParaRPr>
          </a:p>
          <a:p>
            <a:pPr marL="1074420" lvl="2" indent="-95250">
              <a:lnSpc>
                <a:spcPct val="100000"/>
              </a:lnSpc>
              <a:spcBef>
                <a:spcPts val="525"/>
              </a:spcBef>
              <a:buSzPct val="95238"/>
              <a:buChar char="•"/>
              <a:tabLst>
                <a:tab pos="1075055" algn="l"/>
              </a:tabLst>
            </a:pPr>
            <a:r>
              <a:rPr sz="2100" dirty="0">
                <a:latin typeface="Arial MT"/>
                <a:cs typeface="Arial MT"/>
              </a:rPr>
              <a:t>takeoff,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en-route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to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precision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approach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525"/>
              </a:spcBef>
              <a:buSzPct val="95238"/>
              <a:buChar char="•"/>
              <a:tabLst>
                <a:tab pos="591185" algn="l"/>
              </a:tabLst>
            </a:pPr>
            <a:r>
              <a:rPr sz="2100" dirty="0">
                <a:latin typeface="Arial MT"/>
                <a:cs typeface="Arial MT"/>
              </a:rPr>
              <a:t>Available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at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all</a:t>
            </a:r>
            <a:r>
              <a:rPr sz="2100" spc="5" dirty="0">
                <a:latin typeface="Arial MT"/>
                <a:cs typeface="Arial MT"/>
              </a:rPr>
              <a:t> runway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poor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visibility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530"/>
              </a:spcBef>
              <a:buSzPct val="95238"/>
              <a:buChar char="•"/>
              <a:tabLst>
                <a:tab pos="591185" algn="l"/>
              </a:tabLst>
            </a:pPr>
            <a:r>
              <a:rPr sz="2100" dirty="0">
                <a:latin typeface="Arial MT"/>
                <a:cs typeface="Arial MT"/>
              </a:rPr>
              <a:t>Situational</a:t>
            </a:r>
            <a:r>
              <a:rPr sz="2100" spc="-1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Awareness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3592" y="4825784"/>
            <a:ext cx="3706425" cy="18299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19027" y="4130365"/>
            <a:ext cx="3822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Arial MT"/>
                <a:cs typeface="Arial MT"/>
              </a:rPr>
              <a:t>F</a:t>
            </a:r>
            <a:r>
              <a:rPr sz="1450" spc="20" dirty="0">
                <a:latin typeface="Arial MT"/>
                <a:cs typeface="Arial MT"/>
              </a:rPr>
              <a:t>AA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5588" y="6706195"/>
            <a:ext cx="22053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5" dirty="0">
                <a:latin typeface="Arial MT"/>
                <a:cs typeface="Arial MT"/>
              </a:rPr>
              <a:t>GA</a:t>
            </a:r>
            <a:r>
              <a:rPr sz="1450" spc="15" dirty="0">
                <a:latin typeface="Arial MT"/>
                <a:cs typeface="Arial MT"/>
              </a:rPr>
              <a:t>RMIN</a:t>
            </a:r>
            <a:r>
              <a:rPr sz="1450" spc="-9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Aircraft</a:t>
            </a:r>
            <a:r>
              <a:rPr sz="1450" spc="-3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R</a:t>
            </a:r>
            <a:r>
              <a:rPr sz="1450" spc="10" dirty="0">
                <a:latin typeface="Arial MT"/>
                <a:cs typeface="Arial MT"/>
              </a:rPr>
              <a:t>e</a:t>
            </a:r>
            <a:r>
              <a:rPr sz="1450" spc="15" dirty="0">
                <a:latin typeface="Arial MT"/>
                <a:cs typeface="Arial MT"/>
              </a:rPr>
              <a:t>c</a:t>
            </a:r>
            <a:r>
              <a:rPr sz="1450" spc="5" dirty="0">
                <a:latin typeface="Arial MT"/>
                <a:cs typeface="Arial MT"/>
              </a:rPr>
              <a:t>ei</a:t>
            </a:r>
            <a:r>
              <a:rPr sz="1450" spc="-5" dirty="0">
                <a:latin typeface="Arial MT"/>
                <a:cs typeface="Arial MT"/>
              </a:rPr>
              <a:t>v</a:t>
            </a:r>
            <a:r>
              <a:rPr sz="1450" spc="10" dirty="0">
                <a:latin typeface="Arial MT"/>
                <a:cs typeface="Arial MT"/>
              </a:rPr>
              <a:t>er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9094" y="1360271"/>
            <a:ext cx="6633606" cy="4771178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745"/>
              </a:spcBef>
              <a:buChar char="•"/>
              <a:tabLst>
                <a:tab pos="374650" algn="l"/>
                <a:tab pos="375285" algn="l"/>
              </a:tabLst>
            </a:pPr>
            <a:r>
              <a:rPr sz="2000" spc="15" dirty="0">
                <a:latin typeface="Arial MT"/>
                <a:cs typeface="Arial MT"/>
              </a:rPr>
              <a:t>Basics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of</a:t>
            </a:r>
            <a:r>
              <a:rPr sz="2000" spc="5" dirty="0">
                <a:latin typeface="Arial MT"/>
                <a:cs typeface="Arial MT"/>
              </a:rPr>
              <a:t> Satellite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Navigation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55"/>
              </a:spcBef>
              <a:buChar char="–"/>
              <a:tabLst>
                <a:tab pos="799465" algn="l"/>
              </a:tabLst>
            </a:pPr>
            <a:r>
              <a:rPr sz="2000" spc="25" dirty="0">
                <a:latin typeface="Arial MT"/>
                <a:cs typeface="Arial MT"/>
              </a:rPr>
              <a:t>GNSS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Systems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05"/>
              </a:spcBef>
              <a:buChar char="–"/>
              <a:tabLst>
                <a:tab pos="799465" algn="l"/>
              </a:tabLst>
            </a:pPr>
            <a:r>
              <a:rPr sz="2000" spc="-10" dirty="0">
                <a:latin typeface="Arial MT"/>
                <a:cs typeface="Arial MT"/>
              </a:rPr>
              <a:t>GPS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System,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Measurements,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Performance</a:t>
            </a:r>
            <a:endParaRPr sz="2000" dirty="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645"/>
              </a:spcBef>
              <a:buChar char="•"/>
              <a:tabLst>
                <a:tab pos="374650" algn="l"/>
                <a:tab pos="375285" algn="l"/>
              </a:tabLst>
            </a:pPr>
            <a:r>
              <a:rPr sz="2000" spc="10" dirty="0">
                <a:latin typeface="Arial MT"/>
                <a:cs typeface="Arial MT"/>
              </a:rPr>
              <a:t>Augmentation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Systems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55"/>
              </a:spcBef>
              <a:buChar char="–"/>
              <a:tabLst>
                <a:tab pos="799465" algn="l"/>
              </a:tabLst>
            </a:pPr>
            <a:r>
              <a:rPr sz="2000" spc="10" dirty="0">
                <a:latin typeface="Arial MT"/>
                <a:cs typeface="Arial MT"/>
              </a:rPr>
              <a:t>Differential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GPS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(DGPS)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55"/>
              </a:spcBef>
              <a:buChar char="–"/>
              <a:tabLst>
                <a:tab pos="799465" algn="l"/>
              </a:tabLst>
            </a:pPr>
            <a:r>
              <a:rPr sz="2000" spc="15" dirty="0">
                <a:latin typeface="Arial MT"/>
                <a:cs typeface="Arial MT"/>
              </a:rPr>
              <a:t>Space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Based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Augmentation</a:t>
            </a:r>
            <a:r>
              <a:rPr sz="2000" spc="20" dirty="0">
                <a:latin typeface="Arial MT"/>
                <a:cs typeface="Arial MT"/>
              </a:rPr>
              <a:t> Systems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(SBAS)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55"/>
              </a:spcBef>
              <a:buChar char="–"/>
              <a:tabLst>
                <a:tab pos="799465" algn="l"/>
              </a:tabLst>
            </a:pPr>
            <a:r>
              <a:rPr sz="2000" spc="15" dirty="0">
                <a:latin typeface="Arial MT"/>
                <a:cs typeface="Arial MT"/>
              </a:rPr>
              <a:t>Ground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Based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Augmentation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Systems</a:t>
            </a:r>
            <a:r>
              <a:rPr sz="2000" spc="15" dirty="0">
                <a:latin typeface="Arial MT"/>
                <a:cs typeface="Arial MT"/>
              </a:rPr>
              <a:t> (GBAS)</a:t>
            </a:r>
            <a:endParaRPr sz="2000" dirty="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655"/>
              </a:spcBef>
              <a:buChar char="•"/>
              <a:tabLst>
                <a:tab pos="374650" algn="l"/>
                <a:tab pos="375285" algn="l"/>
              </a:tabLst>
            </a:pPr>
            <a:r>
              <a:rPr sz="2000" spc="15" dirty="0">
                <a:latin typeface="Arial MT"/>
                <a:cs typeface="Arial MT"/>
              </a:rPr>
              <a:t>Practical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Applications</a:t>
            </a:r>
            <a:endParaRPr sz="2000" dirty="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655"/>
              </a:spcBef>
              <a:buChar char="•"/>
              <a:tabLst>
                <a:tab pos="374650" algn="l"/>
                <a:tab pos="375285" algn="l"/>
              </a:tabLst>
            </a:pPr>
            <a:r>
              <a:rPr sz="2000" spc="10" dirty="0">
                <a:latin typeface="Arial MT"/>
                <a:cs typeface="Arial MT"/>
              </a:rPr>
              <a:t>Scientific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Exploration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05"/>
              </a:spcBef>
              <a:buChar char="–"/>
              <a:tabLst>
                <a:tab pos="799465" algn="l"/>
              </a:tabLst>
            </a:pPr>
            <a:r>
              <a:rPr sz="2000" spc="-10" dirty="0">
                <a:latin typeface="Arial MT"/>
                <a:cs typeface="Arial MT"/>
              </a:rPr>
              <a:t>Ionospheric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Studies</a:t>
            </a:r>
            <a:endParaRPr sz="2000" dirty="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645"/>
              </a:spcBef>
              <a:buChar char="–"/>
              <a:tabLst>
                <a:tab pos="799465" algn="l"/>
              </a:tabLst>
            </a:pPr>
            <a:r>
              <a:rPr sz="2000" spc="15" dirty="0">
                <a:latin typeface="Arial MT"/>
                <a:cs typeface="Arial MT"/>
              </a:rPr>
              <a:t>Space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Weather</a:t>
            </a:r>
            <a:endParaRPr sz="2000" dirty="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655"/>
              </a:spcBef>
              <a:buChar char="•"/>
              <a:tabLst>
                <a:tab pos="374650" algn="l"/>
                <a:tab pos="375285" algn="l"/>
              </a:tabLst>
            </a:pPr>
            <a:r>
              <a:rPr sz="2000" spc="20" dirty="0">
                <a:latin typeface="Arial MT"/>
                <a:cs typeface="Arial MT"/>
              </a:rPr>
              <a:t>Summary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2028" y="572706"/>
            <a:ext cx="3009343" cy="7296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Outline</a:t>
            </a:r>
            <a:endParaRPr sz="4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5100" y="2787650"/>
            <a:ext cx="2447448" cy="2447448"/>
          </a:xfrm>
          <a:prstGeom prst="rect">
            <a:avLst/>
          </a:prstGeom>
          <a:ln>
            <a:solidFill>
              <a:schemeClr val="tx2">
                <a:lumMod val="10000"/>
              </a:schemeClr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48" y="1361015"/>
            <a:ext cx="6607103" cy="449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4812" y="470407"/>
            <a:ext cx="7024370" cy="1129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650" spc="-5" dirty="0"/>
              <a:t>Detroit,</a:t>
            </a:r>
            <a:r>
              <a:rPr sz="4650" spc="-35" dirty="0"/>
              <a:t> </a:t>
            </a:r>
            <a:r>
              <a:rPr sz="4650" dirty="0"/>
              <a:t>Mich.,</a:t>
            </a:r>
            <a:r>
              <a:rPr sz="4650" spc="-25" dirty="0"/>
              <a:t> </a:t>
            </a:r>
            <a:r>
              <a:rPr sz="4650" spc="5" dirty="0"/>
              <a:t>3</a:t>
            </a:r>
            <a:r>
              <a:rPr sz="4650" spc="-5" dirty="0"/>
              <a:t> </a:t>
            </a:r>
            <a:r>
              <a:rPr sz="4650" dirty="0"/>
              <a:t>Dec.</a:t>
            </a:r>
            <a:r>
              <a:rPr sz="4650" spc="-10" dirty="0"/>
              <a:t> </a:t>
            </a:r>
            <a:r>
              <a:rPr sz="4650" dirty="0"/>
              <a:t>1990</a:t>
            </a:r>
            <a:endParaRPr sz="4650"/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500" spc="15" dirty="0"/>
              <a:t>Northwest</a:t>
            </a:r>
            <a:r>
              <a:rPr sz="2500" spc="-10" dirty="0"/>
              <a:t> </a:t>
            </a:r>
            <a:r>
              <a:rPr sz="2500" spc="5" dirty="0"/>
              <a:t>Airlines</a:t>
            </a:r>
            <a:r>
              <a:rPr sz="2500" spc="25" dirty="0"/>
              <a:t> </a:t>
            </a:r>
            <a:r>
              <a:rPr sz="2500" spc="20" dirty="0"/>
              <a:t>DC-9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2127405" y="6014866"/>
            <a:ext cx="7014845" cy="622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490"/>
              </a:spcBef>
              <a:tabLst>
                <a:tab pos="3244850" algn="l"/>
              </a:tabLst>
            </a:pPr>
            <a:r>
              <a:rPr sz="2100" b="1" spc="5" dirty="0">
                <a:latin typeface="Arial"/>
                <a:cs typeface="Arial"/>
              </a:rPr>
              <a:t>DC9,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lost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in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fog,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blunders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onto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an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active</a:t>
            </a:r>
            <a:r>
              <a:rPr sz="2100" b="1" spc="10" dirty="0">
                <a:latin typeface="Arial"/>
                <a:cs typeface="Arial"/>
              </a:rPr>
              <a:t> runway</a:t>
            </a:r>
            <a:r>
              <a:rPr sz="2100" b="1" spc="-6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and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 </a:t>
            </a:r>
            <a:r>
              <a:rPr sz="2100" b="1" spc="-57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struck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by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departing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727.	</a:t>
            </a:r>
            <a:r>
              <a:rPr sz="2100" b="1" spc="10" dirty="0">
                <a:latin typeface="Arial"/>
                <a:cs typeface="Arial"/>
              </a:rPr>
              <a:t>8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dead,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22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injured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533" y="179990"/>
            <a:ext cx="8082280" cy="144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650" dirty="0"/>
              <a:t>Exxon Valdez, March </a:t>
            </a:r>
            <a:r>
              <a:rPr sz="4650" spc="-5" dirty="0"/>
              <a:t>24,</a:t>
            </a:r>
            <a:r>
              <a:rPr sz="4650" dirty="0"/>
              <a:t> </a:t>
            </a:r>
            <a:r>
              <a:rPr sz="4650" spc="-5" dirty="0"/>
              <a:t>1989</a:t>
            </a:r>
            <a:endParaRPr sz="4650"/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4650" dirty="0"/>
              <a:t>Ran</a:t>
            </a:r>
            <a:r>
              <a:rPr sz="4650" spc="-10" dirty="0"/>
              <a:t> </a:t>
            </a:r>
            <a:r>
              <a:rPr sz="4650" spc="5" dirty="0"/>
              <a:t>Aground</a:t>
            </a:r>
            <a:r>
              <a:rPr sz="4650" spc="-10" dirty="0"/>
              <a:t> </a:t>
            </a:r>
            <a:r>
              <a:rPr sz="4650" dirty="0"/>
              <a:t>on</a:t>
            </a:r>
            <a:r>
              <a:rPr sz="4650" spc="-10" dirty="0"/>
              <a:t> </a:t>
            </a:r>
            <a:r>
              <a:rPr sz="4650" dirty="0"/>
              <a:t>Bligh’s</a:t>
            </a:r>
            <a:r>
              <a:rPr sz="4650" spc="-35" dirty="0"/>
              <a:t> </a:t>
            </a:r>
            <a:r>
              <a:rPr sz="4650" spc="-5" dirty="0"/>
              <a:t>Reef</a:t>
            </a:r>
            <a:endParaRPr sz="4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721" y="1844477"/>
            <a:ext cx="6607103" cy="50329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01392" y="7031715"/>
            <a:ext cx="32365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Arial MT"/>
                <a:cs typeface="Arial MT"/>
              </a:rPr>
              <a:t>2008,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Institute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of</a:t>
            </a:r>
            <a:r>
              <a:rPr sz="1450" spc="5" dirty="0">
                <a:latin typeface="Arial MT"/>
                <a:cs typeface="Arial MT"/>
              </a:rPr>
              <a:t> Navigation,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Per</a:t>
            </a:r>
            <a:r>
              <a:rPr sz="1450" spc="2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Enge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316" y="534463"/>
            <a:ext cx="6767830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5" dirty="0"/>
              <a:t>Exxon</a:t>
            </a:r>
            <a:r>
              <a:rPr sz="4650" spc="-55" dirty="0"/>
              <a:t> </a:t>
            </a:r>
            <a:r>
              <a:rPr sz="4650" dirty="0"/>
              <a:t>Valdez</a:t>
            </a:r>
            <a:r>
              <a:rPr sz="4650" spc="-10" dirty="0"/>
              <a:t> </a:t>
            </a:r>
            <a:r>
              <a:rPr sz="4650" dirty="0"/>
              <a:t>(continued)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6801392" y="7031715"/>
            <a:ext cx="32365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0" dirty="0">
                <a:latin typeface="Arial MT"/>
                <a:cs typeface="Arial MT"/>
              </a:rPr>
              <a:t>2008,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Institute</a:t>
            </a:r>
            <a:r>
              <a:rPr sz="1450" spc="-6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of</a:t>
            </a:r>
            <a:r>
              <a:rPr sz="1450" spc="5" dirty="0">
                <a:latin typeface="Arial MT"/>
                <a:cs typeface="Arial MT"/>
              </a:rPr>
              <a:t> Navigation,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Per</a:t>
            </a:r>
            <a:r>
              <a:rPr sz="1450" spc="20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Enge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4297" y="1441537"/>
            <a:ext cx="6445954" cy="54687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61060" y="4384008"/>
            <a:ext cx="2336800" cy="683895"/>
          </a:xfrm>
          <a:prstGeom prst="rect">
            <a:avLst/>
          </a:prstGeom>
          <a:solidFill>
            <a:srgbClr val="D1D1F0"/>
          </a:solidFill>
        </p:spPr>
        <p:txBody>
          <a:bodyPr vert="horz" wrap="square" lIns="0" tIns="43180" rIns="0" bIns="0" rtlCol="0">
            <a:spAutoFit/>
          </a:bodyPr>
          <a:lstStyle/>
          <a:p>
            <a:pPr marL="97155" marR="126364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latin typeface="Arial MT"/>
                <a:cs typeface="Arial MT"/>
              </a:rPr>
              <a:t>10.8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Million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Gallons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Oil</a:t>
            </a:r>
            <a:r>
              <a:rPr sz="1900" spc="-5" dirty="0">
                <a:latin typeface="Arial MT"/>
                <a:cs typeface="Arial MT"/>
              </a:rPr>
              <a:t> Spilled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777" y="663785"/>
            <a:ext cx="377253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5" dirty="0"/>
              <a:t>Smart</a:t>
            </a:r>
            <a:r>
              <a:rPr sz="4650" spc="-114" dirty="0"/>
              <a:t> </a:t>
            </a:r>
            <a:r>
              <a:rPr sz="4650" spc="5" dirty="0"/>
              <a:t>Phones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4222742" y="2436422"/>
            <a:ext cx="5509895" cy="38944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160" indent="-37909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550" b="1" spc="-10" dirty="0">
                <a:latin typeface="Arial"/>
                <a:cs typeface="Arial"/>
              </a:rPr>
              <a:t>Smart </a:t>
            </a:r>
            <a:r>
              <a:rPr sz="2550" b="1" spc="-15" dirty="0">
                <a:latin typeface="Arial"/>
                <a:cs typeface="Arial"/>
              </a:rPr>
              <a:t>Phones</a:t>
            </a:r>
            <a:r>
              <a:rPr sz="2550" b="1" spc="-20" dirty="0">
                <a:latin typeface="Arial"/>
                <a:cs typeface="Arial"/>
              </a:rPr>
              <a:t> </a:t>
            </a:r>
            <a:r>
              <a:rPr sz="2550" b="1" spc="-10" dirty="0">
                <a:latin typeface="Arial"/>
                <a:cs typeface="Arial"/>
              </a:rPr>
              <a:t>(cell</a:t>
            </a:r>
            <a:r>
              <a:rPr sz="2550" b="1" spc="-25" dirty="0">
                <a:latin typeface="Arial"/>
                <a:cs typeface="Arial"/>
              </a:rPr>
              <a:t> </a:t>
            </a:r>
            <a:r>
              <a:rPr sz="2550" b="1" spc="-10" dirty="0">
                <a:latin typeface="Arial"/>
                <a:cs typeface="Arial"/>
              </a:rPr>
              <a:t>phone</a:t>
            </a:r>
            <a:r>
              <a:rPr sz="2550" b="1" spc="-25" dirty="0">
                <a:latin typeface="Arial"/>
                <a:cs typeface="Arial"/>
              </a:rPr>
              <a:t> </a:t>
            </a:r>
            <a:r>
              <a:rPr sz="2550" b="1" spc="-10" dirty="0">
                <a:latin typeface="Arial"/>
                <a:cs typeface="Arial"/>
              </a:rPr>
              <a:t>+ </a:t>
            </a:r>
            <a:r>
              <a:rPr sz="2550" b="1" spc="-20" dirty="0">
                <a:latin typeface="Arial"/>
                <a:cs typeface="Arial"/>
              </a:rPr>
              <a:t>PDA)</a:t>
            </a:r>
            <a:endParaRPr sz="2550">
              <a:latin typeface="Arial"/>
              <a:cs typeface="Arial"/>
            </a:endParaRPr>
          </a:p>
          <a:p>
            <a:pPr marL="695960" lvl="1" indent="-20066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6595" algn="l"/>
              </a:tabLst>
            </a:pPr>
            <a:r>
              <a:rPr sz="2500" b="1" spc="25" dirty="0">
                <a:latin typeface="Arial"/>
                <a:cs typeface="Arial"/>
              </a:rPr>
              <a:t>GPS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used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for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emergency</a:t>
            </a:r>
            <a:r>
              <a:rPr sz="2500" b="1" spc="25" dirty="0">
                <a:latin typeface="Arial"/>
                <a:cs typeface="Arial"/>
              </a:rPr>
              <a:t> </a:t>
            </a:r>
            <a:r>
              <a:rPr sz="2500" b="1" spc="10" dirty="0">
                <a:latin typeface="Arial"/>
                <a:cs typeface="Arial"/>
              </a:rPr>
              <a:t>calls</a:t>
            </a:r>
            <a:endParaRPr sz="2500">
              <a:latin typeface="Arial"/>
              <a:cs typeface="Arial"/>
            </a:endParaRPr>
          </a:p>
          <a:p>
            <a:pPr marL="695960" lvl="1" indent="-20066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6595" algn="l"/>
              </a:tabLst>
            </a:pPr>
            <a:r>
              <a:rPr sz="2500" b="1" spc="20" dirty="0">
                <a:latin typeface="Arial"/>
                <a:cs typeface="Arial"/>
              </a:rPr>
              <a:t>Emergency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location</a:t>
            </a:r>
            <a:endParaRPr sz="2500">
              <a:latin typeface="Arial"/>
              <a:cs typeface="Arial"/>
            </a:endParaRPr>
          </a:p>
          <a:p>
            <a:pPr marL="684530" lvl="1" indent="-189230">
              <a:lnSpc>
                <a:spcPts val="3000"/>
              </a:lnSpc>
              <a:spcBef>
                <a:spcPts val="45"/>
              </a:spcBef>
              <a:buFont typeface="Arial MT"/>
              <a:buChar char="•"/>
              <a:tabLst>
                <a:tab pos="685165" algn="l"/>
              </a:tabLst>
            </a:pPr>
            <a:r>
              <a:rPr sz="2500" b="1" spc="10" dirty="0">
                <a:latin typeface="Arial"/>
                <a:cs typeface="Arial"/>
              </a:rPr>
              <a:t>Applications</a:t>
            </a:r>
            <a:r>
              <a:rPr sz="2500" b="1" spc="-2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include:</a:t>
            </a:r>
            <a:endParaRPr sz="2500">
              <a:latin typeface="Arial"/>
              <a:cs typeface="Arial"/>
            </a:endParaRPr>
          </a:p>
          <a:p>
            <a:pPr marL="695960" lvl="1" indent="-200660">
              <a:lnSpc>
                <a:spcPts val="3060"/>
              </a:lnSpc>
              <a:buFont typeface="Arial MT"/>
              <a:buChar char="•"/>
              <a:tabLst>
                <a:tab pos="696595" algn="l"/>
              </a:tabLst>
            </a:pPr>
            <a:r>
              <a:rPr sz="2550" b="1" spc="-15" dirty="0">
                <a:latin typeface="Arial"/>
                <a:cs typeface="Arial"/>
              </a:rPr>
              <a:t>Basic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spc="-15" dirty="0">
                <a:latin typeface="Arial"/>
                <a:cs typeface="Arial"/>
              </a:rPr>
              <a:t>maps</a:t>
            </a:r>
            <a:endParaRPr sz="2550">
              <a:latin typeface="Arial"/>
              <a:cs typeface="Arial"/>
            </a:endParaRPr>
          </a:p>
          <a:p>
            <a:pPr marL="695960" lvl="1" indent="-20066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6595" algn="l"/>
              </a:tabLst>
            </a:pPr>
            <a:r>
              <a:rPr sz="2500" b="1" spc="-30" dirty="0">
                <a:latin typeface="Arial"/>
                <a:cs typeface="Arial"/>
              </a:rPr>
              <a:t>Turn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20" dirty="0">
                <a:latin typeface="Arial"/>
                <a:cs typeface="Arial"/>
              </a:rPr>
              <a:t>by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turn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directions</a:t>
            </a:r>
            <a:endParaRPr sz="2500">
              <a:latin typeface="Arial"/>
              <a:cs typeface="Arial"/>
            </a:endParaRPr>
          </a:p>
          <a:p>
            <a:pPr marL="695960" lvl="1" indent="-20066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6595" algn="l"/>
              </a:tabLst>
            </a:pPr>
            <a:r>
              <a:rPr sz="2500" b="1" spc="15" dirty="0">
                <a:latin typeface="Arial"/>
                <a:cs typeface="Arial"/>
              </a:rPr>
              <a:t>$200</a:t>
            </a:r>
            <a:r>
              <a:rPr sz="2500" b="1" spc="-5" dirty="0">
                <a:latin typeface="Arial"/>
                <a:cs typeface="Arial"/>
              </a:rPr>
              <a:t> </a:t>
            </a:r>
            <a:r>
              <a:rPr sz="2500" b="1" spc="20" dirty="0">
                <a:latin typeface="Arial"/>
                <a:cs typeface="Arial"/>
              </a:rPr>
              <a:t>–</a:t>
            </a:r>
            <a:r>
              <a:rPr sz="2500" b="1" spc="-15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$400</a:t>
            </a:r>
            <a:endParaRPr sz="2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•"/>
            </a:pPr>
            <a:endParaRPr sz="2600">
              <a:latin typeface="Arial"/>
              <a:cs typeface="Arial"/>
            </a:endParaRPr>
          </a:p>
          <a:p>
            <a:pPr marL="391160" indent="-379095">
              <a:lnSpc>
                <a:spcPct val="100000"/>
              </a:lnSpc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z="2550" b="1" spc="-10" dirty="0">
                <a:latin typeface="Arial"/>
                <a:cs typeface="Arial"/>
              </a:rPr>
              <a:t>Cell</a:t>
            </a:r>
            <a:r>
              <a:rPr sz="2550" b="1" spc="-30" dirty="0">
                <a:latin typeface="Arial"/>
                <a:cs typeface="Arial"/>
              </a:rPr>
              <a:t> </a:t>
            </a:r>
            <a:r>
              <a:rPr sz="2550" b="1" spc="-15" dirty="0">
                <a:latin typeface="Arial"/>
                <a:cs typeface="Arial"/>
              </a:rPr>
              <a:t>Phones</a:t>
            </a:r>
            <a:r>
              <a:rPr sz="2550" b="1" dirty="0">
                <a:latin typeface="Arial"/>
                <a:cs typeface="Arial"/>
              </a:rPr>
              <a:t> with</a:t>
            </a:r>
            <a:r>
              <a:rPr sz="2550" b="1" spc="-70" dirty="0">
                <a:latin typeface="Arial"/>
                <a:cs typeface="Arial"/>
              </a:rPr>
              <a:t> </a:t>
            </a:r>
            <a:r>
              <a:rPr sz="2550" b="1" spc="-10" dirty="0">
                <a:latin typeface="Arial"/>
                <a:cs typeface="Arial"/>
              </a:rPr>
              <a:t>GPS</a:t>
            </a:r>
            <a:r>
              <a:rPr sz="2550" b="1" spc="-25" dirty="0">
                <a:latin typeface="Arial"/>
                <a:cs typeface="Arial"/>
              </a:rPr>
              <a:t> </a:t>
            </a:r>
            <a:r>
              <a:rPr sz="2550" b="1" spc="-15" dirty="0">
                <a:latin typeface="Arial"/>
                <a:cs typeface="Arial"/>
              </a:rPr>
              <a:t>embedded</a:t>
            </a:r>
            <a:endParaRPr sz="2550">
              <a:latin typeface="Arial"/>
              <a:cs typeface="Arial"/>
            </a:endParaRPr>
          </a:p>
          <a:p>
            <a:pPr marL="609600" lvl="1" indent="-114300">
              <a:lnSpc>
                <a:spcPct val="100000"/>
              </a:lnSpc>
              <a:spcBef>
                <a:spcPts val="35"/>
              </a:spcBef>
              <a:buSzPct val="96000"/>
              <a:buFont typeface="Arial MT"/>
              <a:buChar char="•"/>
              <a:tabLst>
                <a:tab pos="610235" algn="l"/>
              </a:tabLst>
            </a:pPr>
            <a:r>
              <a:rPr sz="2500" b="1" spc="20" dirty="0">
                <a:latin typeface="Arial"/>
                <a:cs typeface="Arial"/>
              </a:rPr>
              <a:t>Mostly</a:t>
            </a:r>
            <a:r>
              <a:rPr sz="2500" b="1" spc="-30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for</a:t>
            </a:r>
            <a:r>
              <a:rPr sz="2500" b="1" spc="-20" dirty="0">
                <a:latin typeface="Arial"/>
                <a:cs typeface="Arial"/>
              </a:rPr>
              <a:t> E911</a:t>
            </a:r>
            <a:r>
              <a:rPr sz="2500" b="1" spc="10" dirty="0">
                <a:latin typeface="Arial"/>
                <a:cs typeface="Arial"/>
              </a:rPr>
              <a:t> calls</a:t>
            </a:r>
            <a:r>
              <a:rPr sz="2500" b="1" dirty="0">
                <a:latin typeface="Arial"/>
                <a:cs typeface="Arial"/>
              </a:rPr>
              <a:t> </a:t>
            </a:r>
            <a:r>
              <a:rPr sz="2500" b="1" spc="15" dirty="0">
                <a:latin typeface="Arial"/>
                <a:cs typeface="Arial"/>
              </a:rPr>
              <a:t>only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446" y="2024143"/>
            <a:ext cx="3399636" cy="22121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978" y="4583993"/>
            <a:ext cx="2014360" cy="209493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0700" y="1562455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81"/>
                </a:lnTo>
                <a:lnTo>
                  <a:pt x="9652000" y="80581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21"/>
                </a:lnTo>
                <a:lnTo>
                  <a:pt x="9652000" y="53721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36"/>
                </a:lnTo>
                <a:lnTo>
                  <a:pt x="9652000" y="13436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587" y="663785"/>
            <a:ext cx="856678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Scientific</a:t>
            </a:r>
            <a:r>
              <a:rPr sz="4650" spc="-45" dirty="0"/>
              <a:t> </a:t>
            </a:r>
            <a:r>
              <a:rPr sz="4650" dirty="0"/>
              <a:t>Exploration</a:t>
            </a:r>
            <a:r>
              <a:rPr sz="4650" spc="-15" dirty="0"/>
              <a:t> </a:t>
            </a:r>
            <a:r>
              <a:rPr sz="4650" dirty="0"/>
              <a:t>with</a:t>
            </a:r>
            <a:r>
              <a:rPr sz="4650" spc="5" dirty="0"/>
              <a:t> </a:t>
            </a:r>
            <a:r>
              <a:rPr sz="4650" spc="-5" dirty="0"/>
              <a:t>GNSS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757371" y="2028635"/>
            <a:ext cx="6964680" cy="466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70180">
              <a:lnSpc>
                <a:spcPct val="100000"/>
              </a:lnSpc>
              <a:spcBef>
                <a:spcPts val="105"/>
              </a:spcBef>
              <a:buSzPct val="97368"/>
              <a:buChar char="•"/>
              <a:tabLst>
                <a:tab pos="182880" algn="l"/>
              </a:tabLst>
            </a:pPr>
            <a:r>
              <a:rPr sz="3800" dirty="0">
                <a:latin typeface="Arial MT"/>
                <a:cs typeface="Arial MT"/>
              </a:rPr>
              <a:t>Seismic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monitoring</a:t>
            </a:r>
            <a:r>
              <a:rPr sz="3800" spc="-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&amp;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prediction</a:t>
            </a:r>
            <a:endParaRPr sz="38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10"/>
              </a:spcBef>
              <a:buSzPct val="97368"/>
              <a:buChar char="•"/>
              <a:tabLst>
                <a:tab pos="182880" algn="l"/>
              </a:tabLst>
            </a:pPr>
            <a:r>
              <a:rPr sz="3800" spc="-35" dirty="0">
                <a:latin typeface="Arial MT"/>
                <a:cs typeface="Arial MT"/>
              </a:rPr>
              <a:t>Volcano</a:t>
            </a:r>
            <a:r>
              <a:rPr sz="3800" spc="-4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monitoring</a:t>
            </a:r>
            <a:endParaRPr sz="38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10"/>
              </a:spcBef>
              <a:buSzPct val="97368"/>
              <a:buChar char="•"/>
              <a:tabLst>
                <a:tab pos="182880" algn="l"/>
              </a:tabLst>
            </a:pPr>
            <a:r>
              <a:rPr sz="3800" dirty="0">
                <a:latin typeface="Arial MT"/>
                <a:cs typeface="Arial MT"/>
              </a:rPr>
              <a:t>Climate</a:t>
            </a:r>
            <a:r>
              <a:rPr sz="3800" spc="-65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change</a:t>
            </a:r>
            <a:endParaRPr sz="38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SzPct val="97368"/>
              <a:buChar char="•"/>
              <a:tabLst>
                <a:tab pos="182880" algn="l"/>
              </a:tabLst>
            </a:pPr>
            <a:r>
              <a:rPr sz="3800" dirty="0">
                <a:latin typeface="Arial MT"/>
                <a:cs typeface="Arial MT"/>
              </a:rPr>
              <a:t>Gravity</a:t>
            </a:r>
            <a:r>
              <a:rPr sz="3800" spc="-5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fields</a:t>
            </a:r>
            <a:endParaRPr sz="3800">
              <a:latin typeface="Arial MT"/>
              <a:cs typeface="Arial MT"/>
            </a:endParaRPr>
          </a:p>
          <a:p>
            <a:pPr marL="182245" indent="-170180">
              <a:lnSpc>
                <a:spcPct val="100000"/>
              </a:lnSpc>
              <a:spcBef>
                <a:spcPts val="10"/>
              </a:spcBef>
              <a:buSzPct val="97368"/>
              <a:buChar char="•"/>
              <a:tabLst>
                <a:tab pos="182880" algn="l"/>
              </a:tabLst>
            </a:pPr>
            <a:r>
              <a:rPr sz="3800" dirty="0">
                <a:latin typeface="Arial MT"/>
                <a:cs typeface="Arial MT"/>
              </a:rPr>
              <a:t>Atmospheric</a:t>
            </a:r>
            <a:r>
              <a:rPr sz="3800" spc="-4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science</a:t>
            </a:r>
            <a:endParaRPr sz="3800">
              <a:latin typeface="Arial MT"/>
              <a:cs typeface="Arial MT"/>
            </a:endParaRPr>
          </a:p>
          <a:p>
            <a:pPr marL="796925" lvl="1" indent="-301625">
              <a:lnSpc>
                <a:spcPct val="100000"/>
              </a:lnSpc>
              <a:spcBef>
                <a:spcPts val="10"/>
              </a:spcBef>
              <a:buChar char="•"/>
              <a:tabLst>
                <a:tab pos="797560" algn="l"/>
              </a:tabLst>
            </a:pPr>
            <a:r>
              <a:rPr sz="3800" dirty="0">
                <a:latin typeface="Arial MT"/>
                <a:cs typeface="Arial MT"/>
              </a:rPr>
              <a:t>ground</a:t>
            </a:r>
            <a:r>
              <a:rPr sz="3800" spc="-35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water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vapor</a:t>
            </a:r>
            <a:endParaRPr sz="3800">
              <a:latin typeface="Arial MT"/>
              <a:cs typeface="Arial MT"/>
            </a:endParaRPr>
          </a:p>
          <a:p>
            <a:pPr marL="796925" lvl="1" indent="-301625">
              <a:lnSpc>
                <a:spcPct val="100000"/>
              </a:lnSpc>
              <a:spcBef>
                <a:spcPts val="10"/>
              </a:spcBef>
              <a:buChar char="•"/>
              <a:tabLst>
                <a:tab pos="797560" algn="l"/>
              </a:tabLst>
            </a:pPr>
            <a:r>
              <a:rPr sz="3800" dirty="0">
                <a:latin typeface="Arial MT"/>
                <a:cs typeface="Arial MT"/>
              </a:rPr>
              <a:t>the</a:t>
            </a:r>
            <a:r>
              <a:rPr sz="3800" spc="-20" dirty="0">
                <a:latin typeface="Arial MT"/>
                <a:cs typeface="Arial MT"/>
              </a:rPr>
              <a:t> </a:t>
            </a:r>
            <a:r>
              <a:rPr sz="3800" spc="-5" dirty="0">
                <a:latin typeface="Arial MT"/>
                <a:cs typeface="Arial MT"/>
              </a:rPr>
              <a:t>ionosphere</a:t>
            </a:r>
            <a:endParaRPr sz="3800">
              <a:latin typeface="Arial MT"/>
              <a:cs typeface="Arial MT"/>
            </a:endParaRPr>
          </a:p>
          <a:p>
            <a:pPr marL="796925" lvl="1" indent="-301625">
              <a:lnSpc>
                <a:spcPct val="100000"/>
              </a:lnSpc>
              <a:spcBef>
                <a:spcPts val="10"/>
              </a:spcBef>
              <a:buChar char="•"/>
              <a:tabLst>
                <a:tab pos="797560" algn="l"/>
              </a:tabLst>
            </a:pPr>
            <a:r>
              <a:rPr sz="3800" dirty="0">
                <a:latin typeface="Arial MT"/>
                <a:cs typeface="Arial MT"/>
              </a:rPr>
              <a:t>space</a:t>
            </a:r>
            <a:r>
              <a:rPr sz="3800" spc="-30" dirty="0">
                <a:latin typeface="Arial MT"/>
                <a:cs typeface="Arial MT"/>
              </a:rPr>
              <a:t> </a:t>
            </a:r>
            <a:r>
              <a:rPr sz="3800" dirty="0">
                <a:latin typeface="Arial MT"/>
                <a:cs typeface="Arial MT"/>
              </a:rPr>
              <a:t>weather</a:t>
            </a:r>
            <a:endParaRPr sz="3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2445" y="4259782"/>
            <a:ext cx="3706425" cy="192056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0700" y="164303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47"/>
                </a:moveTo>
                <a:lnTo>
                  <a:pt x="0" y="26847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47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4977" y="2408483"/>
            <a:ext cx="4753891" cy="33270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3244" y="453889"/>
            <a:ext cx="7288530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Ionospheric</a:t>
            </a:r>
            <a:r>
              <a:rPr sz="4650" spc="-40" dirty="0"/>
              <a:t> </a:t>
            </a:r>
            <a:r>
              <a:rPr sz="4650" dirty="0"/>
              <a:t>Effects</a:t>
            </a:r>
            <a:r>
              <a:rPr sz="4650" spc="-5" dirty="0"/>
              <a:t> </a:t>
            </a:r>
            <a:r>
              <a:rPr sz="4650" dirty="0"/>
              <a:t>on </a:t>
            </a:r>
            <a:r>
              <a:rPr sz="4650" spc="-5" dirty="0"/>
              <a:t>GPS</a:t>
            </a:r>
            <a:endParaRPr sz="4650"/>
          </a:p>
        </p:txBody>
      </p:sp>
      <p:sp>
        <p:nvSpPr>
          <p:cNvPr id="4" name="object 4"/>
          <p:cNvSpPr txBox="1"/>
          <p:nvPr/>
        </p:nvSpPr>
        <p:spPr>
          <a:xfrm>
            <a:off x="676797" y="2160240"/>
            <a:ext cx="4266565" cy="379730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1245"/>
              </a:spcBef>
              <a:buSzPct val="94736"/>
              <a:buFont typeface="Arial MT"/>
              <a:buChar char="•"/>
              <a:tabLst>
                <a:tab pos="98425" algn="l"/>
              </a:tabLst>
            </a:pPr>
            <a:r>
              <a:rPr sz="1900" b="1" dirty="0">
                <a:latin typeface="Arial"/>
                <a:cs typeface="Arial"/>
              </a:rPr>
              <a:t>TEC</a:t>
            </a:r>
            <a:endParaRPr sz="1900">
              <a:latin typeface="Arial"/>
              <a:cs typeface="Arial"/>
            </a:endParaRPr>
          </a:p>
          <a:p>
            <a:pPr marL="581025" lvl="1" indent="-85725">
              <a:lnSpc>
                <a:spcPct val="100000"/>
              </a:lnSpc>
              <a:spcBef>
                <a:spcPts val="1145"/>
              </a:spcBef>
              <a:buSzPct val="94736"/>
              <a:buChar char="•"/>
              <a:tabLst>
                <a:tab pos="581660" algn="l"/>
              </a:tabLst>
            </a:pPr>
            <a:r>
              <a:rPr sz="1900" spc="-5" dirty="0">
                <a:latin typeface="Arial MT"/>
                <a:cs typeface="Arial MT"/>
              </a:rPr>
              <a:t>Induces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Range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Errors</a:t>
            </a:r>
            <a:endParaRPr sz="1900">
              <a:latin typeface="Arial MT"/>
              <a:cs typeface="Arial MT"/>
            </a:endParaRPr>
          </a:p>
          <a:p>
            <a:pPr marL="495934" marR="5080" lvl="1">
              <a:lnSpc>
                <a:spcPct val="100000"/>
              </a:lnSpc>
              <a:spcBef>
                <a:spcPts val="1145"/>
              </a:spcBef>
              <a:buSzPct val="94736"/>
              <a:buChar char="•"/>
              <a:tabLst>
                <a:tab pos="581660" algn="l"/>
              </a:tabLst>
            </a:pPr>
            <a:r>
              <a:rPr sz="1900" spc="-5" dirty="0">
                <a:latin typeface="Arial MT"/>
                <a:cs typeface="Arial MT"/>
              </a:rPr>
              <a:t>Highly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variable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with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location,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time,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season,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magnetic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 solar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activity</a:t>
            </a:r>
            <a:endParaRPr sz="1900">
              <a:latin typeface="Arial MT"/>
              <a:cs typeface="Arial MT"/>
            </a:endParaRPr>
          </a:p>
          <a:p>
            <a:pPr marL="97790" indent="-85725">
              <a:lnSpc>
                <a:spcPct val="100000"/>
              </a:lnSpc>
              <a:spcBef>
                <a:spcPts val="1155"/>
              </a:spcBef>
              <a:buSzPct val="94736"/>
              <a:buFont typeface="Arial MT"/>
              <a:buChar char="•"/>
              <a:tabLst>
                <a:tab pos="98425" algn="l"/>
              </a:tabLst>
            </a:pPr>
            <a:r>
              <a:rPr sz="1900" b="1" dirty="0">
                <a:latin typeface="Arial"/>
                <a:cs typeface="Arial"/>
              </a:rPr>
              <a:t>Scintillation</a:t>
            </a:r>
            <a:endParaRPr sz="1900">
              <a:latin typeface="Arial"/>
              <a:cs typeface="Arial"/>
            </a:endParaRPr>
          </a:p>
          <a:p>
            <a:pPr marL="495934" marR="220345" lvl="1">
              <a:lnSpc>
                <a:spcPct val="100000"/>
              </a:lnSpc>
              <a:spcBef>
                <a:spcPts val="1145"/>
              </a:spcBef>
              <a:buSzPct val="94736"/>
              <a:buChar char="•"/>
              <a:tabLst>
                <a:tab pos="646430" algn="l"/>
              </a:tabLst>
            </a:pPr>
            <a:r>
              <a:rPr sz="1900" spc="-5" dirty="0">
                <a:latin typeface="Arial MT"/>
                <a:cs typeface="Arial MT"/>
              </a:rPr>
              <a:t>Induces rapid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changes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 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amplitude and phase of incoming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signal</a:t>
            </a:r>
            <a:endParaRPr sz="1900">
              <a:latin typeface="Arial MT"/>
              <a:cs typeface="Arial MT"/>
            </a:endParaRPr>
          </a:p>
          <a:p>
            <a:pPr marL="495934" marR="55880" lvl="1">
              <a:lnSpc>
                <a:spcPct val="100000"/>
              </a:lnSpc>
              <a:spcBef>
                <a:spcPts val="1155"/>
              </a:spcBef>
              <a:buSzPct val="94736"/>
              <a:buChar char="•"/>
              <a:tabLst>
                <a:tab pos="581660" algn="l"/>
              </a:tabLst>
            </a:pPr>
            <a:r>
              <a:rPr sz="1900" spc="-5" dirty="0">
                <a:latin typeface="Arial MT"/>
                <a:cs typeface="Arial MT"/>
              </a:rPr>
              <a:t>Can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induce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cycle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slips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loss of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lock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that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degrade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performance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00" y="132073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21"/>
                </a:lnTo>
                <a:lnTo>
                  <a:pt x="9652000" y="53721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8318" y="1280442"/>
            <a:ext cx="5416213" cy="5961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4586" y="500675"/>
            <a:ext cx="751776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dirty="0"/>
              <a:t>The </a:t>
            </a:r>
            <a:r>
              <a:rPr sz="2950" spc="-5" dirty="0"/>
              <a:t>LISN</a:t>
            </a:r>
            <a:r>
              <a:rPr sz="2950" dirty="0"/>
              <a:t> Network</a:t>
            </a:r>
            <a:r>
              <a:rPr sz="2950" spc="25" dirty="0"/>
              <a:t> </a:t>
            </a:r>
            <a:r>
              <a:rPr sz="2950" dirty="0"/>
              <a:t>using </a:t>
            </a:r>
            <a:r>
              <a:rPr sz="2950" spc="5" dirty="0"/>
              <a:t>&gt;75</a:t>
            </a:r>
            <a:r>
              <a:rPr sz="2950" dirty="0"/>
              <a:t> GPS</a:t>
            </a:r>
            <a:r>
              <a:rPr sz="2950" spc="5" dirty="0"/>
              <a:t> </a:t>
            </a:r>
            <a:r>
              <a:rPr sz="2950" dirty="0"/>
              <a:t>Receivers</a:t>
            </a:r>
            <a:endParaRPr sz="29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408" y="731468"/>
            <a:ext cx="8835390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b="1" spc="5" dirty="0">
                <a:solidFill>
                  <a:srgbClr val="C00000"/>
                </a:solidFill>
                <a:latin typeface="Arial"/>
                <a:cs typeface="Arial"/>
              </a:rPr>
              <a:t>GNSS</a:t>
            </a:r>
            <a:r>
              <a:rPr sz="3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for</a:t>
            </a:r>
            <a:r>
              <a:rPr sz="3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Scientific</a:t>
            </a:r>
            <a:r>
              <a:rPr sz="3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Research</a:t>
            </a:r>
            <a:r>
              <a:rPr sz="3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3800" b="1" spc="-5" dirty="0">
                <a:solidFill>
                  <a:srgbClr val="C00000"/>
                </a:solidFill>
                <a:latin typeface="Arial"/>
                <a:cs typeface="Arial"/>
              </a:rPr>
              <a:t> Africa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096" y="2621509"/>
            <a:ext cx="5276978" cy="35483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3956" y="2304408"/>
            <a:ext cx="3625850" cy="4052570"/>
          </a:xfrm>
          <a:prstGeom prst="rect">
            <a:avLst/>
          </a:prstGeom>
          <a:solidFill>
            <a:srgbClr val="333399">
              <a:alpha val="45098"/>
            </a:srgbClr>
          </a:solidFill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900" dirty="0">
                <a:latin typeface="Arial MT"/>
                <a:cs typeface="Arial MT"/>
              </a:rPr>
              <a:t>Africa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has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most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challenging</a:t>
            </a:r>
            <a:endParaRPr sz="19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Arial MT"/>
                <a:cs typeface="Arial MT"/>
              </a:rPr>
              <a:t>ionosphere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1145"/>
              </a:spcBef>
            </a:pPr>
            <a:r>
              <a:rPr sz="1900" dirty="0">
                <a:latin typeface="Arial MT"/>
                <a:cs typeface="Arial MT"/>
              </a:rPr>
              <a:t>Strong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latitudinal gradients</a:t>
            </a:r>
            <a:endParaRPr sz="1900">
              <a:latin typeface="Arial MT"/>
              <a:cs typeface="Arial MT"/>
            </a:endParaRPr>
          </a:p>
          <a:p>
            <a:pPr marL="96520" marR="408940">
              <a:lnSpc>
                <a:spcPct val="100000"/>
              </a:lnSpc>
              <a:spcBef>
                <a:spcPts val="1150"/>
              </a:spcBef>
            </a:pPr>
            <a:r>
              <a:rPr sz="1900" dirty="0">
                <a:latin typeface="Arial MT"/>
                <a:cs typeface="Arial MT"/>
              </a:rPr>
              <a:t>Within </a:t>
            </a:r>
            <a:r>
              <a:rPr sz="1900" spc="-5" dirty="0">
                <a:latin typeface="Arial MT"/>
                <a:cs typeface="Arial MT"/>
              </a:rPr>
              <a:t>northern and southern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anomaly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peaks</a:t>
            </a:r>
            <a:endParaRPr sz="1900">
              <a:latin typeface="Arial MT"/>
              <a:cs typeface="Arial MT"/>
            </a:endParaRPr>
          </a:p>
          <a:p>
            <a:pPr marL="96520" marR="706755">
              <a:lnSpc>
                <a:spcPct val="100000"/>
              </a:lnSpc>
              <a:spcBef>
                <a:spcPts val="1150"/>
              </a:spcBef>
            </a:pPr>
            <a:r>
              <a:rPr sz="1900" spc="-5" dirty="0">
                <a:latin typeface="Arial MT"/>
                <a:cs typeface="Arial MT"/>
              </a:rPr>
              <a:t>Covers 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wide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longitudinal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region</a:t>
            </a:r>
            <a:endParaRPr sz="1900">
              <a:latin typeface="Arial MT"/>
              <a:cs typeface="Arial MT"/>
            </a:endParaRPr>
          </a:p>
          <a:p>
            <a:pPr marL="96520" marR="180340" algn="just">
              <a:lnSpc>
                <a:spcPct val="100000"/>
              </a:lnSpc>
              <a:spcBef>
                <a:spcPts val="1150"/>
              </a:spcBef>
            </a:pPr>
            <a:r>
              <a:rPr sz="1900" spc="-5" dirty="0">
                <a:latin typeface="Arial MT"/>
                <a:cs typeface="Arial MT"/>
              </a:rPr>
              <a:t>Depletions and scintillation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are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potentially </a:t>
            </a:r>
            <a:r>
              <a:rPr sz="1900" dirty="0">
                <a:latin typeface="Arial MT"/>
                <a:cs typeface="Arial MT"/>
              </a:rPr>
              <a:t>the </a:t>
            </a:r>
            <a:r>
              <a:rPr sz="1900" spc="-10" dirty="0">
                <a:latin typeface="Arial MT"/>
                <a:cs typeface="Arial MT"/>
              </a:rPr>
              <a:t>worst </a:t>
            </a:r>
            <a:r>
              <a:rPr sz="1900" spc="-5" dirty="0">
                <a:latin typeface="Arial MT"/>
                <a:cs typeface="Arial MT"/>
              </a:rPr>
              <a:t>conditions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worldwide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3082" y="2208182"/>
            <a:ext cx="29044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" dirty="0">
                <a:latin typeface="Arial MT"/>
                <a:cs typeface="Arial MT"/>
              </a:rPr>
              <a:t>The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spc="-15" dirty="0">
                <a:latin typeface="Arial MT"/>
                <a:cs typeface="Arial MT"/>
              </a:rPr>
              <a:t>Worldwide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Ionosphere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0700" y="1643036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68"/>
                </a:lnTo>
                <a:lnTo>
                  <a:pt x="9652000" y="80568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47"/>
                </a:moveTo>
                <a:lnTo>
                  <a:pt x="0" y="26847"/>
                </a:lnTo>
                <a:lnTo>
                  <a:pt x="0" y="53708"/>
                </a:lnTo>
                <a:lnTo>
                  <a:pt x="9652000" y="53708"/>
                </a:lnTo>
                <a:lnTo>
                  <a:pt x="9652000" y="26847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23"/>
                </a:lnTo>
                <a:lnTo>
                  <a:pt x="9652000" y="13423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997" y="373368"/>
            <a:ext cx="781812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dirty="0"/>
              <a:t>Ionospheric</a:t>
            </a:r>
            <a:r>
              <a:rPr sz="4650" spc="-40" dirty="0"/>
              <a:t> </a:t>
            </a:r>
            <a:r>
              <a:rPr sz="4650" dirty="0"/>
              <a:t>Monitors</a:t>
            </a:r>
            <a:r>
              <a:rPr sz="4650" spc="-5" dirty="0"/>
              <a:t> </a:t>
            </a:r>
            <a:r>
              <a:rPr sz="4650" dirty="0"/>
              <a:t>in</a:t>
            </a:r>
            <a:r>
              <a:rPr sz="4650" spc="-5" dirty="0"/>
              <a:t> </a:t>
            </a:r>
            <a:r>
              <a:rPr sz="4650" dirty="0"/>
              <a:t>Africa</a:t>
            </a:r>
            <a:endParaRPr sz="4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700" y="1441591"/>
            <a:ext cx="4372357" cy="53179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4209" y="1652025"/>
            <a:ext cx="3482975" cy="151384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155"/>
              </a:spcBef>
              <a:buClr>
                <a:srgbClr val="006600"/>
              </a:buClr>
              <a:buSzPct val="121212"/>
              <a:buFont typeface="Wingdings"/>
              <a:buChar char=""/>
              <a:tabLst>
                <a:tab pos="253365" algn="l"/>
              </a:tabLst>
            </a:pPr>
            <a:r>
              <a:rPr sz="1650" spc="15" dirty="0">
                <a:latin typeface="Arial MT"/>
                <a:cs typeface="Arial MT"/>
              </a:rPr>
              <a:t>13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units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of </a:t>
            </a:r>
            <a:r>
              <a:rPr sz="1650" spc="20" dirty="0">
                <a:latin typeface="Arial MT"/>
                <a:cs typeface="Arial MT"/>
              </a:rPr>
              <a:t>MAGDAS</a:t>
            </a:r>
            <a:endParaRPr sz="165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525"/>
              </a:spcBef>
              <a:buClr>
                <a:srgbClr val="006600"/>
              </a:buClr>
              <a:buSzPct val="121212"/>
              <a:buFont typeface="Wingdings"/>
              <a:buChar char=""/>
              <a:tabLst>
                <a:tab pos="253365" algn="l"/>
              </a:tabLst>
            </a:pPr>
            <a:r>
              <a:rPr sz="1650" spc="20" dirty="0">
                <a:latin typeface="Arial MT"/>
                <a:cs typeface="Arial MT"/>
              </a:rPr>
              <a:t>7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units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of</a:t>
            </a:r>
            <a:r>
              <a:rPr sz="1650" spc="20" dirty="0">
                <a:latin typeface="Arial MT"/>
                <a:cs typeface="Arial MT"/>
              </a:rPr>
              <a:t> GPS </a:t>
            </a:r>
            <a:r>
              <a:rPr sz="1650" spc="10" dirty="0">
                <a:latin typeface="Arial MT"/>
                <a:cs typeface="Arial MT"/>
              </a:rPr>
              <a:t>including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spc="20" dirty="0">
                <a:latin typeface="Arial MT"/>
                <a:cs typeface="Arial MT"/>
              </a:rPr>
              <a:t>SCINDA,</a:t>
            </a:r>
            <a:endParaRPr sz="165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525"/>
              </a:spcBef>
              <a:buClr>
                <a:srgbClr val="006600"/>
              </a:buClr>
              <a:buSzPct val="121212"/>
              <a:buFont typeface="Wingdings"/>
              <a:buChar char=""/>
              <a:tabLst>
                <a:tab pos="253365" algn="l"/>
              </a:tabLst>
            </a:pPr>
            <a:r>
              <a:rPr sz="1650" spc="20" dirty="0">
                <a:latin typeface="Arial MT"/>
                <a:cs typeface="Arial MT"/>
              </a:rPr>
              <a:t>4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units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of</a:t>
            </a:r>
            <a:r>
              <a:rPr sz="1650" spc="-75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AWESOME</a:t>
            </a:r>
            <a:endParaRPr sz="1650">
              <a:latin typeface="Arial MT"/>
              <a:cs typeface="Arial MT"/>
            </a:endParaRPr>
          </a:p>
          <a:p>
            <a:pPr marL="252729" indent="-240665">
              <a:lnSpc>
                <a:spcPct val="100000"/>
              </a:lnSpc>
              <a:spcBef>
                <a:spcPts val="525"/>
              </a:spcBef>
              <a:buClr>
                <a:srgbClr val="006600"/>
              </a:buClr>
              <a:buSzPct val="121212"/>
              <a:buFont typeface="Wingdings"/>
              <a:buChar char=""/>
              <a:tabLst>
                <a:tab pos="253365" algn="l"/>
              </a:tabLst>
            </a:pPr>
            <a:r>
              <a:rPr sz="1650" spc="15" dirty="0">
                <a:latin typeface="Arial MT"/>
                <a:cs typeface="Arial MT"/>
              </a:rPr>
              <a:t>20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units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10" dirty="0">
                <a:latin typeface="Arial MT"/>
                <a:cs typeface="Arial MT"/>
              </a:rPr>
              <a:t>of </a:t>
            </a:r>
            <a:r>
              <a:rPr sz="1650" spc="20" dirty="0">
                <a:latin typeface="Arial MT"/>
                <a:cs typeface="Arial MT"/>
              </a:rPr>
              <a:t>SID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monitors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382" y="3456019"/>
            <a:ext cx="4431665" cy="1277620"/>
          </a:xfrm>
          <a:prstGeom prst="rect">
            <a:avLst/>
          </a:prstGeom>
          <a:solidFill>
            <a:srgbClr val="3333FF"/>
          </a:solidFill>
        </p:spPr>
        <p:txBody>
          <a:bodyPr vert="horz" wrap="square" lIns="0" tIns="46355" rIns="0" bIns="0" rtlCol="0">
            <a:spAutoFit/>
          </a:bodyPr>
          <a:lstStyle/>
          <a:p>
            <a:pPr marL="208915" marR="199390" algn="ctr">
              <a:lnSpc>
                <a:spcPct val="100000"/>
              </a:lnSpc>
              <a:spcBef>
                <a:spcPts val="365"/>
              </a:spcBef>
            </a:pP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obtained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facilities</a:t>
            </a:r>
            <a:r>
              <a:rPr sz="19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1900" spc="-5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being used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improve</a:t>
            </a:r>
            <a:r>
              <a:rPr sz="1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space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weather</a:t>
            </a:r>
            <a:r>
              <a:rPr sz="19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as it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affects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 performance</a:t>
            </a:r>
            <a:r>
              <a:rPr sz="19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 MT"/>
                <a:cs typeface="Arial MT"/>
              </a:rPr>
              <a:t>GNSS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797" y="5097580"/>
            <a:ext cx="4481830" cy="1186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 MT"/>
                <a:cs typeface="Arial MT"/>
              </a:rPr>
              <a:t>Additional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monitors: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 MT"/>
                <a:cs typeface="Arial MT"/>
              </a:rPr>
              <a:t>3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units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GPS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from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–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dirty="0">
                <a:latin typeface="Arial MT"/>
                <a:cs typeface="Arial MT"/>
              </a:rPr>
              <a:t>More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planned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under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ICTP/BC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partnership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Arial MT"/>
                <a:cs typeface="Arial MT"/>
              </a:rPr>
              <a:t>Ionosondes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planned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5648" y="6791604"/>
            <a:ext cx="339090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i="1" spc="10" dirty="0">
                <a:latin typeface="Arial"/>
                <a:cs typeface="Arial"/>
              </a:rPr>
              <a:t>Based</a:t>
            </a:r>
            <a:r>
              <a:rPr sz="1250" i="1" spc="-40" dirty="0">
                <a:latin typeface="Arial"/>
                <a:cs typeface="Arial"/>
              </a:rPr>
              <a:t> </a:t>
            </a:r>
            <a:r>
              <a:rPr sz="1250" i="1" spc="10" dirty="0">
                <a:latin typeface="Arial"/>
                <a:cs typeface="Arial"/>
              </a:rPr>
              <a:t>on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presentation</a:t>
            </a:r>
            <a:r>
              <a:rPr sz="1250" i="1" spc="-55" dirty="0">
                <a:latin typeface="Arial"/>
                <a:cs typeface="Arial"/>
              </a:rPr>
              <a:t> </a:t>
            </a:r>
            <a:r>
              <a:rPr sz="1250" i="1" spc="10" dirty="0">
                <a:latin typeface="Arial"/>
                <a:cs typeface="Arial"/>
              </a:rPr>
              <a:t>by</a:t>
            </a:r>
            <a:r>
              <a:rPr sz="1250" i="1" dirty="0">
                <a:latin typeface="Arial"/>
                <a:cs typeface="Arial"/>
              </a:rPr>
              <a:t> </a:t>
            </a:r>
            <a:r>
              <a:rPr sz="1250" i="1" spc="-15" dirty="0">
                <a:latin typeface="Arial"/>
                <a:cs typeface="Arial"/>
              </a:rPr>
              <a:t>Dr.</a:t>
            </a:r>
            <a:r>
              <a:rPr sz="1250" i="1" spc="35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Rabiu</a:t>
            </a:r>
            <a:r>
              <a:rPr sz="1250" i="1" spc="-10" dirty="0">
                <a:latin typeface="Arial"/>
                <a:cs typeface="Arial"/>
              </a:rPr>
              <a:t> </a:t>
            </a:r>
            <a:r>
              <a:rPr sz="1250" i="1" spc="5" dirty="0">
                <a:latin typeface="Arial"/>
                <a:cs typeface="Arial"/>
              </a:rPr>
              <a:t>Babatunde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9092" y="328246"/>
            <a:ext cx="7865109" cy="995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135"/>
              </a:spcBef>
            </a:pPr>
            <a:r>
              <a:rPr sz="3350" spc="10" dirty="0"/>
              <a:t>Solar</a:t>
            </a:r>
            <a:r>
              <a:rPr sz="3350" spc="-25" dirty="0"/>
              <a:t> </a:t>
            </a:r>
            <a:r>
              <a:rPr sz="3350" spc="15" dirty="0"/>
              <a:t>Cycle</a:t>
            </a:r>
            <a:r>
              <a:rPr sz="3350" spc="-35" dirty="0"/>
              <a:t> </a:t>
            </a:r>
            <a:r>
              <a:rPr sz="3350" spc="10" dirty="0"/>
              <a:t>Dependence</a:t>
            </a:r>
            <a:endParaRPr sz="3350"/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950" i="1" spc="-5" dirty="0">
                <a:latin typeface="Arial"/>
                <a:cs typeface="Arial"/>
              </a:rPr>
              <a:t>all</a:t>
            </a:r>
            <a:r>
              <a:rPr sz="2950" i="1" spc="-10" dirty="0">
                <a:latin typeface="Arial"/>
                <a:cs typeface="Arial"/>
              </a:rPr>
              <a:t> </a:t>
            </a:r>
            <a:r>
              <a:rPr sz="2950" i="1" dirty="0">
                <a:latin typeface="Arial"/>
                <a:cs typeface="Arial"/>
              </a:rPr>
              <a:t>effects</a:t>
            </a:r>
            <a:r>
              <a:rPr sz="2950" i="1" spc="-20" dirty="0">
                <a:latin typeface="Arial"/>
                <a:cs typeface="Arial"/>
              </a:rPr>
              <a:t> </a:t>
            </a:r>
            <a:r>
              <a:rPr sz="2950" i="1" dirty="0">
                <a:latin typeface="Arial"/>
                <a:cs typeface="Arial"/>
              </a:rPr>
              <a:t>intensify</a:t>
            </a:r>
            <a:r>
              <a:rPr sz="2950" i="1" spc="-5" dirty="0">
                <a:latin typeface="Arial"/>
                <a:cs typeface="Arial"/>
              </a:rPr>
              <a:t> </a:t>
            </a:r>
            <a:r>
              <a:rPr sz="2950" i="1" dirty="0">
                <a:latin typeface="Arial"/>
                <a:cs typeface="Arial"/>
              </a:rPr>
              <a:t>with</a:t>
            </a:r>
            <a:r>
              <a:rPr sz="2950" i="1" spc="-5" dirty="0">
                <a:latin typeface="Arial"/>
                <a:cs typeface="Arial"/>
              </a:rPr>
              <a:t> </a:t>
            </a:r>
            <a:r>
              <a:rPr sz="2950" i="1" spc="5" dirty="0">
                <a:latin typeface="Arial"/>
                <a:cs typeface="Arial"/>
              </a:rPr>
              <a:t>increasing</a:t>
            </a:r>
            <a:r>
              <a:rPr sz="2950" i="1" spc="-5" dirty="0">
                <a:latin typeface="Arial"/>
                <a:cs typeface="Arial"/>
              </a:rPr>
              <a:t> </a:t>
            </a:r>
            <a:r>
              <a:rPr sz="2950" i="1" dirty="0">
                <a:latin typeface="Arial"/>
                <a:cs typeface="Arial"/>
              </a:rPr>
              <a:t>solar </a:t>
            </a:r>
            <a:r>
              <a:rPr sz="2950" i="1" spc="5" dirty="0">
                <a:latin typeface="Arial"/>
                <a:cs typeface="Arial"/>
              </a:rPr>
              <a:t>activity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2572" y="1683314"/>
            <a:ext cx="7090550" cy="5317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962" y="263787"/>
            <a:ext cx="5679440" cy="1122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4555"/>
              </a:lnSpc>
              <a:spcBef>
                <a:spcPts val="105"/>
              </a:spcBef>
            </a:pPr>
            <a:r>
              <a:rPr sz="3800" dirty="0"/>
              <a:t>GNSS</a:t>
            </a:r>
            <a:r>
              <a:rPr sz="3800" spc="-30" dirty="0"/>
              <a:t> </a:t>
            </a:r>
            <a:r>
              <a:rPr sz="3800" spc="-5" dirty="0"/>
              <a:t>Systems</a:t>
            </a:r>
            <a:endParaRPr sz="3800"/>
          </a:p>
          <a:p>
            <a:pPr algn="ctr">
              <a:lnSpc>
                <a:spcPts val="4075"/>
              </a:lnSpc>
            </a:pPr>
            <a:r>
              <a:rPr sz="3400" i="1" spc="-15" dirty="0">
                <a:latin typeface="Arial"/>
                <a:cs typeface="Arial"/>
              </a:rPr>
              <a:t>Compatible</a:t>
            </a:r>
            <a:r>
              <a:rPr sz="3400" i="1" spc="-35" dirty="0">
                <a:latin typeface="Arial"/>
                <a:cs typeface="Arial"/>
              </a:rPr>
              <a:t> </a:t>
            </a:r>
            <a:r>
              <a:rPr sz="3400" i="1" spc="-15" dirty="0">
                <a:latin typeface="Arial"/>
                <a:cs typeface="Arial"/>
              </a:rPr>
              <a:t>and</a:t>
            </a:r>
            <a:r>
              <a:rPr sz="3400" i="1" spc="-20" dirty="0">
                <a:latin typeface="Arial"/>
                <a:cs typeface="Arial"/>
              </a:rPr>
              <a:t> </a:t>
            </a:r>
            <a:r>
              <a:rPr sz="3400" i="1" spc="-15" dirty="0">
                <a:latin typeface="Arial"/>
                <a:cs typeface="Arial"/>
              </a:rPr>
              <a:t>Interoperable</a:t>
            </a:r>
            <a:endParaRPr sz="3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105" y="1602606"/>
            <a:ext cx="3137300" cy="2241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967" y="3836725"/>
            <a:ext cx="10871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latin typeface="Arial"/>
                <a:cs typeface="Arial"/>
              </a:rPr>
              <a:t>Galil</a:t>
            </a:r>
            <a:r>
              <a:rPr sz="1450" b="1" spc="10" dirty="0">
                <a:latin typeface="Arial"/>
                <a:cs typeface="Arial"/>
              </a:rPr>
              <a:t>e</a:t>
            </a:r>
            <a:r>
              <a:rPr sz="1450" b="1" spc="20" dirty="0">
                <a:latin typeface="Arial"/>
                <a:cs typeface="Arial"/>
              </a:rPr>
              <a:t>o</a:t>
            </a:r>
            <a:r>
              <a:rPr sz="1450" b="1" spc="-5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(EU</a:t>
            </a:r>
            <a:r>
              <a:rPr sz="1450" b="1" spc="10" dirty="0">
                <a:latin typeface="Arial"/>
                <a:cs typeface="Arial"/>
              </a:rPr>
              <a:t>)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03" y="4429559"/>
            <a:ext cx="2559850" cy="2011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21392" y="6467694"/>
            <a:ext cx="23482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5" dirty="0">
                <a:latin typeface="Arial"/>
                <a:cs typeface="Arial"/>
              </a:rPr>
              <a:t>Beidou/COMPASS</a:t>
            </a:r>
            <a:r>
              <a:rPr sz="1450" b="1" spc="-4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(China)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282" y="1522164"/>
            <a:ext cx="3070289" cy="15039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88300" y="3055825"/>
            <a:ext cx="95123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25" dirty="0">
                <a:latin typeface="Arial"/>
                <a:cs typeface="Arial"/>
              </a:rPr>
              <a:t>G</a:t>
            </a:r>
            <a:r>
              <a:rPr sz="1450" b="1" spc="10" dirty="0">
                <a:latin typeface="Arial"/>
                <a:cs typeface="Arial"/>
              </a:rPr>
              <a:t>L</a:t>
            </a:r>
            <a:r>
              <a:rPr sz="1450" b="1" spc="25" dirty="0">
                <a:latin typeface="Arial"/>
                <a:cs typeface="Arial"/>
              </a:rPr>
              <a:t>O</a:t>
            </a:r>
            <a:r>
              <a:rPr sz="1450" b="1" spc="15" dirty="0">
                <a:latin typeface="Arial"/>
                <a:cs typeface="Arial"/>
              </a:rPr>
              <a:t>N</a:t>
            </a:r>
            <a:r>
              <a:rPr sz="1450" b="1" spc="-20" dirty="0">
                <a:latin typeface="Arial"/>
                <a:cs typeface="Arial"/>
              </a:rPr>
              <a:t>A</a:t>
            </a:r>
            <a:r>
              <a:rPr sz="1450" b="1" spc="20" dirty="0">
                <a:latin typeface="Arial"/>
                <a:cs typeface="Arial"/>
              </a:rPr>
              <a:t>SS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9103" y="4019905"/>
            <a:ext cx="3159189" cy="25264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01392" y="6548269"/>
            <a:ext cx="29718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latin typeface="Arial"/>
                <a:cs typeface="Arial"/>
              </a:rPr>
              <a:t>Global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10" dirty="0">
                <a:latin typeface="Arial"/>
                <a:cs typeface="Arial"/>
              </a:rPr>
              <a:t>Positioning</a:t>
            </a:r>
            <a:r>
              <a:rPr sz="1450" b="1" spc="-55" dirty="0">
                <a:latin typeface="Arial"/>
                <a:cs typeface="Arial"/>
              </a:rPr>
              <a:t> </a:t>
            </a:r>
            <a:r>
              <a:rPr sz="1450" b="1" spc="5" dirty="0">
                <a:latin typeface="Arial"/>
                <a:cs typeface="Arial"/>
              </a:rPr>
              <a:t>System</a:t>
            </a:r>
            <a:r>
              <a:rPr sz="1450" b="1" spc="3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(GPS)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9231" y="2829888"/>
            <a:ext cx="1922505" cy="28821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474" y="2482850"/>
            <a:ext cx="8666452" cy="1828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3810" algn="ctr">
              <a:lnSpc>
                <a:spcPct val="100400"/>
              </a:lnSpc>
              <a:spcBef>
                <a:spcPts val="95"/>
              </a:spcBef>
              <a:tabLst>
                <a:tab pos="3778250" algn="l"/>
              </a:tabLst>
            </a:pPr>
            <a:r>
              <a:rPr sz="2950" b="1" i="1" dirty="0">
                <a:latin typeface="Arial"/>
                <a:cs typeface="Arial"/>
              </a:rPr>
              <a:t>GNSS is an </a:t>
            </a:r>
            <a:r>
              <a:rPr sz="2950" b="1" i="1" spc="-5" dirty="0">
                <a:latin typeface="Arial"/>
                <a:cs typeface="Arial"/>
              </a:rPr>
              <a:t>enabling </a:t>
            </a:r>
            <a:r>
              <a:rPr sz="2950" b="1" i="1" dirty="0">
                <a:latin typeface="Arial"/>
                <a:cs typeface="Arial"/>
              </a:rPr>
              <a:t> technology that can make </a:t>
            </a:r>
            <a:r>
              <a:rPr sz="2950" b="1" i="1" spc="-805" dirty="0">
                <a:latin typeface="Arial"/>
                <a:cs typeface="Arial"/>
              </a:rPr>
              <a:t> </a:t>
            </a:r>
            <a:r>
              <a:rPr sz="2950" b="1" i="1" spc="-5" dirty="0">
                <a:latin typeface="Arial"/>
                <a:cs typeface="Arial"/>
              </a:rPr>
              <a:t>major contributions</a:t>
            </a:r>
            <a:r>
              <a:rPr sz="2950" b="1" i="1" spc="30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to </a:t>
            </a:r>
            <a:r>
              <a:rPr sz="2950" b="1" i="1" spc="5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economic</a:t>
            </a:r>
            <a:r>
              <a:rPr sz="2950" b="1" i="1" spc="5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growth</a:t>
            </a:r>
            <a:r>
              <a:rPr sz="2950" b="1" i="1" spc="15" dirty="0">
                <a:latin typeface="Arial"/>
                <a:cs typeface="Arial"/>
              </a:rPr>
              <a:t> </a:t>
            </a:r>
            <a:r>
              <a:rPr sz="2950" b="1" i="1" spc="-5" dirty="0">
                <a:latin typeface="Arial"/>
                <a:cs typeface="Arial"/>
              </a:rPr>
              <a:t>and </a:t>
            </a:r>
            <a:r>
              <a:rPr sz="2950" b="1" i="1" dirty="0">
                <a:latin typeface="Arial"/>
                <a:cs typeface="Arial"/>
              </a:rPr>
              <a:t> societal</a:t>
            </a:r>
            <a:r>
              <a:rPr sz="2950" b="1" i="1" spc="15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betterment.	It is </a:t>
            </a:r>
            <a:r>
              <a:rPr sz="2950" b="1" i="1" spc="5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also a </a:t>
            </a:r>
            <a:r>
              <a:rPr sz="2950" b="1" i="1" spc="5" dirty="0">
                <a:latin typeface="Arial"/>
                <a:cs typeface="Arial"/>
              </a:rPr>
              <a:t>key </a:t>
            </a:r>
            <a:r>
              <a:rPr sz="2950" b="1" i="1" dirty="0">
                <a:latin typeface="Arial"/>
                <a:cs typeface="Arial"/>
              </a:rPr>
              <a:t>to scientific </a:t>
            </a:r>
            <a:r>
              <a:rPr sz="2950" b="1" i="1" spc="5" dirty="0">
                <a:latin typeface="Arial"/>
                <a:cs typeface="Arial"/>
              </a:rPr>
              <a:t> </a:t>
            </a:r>
            <a:r>
              <a:rPr sz="2950" b="1" i="1" dirty="0">
                <a:latin typeface="Arial"/>
                <a:cs typeface="Arial"/>
              </a:rPr>
              <a:t>exploration.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6900" y="1111250"/>
            <a:ext cx="452501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spc="5" dirty="0"/>
              <a:t>Simple</a:t>
            </a:r>
            <a:r>
              <a:rPr sz="4650" spc="-105" dirty="0"/>
              <a:t> </a:t>
            </a:r>
            <a:r>
              <a:rPr sz="4650" dirty="0"/>
              <a:t>Summary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484134"/>
            <a:ext cx="8966416" cy="88901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4737628"/>
            <a:ext cx="8966416" cy="889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48" y="1636006"/>
            <a:ext cx="8966416" cy="30226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63165" y="4483350"/>
            <a:ext cx="948043" cy="1190994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93132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5D462-24B1-F6F1-FA96-796B2246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246" y="1499061"/>
            <a:ext cx="4361306" cy="3423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7100" dirty="0">
                <a:solidFill>
                  <a:schemeClr val="tx1"/>
                </a:solidFill>
              </a:rPr>
              <a:t>Thanks !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5346433" cy="75564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5CEF684-225F-B443-755A-88E6A7096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846" y="2036264"/>
            <a:ext cx="3483970" cy="34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The</a:t>
            </a:r>
            <a:r>
              <a:rPr spc="-10" dirty="0"/>
              <a:t> </a:t>
            </a:r>
            <a:r>
              <a:rPr spc="10" dirty="0"/>
              <a:t>Global</a:t>
            </a:r>
            <a:r>
              <a:rPr spc="5" dirty="0"/>
              <a:t> </a:t>
            </a:r>
            <a:r>
              <a:rPr spc="10" dirty="0"/>
              <a:t>Positioning</a:t>
            </a:r>
            <a:r>
              <a:rPr spc="15" dirty="0"/>
              <a:t> System</a:t>
            </a:r>
            <a:r>
              <a:rPr spc="-5" dirty="0"/>
              <a:t> </a:t>
            </a:r>
            <a:r>
              <a:rPr spc="15" dirty="0"/>
              <a:t>(GPS)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02005" y="2337477"/>
            <a:ext cx="9089390" cy="383502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07314" indent="-95250">
              <a:lnSpc>
                <a:spcPct val="100000"/>
              </a:lnSpc>
              <a:spcBef>
                <a:spcPts val="74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1400" spc="5" dirty="0"/>
              <a:t>Worldwide</a:t>
            </a:r>
            <a:r>
              <a:rPr sz="1400" spc="-80" dirty="0"/>
              <a:t> </a:t>
            </a:r>
            <a:r>
              <a:rPr sz="1400" spc="5" dirty="0"/>
              <a:t>Radio-Navigation</a:t>
            </a:r>
            <a:r>
              <a:rPr sz="1400" spc="-30" dirty="0"/>
              <a:t> </a:t>
            </a:r>
            <a:r>
              <a:rPr sz="1400" dirty="0"/>
              <a:t>System</a:t>
            </a: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1400" spc="5" dirty="0">
                <a:latin typeface="Arial MT"/>
                <a:cs typeface="Arial MT"/>
              </a:rPr>
              <a:t>Developed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maintained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U.S.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DoD</a:t>
            </a:r>
            <a:endParaRPr sz="1400" dirty="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1400" spc="5" dirty="0">
                <a:latin typeface="Arial MT"/>
                <a:cs typeface="Arial MT"/>
              </a:rPr>
              <a:t>Original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intended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military</a:t>
            </a: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1400" spc="5" dirty="0">
                <a:latin typeface="Arial MT"/>
                <a:cs typeface="Arial MT"/>
              </a:rPr>
              <a:t>Early-on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civilian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use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enabled</a:t>
            </a:r>
            <a:endParaRPr sz="1400" dirty="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1400" spc="5" dirty="0"/>
              <a:t>Provide</a:t>
            </a:r>
            <a:r>
              <a:rPr sz="1400" spc="-15" dirty="0"/>
              <a:t> </a:t>
            </a:r>
            <a:r>
              <a:rPr sz="1400" spc="5" dirty="0"/>
              <a:t>3D</a:t>
            </a:r>
            <a:r>
              <a:rPr sz="1400" spc="-5" dirty="0"/>
              <a:t> </a:t>
            </a:r>
            <a:r>
              <a:rPr sz="1400" spc="5" dirty="0"/>
              <a:t>Positioning,</a:t>
            </a:r>
            <a:r>
              <a:rPr sz="1400" spc="-30" dirty="0"/>
              <a:t> </a:t>
            </a:r>
            <a:r>
              <a:rPr sz="1400" spc="-10" dirty="0"/>
              <a:t>Velocity</a:t>
            </a:r>
            <a:r>
              <a:rPr sz="1400" spc="-35" dirty="0"/>
              <a:t> </a:t>
            </a:r>
            <a:r>
              <a:rPr sz="1400" spc="5" dirty="0"/>
              <a:t>and</a:t>
            </a:r>
            <a:r>
              <a:rPr sz="1400" spc="-5" dirty="0"/>
              <a:t> Time</a:t>
            </a: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1400" spc="-10" dirty="0">
                <a:latin typeface="Arial MT"/>
                <a:cs typeface="Arial MT"/>
              </a:rPr>
              <a:t>24hrs/day,7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days/wk,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everywhere!</a:t>
            </a:r>
            <a:endParaRPr sz="1400" dirty="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1400" spc="10" dirty="0"/>
              <a:t>GPS</a:t>
            </a:r>
            <a:r>
              <a:rPr sz="1400" spc="-35" dirty="0"/>
              <a:t> </a:t>
            </a:r>
            <a:r>
              <a:rPr sz="1400" spc="5" dirty="0"/>
              <a:t>Consists</a:t>
            </a:r>
            <a:r>
              <a:rPr sz="1400" spc="-35" dirty="0"/>
              <a:t> </a:t>
            </a:r>
            <a:r>
              <a:rPr sz="1400" spc="10" dirty="0"/>
              <a:t>of</a:t>
            </a:r>
            <a:r>
              <a:rPr sz="1400" spc="-20" dirty="0"/>
              <a:t> </a:t>
            </a:r>
            <a:r>
              <a:rPr sz="1400" spc="10" dirty="0"/>
              <a:t>Three</a:t>
            </a:r>
            <a:r>
              <a:rPr sz="1400" spc="-35" dirty="0"/>
              <a:t> </a:t>
            </a:r>
            <a:r>
              <a:rPr sz="1400" spc="5" dirty="0"/>
              <a:t>Segments</a:t>
            </a: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1400" spc="10" dirty="0">
                <a:latin typeface="Arial MT"/>
                <a:cs typeface="Arial MT"/>
              </a:rPr>
              <a:t>Space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Segment</a:t>
            </a:r>
            <a:endParaRPr sz="1400" dirty="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1400" spc="5" dirty="0">
                <a:latin typeface="Arial MT"/>
                <a:cs typeface="Arial MT"/>
              </a:rPr>
              <a:t>Control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Segment</a:t>
            </a:r>
            <a:endParaRPr sz="1400" dirty="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1400" spc="10" dirty="0">
                <a:latin typeface="Arial MT"/>
                <a:cs typeface="Arial MT"/>
              </a:rPr>
              <a:t>User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Segment</a:t>
            </a:r>
            <a:endParaRPr sz="1400" dirty="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60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1400" spc="5" dirty="0"/>
              <a:t>Based</a:t>
            </a:r>
            <a:r>
              <a:rPr sz="1400" spc="-30" dirty="0"/>
              <a:t> </a:t>
            </a:r>
            <a:r>
              <a:rPr sz="1400" spc="10" dirty="0"/>
              <a:t>on</a:t>
            </a:r>
            <a:r>
              <a:rPr sz="1400" spc="-10" dirty="0"/>
              <a:t> </a:t>
            </a:r>
            <a:r>
              <a:rPr sz="1400" dirty="0"/>
              <a:t>Satellite</a:t>
            </a:r>
            <a:r>
              <a:rPr sz="1400" spc="-45" dirty="0"/>
              <a:t> </a:t>
            </a:r>
            <a:r>
              <a:rPr sz="1400" spc="5" dirty="0"/>
              <a:t>Ranging</a:t>
            </a:r>
          </a:p>
          <a:p>
            <a:pPr marL="581025" lvl="1" indent="-85725">
              <a:lnSpc>
                <a:spcPct val="100000"/>
              </a:lnSpc>
              <a:spcBef>
                <a:spcPts val="570"/>
              </a:spcBef>
              <a:buSzPct val="94736"/>
              <a:buChar char="•"/>
              <a:tabLst>
                <a:tab pos="581660" algn="l"/>
              </a:tabLst>
            </a:pPr>
            <a:r>
              <a:rPr sz="1200" spc="-5" dirty="0">
                <a:latin typeface="Arial MT"/>
                <a:cs typeface="Arial MT"/>
              </a:rPr>
              <a:t>Users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determine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position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measuring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168" y="2086187"/>
            <a:ext cx="3440126" cy="40287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22999" y="6167877"/>
            <a:ext cx="24015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Arial"/>
                <a:cs typeface="Arial"/>
              </a:rPr>
              <a:t>GPS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Space</a:t>
            </a:r>
            <a:r>
              <a:rPr sz="1900" b="1" spc="-3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Segment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9669" y="6354890"/>
            <a:ext cx="46024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latin typeface="Arial MT"/>
                <a:cs typeface="Arial MT"/>
              </a:rPr>
              <a:t>distance</a:t>
            </a:r>
            <a:r>
              <a:rPr sz="1900" dirty="0">
                <a:latin typeface="Arial MT"/>
                <a:cs typeface="Arial MT"/>
              </a:rPr>
              <a:t> from a </a:t>
            </a:r>
            <a:r>
              <a:rPr sz="1900" spc="-5" dirty="0">
                <a:latin typeface="Arial MT"/>
                <a:cs typeface="Arial MT"/>
              </a:rPr>
              <a:t>group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satellites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space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2966" y="29210"/>
            <a:ext cx="9089390" cy="1773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The</a:t>
            </a:r>
            <a:r>
              <a:rPr spc="-10" dirty="0"/>
              <a:t> </a:t>
            </a:r>
            <a:r>
              <a:rPr spc="10" dirty="0"/>
              <a:t>Global</a:t>
            </a:r>
            <a:r>
              <a:rPr spc="5" dirty="0"/>
              <a:t> </a:t>
            </a:r>
            <a:r>
              <a:rPr spc="10" dirty="0"/>
              <a:t>Positioning</a:t>
            </a:r>
            <a:r>
              <a:rPr spc="15" dirty="0"/>
              <a:t> System</a:t>
            </a:r>
            <a:r>
              <a:rPr spc="-5" dirty="0"/>
              <a:t> </a:t>
            </a:r>
            <a:r>
              <a:rPr spc="15" dirty="0"/>
              <a:t>(GPS)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3398" y="5752341"/>
            <a:ext cx="25469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dirty="0">
                <a:latin typeface="Arial"/>
                <a:cs typeface="Arial"/>
              </a:rPr>
              <a:t>GPS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Control</a:t>
            </a:r>
            <a:r>
              <a:rPr sz="1900" b="1" spc="-4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Segment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6408" y="3132352"/>
            <a:ext cx="4014283" cy="24788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222" y="2438647"/>
            <a:ext cx="5466715" cy="423227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590550" indent="-95250">
              <a:lnSpc>
                <a:spcPct val="100000"/>
              </a:lnSpc>
              <a:spcBef>
                <a:spcPts val="7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Original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intended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use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was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military</a:t>
            </a:r>
            <a:endParaRPr sz="2100">
              <a:latin typeface="Arial MT"/>
              <a:cs typeface="Arial MT"/>
            </a:endParaRPr>
          </a:p>
          <a:p>
            <a:pPr marL="590550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Early-on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civilian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use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was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enabled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Provide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3D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Positioning,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Velocity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and</a:t>
            </a:r>
            <a:r>
              <a:rPr sz="2100" b="1" spc="-5" dirty="0">
                <a:latin typeface="Arial"/>
                <a:cs typeface="Arial"/>
              </a:rPr>
              <a:t> Time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-10" dirty="0">
                <a:latin typeface="Arial MT"/>
                <a:cs typeface="Arial MT"/>
              </a:rPr>
              <a:t>24hrs/day,7</a:t>
            </a:r>
            <a:r>
              <a:rPr sz="2100" spc="-8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days/wk,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everywhere!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10" dirty="0">
                <a:latin typeface="Arial"/>
                <a:cs typeface="Arial"/>
              </a:rPr>
              <a:t>GPS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Consists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Three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Segments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10" dirty="0">
                <a:latin typeface="Arial MT"/>
                <a:cs typeface="Arial MT"/>
              </a:rPr>
              <a:t>Space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Control</a:t>
            </a:r>
            <a:r>
              <a:rPr sz="2100" spc="-8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10" dirty="0">
                <a:latin typeface="Arial MT"/>
                <a:cs typeface="Arial MT"/>
              </a:rPr>
              <a:t>User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60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Based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on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Satellite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Ranging</a:t>
            </a:r>
            <a:endParaRPr sz="2100">
              <a:latin typeface="Arial"/>
              <a:cs typeface="Arial"/>
            </a:endParaRPr>
          </a:p>
          <a:p>
            <a:pPr marL="495934" marR="287020" lvl="1">
              <a:lnSpc>
                <a:spcPct val="75100"/>
              </a:lnSpc>
              <a:spcBef>
                <a:spcPts val="1140"/>
              </a:spcBef>
              <a:buSzPct val="94736"/>
              <a:buChar char="•"/>
              <a:tabLst>
                <a:tab pos="581660" algn="l"/>
              </a:tabLst>
            </a:pPr>
            <a:r>
              <a:rPr sz="1900" spc="-5" dirty="0">
                <a:latin typeface="Arial MT"/>
                <a:cs typeface="Arial MT"/>
              </a:rPr>
              <a:t>Users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determine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position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measuring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distance</a:t>
            </a:r>
            <a:r>
              <a:rPr sz="1900" dirty="0">
                <a:latin typeface="Arial MT"/>
                <a:cs typeface="Arial MT"/>
              </a:rPr>
              <a:t> from a </a:t>
            </a:r>
            <a:r>
              <a:rPr sz="1900" spc="-5" dirty="0">
                <a:latin typeface="Arial MT"/>
                <a:cs typeface="Arial MT"/>
              </a:rPr>
              <a:t>group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satellites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space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222" y="1632853"/>
            <a:ext cx="8303895" cy="10807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07314" indent="-95250">
              <a:lnSpc>
                <a:spcPct val="100000"/>
              </a:lnSpc>
              <a:spcBef>
                <a:spcPts val="74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Worldwide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Radio-Navigation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ts val="236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Developed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maintained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U.S.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DoD</a:t>
            </a:r>
            <a:endParaRPr sz="2100">
              <a:latin typeface="Arial MT"/>
              <a:cs typeface="Arial MT"/>
            </a:endParaRPr>
          </a:p>
          <a:p>
            <a:pPr marR="5080" algn="r">
              <a:lnSpc>
                <a:spcPts val="2120"/>
              </a:lnSpc>
            </a:pPr>
            <a:r>
              <a:rPr sz="1900" b="1" spc="-5" dirty="0">
                <a:latin typeface="Arial"/>
                <a:cs typeface="Arial"/>
              </a:rPr>
              <a:t>User</a:t>
            </a:r>
            <a:r>
              <a:rPr sz="1900" b="1" spc="-5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Segment: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6604" y="2688016"/>
            <a:ext cx="37788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0" dirty="0">
                <a:latin typeface="Arial"/>
                <a:cs typeface="Arial"/>
              </a:rPr>
              <a:t>You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and 200</a:t>
            </a:r>
            <a:r>
              <a:rPr sz="1900" b="1" dirty="0">
                <a:latin typeface="Arial"/>
                <a:cs typeface="Arial"/>
              </a:rPr>
              <a:t> Million</a:t>
            </a:r>
            <a:r>
              <a:rPr sz="1900" b="1" spc="-2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other</a:t>
            </a:r>
            <a:r>
              <a:rPr sz="1900" b="1" spc="-2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people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972" y="100668"/>
            <a:ext cx="9089390" cy="17732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The</a:t>
            </a:r>
            <a:r>
              <a:rPr spc="-10" dirty="0"/>
              <a:t> </a:t>
            </a:r>
            <a:r>
              <a:rPr spc="10" dirty="0"/>
              <a:t>Global</a:t>
            </a:r>
            <a:r>
              <a:rPr spc="5" dirty="0"/>
              <a:t> </a:t>
            </a:r>
            <a:r>
              <a:rPr spc="10" dirty="0"/>
              <a:t>Positioning</a:t>
            </a:r>
            <a:r>
              <a:rPr spc="15" dirty="0"/>
              <a:t> System</a:t>
            </a:r>
            <a:r>
              <a:rPr spc="-5" dirty="0"/>
              <a:t> </a:t>
            </a:r>
            <a:r>
              <a:rPr spc="15" dirty="0"/>
              <a:t>(GPS)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2194" y="6113167"/>
            <a:ext cx="3647505" cy="895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6</a:t>
            </a:r>
            <a:r>
              <a:rPr sz="1900" spc="-3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Monitor Stations</a:t>
            </a:r>
            <a:endParaRPr sz="1900" dirty="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 MT"/>
                <a:cs typeface="Arial MT"/>
              </a:rPr>
              <a:t>1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Master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Control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Station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3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Ground</a:t>
            </a:r>
            <a:r>
              <a:rPr sz="1900" spc="-1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Antennas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222" y="1632853"/>
            <a:ext cx="5466715" cy="44583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07314" indent="-95250">
              <a:lnSpc>
                <a:spcPct val="100000"/>
              </a:lnSpc>
              <a:spcBef>
                <a:spcPts val="74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Worldwide</a:t>
            </a:r>
            <a:r>
              <a:rPr sz="2100" b="1" spc="-8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Radio-Navigation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System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Developed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and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maintained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by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U.S.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DoD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Original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intended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use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was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military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Early-on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civilian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use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was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enabled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Provide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3D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Positioning,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Velocity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and</a:t>
            </a:r>
            <a:r>
              <a:rPr sz="2100" b="1" spc="-5" dirty="0">
                <a:latin typeface="Arial"/>
                <a:cs typeface="Arial"/>
              </a:rPr>
              <a:t> Time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-10" dirty="0">
                <a:latin typeface="Arial MT"/>
                <a:cs typeface="Arial MT"/>
              </a:rPr>
              <a:t>24hrs/day,7</a:t>
            </a:r>
            <a:r>
              <a:rPr sz="2100" spc="-8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days/wk,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everywhere!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55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10" dirty="0">
                <a:latin typeface="Arial"/>
                <a:cs typeface="Arial"/>
              </a:rPr>
              <a:t>GPS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Consists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Three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Segments</a:t>
            </a:r>
            <a:endParaRPr sz="2100">
              <a:latin typeface="Arial"/>
              <a:cs typeface="Arial"/>
            </a:endParaRPr>
          </a:p>
          <a:p>
            <a:pPr marL="590550" lvl="1" indent="-95250">
              <a:lnSpc>
                <a:spcPct val="100000"/>
              </a:lnSpc>
              <a:spcBef>
                <a:spcPts val="655"/>
              </a:spcBef>
              <a:buSzPct val="95238"/>
              <a:buChar char="•"/>
              <a:tabLst>
                <a:tab pos="591185" algn="l"/>
              </a:tabLst>
            </a:pPr>
            <a:r>
              <a:rPr sz="2100" spc="10" dirty="0">
                <a:latin typeface="Arial MT"/>
                <a:cs typeface="Arial MT"/>
              </a:rPr>
              <a:t>Space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5" dirty="0">
                <a:latin typeface="Arial MT"/>
                <a:cs typeface="Arial MT"/>
              </a:rPr>
              <a:t>Control</a:t>
            </a:r>
            <a:r>
              <a:rPr sz="2100" spc="-85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590550" lvl="1" indent="-95250">
              <a:lnSpc>
                <a:spcPct val="100000"/>
              </a:lnSpc>
              <a:spcBef>
                <a:spcPts val="650"/>
              </a:spcBef>
              <a:buSzPct val="95238"/>
              <a:buChar char="•"/>
              <a:tabLst>
                <a:tab pos="591185" algn="l"/>
              </a:tabLst>
            </a:pPr>
            <a:r>
              <a:rPr sz="2100" spc="10" dirty="0">
                <a:latin typeface="Arial MT"/>
                <a:cs typeface="Arial MT"/>
              </a:rPr>
              <a:t>User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Segment</a:t>
            </a:r>
            <a:endParaRPr sz="2100">
              <a:latin typeface="Arial MT"/>
              <a:cs typeface="Arial MT"/>
            </a:endParaRPr>
          </a:p>
          <a:p>
            <a:pPr marL="107314" indent="-95250">
              <a:lnSpc>
                <a:spcPct val="100000"/>
              </a:lnSpc>
              <a:spcBef>
                <a:spcPts val="660"/>
              </a:spcBef>
              <a:buSzPct val="95238"/>
              <a:buFont typeface="Arial MT"/>
              <a:buChar char="•"/>
              <a:tabLst>
                <a:tab pos="107950" algn="l"/>
              </a:tabLst>
            </a:pPr>
            <a:r>
              <a:rPr sz="2100" b="1" spc="5" dirty="0">
                <a:latin typeface="Arial"/>
                <a:cs typeface="Arial"/>
              </a:rPr>
              <a:t>Based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on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Satellite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Ranging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669" y="6137339"/>
            <a:ext cx="4700905" cy="5334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75100"/>
              </a:lnSpc>
              <a:spcBef>
                <a:spcPts val="670"/>
              </a:spcBef>
              <a:buSzPct val="94736"/>
              <a:buChar char="•"/>
              <a:tabLst>
                <a:tab pos="98425" algn="l"/>
              </a:tabLst>
            </a:pPr>
            <a:r>
              <a:rPr sz="1900" spc="-5" dirty="0">
                <a:latin typeface="Arial MT"/>
                <a:cs typeface="Arial MT"/>
              </a:rPr>
              <a:t>Users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determine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position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by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measuring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distance</a:t>
            </a:r>
            <a:r>
              <a:rPr sz="1900" dirty="0">
                <a:latin typeface="Arial MT"/>
                <a:cs typeface="Arial MT"/>
              </a:rPr>
              <a:t> from a </a:t>
            </a:r>
            <a:r>
              <a:rPr sz="1900" spc="-5" dirty="0">
                <a:latin typeface="Arial MT"/>
                <a:cs typeface="Arial MT"/>
              </a:rPr>
              <a:t>group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of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satellites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space</a:t>
            </a:r>
            <a:endParaRPr sz="19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4980" y="1632853"/>
            <a:ext cx="2249773" cy="15890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6797" y="1626090"/>
            <a:ext cx="1804315" cy="12088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2731" y="3389772"/>
            <a:ext cx="2048381" cy="19412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04980" y="3727176"/>
            <a:ext cx="2134551" cy="1420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4103" y="309177"/>
            <a:ext cx="6205220" cy="144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4650" dirty="0"/>
              <a:t>How</a:t>
            </a:r>
            <a:r>
              <a:rPr sz="4650" spc="-40" dirty="0"/>
              <a:t> </a:t>
            </a:r>
            <a:r>
              <a:rPr sz="4650" dirty="0"/>
              <a:t>does</a:t>
            </a:r>
            <a:r>
              <a:rPr sz="4650" spc="-10" dirty="0"/>
              <a:t> </a:t>
            </a:r>
            <a:r>
              <a:rPr sz="4650" spc="-5" dirty="0"/>
              <a:t>it</a:t>
            </a:r>
            <a:r>
              <a:rPr sz="4650" spc="-15" dirty="0"/>
              <a:t> </a:t>
            </a:r>
            <a:r>
              <a:rPr sz="4650" dirty="0"/>
              <a:t>work?</a:t>
            </a:r>
            <a:endParaRPr sz="465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650" dirty="0"/>
              <a:t>Trilateration</a:t>
            </a:r>
            <a:r>
              <a:rPr sz="4650" spc="-55" dirty="0"/>
              <a:t> </a:t>
            </a:r>
            <a:r>
              <a:rPr sz="4650" dirty="0"/>
              <a:t>by</a:t>
            </a:r>
            <a:r>
              <a:rPr sz="4650" spc="-15" dirty="0"/>
              <a:t> </a:t>
            </a:r>
            <a:r>
              <a:rPr sz="4650" dirty="0"/>
              <a:t>Satellite</a:t>
            </a:r>
            <a:endParaRPr sz="4650"/>
          </a:p>
        </p:txBody>
      </p:sp>
      <p:grpSp>
        <p:nvGrpSpPr>
          <p:cNvPr id="3" name="object 3"/>
          <p:cNvGrpSpPr/>
          <p:nvPr/>
        </p:nvGrpSpPr>
        <p:grpSpPr>
          <a:xfrm>
            <a:off x="2687742" y="2166760"/>
            <a:ext cx="5479415" cy="3061970"/>
            <a:chOff x="2687742" y="2166760"/>
            <a:chExt cx="5479415" cy="3061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7742" y="2247336"/>
              <a:ext cx="2981253" cy="298125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08317" y="3760927"/>
              <a:ext cx="1219200" cy="742950"/>
            </a:xfrm>
            <a:custGeom>
              <a:avLst/>
              <a:gdLst/>
              <a:ahLst/>
              <a:cxnLst/>
              <a:rect l="l" t="t" r="r" b="b"/>
              <a:pathLst>
                <a:path w="1219200" h="742950">
                  <a:moveTo>
                    <a:pt x="1045049" y="700057"/>
                  </a:moveTo>
                  <a:lnTo>
                    <a:pt x="1037177" y="701557"/>
                  </a:lnTo>
                  <a:lnTo>
                    <a:pt x="1030714" y="705814"/>
                  </a:lnTo>
                  <a:lnTo>
                    <a:pt x="1026316" y="712162"/>
                  </a:lnTo>
                  <a:lnTo>
                    <a:pt x="1024638" y="719932"/>
                  </a:lnTo>
                  <a:lnTo>
                    <a:pt x="1026140" y="727804"/>
                  </a:lnTo>
                  <a:lnTo>
                    <a:pt x="1030412" y="734267"/>
                  </a:lnTo>
                  <a:lnTo>
                    <a:pt x="1036799" y="738665"/>
                  </a:lnTo>
                  <a:lnTo>
                    <a:pt x="1044647" y="740343"/>
                  </a:lnTo>
                  <a:lnTo>
                    <a:pt x="1219090" y="742492"/>
                  </a:lnTo>
                  <a:lnTo>
                    <a:pt x="1217317" y="739269"/>
                  </a:lnTo>
                  <a:lnTo>
                    <a:pt x="1174372" y="739269"/>
                  </a:lnTo>
                  <a:lnTo>
                    <a:pt x="1110377" y="700872"/>
                  </a:lnTo>
                  <a:lnTo>
                    <a:pt x="1045049" y="700057"/>
                  </a:lnTo>
                  <a:close/>
                </a:path>
                <a:path w="1219200" h="742950">
                  <a:moveTo>
                    <a:pt x="1110377" y="700872"/>
                  </a:moveTo>
                  <a:lnTo>
                    <a:pt x="1174372" y="739269"/>
                  </a:lnTo>
                  <a:lnTo>
                    <a:pt x="1178989" y="731615"/>
                  </a:lnTo>
                  <a:lnTo>
                    <a:pt x="1167119" y="731615"/>
                  </a:lnTo>
                  <a:lnTo>
                    <a:pt x="1150491" y="701372"/>
                  </a:lnTo>
                  <a:lnTo>
                    <a:pt x="1110377" y="700872"/>
                  </a:lnTo>
                  <a:close/>
                </a:path>
                <a:path w="1219200" h="742950">
                  <a:moveTo>
                    <a:pt x="1115290" y="579283"/>
                  </a:moveTo>
                  <a:lnTo>
                    <a:pt x="1107630" y="581613"/>
                  </a:lnTo>
                  <a:lnTo>
                    <a:pt x="1101557" y="586799"/>
                  </a:lnTo>
                  <a:lnTo>
                    <a:pt x="1098028" y="593698"/>
                  </a:lnTo>
                  <a:lnTo>
                    <a:pt x="1097318" y="601403"/>
                  </a:lnTo>
                  <a:lnTo>
                    <a:pt x="1099706" y="609008"/>
                  </a:lnTo>
                  <a:lnTo>
                    <a:pt x="1131262" y="666399"/>
                  </a:lnTo>
                  <a:lnTo>
                    <a:pt x="1195186" y="704757"/>
                  </a:lnTo>
                  <a:lnTo>
                    <a:pt x="1174372" y="739269"/>
                  </a:lnTo>
                  <a:lnTo>
                    <a:pt x="1217317" y="739269"/>
                  </a:lnTo>
                  <a:lnTo>
                    <a:pt x="1135025" y="589669"/>
                  </a:lnTo>
                  <a:lnTo>
                    <a:pt x="1129857" y="583538"/>
                  </a:lnTo>
                  <a:lnTo>
                    <a:pt x="1122989" y="580001"/>
                  </a:lnTo>
                  <a:lnTo>
                    <a:pt x="1115290" y="579283"/>
                  </a:lnTo>
                  <a:close/>
                </a:path>
                <a:path w="1219200" h="742950">
                  <a:moveTo>
                    <a:pt x="1150491" y="701372"/>
                  </a:moveTo>
                  <a:lnTo>
                    <a:pt x="1167119" y="731615"/>
                  </a:lnTo>
                  <a:lnTo>
                    <a:pt x="1184981" y="701803"/>
                  </a:lnTo>
                  <a:lnTo>
                    <a:pt x="1150491" y="701372"/>
                  </a:lnTo>
                  <a:close/>
                </a:path>
                <a:path w="1219200" h="742950">
                  <a:moveTo>
                    <a:pt x="1131262" y="666399"/>
                  </a:moveTo>
                  <a:lnTo>
                    <a:pt x="1150491" y="701372"/>
                  </a:lnTo>
                  <a:lnTo>
                    <a:pt x="1184981" y="701803"/>
                  </a:lnTo>
                  <a:lnTo>
                    <a:pt x="1167119" y="731615"/>
                  </a:lnTo>
                  <a:lnTo>
                    <a:pt x="1178989" y="731615"/>
                  </a:lnTo>
                  <a:lnTo>
                    <a:pt x="1195186" y="704757"/>
                  </a:lnTo>
                  <a:lnTo>
                    <a:pt x="1131262" y="666399"/>
                  </a:lnTo>
                  <a:close/>
                </a:path>
                <a:path w="1219200" h="742950">
                  <a:moveTo>
                    <a:pt x="20680" y="0"/>
                  </a:moveTo>
                  <a:lnTo>
                    <a:pt x="0" y="34645"/>
                  </a:lnTo>
                  <a:lnTo>
                    <a:pt x="1110377" y="700872"/>
                  </a:lnTo>
                  <a:lnTo>
                    <a:pt x="1150491" y="701372"/>
                  </a:lnTo>
                  <a:lnTo>
                    <a:pt x="1131262" y="666399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4977" y="2166760"/>
              <a:ext cx="3061829" cy="30618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0481" y="2327782"/>
              <a:ext cx="2176145" cy="2417445"/>
            </a:xfrm>
            <a:custGeom>
              <a:avLst/>
              <a:gdLst/>
              <a:ahLst/>
              <a:cxnLst/>
              <a:rect l="l" t="t" r="r" b="b"/>
              <a:pathLst>
                <a:path w="2176145" h="2417445">
                  <a:moveTo>
                    <a:pt x="2175637" y="402869"/>
                  </a:moveTo>
                  <a:lnTo>
                    <a:pt x="2006968" y="447319"/>
                  </a:lnTo>
                  <a:lnTo>
                    <a:pt x="1999792" y="450837"/>
                  </a:lnTo>
                  <a:lnTo>
                    <a:pt x="1994700" y="456641"/>
                  </a:lnTo>
                  <a:lnTo>
                    <a:pt x="1992147" y="463918"/>
                  </a:lnTo>
                  <a:lnTo>
                    <a:pt x="1992604" y="471893"/>
                  </a:lnTo>
                  <a:lnTo>
                    <a:pt x="1996122" y="479069"/>
                  </a:lnTo>
                  <a:lnTo>
                    <a:pt x="2001926" y="484162"/>
                  </a:lnTo>
                  <a:lnTo>
                    <a:pt x="2009254" y="486727"/>
                  </a:lnTo>
                  <a:lnTo>
                    <a:pt x="2017306" y="486270"/>
                  </a:lnTo>
                  <a:lnTo>
                    <a:pt x="2080552" y="469620"/>
                  </a:lnTo>
                  <a:lnTo>
                    <a:pt x="1194536" y="1355636"/>
                  </a:lnTo>
                  <a:lnTo>
                    <a:pt x="1133475" y="1408557"/>
                  </a:lnTo>
                  <a:lnTo>
                    <a:pt x="624332" y="99415"/>
                  </a:lnTo>
                  <a:lnTo>
                    <a:pt x="675614" y="140195"/>
                  </a:lnTo>
                  <a:lnTo>
                    <a:pt x="682739" y="143814"/>
                  </a:lnTo>
                  <a:lnTo>
                    <a:pt x="708126" y="122097"/>
                  </a:lnTo>
                  <a:lnTo>
                    <a:pt x="705815" y="114731"/>
                  </a:lnTo>
                  <a:lnTo>
                    <a:pt x="700722" y="108635"/>
                  </a:lnTo>
                  <a:lnTo>
                    <a:pt x="601789" y="29946"/>
                  </a:lnTo>
                  <a:lnTo>
                    <a:pt x="564146" y="0"/>
                  </a:lnTo>
                  <a:lnTo>
                    <a:pt x="536752" y="172288"/>
                  </a:lnTo>
                  <a:lnTo>
                    <a:pt x="537095" y="180301"/>
                  </a:lnTo>
                  <a:lnTo>
                    <a:pt x="540359" y="187312"/>
                  </a:lnTo>
                  <a:lnTo>
                    <a:pt x="546023" y="192595"/>
                  </a:lnTo>
                  <a:lnTo>
                    <a:pt x="553542" y="195389"/>
                  </a:lnTo>
                  <a:lnTo>
                    <a:pt x="561543" y="195059"/>
                  </a:lnTo>
                  <a:lnTo>
                    <a:pt x="568566" y="191782"/>
                  </a:lnTo>
                  <a:lnTo>
                    <a:pt x="573836" y="186118"/>
                  </a:lnTo>
                  <a:lnTo>
                    <a:pt x="576643" y="178600"/>
                  </a:lnTo>
                  <a:lnTo>
                    <a:pt x="586867" y="114046"/>
                  </a:lnTo>
                  <a:lnTo>
                    <a:pt x="1101140" y="1436573"/>
                  </a:lnTo>
                  <a:lnTo>
                    <a:pt x="73406" y="2327173"/>
                  </a:lnTo>
                  <a:lnTo>
                    <a:pt x="94538" y="2265349"/>
                  </a:lnTo>
                  <a:lnTo>
                    <a:pt x="95529" y="2257374"/>
                  </a:lnTo>
                  <a:lnTo>
                    <a:pt x="93510" y="2249906"/>
                  </a:lnTo>
                  <a:lnTo>
                    <a:pt x="88849" y="2243747"/>
                  </a:lnTo>
                  <a:lnTo>
                    <a:pt x="81915" y="2239695"/>
                  </a:lnTo>
                  <a:lnTo>
                    <a:pt x="73990" y="2238705"/>
                  </a:lnTo>
                  <a:lnTo>
                    <a:pt x="66535" y="2240724"/>
                  </a:lnTo>
                  <a:lnTo>
                    <a:pt x="60388" y="2245385"/>
                  </a:lnTo>
                  <a:lnTo>
                    <a:pt x="56400" y="2252319"/>
                  </a:lnTo>
                  <a:lnTo>
                    <a:pt x="0" y="2417368"/>
                  </a:lnTo>
                  <a:lnTo>
                    <a:pt x="57873" y="2406485"/>
                  </a:lnTo>
                  <a:lnTo>
                    <a:pt x="171488" y="2385136"/>
                  </a:lnTo>
                  <a:lnTo>
                    <a:pt x="178930" y="2382139"/>
                  </a:lnTo>
                  <a:lnTo>
                    <a:pt x="184429" y="2376716"/>
                  </a:lnTo>
                  <a:lnTo>
                    <a:pt x="187477" y="2369616"/>
                  </a:lnTo>
                  <a:lnTo>
                    <a:pt x="187604" y="2361641"/>
                  </a:lnTo>
                  <a:lnTo>
                    <a:pt x="184543" y="2354249"/>
                  </a:lnTo>
                  <a:lnTo>
                    <a:pt x="179120" y="2348738"/>
                  </a:lnTo>
                  <a:lnTo>
                    <a:pt x="172059" y="2345664"/>
                  </a:lnTo>
                  <a:lnTo>
                    <a:pt x="164096" y="2345525"/>
                  </a:lnTo>
                  <a:lnTo>
                    <a:pt x="99872" y="2357628"/>
                  </a:lnTo>
                  <a:lnTo>
                    <a:pt x="1136650" y="1458976"/>
                  </a:lnTo>
                  <a:lnTo>
                    <a:pt x="1142403" y="1464703"/>
                  </a:lnTo>
                  <a:lnTo>
                    <a:pt x="2109025" y="498094"/>
                  </a:lnTo>
                  <a:lnTo>
                    <a:pt x="2092375" y="561327"/>
                  </a:lnTo>
                  <a:lnTo>
                    <a:pt x="2114727" y="586498"/>
                  </a:lnTo>
                  <a:lnTo>
                    <a:pt x="2122005" y="583946"/>
                  </a:lnTo>
                  <a:lnTo>
                    <a:pt x="2127808" y="578853"/>
                  </a:lnTo>
                  <a:lnTo>
                    <a:pt x="2131326" y="571677"/>
                  </a:lnTo>
                  <a:lnTo>
                    <a:pt x="2171941" y="416966"/>
                  </a:lnTo>
                  <a:lnTo>
                    <a:pt x="2175637" y="402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4977" y="2811357"/>
              <a:ext cx="564515" cy="1853564"/>
            </a:xfrm>
            <a:custGeom>
              <a:avLst/>
              <a:gdLst/>
              <a:ahLst/>
              <a:cxnLst/>
              <a:rect l="l" t="t" r="r" b="b"/>
              <a:pathLst>
                <a:path w="564514" h="1853564">
                  <a:moveTo>
                    <a:pt x="282009" y="0"/>
                  </a:moveTo>
                  <a:lnTo>
                    <a:pt x="240330" y="10046"/>
                  </a:lnTo>
                  <a:lnTo>
                    <a:pt x="200551" y="39229"/>
                  </a:lnTo>
                  <a:lnTo>
                    <a:pt x="163109" y="86115"/>
                  </a:lnTo>
                  <a:lnTo>
                    <a:pt x="128440" y="149273"/>
                  </a:lnTo>
                  <a:lnTo>
                    <a:pt x="112281" y="186506"/>
                  </a:lnTo>
                  <a:lnTo>
                    <a:pt x="96979" y="227270"/>
                  </a:lnTo>
                  <a:lnTo>
                    <a:pt x="82588" y="271384"/>
                  </a:lnTo>
                  <a:lnTo>
                    <a:pt x="69163" y="318671"/>
                  </a:lnTo>
                  <a:lnTo>
                    <a:pt x="56757" y="368951"/>
                  </a:lnTo>
                  <a:lnTo>
                    <a:pt x="45426" y="422045"/>
                  </a:lnTo>
                  <a:lnTo>
                    <a:pt x="35224" y="477774"/>
                  </a:lnTo>
                  <a:lnTo>
                    <a:pt x="26206" y="535958"/>
                  </a:lnTo>
                  <a:lnTo>
                    <a:pt x="18425" y="596419"/>
                  </a:lnTo>
                  <a:lnTo>
                    <a:pt x="11937" y="658978"/>
                  </a:lnTo>
                  <a:lnTo>
                    <a:pt x="6796" y="723455"/>
                  </a:lnTo>
                  <a:lnTo>
                    <a:pt x="3057" y="789671"/>
                  </a:lnTo>
                  <a:lnTo>
                    <a:pt x="773" y="857448"/>
                  </a:lnTo>
                  <a:lnTo>
                    <a:pt x="0" y="926605"/>
                  </a:lnTo>
                  <a:lnTo>
                    <a:pt x="773" y="995763"/>
                  </a:lnTo>
                  <a:lnTo>
                    <a:pt x="3057" y="1063540"/>
                  </a:lnTo>
                  <a:lnTo>
                    <a:pt x="6796" y="1129756"/>
                  </a:lnTo>
                  <a:lnTo>
                    <a:pt x="11937" y="1194233"/>
                  </a:lnTo>
                  <a:lnTo>
                    <a:pt x="18425" y="1256792"/>
                  </a:lnTo>
                  <a:lnTo>
                    <a:pt x="26206" y="1317253"/>
                  </a:lnTo>
                  <a:lnTo>
                    <a:pt x="35224" y="1375437"/>
                  </a:lnTo>
                  <a:lnTo>
                    <a:pt x="45426" y="1431166"/>
                  </a:lnTo>
                  <a:lnTo>
                    <a:pt x="56757" y="1484260"/>
                  </a:lnTo>
                  <a:lnTo>
                    <a:pt x="69163" y="1534540"/>
                  </a:lnTo>
                  <a:lnTo>
                    <a:pt x="82588" y="1581827"/>
                  </a:lnTo>
                  <a:lnTo>
                    <a:pt x="96979" y="1625941"/>
                  </a:lnTo>
                  <a:lnTo>
                    <a:pt x="112281" y="1666705"/>
                  </a:lnTo>
                  <a:lnTo>
                    <a:pt x="128440" y="1703937"/>
                  </a:lnTo>
                  <a:lnTo>
                    <a:pt x="163109" y="1767095"/>
                  </a:lnTo>
                  <a:lnTo>
                    <a:pt x="200551" y="1813982"/>
                  </a:lnTo>
                  <a:lnTo>
                    <a:pt x="240330" y="1843165"/>
                  </a:lnTo>
                  <a:lnTo>
                    <a:pt x="282009" y="1853211"/>
                  </a:lnTo>
                  <a:lnTo>
                    <a:pt x="303059" y="1850670"/>
                  </a:lnTo>
                  <a:lnTo>
                    <a:pt x="343843" y="1830876"/>
                  </a:lnTo>
                  <a:lnTo>
                    <a:pt x="382508" y="1792662"/>
                  </a:lnTo>
                  <a:lnTo>
                    <a:pt x="418618" y="1737461"/>
                  </a:lnTo>
                  <a:lnTo>
                    <a:pt x="451738" y="1666705"/>
                  </a:lnTo>
                  <a:lnTo>
                    <a:pt x="467040" y="1625941"/>
                  </a:lnTo>
                  <a:lnTo>
                    <a:pt x="481431" y="1581827"/>
                  </a:lnTo>
                  <a:lnTo>
                    <a:pt x="494857" y="1534540"/>
                  </a:lnTo>
                  <a:lnTo>
                    <a:pt x="507262" y="1484260"/>
                  </a:lnTo>
                  <a:lnTo>
                    <a:pt x="518593" y="1431166"/>
                  </a:lnTo>
                  <a:lnTo>
                    <a:pt x="528795" y="1375437"/>
                  </a:lnTo>
                  <a:lnTo>
                    <a:pt x="537814" y="1317253"/>
                  </a:lnTo>
                  <a:lnTo>
                    <a:pt x="545594" y="1256792"/>
                  </a:lnTo>
                  <a:lnTo>
                    <a:pt x="552083" y="1194233"/>
                  </a:lnTo>
                  <a:lnTo>
                    <a:pt x="557224" y="1129756"/>
                  </a:lnTo>
                  <a:lnTo>
                    <a:pt x="560963" y="1063540"/>
                  </a:lnTo>
                  <a:lnTo>
                    <a:pt x="563247" y="995763"/>
                  </a:lnTo>
                  <a:lnTo>
                    <a:pt x="564020" y="926605"/>
                  </a:lnTo>
                  <a:lnTo>
                    <a:pt x="563247" y="857448"/>
                  </a:lnTo>
                  <a:lnTo>
                    <a:pt x="560963" y="789671"/>
                  </a:lnTo>
                  <a:lnTo>
                    <a:pt x="557224" y="723455"/>
                  </a:lnTo>
                  <a:lnTo>
                    <a:pt x="552083" y="658978"/>
                  </a:lnTo>
                  <a:lnTo>
                    <a:pt x="545594" y="596419"/>
                  </a:lnTo>
                  <a:lnTo>
                    <a:pt x="537814" y="535958"/>
                  </a:lnTo>
                  <a:lnTo>
                    <a:pt x="528795" y="477774"/>
                  </a:lnTo>
                  <a:lnTo>
                    <a:pt x="518593" y="422045"/>
                  </a:lnTo>
                  <a:lnTo>
                    <a:pt x="507262" y="368951"/>
                  </a:lnTo>
                  <a:lnTo>
                    <a:pt x="494857" y="318671"/>
                  </a:lnTo>
                  <a:lnTo>
                    <a:pt x="481431" y="271384"/>
                  </a:lnTo>
                  <a:lnTo>
                    <a:pt x="467040" y="227270"/>
                  </a:lnTo>
                  <a:lnTo>
                    <a:pt x="451738" y="186506"/>
                  </a:lnTo>
                  <a:lnTo>
                    <a:pt x="435579" y="149273"/>
                  </a:lnTo>
                  <a:lnTo>
                    <a:pt x="400910" y="86115"/>
                  </a:lnTo>
                  <a:lnTo>
                    <a:pt x="363468" y="39229"/>
                  </a:lnTo>
                  <a:lnTo>
                    <a:pt x="323689" y="10046"/>
                  </a:lnTo>
                  <a:lnTo>
                    <a:pt x="282009" y="0"/>
                  </a:lnTo>
                  <a:close/>
                </a:path>
              </a:pathLst>
            </a:custGeom>
            <a:solidFill>
              <a:srgbClr val="D1D1F0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04977" y="2811357"/>
              <a:ext cx="564515" cy="1853564"/>
            </a:xfrm>
            <a:custGeom>
              <a:avLst/>
              <a:gdLst/>
              <a:ahLst/>
              <a:cxnLst/>
              <a:rect l="l" t="t" r="r" b="b"/>
              <a:pathLst>
                <a:path w="564514" h="1853564">
                  <a:moveTo>
                    <a:pt x="0" y="926605"/>
                  </a:moveTo>
                  <a:lnTo>
                    <a:pt x="773" y="857448"/>
                  </a:lnTo>
                  <a:lnTo>
                    <a:pt x="3057" y="789671"/>
                  </a:lnTo>
                  <a:lnTo>
                    <a:pt x="6796" y="723455"/>
                  </a:lnTo>
                  <a:lnTo>
                    <a:pt x="11937" y="658978"/>
                  </a:lnTo>
                  <a:lnTo>
                    <a:pt x="18425" y="596419"/>
                  </a:lnTo>
                  <a:lnTo>
                    <a:pt x="26206" y="535958"/>
                  </a:lnTo>
                  <a:lnTo>
                    <a:pt x="35224" y="477774"/>
                  </a:lnTo>
                  <a:lnTo>
                    <a:pt x="45426" y="422045"/>
                  </a:lnTo>
                  <a:lnTo>
                    <a:pt x="56757" y="368951"/>
                  </a:lnTo>
                  <a:lnTo>
                    <a:pt x="69163" y="318671"/>
                  </a:lnTo>
                  <a:lnTo>
                    <a:pt x="82588" y="271384"/>
                  </a:lnTo>
                  <a:lnTo>
                    <a:pt x="96979" y="227270"/>
                  </a:lnTo>
                  <a:lnTo>
                    <a:pt x="112282" y="186506"/>
                  </a:lnTo>
                  <a:lnTo>
                    <a:pt x="128440" y="149273"/>
                  </a:lnTo>
                  <a:lnTo>
                    <a:pt x="163110" y="86115"/>
                  </a:lnTo>
                  <a:lnTo>
                    <a:pt x="200552" y="39229"/>
                  </a:lnTo>
                  <a:lnTo>
                    <a:pt x="240330" y="10046"/>
                  </a:lnTo>
                  <a:lnTo>
                    <a:pt x="282010" y="0"/>
                  </a:lnTo>
                  <a:lnTo>
                    <a:pt x="303060" y="2541"/>
                  </a:lnTo>
                  <a:lnTo>
                    <a:pt x="323690" y="10046"/>
                  </a:lnTo>
                  <a:lnTo>
                    <a:pt x="363468" y="39229"/>
                  </a:lnTo>
                  <a:lnTo>
                    <a:pt x="400910" y="86115"/>
                  </a:lnTo>
                  <a:lnTo>
                    <a:pt x="435580" y="149273"/>
                  </a:lnTo>
                  <a:lnTo>
                    <a:pt x="451738" y="186506"/>
                  </a:lnTo>
                  <a:lnTo>
                    <a:pt x="467041" y="227270"/>
                  </a:lnTo>
                  <a:lnTo>
                    <a:pt x="481432" y="271384"/>
                  </a:lnTo>
                  <a:lnTo>
                    <a:pt x="494857" y="318671"/>
                  </a:lnTo>
                  <a:lnTo>
                    <a:pt x="507263" y="368951"/>
                  </a:lnTo>
                  <a:lnTo>
                    <a:pt x="518594" y="422045"/>
                  </a:lnTo>
                  <a:lnTo>
                    <a:pt x="528796" y="477774"/>
                  </a:lnTo>
                  <a:lnTo>
                    <a:pt x="537814" y="535958"/>
                  </a:lnTo>
                  <a:lnTo>
                    <a:pt x="545595" y="596419"/>
                  </a:lnTo>
                  <a:lnTo>
                    <a:pt x="552083" y="658978"/>
                  </a:lnTo>
                  <a:lnTo>
                    <a:pt x="557224" y="723455"/>
                  </a:lnTo>
                  <a:lnTo>
                    <a:pt x="560963" y="789671"/>
                  </a:lnTo>
                  <a:lnTo>
                    <a:pt x="563247" y="857448"/>
                  </a:lnTo>
                  <a:lnTo>
                    <a:pt x="564020" y="926605"/>
                  </a:lnTo>
                  <a:lnTo>
                    <a:pt x="563247" y="995763"/>
                  </a:lnTo>
                  <a:lnTo>
                    <a:pt x="560963" y="1063539"/>
                  </a:lnTo>
                  <a:lnTo>
                    <a:pt x="557224" y="1129756"/>
                  </a:lnTo>
                  <a:lnTo>
                    <a:pt x="552083" y="1194233"/>
                  </a:lnTo>
                  <a:lnTo>
                    <a:pt x="545595" y="1256791"/>
                  </a:lnTo>
                  <a:lnTo>
                    <a:pt x="537814" y="1317253"/>
                  </a:lnTo>
                  <a:lnTo>
                    <a:pt x="528796" y="1375437"/>
                  </a:lnTo>
                  <a:lnTo>
                    <a:pt x="518594" y="1431166"/>
                  </a:lnTo>
                  <a:lnTo>
                    <a:pt x="507263" y="1484260"/>
                  </a:lnTo>
                  <a:lnTo>
                    <a:pt x="494857" y="1534540"/>
                  </a:lnTo>
                  <a:lnTo>
                    <a:pt x="481432" y="1581826"/>
                  </a:lnTo>
                  <a:lnTo>
                    <a:pt x="467041" y="1625941"/>
                  </a:lnTo>
                  <a:lnTo>
                    <a:pt x="451738" y="1666704"/>
                  </a:lnTo>
                  <a:lnTo>
                    <a:pt x="435580" y="1703937"/>
                  </a:lnTo>
                  <a:lnTo>
                    <a:pt x="400910" y="1767095"/>
                  </a:lnTo>
                  <a:lnTo>
                    <a:pt x="363468" y="1813982"/>
                  </a:lnTo>
                  <a:lnTo>
                    <a:pt x="323690" y="1843165"/>
                  </a:lnTo>
                  <a:lnTo>
                    <a:pt x="282010" y="1853211"/>
                  </a:lnTo>
                  <a:lnTo>
                    <a:pt x="260960" y="1850670"/>
                  </a:lnTo>
                  <a:lnTo>
                    <a:pt x="240330" y="1843165"/>
                  </a:lnTo>
                  <a:lnTo>
                    <a:pt x="200552" y="1813982"/>
                  </a:lnTo>
                  <a:lnTo>
                    <a:pt x="163110" y="1767095"/>
                  </a:lnTo>
                  <a:lnTo>
                    <a:pt x="128440" y="1703937"/>
                  </a:lnTo>
                  <a:lnTo>
                    <a:pt x="112282" y="1666704"/>
                  </a:lnTo>
                  <a:lnTo>
                    <a:pt x="96979" y="1625941"/>
                  </a:lnTo>
                  <a:lnTo>
                    <a:pt x="82588" y="1581826"/>
                  </a:lnTo>
                  <a:lnTo>
                    <a:pt x="69163" y="1534540"/>
                  </a:lnTo>
                  <a:lnTo>
                    <a:pt x="56757" y="1484260"/>
                  </a:lnTo>
                  <a:lnTo>
                    <a:pt x="45426" y="1431166"/>
                  </a:lnTo>
                  <a:lnTo>
                    <a:pt x="35224" y="1375437"/>
                  </a:lnTo>
                  <a:lnTo>
                    <a:pt x="26206" y="1317253"/>
                  </a:lnTo>
                  <a:lnTo>
                    <a:pt x="18425" y="1256791"/>
                  </a:lnTo>
                  <a:lnTo>
                    <a:pt x="11937" y="1194233"/>
                  </a:lnTo>
                  <a:lnTo>
                    <a:pt x="6796" y="1129756"/>
                  </a:lnTo>
                  <a:lnTo>
                    <a:pt x="3057" y="1063539"/>
                  </a:lnTo>
                  <a:lnTo>
                    <a:pt x="773" y="995763"/>
                  </a:lnTo>
                  <a:lnTo>
                    <a:pt x="0" y="926605"/>
                  </a:lnTo>
                  <a:close/>
                </a:path>
              </a:pathLst>
            </a:custGeom>
            <a:ln w="6043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3294" y="5237920"/>
            <a:ext cx="3533140" cy="6057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50" spc="10" dirty="0">
                <a:latin typeface="Arial MT"/>
                <a:cs typeface="Arial MT"/>
              </a:rPr>
              <a:t>First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measurement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puts us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somewhere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on</a:t>
            </a:r>
            <a:endParaRPr sz="1450" dirty="0">
              <a:latin typeface="Arial MT"/>
              <a:cs typeface="Arial MT"/>
            </a:endParaRPr>
          </a:p>
          <a:p>
            <a:pPr marL="1644650">
              <a:lnSpc>
                <a:spcPct val="100000"/>
              </a:lnSpc>
              <a:spcBef>
                <a:spcPts val="545"/>
              </a:spcBef>
            </a:pPr>
            <a:r>
              <a:rPr sz="1450" spc="10" dirty="0">
                <a:latin typeface="Arial MT"/>
                <a:cs typeface="Arial MT"/>
              </a:rPr>
              <a:t>this</a:t>
            </a:r>
            <a:r>
              <a:rPr sz="1450" spc="-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sphere.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1322" y="5426485"/>
            <a:ext cx="4498023" cy="744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955">
              <a:lnSpc>
                <a:spcPct val="108500"/>
              </a:lnSpc>
              <a:spcBef>
                <a:spcPts val="90"/>
              </a:spcBef>
            </a:pPr>
            <a:r>
              <a:rPr sz="1450" spc="10" dirty="0">
                <a:latin typeface="Arial MT"/>
                <a:cs typeface="Arial MT"/>
              </a:rPr>
              <a:t>Measurement</a:t>
            </a:r>
            <a:r>
              <a:rPr sz="1450" spc="15" dirty="0">
                <a:latin typeface="Arial MT"/>
                <a:cs typeface="Arial MT"/>
              </a:rPr>
              <a:t> from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5" dirty="0">
                <a:latin typeface="Arial MT"/>
                <a:cs typeface="Arial MT"/>
              </a:rPr>
              <a:t>a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second </a:t>
            </a:r>
            <a:r>
              <a:rPr sz="1450" spc="5" dirty="0">
                <a:latin typeface="Arial MT"/>
                <a:cs typeface="Arial MT"/>
              </a:rPr>
              <a:t>satellite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shows</a:t>
            </a:r>
            <a:r>
              <a:rPr sz="1450" spc="6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we </a:t>
            </a:r>
            <a:r>
              <a:rPr sz="1450" spc="-38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are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somewhere</a:t>
            </a:r>
            <a:r>
              <a:rPr sz="1450" spc="5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on</a:t>
            </a:r>
            <a:r>
              <a:rPr sz="1450" spc="-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this </a:t>
            </a:r>
            <a:r>
              <a:rPr sz="1450" spc="10" dirty="0">
                <a:latin typeface="Arial MT"/>
                <a:cs typeface="Arial MT"/>
              </a:rPr>
              <a:t>circle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where</a:t>
            </a:r>
            <a:r>
              <a:rPr sz="1450" spc="6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the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first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and</a:t>
            </a:r>
            <a:endParaRPr sz="1450" dirty="0">
              <a:latin typeface="Arial MT"/>
              <a:cs typeface="Arial MT"/>
            </a:endParaRPr>
          </a:p>
          <a:p>
            <a:pPr marL="1193800">
              <a:lnSpc>
                <a:spcPct val="100000"/>
              </a:lnSpc>
              <a:spcBef>
                <a:spcPts val="150"/>
              </a:spcBef>
            </a:pPr>
            <a:r>
              <a:rPr sz="1450" spc="10" dirty="0">
                <a:latin typeface="Arial MT"/>
                <a:cs typeface="Arial MT"/>
              </a:rPr>
              <a:t>second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spheres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interrsect</a:t>
            </a:r>
            <a:endParaRPr sz="145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4317" y="3610291"/>
            <a:ext cx="3315970" cy="3236595"/>
            <a:chOff x="3889645" y="3603671"/>
            <a:chExt cx="3315970" cy="323659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6360" y="3778249"/>
              <a:ext cx="3061829" cy="30618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387" y="3773214"/>
              <a:ext cx="251795" cy="2517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92" y="3773214"/>
              <a:ext cx="251795" cy="2517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375" y="3625427"/>
              <a:ext cx="297186" cy="3878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64766" y="3920867"/>
              <a:ext cx="252095" cy="92710"/>
            </a:xfrm>
            <a:custGeom>
              <a:avLst/>
              <a:gdLst/>
              <a:ahLst/>
              <a:cxnLst/>
              <a:rect l="l" t="t" r="r" b="b"/>
              <a:pathLst>
                <a:path w="252095" h="92710">
                  <a:moveTo>
                    <a:pt x="0" y="0"/>
                  </a:moveTo>
                  <a:lnTo>
                    <a:pt x="218222" y="0"/>
                  </a:lnTo>
                  <a:lnTo>
                    <a:pt x="251795" y="92391"/>
                  </a:lnTo>
                  <a:lnTo>
                    <a:pt x="16786" y="92391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67" y="3627172"/>
              <a:ext cx="263612" cy="28201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19685" y="3667460"/>
              <a:ext cx="228600" cy="241935"/>
            </a:xfrm>
            <a:custGeom>
              <a:avLst/>
              <a:gdLst/>
              <a:ahLst/>
              <a:cxnLst/>
              <a:rect l="l" t="t" r="r" b="b"/>
              <a:pathLst>
                <a:path w="228600" h="241935">
                  <a:moveTo>
                    <a:pt x="159403" y="0"/>
                  </a:moveTo>
                  <a:lnTo>
                    <a:pt x="0" y="166117"/>
                  </a:lnTo>
                  <a:lnTo>
                    <a:pt x="65399" y="241723"/>
                  </a:lnTo>
                  <a:lnTo>
                    <a:pt x="228294" y="72114"/>
                  </a:lnTo>
                  <a:lnTo>
                    <a:pt x="159403" y="0"/>
                  </a:lnTo>
                </a:path>
              </a:pathLst>
            </a:custGeom>
            <a:ln w="13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89469" y="3796647"/>
              <a:ext cx="77217" cy="8728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081005" y="3753014"/>
              <a:ext cx="75565" cy="102870"/>
            </a:xfrm>
            <a:custGeom>
              <a:avLst/>
              <a:gdLst/>
              <a:ahLst/>
              <a:cxnLst/>
              <a:rect l="l" t="t" r="r" b="b"/>
              <a:pathLst>
                <a:path w="75564" h="102870">
                  <a:moveTo>
                    <a:pt x="75476" y="65532"/>
                  </a:moveTo>
                  <a:lnTo>
                    <a:pt x="13423" y="0"/>
                  </a:lnTo>
                  <a:lnTo>
                    <a:pt x="0" y="0"/>
                  </a:lnTo>
                  <a:lnTo>
                    <a:pt x="0" y="13423"/>
                  </a:lnTo>
                  <a:lnTo>
                    <a:pt x="6527" y="20142"/>
                  </a:lnTo>
                  <a:lnTo>
                    <a:pt x="3352" y="20142"/>
                  </a:lnTo>
                  <a:lnTo>
                    <a:pt x="3352" y="33566"/>
                  </a:lnTo>
                  <a:lnTo>
                    <a:pt x="63792" y="102463"/>
                  </a:lnTo>
                  <a:lnTo>
                    <a:pt x="75476" y="102463"/>
                  </a:lnTo>
                  <a:lnTo>
                    <a:pt x="75476" y="89027"/>
                  </a:lnTo>
                  <a:lnTo>
                    <a:pt x="66636" y="78955"/>
                  </a:lnTo>
                  <a:lnTo>
                    <a:pt x="75476" y="78955"/>
                  </a:lnTo>
                  <a:lnTo>
                    <a:pt x="75476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010" y="3739574"/>
              <a:ext cx="75471" cy="7560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274120" y="3654031"/>
              <a:ext cx="87630" cy="95885"/>
            </a:xfrm>
            <a:custGeom>
              <a:avLst/>
              <a:gdLst/>
              <a:ahLst/>
              <a:cxnLst/>
              <a:rect l="l" t="t" r="r" b="b"/>
              <a:pathLst>
                <a:path w="87629" h="95885">
                  <a:moveTo>
                    <a:pt x="0" y="0"/>
                  </a:moveTo>
                  <a:lnTo>
                    <a:pt x="87288" y="95614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02898" y="3821894"/>
              <a:ext cx="106045" cy="114300"/>
            </a:xfrm>
            <a:custGeom>
              <a:avLst/>
              <a:gdLst/>
              <a:ahLst/>
              <a:cxnLst/>
              <a:rect l="l" t="t" r="r" b="b"/>
              <a:pathLst>
                <a:path w="106045" h="114300">
                  <a:moveTo>
                    <a:pt x="105686" y="114147"/>
                  </a:move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6360" y="3637244"/>
              <a:ext cx="196850" cy="94615"/>
            </a:xfrm>
            <a:custGeom>
              <a:avLst/>
              <a:gdLst/>
              <a:ahLst/>
              <a:cxnLst/>
              <a:rect l="l" t="t" r="r" b="b"/>
              <a:pathLst>
                <a:path w="196850" h="94614">
                  <a:moveTo>
                    <a:pt x="164505" y="0"/>
                  </a:moveTo>
                  <a:lnTo>
                    <a:pt x="0" y="0"/>
                  </a:lnTo>
                  <a:lnTo>
                    <a:pt x="13428" y="94004"/>
                  </a:lnTo>
                  <a:lnTo>
                    <a:pt x="196333" y="94004"/>
                  </a:lnTo>
                  <a:lnTo>
                    <a:pt x="1645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6360" y="3637244"/>
              <a:ext cx="196850" cy="94615"/>
            </a:xfrm>
            <a:custGeom>
              <a:avLst/>
              <a:gdLst/>
              <a:ahLst/>
              <a:cxnLst/>
              <a:rect l="l" t="t" r="r" b="b"/>
              <a:pathLst>
                <a:path w="196850" h="94614">
                  <a:moveTo>
                    <a:pt x="0" y="0"/>
                  </a:moveTo>
                  <a:lnTo>
                    <a:pt x="164506" y="0"/>
                  </a:lnTo>
                  <a:lnTo>
                    <a:pt x="196332" y="94003"/>
                  </a:lnTo>
                  <a:lnTo>
                    <a:pt x="13429" y="94003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1535" y="3736216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4" h="87629">
                  <a:moveTo>
                    <a:pt x="182904" y="0"/>
                  </a:moveTo>
                  <a:lnTo>
                    <a:pt x="0" y="0"/>
                  </a:lnTo>
                  <a:lnTo>
                    <a:pt x="13428" y="87289"/>
                  </a:lnTo>
                  <a:lnTo>
                    <a:pt x="214864" y="87289"/>
                  </a:lnTo>
                  <a:lnTo>
                    <a:pt x="18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11535" y="3736216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4" h="87629">
                  <a:moveTo>
                    <a:pt x="0" y="0"/>
                  </a:moveTo>
                  <a:lnTo>
                    <a:pt x="182903" y="0"/>
                  </a:lnTo>
                  <a:lnTo>
                    <a:pt x="214865" y="87288"/>
                  </a:lnTo>
                  <a:lnTo>
                    <a:pt x="13429" y="87288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26575" y="3830220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5" h="92710">
                  <a:moveTo>
                    <a:pt x="199824" y="0"/>
                  </a:moveTo>
                  <a:lnTo>
                    <a:pt x="0" y="0"/>
                  </a:lnTo>
                  <a:lnTo>
                    <a:pt x="13428" y="92391"/>
                  </a:lnTo>
                  <a:lnTo>
                    <a:pt x="235008" y="92391"/>
                  </a:lnTo>
                  <a:lnTo>
                    <a:pt x="199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6575" y="3830220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5" h="92710">
                  <a:moveTo>
                    <a:pt x="0" y="0"/>
                  </a:moveTo>
                  <a:lnTo>
                    <a:pt x="199824" y="0"/>
                  </a:lnTo>
                  <a:lnTo>
                    <a:pt x="235008" y="92391"/>
                  </a:lnTo>
                  <a:lnTo>
                    <a:pt x="13429" y="92391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8393" y="3927581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223191" y="0"/>
                  </a:moveTo>
                  <a:lnTo>
                    <a:pt x="0" y="0"/>
                  </a:lnTo>
                  <a:lnTo>
                    <a:pt x="13428" y="94002"/>
                  </a:lnTo>
                  <a:lnTo>
                    <a:pt x="256763" y="94002"/>
                  </a:lnTo>
                  <a:lnTo>
                    <a:pt x="223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8393" y="3927581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0" y="0"/>
                  </a:moveTo>
                  <a:lnTo>
                    <a:pt x="223191" y="0"/>
                  </a:lnTo>
                  <a:lnTo>
                    <a:pt x="256763" y="94003"/>
                  </a:lnTo>
                  <a:lnTo>
                    <a:pt x="13429" y="94003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4869" y="3709358"/>
              <a:ext cx="236754" cy="24521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906431" y="3650673"/>
              <a:ext cx="30480" cy="361315"/>
            </a:xfrm>
            <a:custGeom>
              <a:avLst/>
              <a:gdLst/>
              <a:ahLst/>
              <a:cxnLst/>
              <a:rect l="l" t="t" r="r" b="b"/>
              <a:pathLst>
                <a:path w="30479" h="361314">
                  <a:moveTo>
                    <a:pt x="15107" y="-13429"/>
                  </a:moveTo>
                  <a:lnTo>
                    <a:pt x="15107" y="374268"/>
                  </a:lnTo>
                </a:path>
              </a:pathLst>
            </a:custGeom>
            <a:ln w="57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7980" y="3907437"/>
              <a:ext cx="43815" cy="121285"/>
            </a:xfrm>
            <a:custGeom>
              <a:avLst/>
              <a:gdLst/>
              <a:ahLst/>
              <a:cxnLst/>
              <a:rect l="l" t="t" r="r" b="b"/>
              <a:pathLst>
                <a:path w="43814" h="121285">
                  <a:moveTo>
                    <a:pt x="43644" y="12086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00977" y="3617100"/>
              <a:ext cx="45720" cy="112395"/>
            </a:xfrm>
            <a:custGeom>
              <a:avLst/>
              <a:gdLst/>
              <a:ahLst/>
              <a:cxnLst/>
              <a:rect l="l" t="t" r="r" b="b"/>
              <a:pathLst>
                <a:path w="45720" h="112395">
                  <a:moveTo>
                    <a:pt x="45255" y="11240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60691" y="3810076"/>
              <a:ext cx="17145" cy="19050"/>
            </a:xfrm>
            <a:custGeom>
              <a:avLst/>
              <a:gdLst/>
              <a:ahLst/>
              <a:cxnLst/>
              <a:rect l="l" t="t" r="r" b="b"/>
              <a:pathLst>
                <a:path w="17145" h="19050">
                  <a:moveTo>
                    <a:pt x="0" y="0"/>
                  </a:moveTo>
                  <a:lnTo>
                    <a:pt x="16786" y="18532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95875" y="3789933"/>
              <a:ext cx="12065" cy="19050"/>
            </a:xfrm>
            <a:custGeom>
              <a:avLst/>
              <a:gdLst/>
              <a:ahLst/>
              <a:cxnLst/>
              <a:rect l="l" t="t" r="r" b="b"/>
              <a:pathLst>
                <a:path w="12064" h="19050">
                  <a:moveTo>
                    <a:pt x="0" y="0"/>
                  </a:moveTo>
                  <a:lnTo>
                    <a:pt x="11817" y="18532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0618" y="3643958"/>
              <a:ext cx="63788" cy="7050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99717" y="3638856"/>
              <a:ext cx="223191" cy="1830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9932" y="3835323"/>
              <a:ext cx="258509" cy="1795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22733" y="3632141"/>
              <a:ext cx="288724" cy="3726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01115" y="3697676"/>
              <a:ext cx="297185" cy="38769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46505" y="3993114"/>
              <a:ext cx="252095" cy="92710"/>
            </a:xfrm>
            <a:custGeom>
              <a:avLst/>
              <a:gdLst/>
              <a:ahLst/>
              <a:cxnLst/>
              <a:rect l="l" t="t" r="r" b="b"/>
              <a:pathLst>
                <a:path w="252095" h="92710">
                  <a:moveTo>
                    <a:pt x="0" y="0"/>
                  </a:moveTo>
                  <a:lnTo>
                    <a:pt x="218222" y="0"/>
                  </a:lnTo>
                  <a:lnTo>
                    <a:pt x="251795" y="92257"/>
                  </a:lnTo>
                  <a:lnTo>
                    <a:pt x="16786" y="92257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6106" y="3699421"/>
              <a:ext cx="263612" cy="2818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701425" y="3739707"/>
              <a:ext cx="228600" cy="241935"/>
            </a:xfrm>
            <a:custGeom>
              <a:avLst/>
              <a:gdLst/>
              <a:ahLst/>
              <a:cxnLst/>
              <a:rect l="l" t="t" r="r" b="b"/>
              <a:pathLst>
                <a:path w="228600" h="241935">
                  <a:moveTo>
                    <a:pt x="159403" y="0"/>
                  </a:moveTo>
                  <a:lnTo>
                    <a:pt x="0" y="166117"/>
                  </a:lnTo>
                  <a:lnTo>
                    <a:pt x="65399" y="241588"/>
                  </a:lnTo>
                  <a:lnTo>
                    <a:pt x="228294" y="72114"/>
                  </a:lnTo>
                  <a:lnTo>
                    <a:pt x="159403" y="0"/>
                  </a:lnTo>
                </a:path>
              </a:pathLst>
            </a:custGeom>
            <a:ln w="13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1209" y="3868896"/>
              <a:ext cx="77217" cy="8728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62737" y="3825252"/>
              <a:ext cx="75565" cy="102870"/>
            </a:xfrm>
            <a:custGeom>
              <a:avLst/>
              <a:gdLst/>
              <a:ahLst/>
              <a:cxnLst/>
              <a:rect l="l" t="t" r="r" b="b"/>
              <a:pathLst>
                <a:path w="75565" h="102870">
                  <a:moveTo>
                    <a:pt x="75476" y="65405"/>
                  </a:moveTo>
                  <a:lnTo>
                    <a:pt x="13436" y="0"/>
                  </a:lnTo>
                  <a:lnTo>
                    <a:pt x="0" y="0"/>
                  </a:lnTo>
                  <a:lnTo>
                    <a:pt x="0" y="13436"/>
                  </a:lnTo>
                  <a:lnTo>
                    <a:pt x="6540" y="20142"/>
                  </a:lnTo>
                  <a:lnTo>
                    <a:pt x="3365" y="20142"/>
                  </a:lnTo>
                  <a:lnTo>
                    <a:pt x="3365" y="33578"/>
                  </a:lnTo>
                  <a:lnTo>
                    <a:pt x="63792" y="102336"/>
                  </a:lnTo>
                  <a:lnTo>
                    <a:pt x="75476" y="102336"/>
                  </a:lnTo>
                  <a:lnTo>
                    <a:pt x="75476" y="88900"/>
                  </a:lnTo>
                  <a:lnTo>
                    <a:pt x="66624" y="78828"/>
                  </a:lnTo>
                  <a:lnTo>
                    <a:pt x="75476" y="78828"/>
                  </a:lnTo>
                  <a:lnTo>
                    <a:pt x="75476" y="65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62748" y="3811822"/>
              <a:ext cx="75471" cy="7547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855858" y="3726279"/>
              <a:ext cx="87630" cy="95885"/>
            </a:xfrm>
            <a:custGeom>
              <a:avLst/>
              <a:gdLst/>
              <a:ahLst/>
              <a:cxnLst/>
              <a:rect l="l" t="t" r="r" b="b"/>
              <a:pathLst>
                <a:path w="87629" h="95885">
                  <a:moveTo>
                    <a:pt x="0" y="0"/>
                  </a:moveTo>
                  <a:lnTo>
                    <a:pt x="87288" y="95614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84638" y="3894143"/>
              <a:ext cx="106045" cy="114300"/>
            </a:xfrm>
            <a:custGeom>
              <a:avLst/>
              <a:gdLst/>
              <a:ahLst/>
              <a:cxnLst/>
              <a:rect l="l" t="t" r="r" b="b"/>
              <a:pathLst>
                <a:path w="106045" h="114300">
                  <a:moveTo>
                    <a:pt x="105686" y="114147"/>
                  </a:move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78099" y="3709493"/>
              <a:ext cx="196850" cy="93980"/>
            </a:xfrm>
            <a:custGeom>
              <a:avLst/>
              <a:gdLst/>
              <a:ahLst/>
              <a:cxnLst/>
              <a:rect l="l" t="t" r="r" b="b"/>
              <a:pathLst>
                <a:path w="196850" h="93979">
                  <a:moveTo>
                    <a:pt x="164505" y="0"/>
                  </a:moveTo>
                  <a:lnTo>
                    <a:pt x="0" y="0"/>
                  </a:lnTo>
                  <a:lnTo>
                    <a:pt x="13428" y="93869"/>
                  </a:lnTo>
                  <a:lnTo>
                    <a:pt x="196333" y="93869"/>
                  </a:lnTo>
                  <a:lnTo>
                    <a:pt x="1645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78099" y="3709493"/>
              <a:ext cx="196850" cy="93980"/>
            </a:xfrm>
            <a:custGeom>
              <a:avLst/>
              <a:gdLst/>
              <a:ahLst/>
              <a:cxnLst/>
              <a:rect l="l" t="t" r="r" b="b"/>
              <a:pathLst>
                <a:path w="196850" h="93979">
                  <a:moveTo>
                    <a:pt x="0" y="0"/>
                  </a:moveTo>
                  <a:lnTo>
                    <a:pt x="164506" y="0"/>
                  </a:lnTo>
                  <a:lnTo>
                    <a:pt x="196332" y="93869"/>
                  </a:lnTo>
                  <a:lnTo>
                    <a:pt x="13429" y="93869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93273" y="3808465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5" h="87629">
                  <a:moveTo>
                    <a:pt x="182904" y="0"/>
                  </a:moveTo>
                  <a:lnTo>
                    <a:pt x="0" y="0"/>
                  </a:lnTo>
                  <a:lnTo>
                    <a:pt x="13430" y="87288"/>
                  </a:lnTo>
                  <a:lnTo>
                    <a:pt x="214866" y="87288"/>
                  </a:lnTo>
                  <a:lnTo>
                    <a:pt x="18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3273" y="3808465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5" h="87629">
                  <a:moveTo>
                    <a:pt x="0" y="0"/>
                  </a:moveTo>
                  <a:lnTo>
                    <a:pt x="182903" y="0"/>
                  </a:lnTo>
                  <a:lnTo>
                    <a:pt x="214865" y="87288"/>
                  </a:lnTo>
                  <a:lnTo>
                    <a:pt x="13429" y="87288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08315" y="3902468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4" h="92710">
                  <a:moveTo>
                    <a:pt x="199824" y="0"/>
                  </a:moveTo>
                  <a:lnTo>
                    <a:pt x="0" y="0"/>
                  </a:lnTo>
                  <a:lnTo>
                    <a:pt x="13427" y="92257"/>
                  </a:lnTo>
                  <a:lnTo>
                    <a:pt x="235008" y="92257"/>
                  </a:lnTo>
                  <a:lnTo>
                    <a:pt x="199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08315" y="3902468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4" h="92710">
                  <a:moveTo>
                    <a:pt x="0" y="0"/>
                  </a:moveTo>
                  <a:lnTo>
                    <a:pt x="199824" y="0"/>
                  </a:lnTo>
                  <a:lnTo>
                    <a:pt x="235008" y="92257"/>
                  </a:lnTo>
                  <a:lnTo>
                    <a:pt x="13429" y="92257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20131" y="3999829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223192" y="0"/>
                  </a:moveTo>
                  <a:lnTo>
                    <a:pt x="0" y="0"/>
                  </a:lnTo>
                  <a:lnTo>
                    <a:pt x="13430" y="94004"/>
                  </a:lnTo>
                  <a:lnTo>
                    <a:pt x="256764" y="94004"/>
                  </a:lnTo>
                  <a:lnTo>
                    <a:pt x="223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20131" y="3999829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0" y="0"/>
                  </a:moveTo>
                  <a:lnTo>
                    <a:pt x="223191" y="0"/>
                  </a:lnTo>
                  <a:lnTo>
                    <a:pt x="256763" y="94003"/>
                  </a:lnTo>
                  <a:lnTo>
                    <a:pt x="13429" y="94003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36609" y="3781607"/>
              <a:ext cx="236754" cy="24508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488171" y="3722922"/>
              <a:ext cx="30480" cy="361315"/>
            </a:xfrm>
            <a:custGeom>
              <a:avLst/>
              <a:gdLst/>
              <a:ahLst/>
              <a:cxnLst/>
              <a:rect l="l" t="t" r="r" b="b"/>
              <a:pathLst>
                <a:path w="30479" h="361314">
                  <a:moveTo>
                    <a:pt x="15107" y="-13429"/>
                  </a:moveTo>
                  <a:lnTo>
                    <a:pt x="15107" y="374268"/>
                  </a:lnTo>
                </a:path>
              </a:pathLst>
            </a:custGeom>
            <a:ln w="57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29718" y="3979686"/>
              <a:ext cx="43815" cy="121285"/>
            </a:xfrm>
            <a:custGeom>
              <a:avLst/>
              <a:gdLst/>
              <a:ahLst/>
              <a:cxnLst/>
              <a:rect l="l" t="t" r="r" b="b"/>
              <a:pathLst>
                <a:path w="43815" h="121285">
                  <a:moveTo>
                    <a:pt x="43644" y="12086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82717" y="3689349"/>
              <a:ext cx="45720" cy="112395"/>
            </a:xfrm>
            <a:custGeom>
              <a:avLst/>
              <a:gdLst/>
              <a:ahLst/>
              <a:cxnLst/>
              <a:rect l="l" t="t" r="r" b="b"/>
              <a:pathLst>
                <a:path w="45720" h="112395">
                  <a:moveTo>
                    <a:pt x="45255" y="11240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842429" y="3882325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0"/>
                  </a:moveTo>
                  <a:lnTo>
                    <a:pt x="16786" y="18397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77613" y="3862181"/>
              <a:ext cx="12065" cy="18415"/>
            </a:xfrm>
            <a:custGeom>
              <a:avLst/>
              <a:gdLst/>
              <a:ahLst/>
              <a:cxnLst/>
              <a:rect l="l" t="t" r="r" b="b"/>
              <a:pathLst>
                <a:path w="12065" h="18414">
                  <a:moveTo>
                    <a:pt x="0" y="0"/>
                  </a:moveTo>
                  <a:lnTo>
                    <a:pt x="11817" y="18397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32358" y="3716207"/>
              <a:ext cx="63788" cy="7036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1456" y="3711105"/>
              <a:ext cx="223191" cy="18290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11672" y="3907571"/>
              <a:ext cx="258509" cy="1795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04471" y="3704390"/>
              <a:ext cx="288725" cy="3726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31350" y="5398065"/>
              <a:ext cx="297185" cy="38783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576740" y="5693504"/>
              <a:ext cx="252095" cy="92710"/>
            </a:xfrm>
            <a:custGeom>
              <a:avLst/>
              <a:gdLst/>
              <a:ahLst/>
              <a:cxnLst/>
              <a:rect l="l" t="t" r="r" b="b"/>
              <a:pathLst>
                <a:path w="252095" h="92710">
                  <a:moveTo>
                    <a:pt x="0" y="0"/>
                  </a:moveTo>
                  <a:lnTo>
                    <a:pt x="218222" y="0"/>
                  </a:lnTo>
                  <a:lnTo>
                    <a:pt x="251795" y="92391"/>
                  </a:lnTo>
                  <a:lnTo>
                    <a:pt x="16786" y="92391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96340" y="5399810"/>
              <a:ext cx="263612" cy="28201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331659" y="5440098"/>
              <a:ext cx="228600" cy="241935"/>
            </a:xfrm>
            <a:custGeom>
              <a:avLst/>
              <a:gdLst/>
              <a:ahLst/>
              <a:cxnLst/>
              <a:rect l="l" t="t" r="r" b="b"/>
              <a:pathLst>
                <a:path w="228600" h="241935">
                  <a:moveTo>
                    <a:pt x="159403" y="0"/>
                  </a:moveTo>
                  <a:lnTo>
                    <a:pt x="0" y="166117"/>
                  </a:lnTo>
                  <a:lnTo>
                    <a:pt x="65399" y="241723"/>
                  </a:lnTo>
                  <a:lnTo>
                    <a:pt x="228294" y="72114"/>
                  </a:lnTo>
                  <a:lnTo>
                    <a:pt x="159403" y="0"/>
                  </a:lnTo>
                </a:path>
              </a:pathLst>
            </a:custGeom>
            <a:ln w="1342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01443" y="5569285"/>
              <a:ext cx="77217" cy="87289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292979" y="5525642"/>
              <a:ext cx="75565" cy="102870"/>
            </a:xfrm>
            <a:custGeom>
              <a:avLst/>
              <a:gdLst/>
              <a:ahLst/>
              <a:cxnLst/>
              <a:rect l="l" t="t" r="r" b="b"/>
              <a:pathLst>
                <a:path w="75564" h="102870">
                  <a:moveTo>
                    <a:pt x="75476" y="65532"/>
                  </a:moveTo>
                  <a:lnTo>
                    <a:pt x="13423" y="0"/>
                  </a:lnTo>
                  <a:lnTo>
                    <a:pt x="0" y="0"/>
                  </a:lnTo>
                  <a:lnTo>
                    <a:pt x="0" y="13436"/>
                  </a:lnTo>
                  <a:lnTo>
                    <a:pt x="6515" y="20142"/>
                  </a:lnTo>
                  <a:lnTo>
                    <a:pt x="3352" y="20142"/>
                  </a:lnTo>
                  <a:lnTo>
                    <a:pt x="3352" y="33578"/>
                  </a:lnTo>
                  <a:lnTo>
                    <a:pt x="63792" y="102463"/>
                  </a:lnTo>
                  <a:lnTo>
                    <a:pt x="75476" y="102463"/>
                  </a:lnTo>
                  <a:lnTo>
                    <a:pt x="75476" y="89039"/>
                  </a:lnTo>
                  <a:lnTo>
                    <a:pt x="66636" y="78968"/>
                  </a:lnTo>
                  <a:lnTo>
                    <a:pt x="75476" y="78968"/>
                  </a:lnTo>
                  <a:lnTo>
                    <a:pt x="75476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92984" y="5512211"/>
              <a:ext cx="75471" cy="7560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486094" y="5426669"/>
              <a:ext cx="87630" cy="95885"/>
            </a:xfrm>
            <a:custGeom>
              <a:avLst/>
              <a:gdLst/>
              <a:ahLst/>
              <a:cxnLst/>
              <a:rect l="l" t="t" r="r" b="b"/>
              <a:pathLst>
                <a:path w="87629" h="95885">
                  <a:moveTo>
                    <a:pt x="0" y="0"/>
                  </a:moveTo>
                  <a:lnTo>
                    <a:pt x="87288" y="95614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14872" y="5594532"/>
              <a:ext cx="106045" cy="114300"/>
            </a:xfrm>
            <a:custGeom>
              <a:avLst/>
              <a:gdLst/>
              <a:ahLst/>
              <a:cxnLst/>
              <a:rect l="l" t="t" r="r" b="b"/>
              <a:pathLst>
                <a:path w="106045" h="114300">
                  <a:moveTo>
                    <a:pt x="105686" y="114147"/>
                  </a:move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08333" y="5409882"/>
              <a:ext cx="196850" cy="94615"/>
            </a:xfrm>
            <a:custGeom>
              <a:avLst/>
              <a:gdLst/>
              <a:ahLst/>
              <a:cxnLst/>
              <a:rect l="l" t="t" r="r" b="b"/>
              <a:pathLst>
                <a:path w="196850" h="94614">
                  <a:moveTo>
                    <a:pt x="164506" y="0"/>
                  </a:moveTo>
                  <a:lnTo>
                    <a:pt x="0" y="0"/>
                  </a:lnTo>
                  <a:lnTo>
                    <a:pt x="13428" y="94002"/>
                  </a:lnTo>
                  <a:lnTo>
                    <a:pt x="196333" y="94002"/>
                  </a:lnTo>
                  <a:lnTo>
                    <a:pt x="164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08333" y="5409882"/>
              <a:ext cx="196850" cy="94615"/>
            </a:xfrm>
            <a:custGeom>
              <a:avLst/>
              <a:gdLst/>
              <a:ahLst/>
              <a:cxnLst/>
              <a:rect l="l" t="t" r="r" b="b"/>
              <a:pathLst>
                <a:path w="196850" h="94614">
                  <a:moveTo>
                    <a:pt x="0" y="0"/>
                  </a:moveTo>
                  <a:lnTo>
                    <a:pt x="164506" y="0"/>
                  </a:lnTo>
                  <a:lnTo>
                    <a:pt x="196332" y="94003"/>
                  </a:lnTo>
                  <a:lnTo>
                    <a:pt x="13429" y="94003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23508" y="5508854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4" h="87629">
                  <a:moveTo>
                    <a:pt x="182904" y="0"/>
                  </a:moveTo>
                  <a:lnTo>
                    <a:pt x="0" y="0"/>
                  </a:lnTo>
                  <a:lnTo>
                    <a:pt x="13428" y="87288"/>
                  </a:lnTo>
                  <a:lnTo>
                    <a:pt x="214864" y="87288"/>
                  </a:lnTo>
                  <a:lnTo>
                    <a:pt x="18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23508" y="5508854"/>
              <a:ext cx="215265" cy="87630"/>
            </a:xfrm>
            <a:custGeom>
              <a:avLst/>
              <a:gdLst/>
              <a:ahLst/>
              <a:cxnLst/>
              <a:rect l="l" t="t" r="r" b="b"/>
              <a:pathLst>
                <a:path w="215264" h="87629">
                  <a:moveTo>
                    <a:pt x="0" y="0"/>
                  </a:moveTo>
                  <a:lnTo>
                    <a:pt x="182903" y="0"/>
                  </a:lnTo>
                  <a:lnTo>
                    <a:pt x="214865" y="87288"/>
                  </a:lnTo>
                  <a:lnTo>
                    <a:pt x="13429" y="87288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38549" y="5602857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5" h="92710">
                  <a:moveTo>
                    <a:pt x="199824" y="0"/>
                  </a:moveTo>
                  <a:lnTo>
                    <a:pt x="0" y="0"/>
                  </a:lnTo>
                  <a:lnTo>
                    <a:pt x="13428" y="92392"/>
                  </a:lnTo>
                  <a:lnTo>
                    <a:pt x="235008" y="92392"/>
                  </a:lnTo>
                  <a:lnTo>
                    <a:pt x="199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138549" y="5602857"/>
              <a:ext cx="235585" cy="92710"/>
            </a:xfrm>
            <a:custGeom>
              <a:avLst/>
              <a:gdLst/>
              <a:ahLst/>
              <a:cxnLst/>
              <a:rect l="l" t="t" r="r" b="b"/>
              <a:pathLst>
                <a:path w="235585" h="92710">
                  <a:moveTo>
                    <a:pt x="0" y="0"/>
                  </a:moveTo>
                  <a:lnTo>
                    <a:pt x="199824" y="0"/>
                  </a:lnTo>
                  <a:lnTo>
                    <a:pt x="235008" y="92391"/>
                  </a:lnTo>
                  <a:lnTo>
                    <a:pt x="13429" y="92391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150366" y="5700219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223191" y="0"/>
                  </a:moveTo>
                  <a:lnTo>
                    <a:pt x="0" y="0"/>
                  </a:lnTo>
                  <a:lnTo>
                    <a:pt x="13428" y="94002"/>
                  </a:lnTo>
                  <a:lnTo>
                    <a:pt x="256763" y="94002"/>
                  </a:lnTo>
                  <a:lnTo>
                    <a:pt x="223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150366" y="5700219"/>
              <a:ext cx="257175" cy="94615"/>
            </a:xfrm>
            <a:custGeom>
              <a:avLst/>
              <a:gdLst/>
              <a:ahLst/>
              <a:cxnLst/>
              <a:rect l="l" t="t" r="r" b="b"/>
              <a:pathLst>
                <a:path w="257175" h="94614">
                  <a:moveTo>
                    <a:pt x="0" y="0"/>
                  </a:moveTo>
                  <a:lnTo>
                    <a:pt x="223191" y="0"/>
                  </a:lnTo>
                  <a:lnTo>
                    <a:pt x="256763" y="94003"/>
                  </a:lnTo>
                  <a:lnTo>
                    <a:pt x="13429" y="94003"/>
                  </a:lnTo>
                  <a:lnTo>
                    <a:pt x="0" y="0"/>
                  </a:lnTo>
                </a:path>
              </a:pathLst>
            </a:custGeom>
            <a:ln w="134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6843" y="5481996"/>
              <a:ext cx="236754" cy="24521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118406" y="5423311"/>
              <a:ext cx="30480" cy="361315"/>
            </a:xfrm>
            <a:custGeom>
              <a:avLst/>
              <a:gdLst/>
              <a:ahLst/>
              <a:cxnLst/>
              <a:rect l="l" t="t" r="r" b="b"/>
              <a:pathLst>
                <a:path w="30479" h="361314">
                  <a:moveTo>
                    <a:pt x="15107" y="-13429"/>
                  </a:moveTo>
                  <a:lnTo>
                    <a:pt x="15107" y="374268"/>
                  </a:lnTo>
                </a:path>
              </a:pathLst>
            </a:custGeom>
            <a:ln w="57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59953" y="5680075"/>
              <a:ext cx="43815" cy="121285"/>
            </a:xfrm>
            <a:custGeom>
              <a:avLst/>
              <a:gdLst/>
              <a:ahLst/>
              <a:cxnLst/>
              <a:rect l="l" t="t" r="r" b="b"/>
              <a:pathLst>
                <a:path w="43814" h="121285">
                  <a:moveTo>
                    <a:pt x="43644" y="12086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512952" y="5389739"/>
              <a:ext cx="45720" cy="112395"/>
            </a:xfrm>
            <a:custGeom>
              <a:avLst/>
              <a:gdLst/>
              <a:ahLst/>
              <a:cxnLst/>
              <a:rect l="l" t="t" r="r" b="b"/>
              <a:pathLst>
                <a:path w="45720" h="112395">
                  <a:moveTo>
                    <a:pt x="45255" y="112401"/>
                  </a:moveTo>
                  <a:lnTo>
                    <a:pt x="0" y="0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72664" y="5582714"/>
              <a:ext cx="17145" cy="19050"/>
            </a:xfrm>
            <a:custGeom>
              <a:avLst/>
              <a:gdLst/>
              <a:ahLst/>
              <a:cxnLst/>
              <a:rect l="l" t="t" r="r" b="b"/>
              <a:pathLst>
                <a:path w="17145" h="19050">
                  <a:moveTo>
                    <a:pt x="0" y="0"/>
                  </a:moveTo>
                  <a:lnTo>
                    <a:pt x="16786" y="18532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07849" y="5562570"/>
              <a:ext cx="12065" cy="19050"/>
            </a:xfrm>
            <a:custGeom>
              <a:avLst/>
              <a:gdLst/>
              <a:ahLst/>
              <a:cxnLst/>
              <a:rect l="l" t="t" r="r" b="b"/>
              <a:pathLst>
                <a:path w="12064" h="19050">
                  <a:moveTo>
                    <a:pt x="0" y="0"/>
                  </a:moveTo>
                  <a:lnTo>
                    <a:pt x="11817" y="18532"/>
                  </a:lnTo>
                </a:path>
              </a:pathLst>
            </a:custGeom>
            <a:ln w="2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62592" y="5416596"/>
              <a:ext cx="63788" cy="70502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11691" y="5411494"/>
              <a:ext cx="223191" cy="18303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41906" y="5607961"/>
              <a:ext cx="258509" cy="17954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534707" y="5404779"/>
              <a:ext cx="288725" cy="372656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273294" y="6134466"/>
            <a:ext cx="3572613" cy="5367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165"/>
              </a:spcBef>
            </a:pPr>
            <a:r>
              <a:rPr sz="1450" spc="10" dirty="0">
                <a:latin typeface="Arial MT"/>
                <a:cs typeface="Arial MT"/>
              </a:rPr>
              <a:t>Third measurement </a:t>
            </a:r>
            <a:r>
              <a:rPr sz="1450" spc="15" dirty="0">
                <a:latin typeface="Arial MT"/>
                <a:cs typeface="Arial MT"/>
              </a:rPr>
              <a:t>from </a:t>
            </a:r>
            <a:r>
              <a:rPr sz="1450" spc="2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another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satellite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places</a:t>
            </a:r>
            <a:r>
              <a:rPr sz="1450" spc="15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us</a:t>
            </a:r>
            <a:r>
              <a:rPr sz="1450" spc="5" dirty="0">
                <a:latin typeface="Arial MT"/>
                <a:cs typeface="Arial MT"/>
              </a:rPr>
              <a:t> at </a:t>
            </a:r>
            <a:r>
              <a:rPr sz="1450" spc="-39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one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of</a:t>
            </a:r>
            <a:r>
              <a:rPr sz="1450" dirty="0">
                <a:latin typeface="Arial MT"/>
                <a:cs typeface="Arial MT"/>
              </a:rPr>
              <a:t> two</a:t>
            </a:r>
            <a:r>
              <a:rPr sz="1450" spc="35" dirty="0">
                <a:latin typeface="Arial MT"/>
                <a:cs typeface="Arial MT"/>
              </a:rPr>
              <a:t> </a:t>
            </a:r>
            <a:r>
              <a:rPr sz="1450" spc="5" dirty="0">
                <a:latin typeface="Arial MT"/>
                <a:cs typeface="Arial MT"/>
              </a:rPr>
              <a:t>points</a:t>
            </a:r>
            <a:r>
              <a:rPr sz="1900" spc="5" dirty="0">
                <a:latin typeface="Arial MT"/>
                <a:cs typeface="Arial MT"/>
              </a:rPr>
              <a:t>.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483323" y="6325736"/>
            <a:ext cx="3663977" cy="2363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90"/>
              </a:spcBef>
            </a:pPr>
            <a:r>
              <a:rPr sz="1450" spc="20" dirty="0">
                <a:latin typeface="Arial MT"/>
                <a:cs typeface="Arial MT"/>
              </a:rPr>
              <a:t>A</a:t>
            </a:r>
            <a:r>
              <a:rPr sz="1450" spc="-114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fo</a:t>
            </a:r>
            <a:r>
              <a:rPr sz="1450" spc="5" dirty="0">
                <a:latin typeface="Arial MT"/>
                <a:cs typeface="Arial MT"/>
              </a:rPr>
              <a:t>u</a:t>
            </a:r>
            <a:r>
              <a:rPr sz="1450" spc="10" dirty="0">
                <a:latin typeface="Arial MT"/>
                <a:cs typeface="Arial MT"/>
              </a:rPr>
              <a:t>rth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20" dirty="0">
                <a:latin typeface="Arial MT"/>
                <a:cs typeface="Arial MT"/>
              </a:rPr>
              <a:t>me</a:t>
            </a:r>
            <a:r>
              <a:rPr sz="1450" spc="5" dirty="0">
                <a:latin typeface="Arial MT"/>
                <a:cs typeface="Arial MT"/>
              </a:rPr>
              <a:t>a</a:t>
            </a:r>
            <a:r>
              <a:rPr sz="1450" spc="10" dirty="0">
                <a:latin typeface="Arial MT"/>
                <a:cs typeface="Arial MT"/>
              </a:rPr>
              <a:t>sur</a:t>
            </a:r>
            <a:r>
              <a:rPr sz="1450" spc="5" dirty="0">
                <a:latin typeface="Arial MT"/>
                <a:cs typeface="Arial MT"/>
              </a:rPr>
              <a:t>e</a:t>
            </a:r>
            <a:r>
              <a:rPr sz="1450" spc="20" dirty="0">
                <a:latin typeface="Arial MT"/>
                <a:cs typeface="Arial MT"/>
              </a:rPr>
              <a:t>me</a:t>
            </a:r>
            <a:r>
              <a:rPr sz="1450" spc="5" dirty="0">
                <a:latin typeface="Arial MT"/>
                <a:cs typeface="Arial MT"/>
              </a:rPr>
              <a:t>nt</a:t>
            </a:r>
            <a:r>
              <a:rPr sz="1450" spc="40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w</a:t>
            </a:r>
            <a:r>
              <a:rPr sz="1450" dirty="0">
                <a:latin typeface="Arial MT"/>
                <a:cs typeface="Arial MT"/>
              </a:rPr>
              <a:t>i</a:t>
            </a:r>
            <a:r>
              <a:rPr sz="1450" spc="-5" dirty="0">
                <a:latin typeface="Arial MT"/>
                <a:cs typeface="Arial MT"/>
              </a:rPr>
              <a:t>l</a:t>
            </a:r>
            <a:r>
              <a:rPr sz="1450" spc="5" dirty="0">
                <a:latin typeface="Arial MT"/>
                <a:cs typeface="Arial MT"/>
              </a:rPr>
              <a:t>l  </a:t>
            </a:r>
            <a:r>
              <a:rPr sz="1450" spc="10" dirty="0">
                <a:latin typeface="Arial MT"/>
                <a:cs typeface="Arial MT"/>
              </a:rPr>
              <a:t>give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us</a:t>
            </a:r>
            <a:r>
              <a:rPr sz="1450" dirty="0">
                <a:latin typeface="Arial MT"/>
                <a:cs typeface="Arial MT"/>
              </a:rPr>
              <a:t> </a:t>
            </a:r>
            <a:r>
              <a:rPr sz="1450" spc="10" dirty="0">
                <a:latin typeface="Arial MT"/>
                <a:cs typeface="Arial MT"/>
              </a:rPr>
              <a:t>time!</a:t>
            </a:r>
            <a:endParaRPr sz="14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475" y="453889"/>
            <a:ext cx="603948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dirty="0"/>
              <a:t>Sources</a:t>
            </a:r>
            <a:r>
              <a:rPr sz="4650" spc="-40" dirty="0"/>
              <a:t> </a:t>
            </a:r>
            <a:r>
              <a:rPr sz="4650" dirty="0"/>
              <a:t>of</a:t>
            </a:r>
            <a:r>
              <a:rPr sz="4650" spc="-15" dirty="0"/>
              <a:t> </a:t>
            </a:r>
            <a:r>
              <a:rPr sz="4650" spc="5" dirty="0"/>
              <a:t>GPS</a:t>
            </a:r>
            <a:r>
              <a:rPr sz="4650" spc="-15" dirty="0"/>
              <a:t> </a:t>
            </a:r>
            <a:r>
              <a:rPr sz="4650" dirty="0"/>
              <a:t>Errors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999094" y="2354236"/>
            <a:ext cx="3921125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10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Receiver</a:t>
            </a:r>
            <a:r>
              <a:rPr sz="2950" spc="-30" dirty="0">
                <a:latin typeface="Arial MT"/>
                <a:cs typeface="Arial MT"/>
              </a:rPr>
              <a:t> </a:t>
            </a:r>
            <a:r>
              <a:rPr sz="2950" spc="5" dirty="0">
                <a:latin typeface="Arial MT"/>
                <a:cs typeface="Arial MT"/>
              </a:rPr>
              <a:t>clock</a:t>
            </a:r>
            <a:r>
              <a:rPr sz="2950" spc="-3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errors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094" y="2805131"/>
            <a:ext cx="3063875" cy="11087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819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Signal</a:t>
            </a:r>
            <a:r>
              <a:rPr sz="2950" spc="-5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multipath</a:t>
            </a:r>
            <a:endParaRPr sz="295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725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Orbital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errors</a:t>
            </a:r>
            <a:endParaRPr sz="2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094" y="3887983"/>
            <a:ext cx="6565265" cy="165036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825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Number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of</a:t>
            </a:r>
            <a:r>
              <a:rPr sz="2950" spc="-1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satellites</a:t>
            </a:r>
            <a:r>
              <a:rPr sz="2950" spc="-1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visible</a:t>
            </a:r>
            <a:endParaRPr sz="295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720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Satellite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geometry</a:t>
            </a:r>
            <a:endParaRPr sz="295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725"/>
              </a:spcBef>
              <a:buChar char="•"/>
              <a:tabLst>
                <a:tab pos="374650" algn="l"/>
                <a:tab pos="375285" algn="l"/>
              </a:tabLst>
            </a:pPr>
            <a:r>
              <a:rPr sz="2950" dirty="0">
                <a:latin typeface="Arial MT"/>
                <a:cs typeface="Arial MT"/>
              </a:rPr>
              <a:t>Tropospheric</a:t>
            </a:r>
            <a:r>
              <a:rPr sz="2950" spc="25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and</a:t>
            </a:r>
            <a:r>
              <a:rPr sz="2950" spc="1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Ionospheric</a:t>
            </a:r>
            <a:r>
              <a:rPr sz="2950" spc="3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delays</a:t>
            </a:r>
            <a:endParaRPr sz="29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11304" y="2005611"/>
            <a:ext cx="5198745" cy="1960880"/>
            <a:chOff x="4811304" y="2005611"/>
            <a:chExt cx="5198745" cy="1960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28" y="2005611"/>
              <a:ext cx="5066118" cy="1933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1354" y="2818192"/>
              <a:ext cx="1706029" cy="11378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16384" y="2813224"/>
              <a:ext cx="1716405" cy="1148080"/>
            </a:xfrm>
            <a:custGeom>
              <a:avLst/>
              <a:gdLst/>
              <a:ahLst/>
              <a:cxnLst/>
              <a:rect l="l" t="t" r="r" b="b"/>
              <a:pathLst>
                <a:path w="1716404" h="1148079">
                  <a:moveTo>
                    <a:pt x="0" y="1147930"/>
                  </a:moveTo>
                  <a:lnTo>
                    <a:pt x="1716100" y="1147930"/>
                  </a:lnTo>
                  <a:lnTo>
                    <a:pt x="1716100" y="0"/>
                  </a:lnTo>
                  <a:lnTo>
                    <a:pt x="0" y="0"/>
                  </a:lnTo>
                  <a:lnTo>
                    <a:pt x="0" y="1147930"/>
                  </a:lnTo>
                  <a:close/>
                </a:path>
              </a:pathLst>
            </a:custGeom>
            <a:ln w="10071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13283" y="4130365"/>
            <a:ext cx="15805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5" dirty="0">
                <a:latin typeface="Arial MT"/>
                <a:cs typeface="Arial MT"/>
              </a:rPr>
              <a:t>(www.garmin.com)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1925" y="5983281"/>
            <a:ext cx="8610600" cy="99250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0"/>
              </a:spcBef>
            </a:pPr>
            <a:r>
              <a:rPr sz="2100" b="1" spc="-20" dirty="0">
                <a:latin typeface="Arial"/>
                <a:cs typeface="Arial"/>
              </a:rPr>
              <a:t>Typical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Standard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Positioning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Service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(SPS)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GPS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position</a:t>
            </a:r>
            <a:r>
              <a:rPr sz="2100" b="1" dirty="0">
                <a:latin typeface="Arial"/>
                <a:cs typeface="Arial"/>
              </a:rPr>
              <a:t> accuracy: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90"/>
              </a:spcBef>
            </a:pPr>
            <a:r>
              <a:rPr sz="2100" b="1" spc="10" dirty="0">
                <a:latin typeface="Arial"/>
                <a:cs typeface="Arial"/>
              </a:rPr>
              <a:t>~10-15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meters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(mostly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due</a:t>
            </a:r>
            <a:r>
              <a:rPr sz="2100" b="1" spc="5" dirty="0">
                <a:latin typeface="Arial"/>
                <a:cs typeface="Arial"/>
              </a:rPr>
              <a:t> to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the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5" dirty="0">
                <a:latin typeface="Arial"/>
                <a:cs typeface="Arial"/>
              </a:rPr>
              <a:t>ionosphere)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0700" y="1562455"/>
            <a:ext cx="9652000" cy="80645"/>
          </a:xfrm>
          <a:custGeom>
            <a:avLst/>
            <a:gdLst/>
            <a:ahLst/>
            <a:cxnLst/>
            <a:rect l="l" t="t" r="r" b="b"/>
            <a:pathLst>
              <a:path w="9652000" h="80644">
                <a:moveTo>
                  <a:pt x="9652000" y="67144"/>
                </a:moveTo>
                <a:lnTo>
                  <a:pt x="0" y="67144"/>
                </a:lnTo>
                <a:lnTo>
                  <a:pt x="0" y="80581"/>
                </a:lnTo>
                <a:lnTo>
                  <a:pt x="9652000" y="80581"/>
                </a:lnTo>
                <a:lnTo>
                  <a:pt x="9652000" y="67144"/>
                </a:lnTo>
                <a:close/>
              </a:path>
              <a:path w="9652000" h="80644">
                <a:moveTo>
                  <a:pt x="9652000" y="26860"/>
                </a:moveTo>
                <a:lnTo>
                  <a:pt x="0" y="26860"/>
                </a:lnTo>
                <a:lnTo>
                  <a:pt x="0" y="53721"/>
                </a:lnTo>
                <a:lnTo>
                  <a:pt x="9652000" y="53721"/>
                </a:lnTo>
                <a:lnTo>
                  <a:pt x="9652000" y="26860"/>
                </a:lnTo>
                <a:close/>
              </a:path>
              <a:path w="9652000" h="80644">
                <a:moveTo>
                  <a:pt x="9652000" y="0"/>
                </a:moveTo>
                <a:lnTo>
                  <a:pt x="0" y="0"/>
                </a:lnTo>
                <a:lnTo>
                  <a:pt x="0" y="13436"/>
                </a:lnTo>
                <a:lnTo>
                  <a:pt x="9652000" y="13436"/>
                </a:lnTo>
                <a:lnTo>
                  <a:pt x="965200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41290" y="2461185"/>
            <a:ext cx="110807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5" dirty="0">
                <a:solidFill>
                  <a:srgbClr val="66CCFF"/>
                </a:solidFill>
                <a:latin typeface="Arial"/>
                <a:cs typeface="Arial"/>
              </a:rPr>
              <a:t>Good</a:t>
            </a:r>
            <a:r>
              <a:rPr sz="1650" b="1" spc="-45" dirty="0">
                <a:solidFill>
                  <a:srgbClr val="66CCFF"/>
                </a:solidFill>
                <a:latin typeface="Arial"/>
                <a:cs typeface="Arial"/>
              </a:rPr>
              <a:t> </a:t>
            </a:r>
            <a:r>
              <a:rPr sz="1650" b="1" spc="20" dirty="0">
                <a:solidFill>
                  <a:srgbClr val="66CCFF"/>
                </a:solidFill>
                <a:latin typeface="Arial"/>
                <a:cs typeface="Arial"/>
              </a:rPr>
              <a:t>DOP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69656" y="2416946"/>
            <a:ext cx="4879975" cy="1581785"/>
            <a:chOff x="5069656" y="2416946"/>
            <a:chExt cx="4879975" cy="15817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4664" y="2832010"/>
              <a:ext cx="1599402" cy="11561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9558" y="2826909"/>
              <a:ext cx="1609725" cy="1166495"/>
            </a:xfrm>
            <a:custGeom>
              <a:avLst/>
              <a:gdLst/>
              <a:ahLst/>
              <a:cxnLst/>
              <a:rect l="l" t="t" r="r" b="b"/>
              <a:pathLst>
                <a:path w="1609725" h="1166495">
                  <a:moveTo>
                    <a:pt x="0" y="1166207"/>
                  </a:moveTo>
                  <a:lnTo>
                    <a:pt x="1609473" y="1166207"/>
                  </a:lnTo>
                  <a:lnTo>
                    <a:pt x="1609473" y="0"/>
                  </a:lnTo>
                  <a:lnTo>
                    <a:pt x="0" y="0"/>
                  </a:lnTo>
                  <a:lnTo>
                    <a:pt x="0" y="1166207"/>
                  </a:lnTo>
                  <a:close/>
                </a:path>
              </a:pathLst>
            </a:custGeom>
            <a:ln w="10071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6780" y="2822757"/>
              <a:ext cx="1682662" cy="114699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251808" y="2817790"/>
              <a:ext cx="1692910" cy="1157605"/>
            </a:xfrm>
            <a:custGeom>
              <a:avLst/>
              <a:gdLst/>
              <a:ahLst/>
              <a:cxnLst/>
              <a:rect l="l" t="t" r="r" b="b"/>
              <a:pathLst>
                <a:path w="1692909" h="1157604">
                  <a:moveTo>
                    <a:pt x="0" y="1157062"/>
                  </a:moveTo>
                  <a:lnTo>
                    <a:pt x="1692734" y="1157062"/>
                  </a:lnTo>
                  <a:lnTo>
                    <a:pt x="1692734" y="0"/>
                  </a:lnTo>
                  <a:lnTo>
                    <a:pt x="0" y="0"/>
                  </a:lnTo>
                  <a:lnTo>
                    <a:pt x="0" y="1157062"/>
                  </a:lnTo>
                  <a:close/>
                </a:path>
              </a:pathLst>
            </a:custGeom>
            <a:ln w="10071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44374" y="242366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429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43110" y="2439645"/>
            <a:ext cx="119189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66CCFF"/>
                </a:solidFill>
                <a:latin typeface="Arial"/>
                <a:cs typeface="Arial"/>
              </a:rPr>
              <a:t>Poor</a:t>
            </a:r>
            <a:r>
              <a:rPr sz="1700" b="1" spc="-75" dirty="0">
                <a:solidFill>
                  <a:srgbClr val="66CCFF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66CCFF"/>
                </a:solidFill>
                <a:latin typeface="Arial"/>
                <a:cs typeface="Arial"/>
              </a:rPr>
              <a:t>HDOP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3605" y="2439645"/>
            <a:ext cx="118046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b="1" spc="-10" dirty="0">
                <a:solidFill>
                  <a:srgbClr val="66CCFF"/>
                </a:solidFill>
                <a:latin typeface="Arial"/>
                <a:cs typeface="Arial"/>
              </a:rPr>
              <a:t>Poor</a:t>
            </a:r>
            <a:r>
              <a:rPr sz="1700" b="1" spc="-80" dirty="0">
                <a:solidFill>
                  <a:srgbClr val="66CCFF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66CCFF"/>
                </a:solidFill>
                <a:latin typeface="Arial"/>
                <a:cs typeface="Arial"/>
              </a:rPr>
              <a:t>VDOP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900" y="663785"/>
            <a:ext cx="722947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5" dirty="0"/>
              <a:t>Two</a:t>
            </a:r>
            <a:r>
              <a:rPr sz="4650" spc="-15" dirty="0"/>
              <a:t> </a:t>
            </a:r>
            <a:r>
              <a:rPr sz="4650" dirty="0"/>
              <a:t>Levels</a:t>
            </a:r>
            <a:r>
              <a:rPr sz="4650" spc="-15" dirty="0"/>
              <a:t> </a:t>
            </a:r>
            <a:r>
              <a:rPr sz="4650" dirty="0"/>
              <a:t>of</a:t>
            </a:r>
            <a:r>
              <a:rPr sz="4650" spc="-15" dirty="0"/>
              <a:t> </a:t>
            </a:r>
            <a:r>
              <a:rPr sz="4650" spc="5" dirty="0"/>
              <a:t>GPS</a:t>
            </a:r>
            <a:r>
              <a:rPr sz="4650" spc="-15" dirty="0"/>
              <a:t> </a:t>
            </a:r>
            <a:r>
              <a:rPr sz="4650" dirty="0"/>
              <a:t>Service</a:t>
            </a:r>
            <a:endParaRPr sz="4650"/>
          </a:p>
        </p:txBody>
      </p:sp>
      <p:sp>
        <p:nvSpPr>
          <p:cNvPr id="3" name="object 3"/>
          <p:cNvSpPr txBox="1"/>
          <p:nvPr/>
        </p:nvSpPr>
        <p:spPr>
          <a:xfrm>
            <a:off x="596222" y="1777856"/>
            <a:ext cx="7134859" cy="5407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950" b="1" dirty="0">
                <a:latin typeface="Arial"/>
                <a:cs typeface="Arial"/>
              </a:rPr>
              <a:t>Precise Positioning</a:t>
            </a:r>
            <a:r>
              <a:rPr sz="2950" b="1" spc="1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Service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(PPS)</a:t>
            </a:r>
            <a:endParaRPr sz="2950">
              <a:latin typeface="Arial"/>
              <a:cs typeface="Arial"/>
            </a:endParaRPr>
          </a:p>
          <a:p>
            <a:pPr marL="798830" lvl="1" indent="-303530">
              <a:lnSpc>
                <a:spcPct val="100000"/>
              </a:lnSpc>
              <a:spcBef>
                <a:spcPts val="315"/>
              </a:spcBef>
              <a:buChar char="–"/>
              <a:tabLst>
                <a:tab pos="799465" algn="l"/>
              </a:tabLst>
            </a:pPr>
            <a:r>
              <a:rPr sz="2550" spc="-10" dirty="0">
                <a:latin typeface="Arial MT"/>
                <a:cs typeface="Arial MT"/>
              </a:rPr>
              <a:t>Authorized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users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15" dirty="0">
                <a:latin typeface="Arial MT"/>
                <a:cs typeface="Arial MT"/>
              </a:rPr>
              <a:t>ONLY</a:t>
            </a:r>
            <a:endParaRPr sz="255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340"/>
              </a:spcBef>
              <a:buChar char="–"/>
              <a:tabLst>
                <a:tab pos="799465" algn="l"/>
              </a:tabLst>
            </a:pPr>
            <a:r>
              <a:rPr sz="2500" spc="15" dirty="0">
                <a:latin typeface="Arial MT"/>
                <a:cs typeface="Arial MT"/>
              </a:rPr>
              <a:t>U.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S.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and</a:t>
            </a:r>
            <a:r>
              <a:rPr sz="2500" spc="5" dirty="0">
                <a:latin typeface="Arial MT"/>
                <a:cs typeface="Arial MT"/>
              </a:rPr>
              <a:t> Allied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military</a:t>
            </a:r>
            <a:endParaRPr sz="2500">
              <a:latin typeface="Arial MT"/>
              <a:cs typeface="Arial MT"/>
            </a:endParaRPr>
          </a:p>
          <a:p>
            <a:pPr marL="798830" marR="5080" lvl="1" indent="-303530">
              <a:lnSpc>
                <a:spcPts val="2740"/>
              </a:lnSpc>
              <a:spcBef>
                <a:spcPts val="660"/>
              </a:spcBef>
              <a:buChar char="–"/>
              <a:tabLst>
                <a:tab pos="799465" algn="l"/>
              </a:tabLst>
            </a:pPr>
            <a:r>
              <a:rPr sz="2500" spc="10" dirty="0">
                <a:latin typeface="Arial MT"/>
                <a:cs typeface="Arial MT"/>
              </a:rPr>
              <a:t>Requires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cryptographic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equipment,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specially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equipped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receivers</a:t>
            </a:r>
            <a:endParaRPr sz="25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254"/>
              </a:spcBef>
              <a:buChar char="–"/>
              <a:tabLst>
                <a:tab pos="799465" algn="l"/>
              </a:tabLst>
            </a:pPr>
            <a:r>
              <a:rPr sz="2550" spc="-10" dirty="0">
                <a:latin typeface="Arial MT"/>
                <a:cs typeface="Arial MT"/>
              </a:rPr>
              <a:t>Accurate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5" dirty="0">
                <a:latin typeface="Arial MT"/>
                <a:cs typeface="Arial MT"/>
              </a:rPr>
              <a:t>to</a:t>
            </a:r>
            <a:r>
              <a:rPr sz="2550" spc="-10" dirty="0">
                <a:latin typeface="Arial MT"/>
                <a:cs typeface="Arial MT"/>
              </a:rPr>
              <a:t> 21</a:t>
            </a:r>
            <a:r>
              <a:rPr sz="2550" spc="-2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meters</a:t>
            </a:r>
            <a:r>
              <a:rPr sz="2550" spc="-30" dirty="0">
                <a:latin typeface="Arial MT"/>
                <a:cs typeface="Arial MT"/>
              </a:rPr>
              <a:t> </a:t>
            </a:r>
            <a:r>
              <a:rPr sz="2550" spc="-15" dirty="0">
                <a:latin typeface="Arial MT"/>
                <a:cs typeface="Arial MT"/>
              </a:rPr>
              <a:t>95%</a:t>
            </a:r>
            <a:r>
              <a:rPr sz="2550" spc="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of</a:t>
            </a:r>
            <a:r>
              <a:rPr sz="2550" spc="-5" dirty="0">
                <a:latin typeface="Arial MT"/>
                <a:cs typeface="Arial MT"/>
              </a:rPr>
              <a:t> time</a:t>
            </a:r>
            <a:endParaRPr sz="2550">
              <a:latin typeface="Arial MT"/>
              <a:cs typeface="Arial MT"/>
            </a:endParaRPr>
          </a:p>
          <a:p>
            <a:pPr marL="375285" indent="-36258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374650" algn="l"/>
                <a:tab pos="375285" algn="l"/>
              </a:tabLst>
            </a:pPr>
            <a:r>
              <a:rPr sz="2950" b="1" dirty="0">
                <a:latin typeface="Arial"/>
                <a:cs typeface="Arial"/>
              </a:rPr>
              <a:t>Standard</a:t>
            </a:r>
            <a:r>
              <a:rPr sz="2950" b="1" spc="1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Positioning</a:t>
            </a:r>
            <a:r>
              <a:rPr sz="2950" b="1" spc="2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Service (SPS)</a:t>
            </a:r>
            <a:endParaRPr sz="2950">
              <a:latin typeface="Arial"/>
              <a:cs typeface="Arial"/>
            </a:endParaRPr>
          </a:p>
          <a:p>
            <a:pPr marL="798830" lvl="1" indent="-303530">
              <a:lnSpc>
                <a:spcPct val="100000"/>
              </a:lnSpc>
              <a:spcBef>
                <a:spcPts val="360"/>
              </a:spcBef>
              <a:buChar char="–"/>
              <a:tabLst>
                <a:tab pos="799465" algn="l"/>
              </a:tabLst>
            </a:pPr>
            <a:r>
              <a:rPr sz="2500" spc="10" dirty="0">
                <a:latin typeface="Arial MT"/>
                <a:cs typeface="Arial MT"/>
              </a:rPr>
              <a:t>Available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to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all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users</a:t>
            </a:r>
            <a:endParaRPr sz="2500">
              <a:latin typeface="Arial MT"/>
              <a:cs typeface="Arial MT"/>
            </a:endParaRPr>
          </a:p>
          <a:p>
            <a:pPr marL="798830" marR="113664" lvl="1" indent="-303530">
              <a:lnSpc>
                <a:spcPts val="2740"/>
              </a:lnSpc>
              <a:spcBef>
                <a:spcPts val="660"/>
              </a:spcBef>
              <a:buChar char="–"/>
              <a:tabLst>
                <a:tab pos="799465" algn="l"/>
              </a:tabLst>
            </a:pPr>
            <a:r>
              <a:rPr sz="2500" spc="15" dirty="0">
                <a:latin typeface="Arial MT"/>
                <a:cs typeface="Arial MT"/>
              </a:rPr>
              <a:t>Accuracy </a:t>
            </a:r>
            <a:r>
              <a:rPr sz="2500" spc="10" dirty="0">
                <a:latin typeface="Arial MT"/>
                <a:cs typeface="Arial MT"/>
              </a:rPr>
              <a:t>degraded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by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Selective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Availability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until May</a:t>
            </a:r>
            <a:r>
              <a:rPr sz="2550" spc="-15" dirty="0">
                <a:latin typeface="Arial MT"/>
                <a:cs typeface="Arial MT"/>
              </a:rPr>
              <a:t> 2000</a:t>
            </a:r>
            <a:endParaRPr sz="2550">
              <a:latin typeface="Arial MT"/>
              <a:cs typeface="Arial MT"/>
            </a:endParaRPr>
          </a:p>
          <a:p>
            <a:pPr marL="1221105" lvl="2" indent="-241935">
              <a:lnSpc>
                <a:spcPct val="100000"/>
              </a:lnSpc>
              <a:spcBef>
                <a:spcPts val="235"/>
              </a:spcBef>
              <a:buChar char="•"/>
              <a:tabLst>
                <a:tab pos="1221105" algn="l"/>
                <a:tab pos="1221740" algn="l"/>
              </a:tabLst>
            </a:pPr>
            <a:r>
              <a:rPr sz="2100" spc="5" dirty="0">
                <a:latin typeface="Arial MT"/>
                <a:cs typeface="Arial MT"/>
              </a:rPr>
              <a:t>Horizontal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accuracies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~100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15" dirty="0">
                <a:latin typeface="Arial MT"/>
                <a:cs typeface="Arial MT"/>
              </a:rPr>
              <a:t>m</a:t>
            </a:r>
            <a:endParaRPr sz="2100">
              <a:latin typeface="Arial MT"/>
              <a:cs typeface="Arial MT"/>
            </a:endParaRPr>
          </a:p>
          <a:p>
            <a:pPr marL="798830" lvl="1" indent="-303530">
              <a:lnSpc>
                <a:spcPct val="100000"/>
              </a:lnSpc>
              <a:spcBef>
                <a:spcPts val="340"/>
              </a:spcBef>
              <a:buChar char="–"/>
              <a:tabLst>
                <a:tab pos="799465" algn="l"/>
              </a:tabLst>
            </a:pPr>
            <a:r>
              <a:rPr sz="2500" spc="15" dirty="0">
                <a:latin typeface="Arial MT"/>
                <a:cs typeface="Arial MT"/>
              </a:rPr>
              <a:t>Current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accuracy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similar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15" dirty="0">
                <a:latin typeface="Arial MT"/>
                <a:cs typeface="Arial MT"/>
              </a:rPr>
              <a:t>to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20" dirty="0">
                <a:latin typeface="Arial MT"/>
                <a:cs typeface="Arial MT"/>
              </a:rPr>
              <a:t>PPS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20" dirty="0">
                <a:latin typeface="Arial MT"/>
                <a:cs typeface="Arial MT"/>
              </a:rPr>
              <a:t>(≤15m)</a:t>
            </a:r>
            <a:endParaRPr sz="2500">
              <a:latin typeface="Arial MT"/>
              <a:cs typeface="Arial MT"/>
            </a:endParaRPr>
          </a:p>
          <a:p>
            <a:pPr marL="1221105" lvl="2" indent="-241935">
              <a:lnSpc>
                <a:spcPct val="100000"/>
              </a:lnSpc>
              <a:spcBef>
                <a:spcPts val="280"/>
              </a:spcBef>
              <a:buChar char="•"/>
              <a:tabLst>
                <a:tab pos="1221105" algn="l"/>
                <a:tab pos="1221740" algn="l"/>
              </a:tabLst>
            </a:pPr>
            <a:r>
              <a:rPr sz="2100" spc="5" dirty="0">
                <a:latin typeface="Arial MT"/>
                <a:cs typeface="Arial MT"/>
              </a:rPr>
              <a:t>Less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for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10" dirty="0">
                <a:latin typeface="Arial MT"/>
                <a:cs typeface="Arial MT"/>
              </a:rPr>
              <a:t>Augmented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GPS: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5" dirty="0">
                <a:latin typeface="Arial MT"/>
                <a:cs typeface="Arial MT"/>
              </a:rPr>
              <a:t>DGPS,SBAS,GBAS</a:t>
            </a:r>
            <a:endParaRPr sz="2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0700" y="1481877"/>
            <a:ext cx="9652000" cy="2558415"/>
            <a:chOff x="520700" y="1481877"/>
            <a:chExt cx="9652000" cy="25584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6231" y="1602739"/>
              <a:ext cx="1878458" cy="24373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0700" y="1481886"/>
              <a:ext cx="9652000" cy="80645"/>
            </a:xfrm>
            <a:custGeom>
              <a:avLst/>
              <a:gdLst/>
              <a:ahLst/>
              <a:cxnLst/>
              <a:rect l="l" t="t" r="r" b="b"/>
              <a:pathLst>
                <a:path w="9652000" h="80644">
                  <a:moveTo>
                    <a:pt x="9652000" y="67144"/>
                  </a:moveTo>
                  <a:lnTo>
                    <a:pt x="0" y="67144"/>
                  </a:lnTo>
                  <a:lnTo>
                    <a:pt x="0" y="80568"/>
                  </a:lnTo>
                  <a:lnTo>
                    <a:pt x="9652000" y="80568"/>
                  </a:lnTo>
                  <a:lnTo>
                    <a:pt x="9652000" y="67144"/>
                  </a:lnTo>
                  <a:close/>
                </a:path>
                <a:path w="9652000" h="80644">
                  <a:moveTo>
                    <a:pt x="9652000" y="26860"/>
                  </a:moveTo>
                  <a:lnTo>
                    <a:pt x="0" y="26860"/>
                  </a:lnTo>
                  <a:lnTo>
                    <a:pt x="0" y="53708"/>
                  </a:lnTo>
                  <a:lnTo>
                    <a:pt x="9652000" y="53708"/>
                  </a:lnTo>
                  <a:lnTo>
                    <a:pt x="9652000" y="26860"/>
                  </a:lnTo>
                  <a:close/>
                </a:path>
                <a:path w="9652000" h="80644">
                  <a:moveTo>
                    <a:pt x="9652000" y="0"/>
                  </a:moveTo>
                  <a:lnTo>
                    <a:pt x="0" y="0"/>
                  </a:lnTo>
                  <a:lnTo>
                    <a:pt x="0" y="13423"/>
                  </a:lnTo>
                  <a:lnTo>
                    <a:pt x="9652000" y="13423"/>
                  </a:lnTo>
                  <a:lnTo>
                    <a:pt x="9652000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6231" y="4261696"/>
            <a:ext cx="1853211" cy="2470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</TotalTime>
  <Words>1482</Words>
  <Application>Microsoft Office PowerPoint</Application>
  <PresentationFormat>Custom</PresentationFormat>
  <Paragraphs>307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MT</vt:lpstr>
      <vt:lpstr>Calibri</vt:lpstr>
      <vt:lpstr>Rockwell</vt:lpstr>
      <vt:lpstr>Rockwell Condensed</vt:lpstr>
      <vt:lpstr>Rockwell Extra Bold</vt:lpstr>
      <vt:lpstr>Tahoma</vt:lpstr>
      <vt:lpstr>Times New Roman</vt:lpstr>
      <vt:lpstr>Wingdings</vt:lpstr>
      <vt:lpstr>Wood Type</vt:lpstr>
      <vt:lpstr>Satellite  Navigation using GNSS</vt:lpstr>
      <vt:lpstr>Outline</vt:lpstr>
      <vt:lpstr>GNSS Systems Compatible and Interoperable</vt:lpstr>
      <vt:lpstr>The Global Positioning System (GPS)</vt:lpstr>
      <vt:lpstr>The Global Positioning System (GPS)</vt:lpstr>
      <vt:lpstr>The Global Positioning System (GPS)</vt:lpstr>
      <vt:lpstr>How does it work? Trilateration by Satellite</vt:lpstr>
      <vt:lpstr>Sources of GPS Errors</vt:lpstr>
      <vt:lpstr>Two Levels of GPS Service</vt:lpstr>
      <vt:lpstr>GPS Augmentations</vt:lpstr>
      <vt:lpstr>Differential GPS (DGPS)</vt:lpstr>
      <vt:lpstr>Real Time Kinematic</vt:lpstr>
      <vt:lpstr>Satellite Based Augmentation Systems (SBAS) Designed to improve GPS accuracy, availability and integrity for civil aviation.</vt:lpstr>
      <vt:lpstr>Satellite Based Augmentation Systems (SBAS) (ICAO is committed to transition to satellite navigation)</vt:lpstr>
      <vt:lpstr>Ground Based Augmentation System (GBAS)</vt:lpstr>
      <vt:lpstr>LAAS/GBAS International Efforts</vt:lpstr>
      <vt:lpstr>Typical GPS Ranging Errors</vt:lpstr>
      <vt:lpstr>Applications</vt:lpstr>
      <vt:lpstr>Precision Approach &amp; Landing (SBAS&amp;GBAS) Improves the accuracy, integrity and availability of GNSS</vt:lpstr>
      <vt:lpstr>Detroit, Mich., 3 Dec. 1990 Northwest Airlines DC-9</vt:lpstr>
      <vt:lpstr>Exxon Valdez, March 24, 1989 Ran Aground on Bligh’s Reef</vt:lpstr>
      <vt:lpstr>Exxon Valdez (continued)</vt:lpstr>
      <vt:lpstr>Smart Phones</vt:lpstr>
      <vt:lpstr>Scientific Exploration with GNSS</vt:lpstr>
      <vt:lpstr>Ionospheric Effects on GPS</vt:lpstr>
      <vt:lpstr>The LISN Network using &gt;75 GPS Receivers</vt:lpstr>
      <vt:lpstr>GNSS for Scientific Research in Africa</vt:lpstr>
      <vt:lpstr>Ionospheric Monitors in Africa</vt:lpstr>
      <vt:lpstr>Solar Cycle Dependence all effects intensify with increasing solar activity</vt:lpstr>
      <vt:lpstr>Simple Summary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Satellite Navigation</dc:title>
  <dc:subject>11 April - 1 May 2012                          Smr. 2333 n. 5</dc:subject>
  <dc:creator>DOHERTY Patricia</dc:creator>
  <cp:keywords>ICTP Trieste Italy (Print shop_F)</cp:keywords>
  <cp:lastModifiedBy>MOHAMED BELAL ABDEL AZIM ABDEL SAMEEA</cp:lastModifiedBy>
  <cp:revision>1</cp:revision>
  <dcterms:created xsi:type="dcterms:W3CDTF">2024-04-28T15:00:24Z</dcterms:created>
  <dcterms:modified xsi:type="dcterms:W3CDTF">2024-04-28T15:12:48Z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2012-05-21T00:00:00Z</vt:filetime>
  </property>
  <property fmtid="{D5CDD505-2E9C-101B-9397-08002B2CF9AE}" pid="3" name="Creator">
    <vt:lpwstr>Preview</vt:lpwstr>
  </property>
  <property fmtid="{D5CDD505-2E9C-101B-9397-08002B2CF9AE}" pid="4" name="LastSaved">
    <vt:filetime>2024-04-28T00:00:00Z</vt:filetime>
  </property>
</Properties>
</file>