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58" r:id="rId5"/>
    <p:sldId id="267" r:id="rId6"/>
    <p:sldId id="259" r:id="rId7"/>
    <p:sldId id="260" r:id="rId8"/>
    <p:sldId id="270" r:id="rId9"/>
    <p:sldId id="261" r:id="rId10"/>
    <p:sldId id="268" r:id="rId11"/>
    <p:sldId id="262" r:id="rId12"/>
    <p:sldId id="264" r:id="rId13"/>
    <p:sldId id="271" r:id="rId14"/>
    <p:sldId id="272" r:id="rId15"/>
    <p:sldId id="273" r:id="rId16"/>
    <p:sldId id="265"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med Nihal" initials="MN" lastIdx="1" clrIdx="0">
    <p:extLst>
      <p:ext uri="{19B8F6BF-5375-455C-9EA6-DF929625EA0E}">
        <p15:presenceInfo xmlns:p15="http://schemas.microsoft.com/office/powerpoint/2012/main" userId="3826f51442e5fd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p:scale>
          <a:sx n="66" d="100"/>
          <a:sy n="66" d="100"/>
        </p:scale>
        <p:origin x="1320" y="4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10-16T22:02:55.656" idx="1">
    <p:pos x="10" y="10"/>
    <p:text>Pre-process the data to clean and segment it. Use SphinxTrain to build language and acoustic models.Test and refine the models by adjusting parameters and adding new vocabulary as needed.</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09/01/2025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09/01/2025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09/01/2025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09/01/2025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09/01/2025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09/01/2025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09/01/2025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LibreTranslate/LibreTranslat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610181"/>
            <a:ext cx="10363200" cy="1470025"/>
          </a:xfrm>
        </p:spPr>
        <p:txBody>
          <a:bodyPr/>
          <a:lstStyle/>
          <a:p>
            <a:r>
              <a:rPr lang="en-GB" sz="3200" dirty="0">
                <a:latin typeface="Times New Roman" panose="02020603050405020304" pitchFamily="18" charset="0"/>
                <a:cs typeface="Times New Roman" panose="02020603050405020304" pitchFamily="18" charset="0"/>
              </a:rPr>
              <a:t>REAL-TIME LANGUAGE TRANSLATION USING AI</a:t>
            </a:r>
          </a:p>
        </p:txBody>
      </p:sp>
      <p:sp>
        <p:nvSpPr>
          <p:cNvPr id="3" name="Subtitle 2"/>
          <p:cNvSpPr>
            <a:spLocks noGrp="1"/>
          </p:cNvSpPr>
          <p:nvPr>
            <p:ph type="subTitle" idx="1"/>
          </p:nvPr>
        </p:nvSpPr>
        <p:spPr>
          <a:xfrm>
            <a:off x="4064273" y="1528022"/>
            <a:ext cx="3970594" cy="552184"/>
          </a:xfrm>
        </p:spPr>
        <p:txBody>
          <a:bodyPr/>
          <a:lstStyle/>
          <a:p>
            <a:pPr algn="l"/>
            <a:r>
              <a:rPr lang="en-GB" sz="2400" dirty="0">
                <a:latin typeface="Times New Roman" panose="02020603050405020304" pitchFamily="18" charset="0"/>
                <a:cs typeface="Times New Roman" panose="02020603050405020304" pitchFamily="18" charset="0"/>
              </a:rPr>
              <a:t>Batch Number: CSE-G81</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746532445"/>
              </p:ext>
            </p:extLst>
          </p:nvPr>
        </p:nvGraphicFramePr>
        <p:xfrm>
          <a:off x="1909011" y="2080205"/>
          <a:ext cx="7764378" cy="2697588"/>
        </p:xfrm>
        <a:graphic>
          <a:graphicData uri="http://schemas.openxmlformats.org/drawingml/2006/table">
            <a:tbl>
              <a:tblPr firstRow="1" bandRow="1">
                <a:tableStyleId>{073A0DAA-6AF3-43AB-8588-CEC1D06C72B9}</a:tableStyleId>
              </a:tblPr>
              <a:tblGrid>
                <a:gridCol w="2987586">
                  <a:extLst>
                    <a:ext uri="{9D8B030D-6E8A-4147-A177-3AD203B41FA5}">
                      <a16:colId xmlns:a16="http://schemas.microsoft.com/office/drawing/2014/main" val="3331634959"/>
                    </a:ext>
                  </a:extLst>
                </a:gridCol>
                <a:gridCol w="4776792">
                  <a:extLst>
                    <a:ext uri="{9D8B030D-6E8A-4147-A177-3AD203B41FA5}">
                      <a16:colId xmlns:a16="http://schemas.microsoft.com/office/drawing/2014/main" val="2054911721"/>
                    </a:ext>
                  </a:extLst>
                </a:gridCol>
              </a:tblGrid>
              <a:tr h="449598">
                <a:tc>
                  <a:txBody>
                    <a:bodyPr/>
                    <a:lstStyle/>
                    <a:p>
                      <a:pPr algn="ctr"/>
                      <a:r>
                        <a:rPr lang="en-GB" sz="2000" b="1" dirty="0">
                          <a:solidFill>
                            <a:schemeClr val="bg1"/>
                          </a:solidFill>
                        </a:rPr>
                        <a:t>Roll Number</a:t>
                      </a:r>
                      <a:endParaRPr lang="en-GB" sz="2000" b="1" dirty="0">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algn="ctr"/>
                      <a:r>
                        <a:rPr lang="en-GB" sz="2000" b="1" dirty="0">
                          <a:solidFill>
                            <a:schemeClr val="bg1"/>
                          </a:solidFill>
                        </a:rPr>
                        <a:t>Student Name</a:t>
                      </a:r>
                      <a:endParaRPr lang="en-GB" sz="2000" b="1" dirty="0">
                        <a:solidFill>
                          <a:schemeClr val="bg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54405261"/>
                  </a:ext>
                </a:extLst>
              </a:tr>
              <a:tr h="449598">
                <a:tc>
                  <a:txBody>
                    <a:bodyPr/>
                    <a:lstStyle/>
                    <a:p>
                      <a:pPr algn="ctr"/>
                      <a:r>
                        <a:rPr lang="en-GB" sz="2000" dirty="0"/>
                        <a:t>20211CSE0367</a:t>
                      </a:r>
                      <a:endParaRPr lang="en-GB" sz="2000" dirty="0">
                        <a:latin typeface="Times New Roman" panose="02020603050405020304" pitchFamily="18" charset="0"/>
                        <a:cs typeface="Times New Roman" panose="02020603050405020304" pitchFamily="18" charset="0"/>
                      </a:endParaRPr>
                    </a:p>
                  </a:txBody>
                  <a:tcPr anchor="ctr"/>
                </a:tc>
                <a:tc>
                  <a:txBody>
                    <a:bodyPr/>
                    <a:lstStyle/>
                    <a:p>
                      <a:pPr algn="ctr"/>
                      <a:r>
                        <a:rPr lang="en-GB" sz="2000" dirty="0"/>
                        <a:t>Mohammed Nihal A S</a:t>
                      </a:r>
                      <a:endParaRPr lang="en-GB"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83651183"/>
                  </a:ext>
                </a:extLst>
              </a:tr>
              <a:tr h="449598">
                <a:tc>
                  <a:txBody>
                    <a:bodyPr/>
                    <a:lstStyle/>
                    <a:p>
                      <a:pPr algn="ctr"/>
                      <a:r>
                        <a:rPr lang="en-GB" sz="2000" dirty="0"/>
                        <a:t>20211CSE0357</a:t>
                      </a:r>
                      <a:endParaRPr lang="en-GB" sz="2000" dirty="0">
                        <a:latin typeface="Times New Roman" panose="02020603050405020304" pitchFamily="18" charset="0"/>
                        <a:cs typeface="Times New Roman" panose="02020603050405020304" pitchFamily="18" charset="0"/>
                      </a:endParaRPr>
                    </a:p>
                  </a:txBody>
                  <a:tcPr anchor="ctr"/>
                </a:tc>
                <a:tc>
                  <a:txBody>
                    <a:bodyPr/>
                    <a:lstStyle/>
                    <a:p>
                      <a:pPr algn="ctr"/>
                      <a:r>
                        <a:rPr lang="en-GB" sz="2000" dirty="0"/>
                        <a:t>Mahesh G</a:t>
                      </a:r>
                      <a:endParaRPr lang="en-GB"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653141741"/>
                  </a:ext>
                </a:extLst>
              </a:tr>
              <a:tr h="449598">
                <a:tc>
                  <a:txBody>
                    <a:bodyPr/>
                    <a:lstStyle/>
                    <a:p>
                      <a:pPr algn="ctr"/>
                      <a:r>
                        <a:rPr lang="en-GB" sz="2000" dirty="0"/>
                        <a:t>20211CSE0352</a:t>
                      </a:r>
                      <a:endParaRPr lang="en-GB" sz="2000" dirty="0">
                        <a:latin typeface="Times New Roman" panose="02020603050405020304" pitchFamily="18" charset="0"/>
                        <a:cs typeface="Times New Roman" panose="02020603050405020304" pitchFamily="18" charset="0"/>
                      </a:endParaRPr>
                    </a:p>
                  </a:txBody>
                  <a:tcPr anchor="ctr"/>
                </a:tc>
                <a:tc>
                  <a:txBody>
                    <a:bodyPr/>
                    <a:lstStyle/>
                    <a:p>
                      <a:pPr algn="ctr"/>
                      <a:r>
                        <a:rPr lang="en-GB" sz="2000" dirty="0"/>
                        <a:t>Darshan A R</a:t>
                      </a:r>
                      <a:endParaRPr lang="en-GB"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499541891"/>
                  </a:ext>
                </a:extLst>
              </a:tr>
              <a:tr h="449598">
                <a:tc>
                  <a:txBody>
                    <a:bodyPr/>
                    <a:lstStyle/>
                    <a:p>
                      <a:pPr algn="ctr"/>
                      <a:r>
                        <a:rPr lang="en-GB" sz="2000" dirty="0"/>
                        <a:t>20211CSE0364</a:t>
                      </a:r>
                      <a:endParaRPr lang="en-GB" sz="2000" dirty="0">
                        <a:latin typeface="Times New Roman" panose="02020603050405020304" pitchFamily="18" charset="0"/>
                        <a:cs typeface="Times New Roman" panose="02020603050405020304" pitchFamily="18" charset="0"/>
                      </a:endParaRPr>
                    </a:p>
                  </a:txBody>
                  <a:tcPr anchor="ctr"/>
                </a:tc>
                <a:tc>
                  <a:txBody>
                    <a:bodyPr/>
                    <a:lstStyle/>
                    <a:p>
                      <a:pPr algn="ctr"/>
                      <a:r>
                        <a:rPr lang="en-GB" sz="2000" dirty="0"/>
                        <a:t>Sandesh W D</a:t>
                      </a:r>
                      <a:endParaRPr lang="en-GB"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457888934"/>
                  </a:ext>
                </a:extLst>
              </a:tr>
              <a:tr h="449598">
                <a:tc>
                  <a:txBody>
                    <a:bodyPr/>
                    <a:lstStyle/>
                    <a:p>
                      <a:pPr algn="ctr"/>
                      <a:r>
                        <a:rPr lang="en-GB" sz="2000" dirty="0"/>
                        <a:t>20211CSE0389</a:t>
                      </a:r>
                      <a:endParaRPr lang="en-GB" sz="2000" dirty="0">
                        <a:latin typeface="Times New Roman" panose="02020603050405020304" pitchFamily="18" charset="0"/>
                        <a:cs typeface="Times New Roman" panose="02020603050405020304" pitchFamily="18" charset="0"/>
                      </a:endParaRPr>
                    </a:p>
                  </a:txBody>
                  <a:tcPr anchor="ctr"/>
                </a:tc>
                <a:tc>
                  <a:txBody>
                    <a:bodyPr/>
                    <a:lstStyle/>
                    <a:p>
                      <a:pPr algn="ctr"/>
                      <a:r>
                        <a:rPr lang="en-GB" sz="2000" dirty="0"/>
                        <a:t>Rohan S </a:t>
                      </a:r>
                      <a:r>
                        <a:rPr lang="en-GB" sz="2000" dirty="0" err="1"/>
                        <a:t>Handral</a:t>
                      </a:r>
                      <a:endParaRPr lang="en-GB"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3897393" y="4906130"/>
            <a:ext cx="4397213" cy="1470027"/>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latin typeface="Times New Roman" panose="02020603050405020304" pitchFamily="18" charset="0"/>
                <a:cs typeface="Times New Roman" panose="02020603050405020304" pitchFamily="18" charset="0"/>
              </a:rPr>
              <a:t>Under the Supervision of,</a:t>
            </a:r>
          </a:p>
          <a:p>
            <a:r>
              <a:rPr lang="en-GB" sz="1800" dirty="0" err="1">
                <a:latin typeface="Times New Roman" panose="02020603050405020304" pitchFamily="18" charset="0"/>
                <a:cs typeface="Times New Roman" panose="02020603050405020304" pitchFamily="18" charset="0"/>
              </a:rPr>
              <a:t>Dr.</a:t>
            </a:r>
            <a:r>
              <a:rPr lang="en-GB" sz="1800" dirty="0">
                <a:latin typeface="Times New Roman" panose="02020603050405020304" pitchFamily="18" charset="0"/>
                <a:cs typeface="Times New Roman" panose="02020603050405020304" pitchFamily="18" charset="0"/>
              </a:rPr>
              <a:t> Vijayakumar </a:t>
            </a:r>
            <a:r>
              <a:rPr lang="en-GB" sz="1800" dirty="0" err="1">
                <a:latin typeface="Times New Roman" panose="02020603050405020304" pitchFamily="18" charset="0"/>
                <a:cs typeface="Times New Roman" panose="02020603050405020304" pitchFamily="18" charset="0"/>
              </a:rPr>
              <a:t>Adaickalam</a:t>
            </a:r>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Professor </a:t>
            </a:r>
          </a:p>
          <a:p>
            <a:r>
              <a:rPr lang="en-GB" sz="1800" dirty="0">
                <a:latin typeface="Times New Roman" panose="02020603050405020304" pitchFamily="18" charset="0"/>
                <a:cs typeface="Times New Roman" panose="02020603050405020304" pitchFamily="18" charset="0"/>
              </a:rPr>
              <a:t>School of Computer Science &amp; </a:t>
            </a:r>
            <a:r>
              <a:rPr lang="en-GB" sz="1800" dirty="0" err="1">
                <a:latin typeface="Times New Roman" panose="02020603050405020304" pitchFamily="18" charset="0"/>
                <a:cs typeface="Times New Roman" panose="02020603050405020304" pitchFamily="18" charset="0"/>
              </a:rPr>
              <a:t>Engg</a:t>
            </a:r>
            <a:r>
              <a:rPr lang="en-GB" sz="1800" dirty="0">
                <a:latin typeface="Times New Roman" panose="02020603050405020304" pitchFamily="18" charset="0"/>
                <a:cs typeface="Times New Roman" panose="02020603050405020304" pitchFamily="18" charset="0"/>
              </a:rPr>
              <a:t>.</a:t>
            </a:r>
          </a:p>
          <a:p>
            <a:r>
              <a:rPr lang="en-GB" sz="1800" dirty="0">
                <a:latin typeface="Times New Roman" panose="02020603050405020304" pitchFamily="18" charset="0"/>
                <a:cs typeface="Times New Roman" panose="02020603050405020304" pitchFamily="18" charset="0"/>
              </a:rPr>
              <a:t>Presidency University</a:t>
            </a:r>
          </a:p>
          <a:p>
            <a:endParaRPr lang="en-GB" sz="2400" dirty="0">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latin typeface="Times New Roman" panose="02020603050405020304" pitchFamily="18" charset="0"/>
                <a:cs typeface="Times New Roman" panose="02020603050405020304" pitchFamily="18" charset="0"/>
              </a:rPr>
              <a:t>PIP104 University Project-II</a:t>
            </a:r>
          </a:p>
          <a:p>
            <a:r>
              <a:rPr lang="en-GB" dirty="0">
                <a:latin typeface="Times New Roman" panose="02020603050405020304" pitchFamily="18" charset="0"/>
                <a:cs typeface="Times New Roman" panose="02020603050405020304" pitchFamily="18" charset="0"/>
              </a:rPr>
              <a:t>Final-Review</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6AB0C-B0A6-6056-6A35-FF70E35838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4CF625-5D21-F3C6-2014-81C8CA475DC6}"/>
              </a:ext>
            </a:extLst>
          </p:cNvPr>
          <p:cNvSpPr>
            <a:spLocks noGrp="1"/>
          </p:cNvSpPr>
          <p:nvPr>
            <p:ph type="title"/>
          </p:nvPr>
        </p:nvSpPr>
        <p:spPr/>
        <p:txBody>
          <a:bodyPr/>
          <a:lstStyle/>
          <a:p>
            <a:r>
              <a:rPr lang="en-GB" sz="3200"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795E8F79-75B8-1C1B-9B2B-534EA9A30CB5}"/>
              </a:ext>
            </a:extLst>
          </p:cNvPr>
          <p:cNvSpPr>
            <a:spLocks noGrp="1"/>
          </p:cNvSpPr>
          <p:nvPr>
            <p:ph idx="1"/>
          </p:nvPr>
        </p:nvSpPr>
        <p:spPr/>
        <p:txBody>
          <a:bodyPr/>
          <a:lstStyle/>
          <a:p>
            <a:pPr marL="0" indent="0">
              <a:buNone/>
            </a:pPr>
            <a:r>
              <a:rPr lang="en-GB" sz="2400" dirty="0">
                <a:latin typeface="Times New Roman" panose="02020603050405020304" pitchFamily="18" charset="0"/>
                <a:cs typeface="Times New Roman" panose="02020603050405020304" pitchFamily="18" charset="0"/>
              </a:rPr>
              <a:t>A real-time translation system integrates advanced speech recognition and translation models into a user-friendly app.</a:t>
            </a:r>
            <a:endParaRPr lang="en-GB" sz="2400" b="1" dirty="0">
              <a:latin typeface="Times New Roman" panose="02020603050405020304" pitchFamily="18" charset="0"/>
              <a:cs typeface="Times New Roman" panose="02020603050405020304" pitchFamily="18" charset="0"/>
            </a:endParaRPr>
          </a:p>
          <a:p>
            <a:pPr marL="0" indent="0">
              <a:buNone/>
            </a:pPr>
            <a:endParaRPr lang="en-GB" sz="2400" b="1" dirty="0">
              <a:latin typeface="Times New Roman" panose="02020603050405020304" pitchFamily="18" charset="0"/>
              <a:cs typeface="Times New Roman" panose="02020603050405020304" pitchFamily="18" charset="0"/>
            </a:endParaRPr>
          </a:p>
          <a:p>
            <a:pPr marL="0" indent="0">
              <a:buNone/>
            </a:pPr>
            <a:r>
              <a:rPr lang="en-GB" sz="2400" b="1" dirty="0">
                <a:latin typeface="Times New Roman" panose="02020603050405020304" pitchFamily="18" charset="0"/>
                <a:cs typeface="Times New Roman" panose="02020603050405020304" pitchFamily="18" charset="0"/>
              </a:rPr>
              <a:t>Architectural Design:-</a:t>
            </a:r>
          </a:p>
          <a:p>
            <a:pPr marL="0" indent="0">
              <a:buNone/>
            </a:pPr>
            <a:r>
              <a:rPr lang="en-GB" sz="2400" b="1" dirty="0">
                <a:latin typeface="Times New Roman" panose="02020603050405020304" pitchFamily="18" charset="0"/>
                <a:cs typeface="Times New Roman" panose="02020603050405020304" pitchFamily="18" charset="0"/>
              </a:rPr>
              <a:t>Frontend: </a:t>
            </a:r>
            <a:r>
              <a:rPr lang="en-GB" sz="2400" dirty="0">
                <a:latin typeface="Times New Roman" panose="02020603050405020304" pitchFamily="18" charset="0"/>
                <a:cs typeface="Times New Roman" panose="02020603050405020304" pitchFamily="18" charset="0"/>
              </a:rPr>
              <a:t>ReactJS provides a user-friendly interface for seamless interaction.</a:t>
            </a:r>
          </a:p>
          <a:p>
            <a:pPr marL="0" indent="0">
              <a:buNone/>
            </a:pPr>
            <a:r>
              <a:rPr lang="en-GB" sz="2400" b="1" dirty="0">
                <a:latin typeface="Times New Roman" panose="02020603050405020304" pitchFamily="18" charset="0"/>
                <a:cs typeface="Times New Roman" panose="02020603050405020304" pitchFamily="18" charset="0"/>
              </a:rPr>
              <a:t>Backend:</a:t>
            </a:r>
            <a:r>
              <a:rPr lang="en-GB" sz="2400" dirty="0">
                <a:latin typeface="Times New Roman" panose="02020603050405020304" pitchFamily="18" charset="0"/>
                <a:cs typeface="Times New Roman" panose="02020603050405020304" pitchFamily="18" charset="0"/>
              </a:rPr>
              <a:t> Node.js to handle transcription and translation. </a:t>
            </a:r>
          </a:p>
          <a:p>
            <a:pPr marL="0" indent="0">
              <a:buNone/>
            </a:pPr>
            <a:r>
              <a:rPr lang="en-GB" sz="2400" b="1" dirty="0">
                <a:latin typeface="Times New Roman" panose="02020603050405020304" pitchFamily="18" charset="0"/>
                <a:cs typeface="Times New Roman" panose="02020603050405020304" pitchFamily="18" charset="0"/>
              </a:rPr>
              <a:t>Database:</a:t>
            </a:r>
            <a:r>
              <a:rPr lang="en-GB" sz="2400" dirty="0">
                <a:latin typeface="Times New Roman" panose="02020603050405020304" pitchFamily="18" charset="0"/>
                <a:cs typeface="Times New Roman" panose="02020603050405020304" pitchFamily="18" charset="0"/>
              </a:rPr>
              <a:t> MongoDB stores audio files and structured data in JSON format.</a:t>
            </a:r>
          </a:p>
          <a:p>
            <a:pPr marL="0" indent="0">
              <a:buNone/>
            </a:pPr>
            <a:r>
              <a:rPr lang="en-GB" sz="2400" b="1" dirty="0">
                <a:latin typeface="Times New Roman" panose="02020603050405020304" pitchFamily="18" charset="0"/>
                <a:cs typeface="Times New Roman" panose="02020603050405020304" pitchFamily="18" charset="0"/>
              </a:rPr>
              <a:t>Database Design:</a:t>
            </a:r>
            <a:r>
              <a:rPr lang="en-GB" sz="2400" dirty="0">
                <a:latin typeface="Times New Roman" panose="02020603050405020304" pitchFamily="18" charset="0"/>
                <a:cs typeface="Times New Roman" panose="02020603050405020304" pitchFamily="18" charset="0"/>
              </a:rPr>
              <a:t> MongoDB stores user translation queries for quick accessibility.</a:t>
            </a:r>
          </a:p>
          <a:p>
            <a:pPr marL="0" indent="0">
              <a:buNone/>
            </a:pPr>
            <a:endParaRPr lang="en-US" dirty="0"/>
          </a:p>
        </p:txBody>
      </p:sp>
    </p:spTree>
    <p:extLst>
      <p:ext uri="{BB962C8B-B14F-4D97-AF65-F5344CB8AC3E}">
        <p14:creationId xmlns:p14="http://schemas.microsoft.com/office/powerpoint/2010/main" val="3674070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9" name="Content Placeholder 8">
            <a:extLst>
              <a:ext uri="{FF2B5EF4-FFF2-40B4-BE49-F238E27FC236}">
                <a16:creationId xmlns:a16="http://schemas.microsoft.com/office/drawing/2014/main" id="{0CA75B0D-B561-8E74-F0F8-FC55718656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491358"/>
            <a:ext cx="10668000" cy="1937642"/>
          </a:xfrm>
        </p:spPr>
      </p:pic>
      <p:pic>
        <p:nvPicPr>
          <p:cNvPr id="11" name="Picture 10">
            <a:extLst>
              <a:ext uri="{FF2B5EF4-FFF2-40B4-BE49-F238E27FC236}">
                <a16:creationId xmlns:a16="http://schemas.microsoft.com/office/drawing/2014/main" id="{BFF5FB25-E8EE-F537-79D0-0620177036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292" y="3265268"/>
            <a:ext cx="10870708" cy="2101374"/>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12800" y="1545672"/>
            <a:ext cx="10856286" cy="3412221"/>
          </a:xfrm>
        </p:spPr>
        <p:txBody>
          <a:bodyPr>
            <a:normAutofit/>
          </a:bodyPr>
          <a:lstStyle/>
          <a:p>
            <a:pPr marL="0" indent="0">
              <a:buNone/>
            </a:pPr>
            <a:r>
              <a:rPr lang="en-US" sz="2600" dirty="0">
                <a:latin typeface="Times New Roman" panose="02020603050405020304" pitchFamily="18" charset="0"/>
                <a:cs typeface="Times New Roman" panose="02020603050405020304" pitchFamily="18" charset="0"/>
              </a:rPr>
              <a:t>This study combines Whisper API's real-time transcription accuracy with Google Translate API's advanced multilingual translation capabilities to create an efficient language translation system. By integrating location-based language detection, it ensures precise, user-friendly translations tailored to India's diverse linguistic needs, providing a reliable solution for seamless multilingual communication.</a:t>
            </a:r>
            <a:endParaRPr lang="en-GB"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5A5CE-F821-C921-8092-FDBB5E4B5417}"/>
              </a:ext>
            </a:extLst>
          </p:cNvPr>
          <p:cNvSpPr>
            <a:spLocks noGrp="1"/>
          </p:cNvSpPr>
          <p:nvPr>
            <p:ph type="title"/>
          </p:nvPr>
        </p:nvSpPr>
        <p:spPr>
          <a:xfrm>
            <a:off x="5045919" y="263063"/>
            <a:ext cx="2100162" cy="487362"/>
          </a:xfrm>
        </p:spPr>
        <p:txBody>
          <a:bodyPr/>
          <a:lstStyle/>
          <a:p>
            <a:r>
              <a:rPr lang="en-IN" dirty="0"/>
              <a:t>OUTPUT</a:t>
            </a:r>
          </a:p>
        </p:txBody>
      </p:sp>
      <p:pic>
        <p:nvPicPr>
          <p:cNvPr id="4" name="Picture 3">
            <a:extLst>
              <a:ext uri="{FF2B5EF4-FFF2-40B4-BE49-F238E27FC236}">
                <a16:creationId xmlns:a16="http://schemas.microsoft.com/office/drawing/2014/main" id="{27B44A42-72E9-9DF5-D3BE-C80A225A04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4076" y="978784"/>
            <a:ext cx="9132425" cy="5136990"/>
          </a:xfrm>
          <a:prstGeom prst="rect">
            <a:avLst/>
          </a:prstGeom>
        </p:spPr>
      </p:pic>
    </p:spTree>
    <p:extLst>
      <p:ext uri="{BB962C8B-B14F-4D97-AF65-F5344CB8AC3E}">
        <p14:creationId xmlns:p14="http://schemas.microsoft.com/office/powerpoint/2010/main" val="1799226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9600E-6D1C-D74C-3725-3E44E9CC99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2C40E-E25F-1F4F-4E4A-4B80914A9D86}"/>
              </a:ext>
            </a:extLst>
          </p:cNvPr>
          <p:cNvSpPr>
            <a:spLocks noGrp="1"/>
          </p:cNvSpPr>
          <p:nvPr>
            <p:ph type="title"/>
          </p:nvPr>
        </p:nvSpPr>
        <p:spPr>
          <a:xfrm>
            <a:off x="5045919" y="263063"/>
            <a:ext cx="2100162" cy="487362"/>
          </a:xfrm>
        </p:spPr>
        <p:txBody>
          <a:bodyPr/>
          <a:lstStyle/>
          <a:p>
            <a:r>
              <a:rPr lang="en-IN" dirty="0"/>
              <a:t>OUTPUT</a:t>
            </a:r>
          </a:p>
        </p:txBody>
      </p:sp>
      <p:pic>
        <p:nvPicPr>
          <p:cNvPr id="4" name="Picture 3">
            <a:extLst>
              <a:ext uri="{FF2B5EF4-FFF2-40B4-BE49-F238E27FC236}">
                <a16:creationId xmlns:a16="http://schemas.microsoft.com/office/drawing/2014/main" id="{C428BB51-B1DF-AFCC-4640-E98547E6B53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94076" y="978784"/>
            <a:ext cx="9132425" cy="5136989"/>
          </a:xfrm>
          <a:prstGeom prst="rect">
            <a:avLst/>
          </a:prstGeom>
        </p:spPr>
      </p:pic>
    </p:spTree>
    <p:extLst>
      <p:ext uri="{BB962C8B-B14F-4D97-AF65-F5344CB8AC3E}">
        <p14:creationId xmlns:p14="http://schemas.microsoft.com/office/powerpoint/2010/main" val="154708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D1C69-4B34-8908-05FB-93014717C9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443BF5-1DFA-48A5-56D1-2ABB0608400D}"/>
              </a:ext>
            </a:extLst>
          </p:cNvPr>
          <p:cNvSpPr>
            <a:spLocks noGrp="1"/>
          </p:cNvSpPr>
          <p:nvPr>
            <p:ph type="title"/>
          </p:nvPr>
        </p:nvSpPr>
        <p:spPr>
          <a:xfrm>
            <a:off x="5045919" y="263063"/>
            <a:ext cx="2100162" cy="487362"/>
          </a:xfrm>
        </p:spPr>
        <p:txBody>
          <a:bodyPr/>
          <a:lstStyle/>
          <a:p>
            <a:r>
              <a:rPr lang="en-IN" dirty="0"/>
              <a:t>OUTPUT</a:t>
            </a:r>
          </a:p>
        </p:txBody>
      </p:sp>
      <p:pic>
        <p:nvPicPr>
          <p:cNvPr id="4" name="Picture 3">
            <a:extLst>
              <a:ext uri="{FF2B5EF4-FFF2-40B4-BE49-F238E27FC236}">
                <a16:creationId xmlns:a16="http://schemas.microsoft.com/office/drawing/2014/main" id="{C6867D40-46C7-8DE3-89D5-FD5D9832B24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94076" y="978784"/>
            <a:ext cx="9132424" cy="5136989"/>
          </a:xfrm>
          <a:prstGeom prst="rect">
            <a:avLst/>
          </a:prstGeom>
        </p:spPr>
      </p:pic>
    </p:spTree>
    <p:extLst>
      <p:ext uri="{BB962C8B-B14F-4D97-AF65-F5344CB8AC3E}">
        <p14:creationId xmlns:p14="http://schemas.microsoft.com/office/powerpoint/2010/main" val="3439959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lnSpcReduction="10000"/>
          </a:bodyPr>
          <a:lstStyle/>
          <a:p>
            <a:pPr marL="0" indent="0">
              <a:buNone/>
            </a:pPr>
            <a:r>
              <a:rPr lang="en-GB" sz="1400" dirty="0"/>
              <a:t>[1]	V. R. and I. A. </a:t>
            </a:r>
            <a:r>
              <a:rPr lang="en-GB" sz="1400" dirty="0" err="1"/>
              <a:t>Funcke</a:t>
            </a:r>
            <a:r>
              <a:rPr lang="en-GB" sz="1400" dirty="0"/>
              <a:t>, “</a:t>
            </a:r>
            <a:r>
              <a:rPr lang="en-GB" sz="1400" dirty="0" err="1"/>
              <a:t>aiLangu</a:t>
            </a:r>
            <a:r>
              <a:rPr lang="en-GB" sz="1400" dirty="0"/>
              <a:t> – Real time Transcription and Translation to Reduce Language Barriers,” KTH Royal Institute of Technology, 2023.</a:t>
            </a:r>
          </a:p>
          <a:p>
            <a:pPr marL="0" indent="0">
              <a:buNone/>
            </a:pPr>
            <a:endParaRPr lang="en-GB" sz="1400" dirty="0"/>
          </a:p>
          <a:p>
            <a:pPr marL="0" indent="0">
              <a:buNone/>
            </a:pPr>
            <a:r>
              <a:rPr lang="en-GB" sz="1400" dirty="0"/>
              <a:t>[2]	Y. Peng et al., “Reproducing Whisper Style Training Using An Open-Source Toolkit And Publicly Available Data,” 2023, </a:t>
            </a:r>
            <a:r>
              <a:rPr lang="en-GB" sz="1400" dirty="0" err="1"/>
              <a:t>doi</a:t>
            </a:r>
            <a:r>
              <a:rPr lang="en-GB" sz="1400" dirty="0"/>
              <a:t>: 10.1109/ASRU57964.2023.10389676.</a:t>
            </a:r>
          </a:p>
          <a:p>
            <a:pPr marL="0" indent="0">
              <a:buNone/>
            </a:pPr>
            <a:endParaRPr lang="en-GB" sz="1400" dirty="0"/>
          </a:p>
          <a:p>
            <a:pPr marL="0" indent="0">
              <a:buNone/>
            </a:pPr>
            <a:r>
              <a:rPr lang="en-GB" sz="1400" dirty="0"/>
              <a:t>[3]	D. Wang, X. Wang, and S. </a:t>
            </a:r>
            <a:r>
              <a:rPr lang="en-GB" sz="1400" dirty="0" err="1"/>
              <a:t>Lv</a:t>
            </a:r>
            <a:r>
              <a:rPr lang="en-GB" sz="1400" dirty="0"/>
              <a:t>, “An overview of end-to-end automatic speech recognition,” Symmetry. 2019, </a:t>
            </a:r>
            <a:r>
              <a:rPr lang="en-GB" sz="1400" dirty="0" err="1"/>
              <a:t>doi</a:t>
            </a:r>
            <a:r>
              <a:rPr lang="en-GB" sz="1400" dirty="0"/>
              <a:t>: 10.3390/sym11081018.</a:t>
            </a:r>
          </a:p>
          <a:p>
            <a:pPr marL="0" indent="0">
              <a:buNone/>
            </a:pPr>
            <a:endParaRPr lang="en-GB" sz="1400" dirty="0"/>
          </a:p>
          <a:p>
            <a:pPr marL="0" indent="0">
              <a:buNone/>
            </a:pPr>
            <a:r>
              <a:rPr lang="en-GB" sz="1400" dirty="0"/>
              <a:t>[4]	D. </a:t>
            </a:r>
            <a:r>
              <a:rPr lang="en-GB" sz="1400" dirty="0" err="1"/>
              <a:t>Macháček</a:t>
            </a:r>
            <a:r>
              <a:rPr lang="en-GB" sz="1400" dirty="0"/>
              <a:t>, R. </a:t>
            </a:r>
            <a:r>
              <a:rPr lang="en-GB" sz="1400" dirty="0" err="1"/>
              <a:t>Dabre</a:t>
            </a:r>
            <a:r>
              <a:rPr lang="en-GB" sz="1400" dirty="0"/>
              <a:t>, and O. </a:t>
            </a:r>
            <a:r>
              <a:rPr lang="en-GB" sz="1400" dirty="0" err="1"/>
              <a:t>Bojar</a:t>
            </a:r>
            <a:r>
              <a:rPr lang="en-GB" sz="1400" dirty="0"/>
              <a:t>, “Turning Whisper into Real-Time Transcription System,” 2024, </a:t>
            </a:r>
            <a:r>
              <a:rPr lang="en-GB" sz="1400" dirty="0" err="1"/>
              <a:t>doi</a:t>
            </a:r>
            <a:r>
              <a:rPr lang="en-GB" sz="1400" dirty="0"/>
              <a:t>: 10.18653/v1/2023.ijcnlp-demo.3.</a:t>
            </a:r>
          </a:p>
          <a:p>
            <a:pPr marL="0" indent="0">
              <a:buNone/>
            </a:pPr>
            <a:endParaRPr lang="en-GB" sz="1400" dirty="0"/>
          </a:p>
          <a:p>
            <a:pPr marL="0" indent="0">
              <a:buNone/>
            </a:pPr>
            <a:r>
              <a:rPr lang="en-GB" sz="1400" dirty="0"/>
              <a:t>[5]	[Online]. Available: https://play.google.com/store/apps/details?id=co </a:t>
            </a:r>
            <a:r>
              <a:rPr lang="en-GB" sz="1400" dirty="0" err="1"/>
              <a:t>m.google.android.apps.translate&amp;hl</a:t>
            </a:r>
            <a:r>
              <a:rPr lang="en-GB" sz="1400" dirty="0"/>
              <a:t>=</a:t>
            </a:r>
            <a:r>
              <a:rPr lang="en-GB" sz="1400" dirty="0" err="1"/>
              <a:t>en&amp;gl</a:t>
            </a:r>
            <a:r>
              <a:rPr lang="en-GB" sz="1400" dirty="0"/>
              <a:t>=US.</a:t>
            </a:r>
          </a:p>
          <a:p>
            <a:pPr marL="0" indent="0">
              <a:buNone/>
            </a:pPr>
            <a:endParaRPr lang="en-GB" sz="1400" dirty="0"/>
          </a:p>
          <a:p>
            <a:pPr marL="0" indent="0">
              <a:buNone/>
            </a:pPr>
            <a:r>
              <a:rPr lang="en-GB" sz="1400" dirty="0"/>
              <a:t>[6]	[Online]. Available: </a:t>
            </a:r>
            <a:r>
              <a:rPr lang="en-GB" sz="1400" dirty="0">
                <a:hlinkClick r:id="rId2"/>
              </a:rPr>
              <a:t>https://github.com/LibreTranslate/LibreTranslate</a:t>
            </a:r>
            <a:r>
              <a:rPr lang="en-GB" sz="1400" dirty="0"/>
              <a:t>.</a:t>
            </a:r>
          </a:p>
          <a:p>
            <a:pPr marL="0" indent="0">
              <a:buNone/>
            </a:pPr>
            <a:endParaRPr lang="en-GB" sz="1400" dirty="0"/>
          </a:p>
          <a:p>
            <a:pPr marL="0" indent="0">
              <a:buNone/>
            </a:pPr>
            <a:r>
              <a:rPr lang="en-GB" sz="1400" dirty="0"/>
              <a:t>[7]	R. Olivier and B. Raj, “There is more than one kind of robustness: Fooling whisper with adversarial examples,” arXiv:2210.17316, 2022.</a:t>
            </a:r>
          </a:p>
          <a:p>
            <a:pPr marL="0" indent="0">
              <a:buNone/>
            </a:pPr>
            <a:endParaRPr lang="en-GB" sz="1400" dirty="0"/>
          </a:p>
          <a:p>
            <a:pPr marL="0" indent="0">
              <a:buNone/>
            </a:pPr>
            <a:r>
              <a:rPr lang="en-GB" sz="1400" dirty="0"/>
              <a:t>[8]	M. Aiken, “An Updated Evaluation of Google Translate Accuracy,” School of Business Administration, University of Mississippi, 2021.</a:t>
            </a:r>
          </a:p>
        </p:txBody>
      </p:sp>
    </p:spTree>
    <p:extLst>
      <p:ext uri="{BB962C8B-B14F-4D97-AF65-F5344CB8AC3E}">
        <p14:creationId xmlns:p14="http://schemas.microsoft.com/office/powerpoint/2010/main" val="3613863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812800" y="1604211"/>
            <a:ext cx="10668000" cy="4491787"/>
          </a:xfrm>
        </p:spPr>
        <p:txBody>
          <a:bodyPr>
            <a:normAutofit/>
          </a:bodyPr>
          <a:lstStyle/>
          <a:p>
            <a:pPr marL="0" indent="0">
              <a:buNone/>
            </a:pPr>
            <a:r>
              <a:rPr lang="en-US" sz="2600" dirty="0">
                <a:latin typeface="Times New Roman" panose="02020603050405020304" pitchFamily="18" charset="0"/>
                <a:cs typeface="Times New Roman" panose="02020603050405020304" pitchFamily="18" charset="0"/>
              </a:rPr>
              <a:t>Deep learning's capacity to replicate human learning through data processing has completely transformed technology. For tasks like picture and speech recognition, neural networks—like the Transformer model, which was unveiled in 2017—are essential. From simple ASR systems in the 1950s to programs like OpenAI's Whisper, which supports more than 99 languages and offers transcription accuracy close to human levels, ASR has advanced significantly. </a:t>
            </a:r>
            <a:endParaRPr lang="en-GB"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F7DCB-AC1E-2AF2-712F-37C0CF1E85E3}"/>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Introduction</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4E3AFF-DA96-C1D7-9F66-FC0CC21787E1}"/>
              </a:ext>
            </a:extLst>
          </p:cNvPr>
          <p:cNvSpPr>
            <a:spLocks noGrp="1"/>
          </p:cNvSpPr>
          <p:nvPr>
            <p:ph idx="1"/>
          </p:nvPr>
        </p:nvSpPr>
        <p:spPr>
          <a:xfrm>
            <a:off x="812800" y="2069432"/>
            <a:ext cx="10668000" cy="4026566"/>
          </a:xfrm>
        </p:spPr>
        <p:txBody>
          <a:bodyPr>
            <a:normAutofit/>
          </a:bodyPr>
          <a:lstStyle/>
          <a:p>
            <a:pPr marL="0" indent="0">
              <a:buNone/>
            </a:pPr>
            <a:r>
              <a:rPr lang="en-US" sz="2600" dirty="0">
                <a:latin typeface="Times New Roman" panose="02020603050405020304" pitchFamily="18" charset="0"/>
                <a:cs typeface="Times New Roman" panose="02020603050405020304" pitchFamily="18" charset="0"/>
              </a:rPr>
              <a:t>Whisper's inability to perform real-time transcription, however, poses problems for smooth, intuitive applications. In order to successfully overcome language barriers, this project seeks to modify Whisper for real-time transcription and translation, giving priority to accuracy, speed, and accessibility.</a:t>
            </a:r>
            <a:endParaRPr lang="en-GB" sz="2600" dirty="0">
              <a:latin typeface="Times New Roman" panose="02020603050405020304" pitchFamily="18" charset="0"/>
              <a:cs typeface="Times New Roman" panose="02020603050405020304" pitchFamily="18" charset="0"/>
            </a:endParaRPr>
          </a:p>
          <a:p>
            <a:endParaRPr lang="en-IN" sz="2600" dirty="0"/>
          </a:p>
        </p:txBody>
      </p:sp>
    </p:spTree>
    <p:extLst>
      <p:ext uri="{BB962C8B-B14F-4D97-AF65-F5344CB8AC3E}">
        <p14:creationId xmlns:p14="http://schemas.microsoft.com/office/powerpoint/2010/main" val="242096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p:txBody>
          <a:bodyPr>
            <a:normAutofit lnSpcReduction="10000"/>
          </a:bodyPr>
          <a:lstStyle/>
          <a:p>
            <a:pPr marL="0" indent="0">
              <a:buNone/>
            </a:pPr>
            <a:r>
              <a:rPr lang="en-US" sz="2000" dirty="0">
                <a:latin typeface="Times New Roman" panose="02020603050405020304" pitchFamily="18" charset="0"/>
                <a:cs typeface="Times New Roman" panose="02020603050405020304" pitchFamily="18" charset="0"/>
              </a:rPr>
              <a:t>[1]  V. R. and I. A. </a:t>
            </a:r>
            <a:r>
              <a:rPr lang="en-US" sz="2000" dirty="0" err="1">
                <a:latin typeface="Times New Roman" panose="02020603050405020304" pitchFamily="18" charset="0"/>
                <a:cs typeface="Times New Roman" panose="02020603050405020304" pitchFamily="18" charset="0"/>
              </a:rPr>
              <a:t>Funcke</a:t>
            </a:r>
            <a:r>
              <a:rPr lang="en-US" sz="2000" dirty="0">
                <a:latin typeface="Times New Roman" panose="02020603050405020304" pitchFamily="18" charset="0"/>
                <a:cs typeface="Times New Roman" panose="02020603050405020304" pitchFamily="18" charset="0"/>
              </a:rPr>
              <a:t> (2023), This study introduces </a:t>
            </a:r>
            <a:r>
              <a:rPr lang="en-US" sz="2000" dirty="0" err="1">
                <a:latin typeface="Times New Roman" panose="02020603050405020304" pitchFamily="18" charset="0"/>
                <a:cs typeface="Times New Roman" panose="02020603050405020304" pitchFamily="18" charset="0"/>
              </a:rPr>
              <a:t>aiLangu</a:t>
            </a:r>
            <a:r>
              <a:rPr lang="en-US" sz="2000" dirty="0">
                <a:latin typeface="Times New Roman" panose="02020603050405020304" pitchFamily="18" charset="0"/>
                <a:cs typeface="Times New Roman" panose="02020603050405020304" pitchFamily="18" charset="0"/>
              </a:rPr>
              <a:t>, a real-time transcription and translation system to reduce language barriers.. It serves as a foundational framework for integrating Whisper AI with tools like Google Translate to enhance multilingual communication in real-time environments.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[2] </a:t>
            </a:r>
            <a:r>
              <a:rPr lang="da-DK" sz="2000" dirty="0">
                <a:latin typeface="Times New Roman" panose="02020603050405020304" pitchFamily="18" charset="0"/>
                <a:cs typeface="Times New Roman" panose="02020603050405020304" pitchFamily="18" charset="0"/>
              </a:rPr>
              <a:t>Y. Peng et al. (2023), </a:t>
            </a:r>
            <a:r>
              <a:rPr lang="en-US" sz="2000" dirty="0">
                <a:latin typeface="Times New Roman" panose="02020603050405020304" pitchFamily="18" charset="0"/>
                <a:cs typeface="Times New Roman" panose="02020603050405020304" pitchFamily="18" charset="0"/>
              </a:rPr>
              <a:t>The researchers explore training Whisper-style models using open-source data and frameworks like </a:t>
            </a:r>
            <a:r>
              <a:rPr lang="en-US" sz="2000" dirty="0" err="1">
                <a:latin typeface="Times New Roman" panose="02020603050405020304" pitchFamily="18" charset="0"/>
                <a:cs typeface="Times New Roman" panose="02020603050405020304" pitchFamily="18" charset="0"/>
              </a:rPr>
              <a:t>PyTorch</a:t>
            </a:r>
            <a:r>
              <a:rPr lang="en-US" sz="2000" dirty="0">
                <a:latin typeface="Times New Roman" panose="02020603050405020304" pitchFamily="18" charset="0"/>
                <a:cs typeface="Times New Roman" panose="02020603050405020304" pitchFamily="18" charset="0"/>
              </a:rPr>
              <a:t> and Hugging Face. Their work demonstrates Whisper AI's end-to-end architecture and multilingual strengths, making it ideal for transcription.</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[3] </a:t>
            </a:r>
            <a:r>
              <a:rPr lang="da-DK" sz="2000" dirty="0">
                <a:latin typeface="Times New Roman" panose="02020603050405020304" pitchFamily="18" charset="0"/>
                <a:cs typeface="Times New Roman" panose="02020603050405020304" pitchFamily="18" charset="0"/>
              </a:rPr>
              <a:t>D. Wang et al. (2019), </a:t>
            </a:r>
            <a:r>
              <a:rPr lang="en-US" sz="2000" dirty="0">
                <a:latin typeface="Times New Roman" panose="02020603050405020304" pitchFamily="18" charset="0"/>
                <a:cs typeface="Times New Roman" panose="02020603050405020304" pitchFamily="18" charset="0"/>
              </a:rPr>
              <a:t>This paper reviews the evolution of ASR systems, emphasizing transformer-based models like Transformer and Conformer for improved sequence learning. These insights align with Whisper AI's design for high-accuracy, real-time applications.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[4] </a:t>
            </a:r>
            <a:r>
              <a:rPr lang="nl-NL" sz="2000" dirty="0">
                <a:latin typeface="Times New Roman" panose="02020603050405020304" pitchFamily="18" charset="0"/>
                <a:cs typeface="Times New Roman" panose="02020603050405020304" pitchFamily="18" charset="0"/>
              </a:rPr>
              <a:t>D. Macháček et al. (2024), </a:t>
            </a:r>
            <a:r>
              <a:rPr lang="en-US" sz="2000" dirty="0">
                <a:latin typeface="Times New Roman" panose="02020603050405020304" pitchFamily="18" charset="0"/>
                <a:cs typeface="Times New Roman" panose="02020603050405020304" pitchFamily="18" charset="0"/>
              </a:rPr>
              <a:t>The study examines modifications needed to adapt Whisper AI for real-time transcription. Their work offers a roadmap for integrating Whisper into low-latency applications, such as speech-to-speech translation, without sacrificing transcription quality.</a:t>
            </a:r>
          </a:p>
          <a:p>
            <a:pPr marL="0" indent="0">
              <a:buNone/>
            </a:pP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DABEE-17E4-4EB0-3ADB-2C18E1DB02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EAB706-1BDB-09C8-7D3A-E5A0A3810068}"/>
              </a:ext>
            </a:extLst>
          </p:cNvPr>
          <p:cNvSpPr>
            <a:spLocks noGrp="1"/>
          </p:cNvSpPr>
          <p:nvPr>
            <p:ph type="title"/>
          </p:nvPr>
        </p:nvSpPr>
        <p:spPr/>
        <p:txBody>
          <a:bodyPr/>
          <a:lstStyle/>
          <a:p>
            <a:r>
              <a:rPr lang="en-GB" sz="3200"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449A0460-62BA-8312-9CC4-2A73A45B675D}"/>
              </a:ext>
            </a:extLst>
          </p:cNvPr>
          <p:cNvSpPr>
            <a:spLocks noGrp="1"/>
          </p:cNvSpPr>
          <p:nvPr>
            <p:ph idx="1"/>
          </p:nvPr>
        </p:nvSpPr>
        <p:spPr/>
        <p:txBody>
          <a:bodyPr>
            <a:normAutofit/>
          </a:bodyPr>
          <a:lstStyle/>
          <a:p>
            <a:pPr marL="0" indent="0">
              <a:buNone/>
            </a:pPr>
            <a:r>
              <a:rPr lang="en-GB" sz="2000" dirty="0">
                <a:latin typeface="Times New Roman" panose="02020603050405020304" pitchFamily="18" charset="0"/>
                <a:cs typeface="Times New Roman" panose="02020603050405020304" pitchFamily="18" charset="0"/>
              </a:rPr>
              <a:t>[5]  Google Translate, </a:t>
            </a:r>
            <a:r>
              <a:rPr lang="en-US" sz="2000" dirty="0">
                <a:latin typeface="Times New Roman" panose="02020603050405020304" pitchFamily="18" charset="0"/>
                <a:cs typeface="Times New Roman" panose="02020603050405020304" pitchFamily="18" charset="0"/>
              </a:rPr>
              <a:t>Google Translate employs neural machine translation (NMT) techniques and the Transformer model to support over 100 languages. Its API capabilities enable seamless integration into transcription systems, making it a vital component for real-time speech-to-speech translation.</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[6] </a:t>
            </a:r>
            <a:r>
              <a:rPr lang="en-US" sz="2000" dirty="0" err="1">
                <a:latin typeface="Times New Roman" panose="02020603050405020304" pitchFamily="18" charset="0"/>
                <a:cs typeface="Times New Roman" panose="02020603050405020304" pitchFamily="18" charset="0"/>
              </a:rPr>
              <a:t>LibreTranslate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LibreTranslate</a:t>
            </a:r>
            <a:r>
              <a:rPr lang="en-US" sz="2000" dirty="0">
                <a:latin typeface="Times New Roman" panose="02020603050405020304" pitchFamily="18" charset="0"/>
                <a:cs typeface="Times New Roman" panose="02020603050405020304" pitchFamily="18" charset="0"/>
              </a:rPr>
              <a:t> offers open-source translation with customization options and frameworks like </a:t>
            </a:r>
            <a:r>
              <a:rPr lang="en-US" sz="2000" dirty="0" err="1">
                <a:latin typeface="Times New Roman" panose="02020603050405020304" pitchFamily="18" charset="0"/>
                <a:cs typeface="Times New Roman" panose="02020603050405020304" pitchFamily="18" charset="0"/>
              </a:rPr>
              <a:t>PyTorch</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OpenNMT</a:t>
            </a:r>
            <a:r>
              <a:rPr lang="en-US" sz="2000" dirty="0">
                <a:latin typeface="Times New Roman" panose="02020603050405020304" pitchFamily="18" charset="0"/>
                <a:cs typeface="Times New Roman" panose="02020603050405020304" pitchFamily="18" charset="0"/>
              </a:rPr>
              <a:t>. It supports neural machine translation while operating independently of proprietary platforms.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[7] B. Raj and R. Olivier (2022), This study evaluates Whisper AI’s resilience to adversarial noise, uncovering vulnerabilities in transcription accuracy under targeted disruptions.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[8] M. Aiken (2021), The study underscores the importance of extensive training data for reliable translations and highlights Google </a:t>
            </a:r>
            <a:r>
              <a:rPr lang="en-US" sz="2000" dirty="0" err="1">
                <a:latin typeface="Times New Roman" panose="02020603050405020304" pitchFamily="18" charset="0"/>
                <a:cs typeface="Times New Roman" panose="02020603050405020304" pitchFamily="18" charset="0"/>
              </a:rPr>
              <a:t>Translate's</a:t>
            </a:r>
            <a:r>
              <a:rPr lang="en-US" sz="2000" dirty="0">
                <a:latin typeface="Times New Roman" panose="02020603050405020304" pitchFamily="18" charset="0"/>
                <a:cs typeface="Times New Roman" panose="02020603050405020304" pitchFamily="18" charset="0"/>
              </a:rPr>
              <a:t> potential for integration with Whisper AI in multilingual voice systems.</a:t>
            </a:r>
          </a:p>
        </p:txBody>
      </p:sp>
    </p:spTree>
    <p:extLst>
      <p:ext uri="{BB962C8B-B14F-4D97-AF65-F5344CB8AC3E}">
        <p14:creationId xmlns:p14="http://schemas.microsoft.com/office/powerpoint/2010/main" val="939883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latin typeface="Times New Roman" panose="02020603050405020304" pitchFamily="18" charset="0"/>
                <a:cs typeface="Times New Roman" panose="02020603050405020304" pitchFamily="18" charset="0"/>
              </a:rPr>
              <a:t>Proposed Method</a:t>
            </a:r>
          </a:p>
        </p:txBody>
      </p:sp>
      <p:sp>
        <p:nvSpPr>
          <p:cNvPr id="3" name="Content Placeholder 2"/>
          <p:cNvSpPr>
            <a:spLocks noGrp="1"/>
          </p:cNvSpPr>
          <p:nvPr>
            <p:ph idx="1"/>
          </p:nvPr>
        </p:nvSpPr>
        <p:spPr/>
        <p:txBody>
          <a:bodyPr>
            <a:noAutofit/>
          </a:bodyPr>
          <a:lstStyle/>
          <a:p>
            <a:pPr marL="0" indent="0">
              <a:buNone/>
            </a:pPr>
            <a:r>
              <a:rPr lang="en-US" sz="2600" dirty="0">
                <a:latin typeface="Times New Roman" panose="02020603050405020304" pitchFamily="18" charset="0"/>
                <a:cs typeface="Times New Roman" panose="02020603050405020304" pitchFamily="18" charset="0"/>
              </a:rPr>
              <a:t>The proposed methodology integrates Whisper AI for real-time speech-to-text transcription, supporting multiple languages, accents, and dialects. Multilingual audio data is collected, transcribed, and translated using advanced ASR and translation models. A real-time processing pipeline combines speech recognition, neural machine translation, and text-to-speech conversion for seamless language translation with low latency.</a:t>
            </a: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Optimization techniques like audio chunking and parallel processing reduce delays. The system includes a user-friendly interface web interface and connects components through API integration. Extensive testing ensures accuracy and reliability across languages and scenarios, making it robust for real-world applications.</a:t>
            </a:r>
            <a:endParaRPr lang="en-GB"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690880" y="1074821"/>
            <a:ext cx="10241280" cy="5277853"/>
          </a:xfrm>
        </p:spPr>
        <p:txBody>
          <a:bodyPr>
            <a:normAutofit/>
          </a:bodyPr>
          <a:lstStyle/>
          <a:p>
            <a:pPr marL="0" indent="0">
              <a:buNone/>
            </a:pPr>
            <a:r>
              <a:rPr lang="en-GB" b="1" dirty="0">
                <a:latin typeface="Times New Roman" panose="02020603050405020304" pitchFamily="18" charset="0"/>
                <a:cs typeface="Times New Roman" panose="02020603050405020304" pitchFamily="18" charset="0"/>
              </a:rPr>
              <a:t>Automatically detect user location to set the regional input language: </a:t>
            </a:r>
            <a:r>
              <a:rPr lang="en-GB" dirty="0">
                <a:latin typeface="Times New Roman" panose="02020603050405020304" pitchFamily="18" charset="0"/>
                <a:cs typeface="Times New Roman" panose="02020603050405020304" pitchFamily="18" charset="0"/>
              </a:rPr>
              <a:t>The app uses geolocation to assign a regional language as the default input automatically.</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GB" b="1" dirty="0">
                <a:latin typeface="Times New Roman" panose="02020603050405020304" pitchFamily="18" charset="0"/>
                <a:cs typeface="Times New Roman" panose="02020603050405020304" pitchFamily="18" charset="0"/>
              </a:rPr>
              <a:t>Accept input via voice: </a:t>
            </a:r>
            <a:r>
              <a:rPr lang="en-GB" dirty="0">
                <a:latin typeface="Times New Roman" panose="02020603050405020304" pitchFamily="18" charset="0"/>
                <a:cs typeface="Times New Roman" panose="02020603050405020304" pitchFamily="18" charset="0"/>
              </a:rPr>
              <a:t>Users can provide input through voice recording or text typing for flexibility.</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GB" b="1" dirty="0">
                <a:latin typeface="Times New Roman" panose="02020603050405020304" pitchFamily="18" charset="0"/>
                <a:cs typeface="Times New Roman" panose="02020603050405020304" pitchFamily="18" charset="0"/>
              </a:rPr>
              <a:t>Reduce ambient noise for clearer input: </a:t>
            </a:r>
            <a:r>
              <a:rPr lang="en-GB" dirty="0">
                <a:latin typeface="Times New Roman" panose="02020603050405020304" pitchFamily="18" charset="0"/>
                <a:cs typeface="Times New Roman" panose="02020603050405020304" pitchFamily="18" charset="0"/>
              </a:rPr>
              <a:t>Noise-reduction techniques ensure clear voice input for accurate processing.</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GB" b="1" dirty="0">
                <a:latin typeface="Times New Roman" panose="02020603050405020304" pitchFamily="18" charset="0"/>
                <a:cs typeface="Times New Roman" panose="02020603050405020304" pitchFamily="18" charset="0"/>
              </a:rPr>
              <a:t>Utilize ASR models for transcription: </a:t>
            </a:r>
            <a:r>
              <a:rPr lang="en-GB" dirty="0">
                <a:latin typeface="Times New Roman" panose="02020603050405020304" pitchFamily="18" charset="0"/>
                <a:cs typeface="Times New Roman" panose="02020603050405020304" pitchFamily="18" charset="0"/>
              </a:rPr>
              <a:t>Whisper AI is used to convert voice input into text with high accuracy.</a:t>
            </a: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AE186-94E2-A8EA-78DE-108E66CFDF9B}"/>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Objectives</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825B05-961B-17DC-3BCA-EA12178CBB7F}"/>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Utilize ASR models for transcription:</a:t>
            </a:r>
            <a:r>
              <a:rPr lang="en-US" dirty="0">
                <a:latin typeface="Times New Roman" panose="02020603050405020304" pitchFamily="18" charset="0"/>
                <a:cs typeface="Times New Roman" panose="02020603050405020304" pitchFamily="18" charset="0"/>
              </a:rPr>
              <a:t> Whisper AI is used to convert voice input into text with high accuracy.</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Generate accurate output translations: </a:t>
            </a:r>
            <a:r>
              <a:rPr lang="en-US" dirty="0">
                <a:latin typeface="Times New Roman" panose="02020603050405020304" pitchFamily="18" charset="0"/>
                <a:cs typeface="Times New Roman" panose="02020603050405020304" pitchFamily="18" charset="0"/>
              </a:rPr>
              <a:t>The app translates transcribed text into the desired target language.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Save translation history for quick access: </a:t>
            </a:r>
            <a:r>
              <a:rPr lang="en-US" dirty="0">
                <a:latin typeface="Times New Roman" panose="02020603050405020304" pitchFamily="18" charset="0"/>
                <a:cs typeface="Times New Roman" panose="02020603050405020304" pitchFamily="18" charset="0"/>
              </a:rPr>
              <a:t>Users can revisit previous translations through a stored history feature.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Optionally implement user authentication: </a:t>
            </a:r>
            <a:r>
              <a:rPr lang="en-US" dirty="0">
                <a:latin typeface="Times New Roman" panose="02020603050405020304" pitchFamily="18" charset="0"/>
                <a:cs typeface="Times New Roman" panose="02020603050405020304" pitchFamily="18" charset="0"/>
              </a:rPr>
              <a:t>Authentication allows users to save and access history across devices securely.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1497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latin typeface="Times New Roman" panose="02020603050405020304" pitchFamily="18" charset="0"/>
                <a:cs typeface="Times New Roman" panose="02020603050405020304" pitchFamily="18" charset="0"/>
              </a:rPr>
              <a:t>Methodology</a:t>
            </a:r>
          </a:p>
        </p:txBody>
      </p:sp>
      <p:sp>
        <p:nvSpPr>
          <p:cNvPr id="3" name="Content Placeholder 2"/>
          <p:cNvSpPr>
            <a:spLocks noGrp="1"/>
          </p:cNvSpPr>
          <p:nvPr>
            <p:ph idx="1"/>
          </p:nvPr>
        </p:nvSpPr>
        <p:spPr>
          <a:xfrm>
            <a:off x="812800" y="1143001"/>
            <a:ext cx="10668000" cy="5241757"/>
          </a:xfrm>
        </p:spPr>
        <p:txBody>
          <a:bodyPr>
            <a:noAutofit/>
          </a:bodyPr>
          <a:lstStyle/>
          <a:p>
            <a:pPr marL="0" indent="0">
              <a:buNone/>
            </a:pPr>
            <a:endParaRPr lang="en-GB" sz="2600" dirty="0">
              <a:latin typeface="Times New Roman" panose="02020603050405020304" pitchFamily="18" charset="0"/>
              <a:cs typeface="Times New Roman" panose="02020603050405020304" pitchFamily="18" charset="0"/>
            </a:endParaRPr>
          </a:p>
          <a:p>
            <a:pPr marL="0" indent="0">
              <a:buNone/>
            </a:pPr>
            <a:endParaRPr lang="en-GB" sz="2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DC9F1E2-6641-DDFE-577D-9AAE44049B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2799" y="1017355"/>
            <a:ext cx="8922872" cy="4965814"/>
          </a:xfrm>
          <a:prstGeom prst="rect">
            <a:avLst/>
          </a:prstGeom>
        </p:spPr>
      </p:pic>
      <p:sp>
        <p:nvSpPr>
          <p:cNvPr id="6" name="TextBox 5">
            <a:extLst>
              <a:ext uri="{FF2B5EF4-FFF2-40B4-BE49-F238E27FC236}">
                <a16:creationId xmlns:a16="http://schemas.microsoft.com/office/drawing/2014/main" id="{D8DBE3D9-6880-7615-9817-B888DAAD9E8A}"/>
              </a:ext>
            </a:extLst>
          </p:cNvPr>
          <p:cNvSpPr txBox="1"/>
          <p:nvPr/>
        </p:nvSpPr>
        <p:spPr>
          <a:xfrm>
            <a:off x="3989296" y="1017355"/>
            <a:ext cx="3424517" cy="400110"/>
          </a:xfrm>
          <a:prstGeom prst="rect">
            <a:avLst/>
          </a:prstGeom>
          <a:noFill/>
        </p:spPr>
        <p:txBody>
          <a:bodyPr wrap="square" rtlCol="0">
            <a:spAutoFit/>
          </a:bodyPr>
          <a:lstStyle/>
          <a:p>
            <a:r>
              <a:rPr lang="en-IN" sz="2000" b="1" dirty="0"/>
              <a:t>Architecture Diagram:</a:t>
            </a:r>
          </a:p>
        </p:txBody>
      </p:sp>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274</TotalTime>
  <Words>1181</Words>
  <Application>Microsoft Office PowerPoint</Application>
  <PresentationFormat>Widescreen</PresentationFormat>
  <Paragraphs>96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Bookman Old Style</vt:lpstr>
      <vt:lpstr>Times New Roman</vt:lpstr>
      <vt:lpstr>Verdana</vt:lpstr>
      <vt:lpstr>Bioinformatics</vt:lpstr>
      <vt:lpstr>REAL-TIME LANGUAGE TRANSLATION USING AI</vt:lpstr>
      <vt:lpstr>Introduction</vt:lpstr>
      <vt:lpstr>Introduction</vt:lpstr>
      <vt:lpstr>Literature Review</vt:lpstr>
      <vt:lpstr>Literature Review</vt:lpstr>
      <vt:lpstr>Proposed Method</vt:lpstr>
      <vt:lpstr>Objectives</vt:lpstr>
      <vt:lpstr>Objectives</vt:lpstr>
      <vt:lpstr>Methodology</vt:lpstr>
      <vt:lpstr>Methodology</vt:lpstr>
      <vt:lpstr>Timeline of Project</vt:lpstr>
      <vt:lpstr>Conclusion</vt:lpstr>
      <vt:lpstr>OUTPUT</vt:lpstr>
      <vt:lpstr>OUTPUT</vt:lpstr>
      <vt:lpstr>OUTPUT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Mohammed Nihal</cp:lastModifiedBy>
  <cp:revision>21</cp:revision>
  <dcterms:created xsi:type="dcterms:W3CDTF">2023-03-16T03:26:27Z</dcterms:created>
  <dcterms:modified xsi:type="dcterms:W3CDTF">2025-01-09T03:15:57Z</dcterms:modified>
</cp:coreProperties>
</file>