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483" r:id="rId2"/>
    <p:sldId id="484" r:id="rId3"/>
    <p:sldId id="269" r:id="rId4"/>
    <p:sldId id="275" r:id="rId5"/>
    <p:sldId id="273" r:id="rId6"/>
    <p:sldId id="272" r:id="rId7"/>
    <p:sldId id="510" r:id="rId8"/>
    <p:sldId id="486" r:id="rId9"/>
    <p:sldId id="511" r:id="rId10"/>
    <p:sldId id="487" r:id="rId11"/>
    <p:sldId id="512" r:id="rId12"/>
    <p:sldId id="513" r:id="rId13"/>
    <p:sldId id="488" r:id="rId14"/>
    <p:sldId id="514" r:id="rId15"/>
    <p:sldId id="489" r:id="rId16"/>
    <p:sldId id="491" r:id="rId17"/>
    <p:sldId id="492" r:id="rId18"/>
    <p:sldId id="495" r:id="rId19"/>
    <p:sldId id="496" r:id="rId20"/>
    <p:sldId id="497" r:id="rId21"/>
    <p:sldId id="498" r:id="rId22"/>
    <p:sldId id="500" r:id="rId23"/>
    <p:sldId id="499" r:id="rId24"/>
    <p:sldId id="501" r:id="rId25"/>
    <p:sldId id="502" r:id="rId26"/>
    <p:sldId id="503" r:id="rId27"/>
    <p:sldId id="504" r:id="rId28"/>
    <p:sldId id="485" r:id="rId29"/>
    <p:sldId id="468" r:id="rId3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5" d="100"/>
          <a:sy n="85" d="100"/>
        </p:scale>
        <p:origin x="816" y="6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5/21/2025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5/21/2025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5/21/2025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5/21/2025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5/21/2025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5/21/2025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5/21/2025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5/21/2025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5/21/2025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5/21/2025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5/21/2025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5/21/2025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5/21/2025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MohammedNihal6/Tech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lnSpcReduction="20000"/>
          </a:bodyPr>
          <a:lstStyle/>
          <a:p>
            <a:pPr marL="0" marR="0" lvl="0" indent="45720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sz="1700" b="1" dirty="0">
                <a:solidFill>
                  <a:srgbClr val="17365D"/>
                </a:solidFill>
                <a:latin typeface="Cambria" panose="02040503050406030204" pitchFamily="18" charset="0"/>
                <a:ea typeface="Cambria" panose="02040503050406030204" pitchFamily="18" charset="0"/>
                <a:sym typeface="Verdana" panose="020B0604030504040204"/>
              </a:rPr>
              <a:t>Dr. Jayanthi Kamalasekaran</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Associate  Professor</a:t>
            </a:r>
          </a:p>
          <a:p>
            <a:pPr marL="0" marR="0" lvl="0" indent="0" algn="l" rtl="0">
              <a:spcBef>
                <a:spcPts val="340"/>
              </a:spcBef>
              <a:spcAft>
                <a:spcPts val="0"/>
              </a:spcAft>
              <a:buClr>
                <a:srgbClr val="17365D"/>
              </a:buClr>
              <a:buSzPts val="1700"/>
              <a:buFont typeface="Arial" panose="020B0604020202020204"/>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School of CSE(PSCS)</a:t>
            </a:r>
          </a:p>
          <a:p>
            <a:pPr marL="0" marR="0" lvl="0" indent="0" algn="l" rtl="0">
              <a:spcBef>
                <a:spcPts val="340"/>
              </a:spcBef>
              <a:spcAft>
                <a:spcPts val="0"/>
              </a:spcAft>
              <a:buClr>
                <a:srgbClr val="17365D"/>
              </a:buClr>
              <a:buSzPts val="1700"/>
              <a:buFont typeface="Arial" panose="020B0604020202020204"/>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sz="12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2331" y="3763248"/>
            <a:ext cx="12253995" cy="15600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 Tech</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Mohamed H 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Internship</a:t>
            </a: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Mr.Md Zia ur Rahman</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Muthuraj/ Mr. Md Zia ur Rahman</a:t>
            </a: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INTERNSHIP(Tech Mahindra)</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Review-4 Presentation </a:t>
            </a:r>
          </a:p>
          <a:p>
            <a:pPr algn="ct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Group-15</a:t>
            </a:r>
            <a:b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SCHOLARSHIP MANAGEMENT SYSTEM USING SPRINGBOOT</a:t>
            </a:r>
            <a:b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custDataLst>
              <p:tags r:id="rId1"/>
            </p:custDataLst>
          </p:nvPr>
        </p:nvGraphicFramePr>
        <p:xfrm>
          <a:off x="486410" y="1546225"/>
          <a:ext cx="5466715" cy="2926080"/>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839085">
                  <a:extLst>
                    <a:ext uri="{9D8B030D-6E8A-4147-A177-3AD203B41FA5}">
                      <a16:colId xmlns:a16="http://schemas.microsoft.com/office/drawing/2014/main" val="20001"/>
                    </a:ext>
                  </a:extLst>
                </a:gridCol>
              </a:tblGrid>
              <a:tr h="365760">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endParaRPr lang="en-US"/>
                    </a:p>
                  </a:txBody>
                  <a:tcPr/>
                </a:tc>
                <a:extLst>
                  <a:ext uri="{0D108BD9-81ED-4DB2-BD59-A6C34878D82A}">
                    <a16:rowId xmlns:a16="http://schemas.microsoft.com/office/drawing/2014/main" val="10000"/>
                  </a:ext>
                </a:extLst>
              </a:tr>
              <a:tr h="365760">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b="1" dirty="0">
                          <a:latin typeface="Cambria" panose="02040503050406030204" pitchFamily="18" charset="0"/>
                          <a:ea typeface="Cambria" panose="02040503050406030204" pitchFamily="18" charset="0"/>
                          <a:cs typeface="Times New Roman" panose="02020603050405020304" pitchFamily="18" charset="0"/>
                        </a:rPr>
                        <a:t>ROLL NUMBER</a:t>
                      </a:r>
                    </a:p>
                  </a:txBody>
                  <a:tcPr/>
                </a:tc>
                <a:extLst>
                  <a:ext uri="{0D108BD9-81ED-4DB2-BD59-A6C34878D82A}">
                    <a16:rowId xmlns:a16="http://schemas.microsoft.com/office/drawing/2014/main" val="10001"/>
                  </a:ext>
                </a:extLst>
              </a:tr>
              <a:tr h="365760">
                <a:tc>
                  <a:txBody>
                    <a:bodyPr/>
                    <a:lstStyle/>
                    <a:p>
                      <a:pPr algn="l"/>
                      <a:r>
                        <a:rPr lang="en-US" altLang="en-US" b="1" dirty="0">
                          <a:latin typeface="Cambria" panose="02040503050406030204" pitchFamily="18" charset="0"/>
                          <a:ea typeface="Cambria" panose="02040503050406030204" pitchFamily="18" charset="0"/>
                          <a:cs typeface="Times New Roman" panose="02020603050405020304" pitchFamily="18" charset="0"/>
                        </a:rPr>
                        <a:t>Safia Rafi</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20211CAI0159</a:t>
                      </a:r>
                    </a:p>
                  </a:txBody>
                  <a:tcPr/>
                </a:tc>
                <a:extLst>
                  <a:ext uri="{0D108BD9-81ED-4DB2-BD59-A6C34878D82A}">
                    <a16:rowId xmlns:a16="http://schemas.microsoft.com/office/drawing/2014/main" val="10002"/>
                  </a:ext>
                </a:extLst>
              </a:tr>
              <a:tr h="365760">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Adnan Talha Adil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IN" sz="1800" dirty="0">
                          <a:latin typeface="Calibri" panose="020F0502020204030204" pitchFamily="34" charset="0"/>
                          <a:cs typeface="Calibri" panose="020F0502020204030204" pitchFamily="34" charset="0"/>
                        </a:rPr>
                        <a:t>20211CDV0054</a:t>
                      </a:r>
                    </a:p>
                  </a:txBody>
                  <a:tcPr/>
                </a:tc>
                <a:extLst>
                  <a:ext uri="{0D108BD9-81ED-4DB2-BD59-A6C34878D82A}">
                    <a16:rowId xmlns:a16="http://schemas.microsoft.com/office/drawing/2014/main" val="10003"/>
                  </a:ext>
                </a:extLst>
              </a:tr>
              <a:tr h="365760">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Dibbagalla Joy</a:t>
                      </a:r>
                    </a:p>
                  </a:txBody>
                  <a:tcPr/>
                </a:tc>
                <a:tc>
                  <a:txBody>
                    <a:bodyPr/>
                    <a:lstStyle/>
                    <a:p>
                      <a:pPr algn="ctr"/>
                      <a:r>
                        <a:rPr lang="en-US" sz="1800" dirty="0">
                          <a:latin typeface="Cambria" panose="02040503050406030204" pitchFamily="18" charset="0"/>
                          <a:ea typeface="Cambria" panose="02040503050406030204" pitchFamily="18" charset="0"/>
                          <a:cs typeface="Times New Roman" panose="02020603050405020304" pitchFamily="18" charset="0"/>
                        </a:rPr>
                        <a:t>20211CDV0066</a:t>
                      </a:r>
                    </a:p>
                  </a:txBody>
                  <a:tcPr/>
                </a:tc>
                <a:extLst>
                  <a:ext uri="{0D108BD9-81ED-4DB2-BD59-A6C34878D82A}">
                    <a16:rowId xmlns:a16="http://schemas.microsoft.com/office/drawing/2014/main" val="10004"/>
                  </a:ext>
                </a:extLst>
              </a:tr>
              <a:tr h="365760">
                <a:tc>
                  <a:txBody>
                    <a:bodyPr/>
                    <a:lstStyle/>
                    <a:p>
                      <a:pPr algn="l">
                        <a:buNone/>
                      </a:pPr>
                      <a:r>
                        <a:rPr lang="en-US" b="1" dirty="0">
                          <a:latin typeface="Cambria" panose="02040503050406030204" pitchFamily="18" charset="0"/>
                          <a:ea typeface="Cambria" panose="02040503050406030204" pitchFamily="18" charset="0"/>
                          <a:cs typeface="Times New Roman" panose="02020603050405020304" pitchFamily="18" charset="0"/>
                        </a:rPr>
                        <a:t>Mohammed Nihal A</a:t>
                      </a:r>
                    </a:p>
                  </a:txBody>
                  <a:tcPr/>
                </a:tc>
                <a:tc>
                  <a:txBody>
                    <a:bodyPr/>
                    <a:lstStyle/>
                    <a:p>
                      <a:pPr algn="ctr">
                        <a:buNone/>
                      </a:pPr>
                      <a:r>
                        <a:rPr lang="en-US" sz="1800" dirty="0">
                          <a:latin typeface="Cambria" panose="02040503050406030204" pitchFamily="18" charset="0"/>
                          <a:ea typeface="Cambria" panose="02040503050406030204" pitchFamily="18" charset="0"/>
                          <a:cs typeface="Times New Roman" panose="02020603050405020304" pitchFamily="18" charset="0"/>
                        </a:rPr>
                        <a:t>20211CSE0367</a:t>
                      </a:r>
                    </a:p>
                  </a:txBody>
                  <a:tcPr/>
                </a:tc>
                <a:extLst>
                  <a:ext uri="{0D108BD9-81ED-4DB2-BD59-A6C34878D82A}">
                    <a16:rowId xmlns:a16="http://schemas.microsoft.com/office/drawing/2014/main" val="10005"/>
                  </a:ext>
                </a:extLst>
              </a:tr>
              <a:tr h="365760">
                <a:tc>
                  <a:txBody>
                    <a:bodyPr/>
                    <a:lstStyle/>
                    <a:p>
                      <a:pPr algn="l">
                        <a:buNone/>
                      </a:pPr>
                      <a:r>
                        <a:rPr lang="en-US" b="1" dirty="0">
                          <a:latin typeface="Cambria" panose="02040503050406030204" pitchFamily="18" charset="0"/>
                          <a:ea typeface="Cambria" panose="02040503050406030204" pitchFamily="18" charset="0"/>
                          <a:cs typeface="Times New Roman" panose="02020603050405020304" pitchFamily="18" charset="0"/>
                        </a:rPr>
                        <a:t>Madhu Kumar V</a:t>
                      </a:r>
                    </a:p>
                  </a:txBody>
                  <a:tcPr/>
                </a:tc>
                <a:tc>
                  <a:txBody>
                    <a:bodyPr/>
                    <a:lstStyle/>
                    <a:p>
                      <a:pPr algn="ctr">
                        <a:buNone/>
                      </a:pPr>
                      <a:r>
                        <a:rPr lang="en-US" sz="1800" dirty="0">
                          <a:latin typeface="Cambria" panose="02040503050406030204" pitchFamily="18" charset="0"/>
                          <a:ea typeface="Cambria" panose="02040503050406030204" pitchFamily="18" charset="0"/>
                          <a:cs typeface="Times New Roman" panose="02020603050405020304" pitchFamily="18" charset="0"/>
                        </a:rPr>
                        <a:t>20211CSE0363</a:t>
                      </a:r>
                    </a:p>
                  </a:txBody>
                  <a:tcPr/>
                </a:tc>
                <a:extLst>
                  <a:ext uri="{0D108BD9-81ED-4DB2-BD59-A6C34878D82A}">
                    <a16:rowId xmlns:a16="http://schemas.microsoft.com/office/drawing/2014/main" val="10006"/>
                  </a:ext>
                </a:extLst>
              </a:tr>
              <a:tr h="365760">
                <a:tc>
                  <a:txBody>
                    <a:bodyPr/>
                    <a:lstStyle/>
                    <a:p>
                      <a:pPr algn="l">
                        <a:buNone/>
                      </a:pPr>
                      <a:r>
                        <a:rPr lang="en-US" b="1" dirty="0">
                          <a:latin typeface="Cambria" panose="02040503050406030204" pitchFamily="18" charset="0"/>
                          <a:ea typeface="Cambria" panose="02040503050406030204" pitchFamily="18" charset="0"/>
                          <a:cs typeface="Times New Roman" panose="02020603050405020304" pitchFamily="18" charset="0"/>
                        </a:rPr>
                        <a:t>Hanfaa Khanum</a:t>
                      </a:r>
                    </a:p>
                  </a:txBody>
                  <a:tcPr/>
                </a:tc>
                <a:tc>
                  <a:txBody>
                    <a:bodyPr/>
                    <a:lstStyle/>
                    <a:p>
                      <a:pPr algn="ctr">
                        <a:buNone/>
                      </a:pPr>
                      <a:r>
                        <a:rPr lang="en-US" sz="1800" dirty="0">
                          <a:latin typeface="Cambria" panose="02040503050406030204" pitchFamily="18" charset="0"/>
                          <a:ea typeface="Cambria" panose="02040503050406030204" pitchFamily="18" charset="0"/>
                          <a:cs typeface="Times New Roman" panose="02020603050405020304" pitchFamily="18" charset="0"/>
                        </a:rPr>
                        <a:t>20211CSD0106</a:t>
                      </a:r>
                    </a:p>
                  </a:txBody>
                  <a:tcPr/>
                </a:tc>
                <a:extLst>
                  <a:ext uri="{0D108BD9-81ED-4DB2-BD59-A6C34878D82A}">
                    <a16:rowId xmlns:a16="http://schemas.microsoft.com/office/drawing/2014/main" val="10007"/>
                  </a:ext>
                </a:extLst>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10</a:t>
            </a:fld>
            <a:endParaRPr lang="en-US" altLang="en-US"/>
          </a:p>
        </p:txBody>
      </p:sp>
      <p:sp>
        <p:nvSpPr>
          <p:cNvPr id="3" name="Content Placeholder 2"/>
          <p:cNvSpPr>
            <a:spLocks noGrp="1"/>
          </p:cNvSpPr>
          <p:nvPr>
            <p:ph idx="1"/>
          </p:nvPr>
        </p:nvSpPr>
        <p:spPr>
          <a:xfrm>
            <a:off x="464820" y="1253490"/>
            <a:ext cx="10515600" cy="4351338"/>
          </a:xfrm>
        </p:spPr>
        <p:txBody>
          <a:bodyPr/>
          <a:lstStyle/>
          <a:p>
            <a:r>
              <a:rPr lang="en-US" altLang="en-US" b="1"/>
              <a:t>System Architecture </a:t>
            </a:r>
          </a:p>
          <a:p>
            <a:pPr marL="0" indent="0">
              <a:buNone/>
            </a:pPr>
            <a:r>
              <a:rPr lang="en-US" altLang="en-US"/>
              <a:t>The system is divided into two access modes:</a:t>
            </a:r>
          </a:p>
          <a:p>
            <a:pPr marL="0" indent="0">
              <a:buNone/>
            </a:pPr>
            <a:r>
              <a:rPr lang="en-US" altLang="en-US" b="1"/>
              <a:t>• Student Access:</a:t>
            </a:r>
            <a:r>
              <a:rPr lang="en-US" altLang="en-US"/>
              <a:t> Features tabs such as Home, About, Schemes, Apply Now, and  Contact, offering a simplified scholarship discovery experience.</a:t>
            </a:r>
          </a:p>
          <a:p>
            <a:pPr marL="0" indent="0">
              <a:buNone/>
            </a:pPr>
            <a:r>
              <a:rPr lang="en-US" altLang="en-US" b="1"/>
              <a:t>• Admin Access:</a:t>
            </a:r>
            <a:r>
              <a:rPr lang="en-US" altLang="en-US"/>
              <a:t> A dashboard that allows administrators to add/delete scholarships,  track applications, and analyze statistics.</a:t>
            </a:r>
          </a:p>
          <a:p>
            <a:pPr marL="0" indent="0">
              <a:buNone/>
            </a:pPr>
            <a:r>
              <a:rPr lang="en-US" altLang="en-US"/>
              <a:t>ion with the database</a:t>
            </a:r>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1470"/>
            <a:ext cx="10515600" cy="5845810"/>
          </a:xfrm>
        </p:spPr>
        <p:txBody>
          <a:bodyPr/>
          <a:lstStyle/>
          <a:p>
            <a:pPr marL="0" indent="0">
              <a:buNone/>
            </a:pPr>
            <a:r>
              <a:rPr lang="en-US" altLang="en-US" b="1">
                <a:sym typeface="+mn-ea"/>
              </a:rPr>
              <a:t>Methodology Workflow </a:t>
            </a:r>
            <a:endParaRPr lang="en-US" altLang="en-US" b="1"/>
          </a:p>
          <a:p>
            <a:r>
              <a:rPr lang="en-US" altLang="en-US" sz="2400" b="1">
                <a:sym typeface="+mn-ea"/>
              </a:rPr>
              <a:t>Phase 1: Secure Authentication</a:t>
            </a:r>
            <a:endParaRPr lang="en-US" altLang="en-US" sz="2400" b="1"/>
          </a:p>
          <a:p>
            <a:pPr marL="0" indent="0">
              <a:buNone/>
            </a:pPr>
            <a:r>
              <a:rPr lang="en-US" altLang="en-US" sz="2000">
                <a:sym typeface="+mn-ea"/>
              </a:rPr>
              <a:t>Two login options: Admin &amp; Student</a:t>
            </a:r>
            <a:endParaRPr lang="en-US" altLang="en-US" sz="2000"/>
          </a:p>
          <a:p>
            <a:pPr marL="0" indent="0">
              <a:buNone/>
            </a:pPr>
            <a:r>
              <a:rPr lang="en-US" altLang="en-US" sz="2000">
                <a:sym typeface="+mn-ea"/>
              </a:rPr>
              <a:t>Spring Security &amp; JWT ensure encrypted authentication</a:t>
            </a:r>
            <a:endParaRPr lang="en-US" altLang="en-US" sz="2000"/>
          </a:p>
          <a:p>
            <a:r>
              <a:rPr lang="en-US" altLang="en-US" sz="2400" b="1">
                <a:sym typeface="+mn-ea"/>
              </a:rPr>
              <a:t>Phase 2:  Scholarship discovery and application </a:t>
            </a:r>
            <a:endParaRPr lang="en-US" altLang="en-US" sz="2000"/>
          </a:p>
          <a:p>
            <a:pPr marL="0" indent="0">
              <a:buNone/>
            </a:pPr>
            <a:r>
              <a:rPr lang="en-US" altLang="en-US" sz="2000">
                <a:sym typeface="+mn-ea"/>
              </a:rPr>
              <a:t>•</a:t>
            </a:r>
            <a:r>
              <a:rPr lang="en-US" altLang="en-US" sz="2000" b="1">
                <a:sym typeface="+mn-ea"/>
              </a:rPr>
              <a:t> Home Tab: </a:t>
            </a:r>
            <a:r>
              <a:rPr lang="en-US" altLang="en-US" sz="2000">
                <a:sym typeface="+mn-ea"/>
              </a:rPr>
              <a:t>Displays new schemes dynamically</a:t>
            </a:r>
            <a:endParaRPr lang="en-US" altLang="en-US" sz="2000"/>
          </a:p>
          <a:p>
            <a:pPr marL="0" indent="0">
              <a:buNone/>
            </a:pPr>
            <a:r>
              <a:rPr lang="en-US" altLang="en-US" sz="2000" b="1">
                <a:sym typeface="+mn-ea"/>
              </a:rPr>
              <a:t>• Schemes Tab:</a:t>
            </a:r>
            <a:r>
              <a:rPr lang="en-US" altLang="en-US" sz="2000">
                <a:sym typeface="+mn-ea"/>
              </a:rPr>
              <a:t> Provides a filtered list based on eligibility criteria</a:t>
            </a:r>
            <a:endParaRPr lang="en-US" altLang="en-US" sz="2000"/>
          </a:p>
          <a:p>
            <a:pPr marL="0" indent="0">
              <a:buNone/>
            </a:pPr>
            <a:r>
              <a:rPr lang="en-US" altLang="en-US" sz="2000" b="1">
                <a:sym typeface="+mn-ea"/>
              </a:rPr>
              <a:t>• Apply Now:</a:t>
            </a:r>
            <a:r>
              <a:rPr lang="en-US" altLang="en-US" sz="2000">
                <a:sym typeface="+mn-ea"/>
              </a:rPr>
              <a:t> Allows students to submit applications</a:t>
            </a:r>
            <a:endParaRPr lang="en-US" altLang="en-US" sz="2000"/>
          </a:p>
          <a:p>
            <a:r>
              <a:rPr lang="en-US" altLang="en-US" sz="2400" b="1">
                <a:sym typeface="+mn-ea"/>
              </a:rPr>
              <a:t>Phase 3: Administrative Control Dashboard </a:t>
            </a:r>
            <a:endParaRPr lang="en-US" altLang="en-US" sz="2400" b="1"/>
          </a:p>
          <a:p>
            <a:pPr marL="0" indent="0">
              <a:buNone/>
            </a:pPr>
            <a:r>
              <a:rPr lang="en-US" altLang="en-US" sz="2000">
                <a:sym typeface="+mn-ea"/>
              </a:rPr>
              <a:t>•</a:t>
            </a:r>
            <a:r>
              <a:rPr lang="en-US" altLang="en-US" sz="2000" b="1">
                <a:sym typeface="+mn-ea"/>
              </a:rPr>
              <a:t> Scholarship Management:</a:t>
            </a:r>
            <a:r>
              <a:rPr lang="en-US" altLang="en-US" sz="2000">
                <a:sym typeface="+mn-ea"/>
              </a:rPr>
              <a:t> Admins can add or remove scholarships</a:t>
            </a:r>
            <a:endParaRPr lang="en-US" altLang="en-US" sz="2000"/>
          </a:p>
          <a:p>
            <a:pPr marL="0" indent="0">
              <a:buNone/>
            </a:pPr>
            <a:r>
              <a:rPr lang="en-US" altLang="en-US" sz="2000" b="1">
                <a:sym typeface="+mn-ea"/>
              </a:rPr>
              <a:t>• Application Tracking: </a:t>
            </a:r>
            <a:r>
              <a:rPr lang="en-US" altLang="en-US" sz="2000">
                <a:sym typeface="+mn-ea"/>
              </a:rPr>
              <a:t>Displays the number of students who have applied</a:t>
            </a:r>
            <a:endParaRPr lang="en-US" altLang="en-US" sz="2000"/>
          </a:p>
          <a:p>
            <a:r>
              <a:rPr lang="en-US" altLang="en-US" sz="2000" b="1">
                <a:sym typeface="+mn-ea"/>
              </a:rPr>
              <a:t>Scholarship Management System:</a:t>
            </a:r>
            <a:r>
              <a:rPr lang="en-US" altLang="en-US" sz="2000">
                <a:sym typeface="+mn-ea"/>
              </a:rPr>
              <a:t> Presidency School of Computer Science and Engineering, Presidency University.</a:t>
            </a:r>
            <a:endParaRPr lang="en-US" altLang="en-US" sz="2000"/>
          </a:p>
          <a:p>
            <a:pPr marL="0" indent="0">
              <a:buNone/>
            </a:pPr>
            <a:endParaRPr lang="en-US" altLang="en-US" sz="2000"/>
          </a:p>
          <a:p>
            <a:endParaRPr lang="en-US" sz="200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11</a:t>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70"/>
            <a:ext cx="10515600" cy="6087110"/>
          </a:xfrm>
        </p:spPr>
        <p:txBody>
          <a:bodyPr/>
          <a:lstStyle/>
          <a:p>
            <a:r>
              <a:rPr lang="en-US" altLang="en-US" sz="2400" b="1">
                <a:sym typeface="+mn-ea"/>
              </a:rPr>
              <a:t>Phase 4: Technologies Used </a:t>
            </a:r>
            <a:endParaRPr lang="en-US" altLang="en-US" sz="2400" b="1"/>
          </a:p>
          <a:p>
            <a:pPr marL="0" indent="0">
              <a:buNone/>
            </a:pPr>
            <a:r>
              <a:rPr lang="en-US" altLang="en-US" sz="2000">
                <a:sym typeface="+mn-ea"/>
              </a:rPr>
              <a:t>The application uses Spring Boot as a backend framework, Spring Security and JSON Web </a:t>
            </a:r>
            <a:endParaRPr lang="en-US" altLang="en-US" sz="2000"/>
          </a:p>
          <a:p>
            <a:pPr marL="0" indent="0">
              <a:buNone/>
            </a:pPr>
            <a:r>
              <a:rPr lang="en-US" altLang="en-US" sz="2000">
                <a:sym typeface="+mn-ea"/>
              </a:rPr>
              <a:t>Tokens (JWT) for secure authentication, Thymeleaf and HTML/CSS for UI development, and </a:t>
            </a:r>
            <a:endParaRPr lang="en-US" altLang="en-US" sz="2000"/>
          </a:p>
          <a:p>
            <a:pPr marL="0" indent="0">
              <a:buNone/>
            </a:pPr>
            <a:r>
              <a:rPr lang="en-US" altLang="en-US" sz="2000">
                <a:sym typeface="+mn-ea"/>
              </a:rPr>
              <a:t>MySQL for database management.</a:t>
            </a:r>
            <a:endParaRPr lang="en-US" altLang="en-US" sz="2000"/>
          </a:p>
          <a:p>
            <a:pPr marL="0" indent="0">
              <a:buNone/>
            </a:pPr>
            <a:r>
              <a:rPr lang="en-US" altLang="en-US" sz="2000" b="1">
                <a:sym typeface="+mn-ea"/>
              </a:rPr>
              <a:t>1. Spring Boot: </a:t>
            </a:r>
            <a:r>
              <a:rPr lang="en-US" altLang="en-US" sz="2000">
                <a:sym typeface="+mn-ea"/>
              </a:rPr>
              <a:t>This acts as the foundation of the application, providing a simplified and </a:t>
            </a:r>
            <a:endParaRPr lang="en-US" altLang="en-US" sz="2000"/>
          </a:p>
          <a:p>
            <a:pPr marL="0" indent="0">
              <a:buNone/>
            </a:pPr>
            <a:r>
              <a:rPr lang="en-US" altLang="en-US" sz="2000">
                <a:sym typeface="+mn-ea"/>
              </a:rPr>
              <a:t>streamlined approach to building Spring-based applications . It handles the configuration and </a:t>
            </a:r>
            <a:endParaRPr lang="en-US" altLang="en-US" sz="2000"/>
          </a:p>
          <a:p>
            <a:pPr marL="0" indent="0">
              <a:buNone/>
            </a:pPr>
            <a:r>
              <a:rPr lang="en-US" altLang="en-US" sz="2000">
                <a:sym typeface="+mn-ea"/>
              </a:rPr>
              <a:t>setup of various components, making development easier and faster. </a:t>
            </a:r>
            <a:endParaRPr lang="en-US" altLang="en-US" sz="2000"/>
          </a:p>
          <a:p>
            <a:pPr marL="0" indent="0">
              <a:buNone/>
            </a:pPr>
            <a:r>
              <a:rPr lang="en-US" altLang="en-US" sz="2000" b="1">
                <a:sym typeface="+mn-ea"/>
              </a:rPr>
              <a:t>2. Spring Security &amp; JWT: </a:t>
            </a:r>
            <a:r>
              <a:rPr lang="en-US" altLang="en-US" sz="2000">
                <a:sym typeface="+mn-ea"/>
              </a:rPr>
              <a:t>Spring Security is used to secure the application . It integrates </a:t>
            </a:r>
            <a:endParaRPr lang="en-US" altLang="en-US" sz="2000"/>
          </a:p>
          <a:p>
            <a:pPr marL="0" indent="0">
              <a:buNone/>
            </a:pPr>
            <a:r>
              <a:rPr lang="en-US" altLang="en-US" sz="2000">
                <a:sym typeface="+mn-ea"/>
              </a:rPr>
              <a:t>seamlessly with JWT (JSON Web Tokens), a standard for creating access tokens used for </a:t>
            </a:r>
            <a:endParaRPr lang="en-US" altLang="en-US" sz="2000"/>
          </a:p>
          <a:p>
            <a:pPr marL="0" indent="0">
              <a:buNone/>
            </a:pPr>
            <a:r>
              <a:rPr lang="en-US" altLang="en-US" sz="2000">
                <a:sym typeface="+mn-ea"/>
              </a:rPr>
              <a:t>authentication and authorization. JWTs are stateless, enhancing scalability and reducing the </a:t>
            </a:r>
            <a:endParaRPr lang="en-US" altLang="en-US" sz="2000"/>
          </a:p>
          <a:p>
            <a:pPr marL="0" indent="0">
              <a:buNone/>
            </a:pPr>
            <a:r>
              <a:rPr lang="en-US" altLang="en-US" sz="2000">
                <a:sym typeface="+mn-ea"/>
              </a:rPr>
              <a:t>burden on the server . These tokens are typically passed in the Authorization header of HTTP </a:t>
            </a:r>
            <a:endParaRPr lang="en-US" altLang="en-US" sz="2000"/>
          </a:p>
          <a:p>
            <a:pPr marL="0" indent="0">
              <a:buNone/>
            </a:pPr>
            <a:r>
              <a:rPr lang="en-US" altLang="en-US" sz="2000">
                <a:sym typeface="+mn-ea"/>
              </a:rPr>
              <a:t>requests . The system likely implements role-based authorization, controlling access based </a:t>
            </a:r>
            <a:endParaRPr lang="en-US" altLang="en-US" sz="2000"/>
          </a:p>
          <a:p>
            <a:pPr marL="0" indent="0">
              <a:buNone/>
            </a:pPr>
            <a:r>
              <a:rPr lang="en-US" altLang="en-US" sz="2000">
                <a:sym typeface="+mn-ea"/>
              </a:rPr>
              <a:t>on user roles stored in the MySQL database . </a:t>
            </a:r>
            <a:endParaRPr lang="en-US" altLang="en-US" sz="2000"/>
          </a:p>
          <a:p>
            <a:pPr marL="0" indent="0">
              <a:buNone/>
            </a:pPr>
            <a:r>
              <a:rPr lang="en-US" altLang="en-US" sz="2000" b="1">
                <a:sym typeface="+mn-ea"/>
              </a:rPr>
              <a:t> 3. Thymeleaf &amp; HTML/CSS:</a:t>
            </a:r>
            <a:r>
              <a:rPr lang="en-US" altLang="en-US" sz="2000">
                <a:sym typeface="+mn-ea"/>
              </a:rPr>
              <a:t> Thymeleaf provides server-side templating capabilities for </a:t>
            </a:r>
            <a:endParaRPr lang="en-US" altLang="en-US" sz="2000"/>
          </a:p>
          <a:p>
            <a:pPr marL="0" indent="0">
              <a:buNone/>
            </a:pPr>
            <a:r>
              <a:rPr lang="en-US" altLang="en-US" sz="2000">
                <a:sym typeface="+mn-ea"/>
              </a:rPr>
              <a:t>creating dynamic HTML pages . Combined with HTML and CSS, it forms the user interface, </a:t>
            </a:r>
            <a:endParaRPr lang="en-US" altLang="en-US" sz="2000"/>
          </a:p>
          <a:p>
            <a:pPr marL="0" indent="0">
              <a:buNone/>
            </a:pPr>
            <a:r>
              <a:rPr lang="en-US" altLang="en-US" sz="2000">
                <a:sym typeface="+mn-ea"/>
              </a:rPr>
              <a:t>enabling interactions with the secured backend. The JWT token is likely managed within the </a:t>
            </a:r>
            <a:endParaRPr lang="en-US" altLang="en-US" sz="2000"/>
          </a:p>
          <a:p>
            <a:pPr marL="0" indent="0">
              <a:buNone/>
            </a:pPr>
            <a:r>
              <a:rPr lang="en-US" altLang="en-US" sz="2000">
                <a:sym typeface="+mn-ea"/>
              </a:rPr>
              <a:t>UI using Thymeleaf, possibly allowing user login and logout functionality . </a:t>
            </a:r>
            <a:endParaRPr lang="en-US" altLang="en-US" sz="2000"/>
          </a:p>
          <a:p>
            <a:endParaRPr lang="en-US" altLang="en-US" sz="2000"/>
          </a:p>
          <a:p>
            <a:r>
              <a:rPr lang="en-US" altLang="en-US" sz="2000">
                <a:sym typeface="+mn-ea"/>
              </a:rPr>
              <a:t>4. MySQL: This relational database system stores persistent data, including user credentials </a:t>
            </a:r>
            <a:endParaRPr lang="en-US" altLang="en-US" sz="2000"/>
          </a:p>
          <a:p>
            <a:r>
              <a:rPr lang="en-US" altLang="en-US" sz="2000">
                <a:sym typeface="+mn-ea"/>
              </a:rPr>
              <a:t>and potentially other application data . Spring Data JPA (Java Persistence API) likely </a:t>
            </a:r>
            <a:endParaRPr lang="en-US" altLang="en-US" sz="2000"/>
          </a:p>
          <a:p>
            <a:r>
              <a:rPr lang="en-US" altLang="en-US" sz="2000">
                <a:sym typeface="+mn-ea"/>
              </a:rPr>
              <a:t>simplifies interact</a:t>
            </a:r>
            <a:endParaRPr lang="en-US" sz="2000"/>
          </a:p>
          <a:p>
            <a:endParaRPr lang="en-US" sz="200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12</a:t>
            </a:fld>
            <a:endParaRPr lang="en-US" altLang="en-US"/>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31"/>
            <a:ext cx="10515600" cy="1169735"/>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a:t>
            </a:r>
            <a:r>
              <a:rPr lang="en-US" altLang="en-IN" sz="3200" b="1" dirty="0">
                <a:solidFill>
                  <a:schemeClr val="accent1">
                    <a:lumMod val="75000"/>
                  </a:schemeClr>
                </a:solidFill>
                <a:latin typeface="Times New Roman" panose="02020603050405020304" pitchFamily="18" charset="0"/>
                <a:cs typeface="Times New Roman" panose="02020603050405020304" pitchFamily="18" charset="0"/>
              </a:rPr>
              <a:t>Design And Implementation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13</a:t>
            </a:fld>
            <a:endParaRPr lang="en-US" altLang="en-US"/>
          </a:p>
        </p:txBody>
      </p:sp>
      <p:pic>
        <p:nvPicPr>
          <p:cNvPr id="5" name="Content Placeholder 4"/>
          <p:cNvPicPr>
            <a:picLocks noGrp="1" noChangeAspect="1"/>
          </p:cNvPicPr>
          <p:nvPr>
            <p:ph idx="1"/>
          </p:nvPr>
        </p:nvPicPr>
        <p:blipFill>
          <a:blip r:embed="rId2"/>
          <a:stretch>
            <a:fillRect/>
          </a:stretch>
        </p:blipFill>
        <p:spPr>
          <a:xfrm>
            <a:off x="2029460" y="870585"/>
            <a:ext cx="6927215" cy="4959350"/>
          </a:xfrm>
          <a:prstGeom prst="rect">
            <a:avLst/>
          </a:prstGeom>
        </p:spPr>
      </p:pic>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
            <a:ext cx="10515600" cy="6176645"/>
          </a:xfrm>
        </p:spPr>
        <p:txBody>
          <a:bodyPr/>
          <a:lstStyle/>
          <a:p>
            <a:pPr marL="0" indent="0">
              <a:buNone/>
            </a:pPr>
            <a:r>
              <a:rPr lang="en-US" altLang="en-US" b="1"/>
              <a:t>Workflow Description</a:t>
            </a:r>
          </a:p>
          <a:p>
            <a:pPr marL="0" indent="0">
              <a:buFont typeface="Arial" panose="020B0604020202020204" pitchFamily="34" charset="0"/>
              <a:buNone/>
            </a:pPr>
            <a:r>
              <a:rPr lang="en-US" altLang="en-US" sz="2400" b="1"/>
              <a:t>• User Interaction Phase:</a:t>
            </a:r>
            <a:r>
              <a:rPr lang="en-US" altLang="en-US" sz="2400"/>
              <a:t> Users interact with the application through the Thymeleaf_x0002_based interface.</a:t>
            </a:r>
          </a:p>
          <a:p>
            <a:pPr>
              <a:buFont typeface="Arial" panose="020B0604020202020204" pitchFamily="34" charset="0"/>
              <a:buChar char="•"/>
            </a:pPr>
            <a:r>
              <a:rPr lang="en-US" altLang="en-US" sz="2400" b="1"/>
              <a:t>Authentication &amp; Authorization:</a:t>
            </a:r>
            <a:r>
              <a:rPr lang="en-US" altLang="en-US" sz="2400"/>
              <a:t> On login, Spring Security verifies credentials and assigns roles using JWT tokens.</a:t>
            </a:r>
          </a:p>
          <a:p>
            <a:pPr marL="0" indent="0">
              <a:buFont typeface="Arial" panose="020B0604020202020204" pitchFamily="34" charset="0"/>
              <a:buNone/>
            </a:pPr>
            <a:r>
              <a:rPr lang="en-US" altLang="en-US" sz="2400" b="1"/>
              <a:t>• Data Processing &amp; Business Logic Execution:</a:t>
            </a:r>
            <a:r>
              <a:rPr lang="en-US" altLang="en-US" sz="2400"/>
              <a:t> The system processes requests and executes business logic through service layers.</a:t>
            </a:r>
          </a:p>
          <a:p>
            <a:pPr marL="0" indent="0">
              <a:buFont typeface="Arial" panose="020B0604020202020204" pitchFamily="34" charset="0"/>
              <a:buNone/>
            </a:pPr>
            <a:r>
              <a:rPr lang="en-US" altLang="en-US" sz="2400" b="1"/>
              <a:t>• Database Management &amp; Logging: </a:t>
            </a:r>
            <a:r>
              <a:rPr lang="en-US" altLang="en-US" sz="2400"/>
              <a:t>Spring Data JPA interacts with MySQL, </a:t>
            </a:r>
          </a:p>
          <a:p>
            <a:pPr marL="0" indent="0">
              <a:buFont typeface="Arial" panose="020B0604020202020204" pitchFamily="34" charset="0"/>
              <a:buNone/>
            </a:pPr>
            <a:r>
              <a:rPr lang="en-US" altLang="en-US" sz="2400"/>
              <a:t>ensuring efficient data persistence while maintaining logs for monitoring.</a:t>
            </a:r>
          </a:p>
          <a:p>
            <a:pPr marL="0" indent="0">
              <a:buFont typeface="Arial" panose="020B0604020202020204" pitchFamily="34" charset="0"/>
              <a:buNone/>
            </a:pPr>
            <a:r>
              <a:rPr lang="en-US" altLang="en-US" sz="2400" b="1"/>
              <a:t>• Session Management:</a:t>
            </a:r>
            <a:r>
              <a:rPr lang="en-US" altLang="en-US" sz="2400"/>
              <a:t> Implements stateless authentication for secure and scalable user access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14</a:t>
            </a:fld>
            <a:endParaRPr lang="en-US" altLang="en-US"/>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15</a:t>
            </a:fld>
            <a:endParaRPr lang="en-US" altLang="en-US"/>
          </a:p>
        </p:txBody>
      </p:sp>
      <p:sp>
        <p:nvSpPr>
          <p:cNvPr id="5" name="Rectangle 1"/>
          <p:cNvSpPr>
            <a:spLocks noGrp="1" noChangeArrowheads="1"/>
          </p:cNvSpPr>
          <p:nvPr>
            <p:ph idx="1"/>
          </p:nvPr>
        </p:nvSpPr>
        <p:spPr bwMode="auto">
          <a:xfrm>
            <a:off x="838200" y="1579880"/>
            <a:ext cx="10515600" cy="448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endParaRPr kumimoji="0" lang="en-US" altLang="en-US"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endParaRPr kumimoji="0" lang="en-US" altLang="en-US"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endParaRPr kumimoji="0" lang="en-US" altLang="en-US"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en-US" sz="2200" i="0" u="none" strike="noStrike" cap="none" normalizeH="0" baseline="0" dirty="0">
                <a:ln>
                  <a:noFill/>
                </a:ln>
                <a:solidFill>
                  <a:schemeClr val="tx1"/>
                </a:solidFill>
                <a:effectLst/>
                <a:latin typeface="Arial" panose="020B0604020202020204" pitchFamily="34" charset="0"/>
              </a:rPr>
              <a:t>Several enhancements are planned to convert this prototype into a fully functional system:</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r>
              <a:rPr kumimoji="0" lang="en-US" altLang="en-US" sz="2200" b="1" i="0" u="none" strike="noStrike" cap="none" normalizeH="0" baseline="0" dirty="0">
                <a:ln>
                  <a:noFill/>
                </a:ln>
                <a:solidFill>
                  <a:schemeClr val="tx1"/>
                </a:solidFill>
                <a:effectLst/>
                <a:latin typeface="Arial" panose="020B0604020202020204" pitchFamily="34" charset="0"/>
              </a:rPr>
              <a:t>● Backend Integration: </a:t>
            </a:r>
            <a:r>
              <a:rPr kumimoji="0" lang="en-US" altLang="en-US" sz="2200" i="0" u="none" strike="noStrike" cap="none" normalizeH="0" baseline="0" dirty="0">
                <a:ln>
                  <a:noFill/>
                </a:ln>
                <a:solidFill>
                  <a:schemeClr val="tx1"/>
                </a:solidFill>
                <a:effectLst/>
                <a:latin typeface="Arial" panose="020B0604020202020204" pitchFamily="34" charset="0"/>
              </a:rPr>
              <a:t>Using Java Spring Boot to handle user authentication, data persistence, and scholarship logic.</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r>
              <a:rPr kumimoji="0" lang="en-US" altLang="en-US" sz="2200" b="1" i="0" u="none" strike="noStrike" cap="none" normalizeH="0" baseline="0" dirty="0">
                <a:ln>
                  <a:noFill/>
                </a:ln>
                <a:solidFill>
                  <a:schemeClr val="tx1"/>
                </a:solidFill>
                <a:effectLst/>
                <a:latin typeface="Arial" panose="020B0604020202020204" pitchFamily="34" charset="0"/>
              </a:rPr>
              <a:t>● Database Management:</a:t>
            </a:r>
            <a:r>
              <a:rPr kumimoji="0" lang="en-US" altLang="en-US" sz="2200" i="0" u="none" strike="noStrike" cap="none" normalizeH="0" baseline="0" dirty="0">
                <a:ln>
                  <a:noFill/>
                </a:ln>
                <a:solidFill>
                  <a:schemeClr val="tx1"/>
                </a:solidFill>
                <a:effectLst/>
                <a:latin typeface="Arial" panose="020B0604020202020204" pitchFamily="34" charset="0"/>
              </a:rPr>
              <a:t> Integration with MySQL for managing user profiles and </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r>
              <a:rPr kumimoji="0" lang="en-US" altLang="en-US" sz="2200" i="0" u="none" strike="noStrike" cap="none" normalizeH="0" baseline="0" dirty="0">
                <a:ln>
                  <a:noFill/>
                </a:ln>
                <a:solidFill>
                  <a:schemeClr val="tx1"/>
                </a:solidFill>
                <a:effectLst/>
                <a:latin typeface="Arial" panose="020B0604020202020204" pitchFamily="34" charset="0"/>
              </a:rPr>
              <a:t>applications.</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r>
              <a:rPr kumimoji="0" lang="en-US" altLang="en-US" sz="2200" b="1" i="0" u="none" strike="noStrike" cap="none" normalizeH="0" baseline="0" dirty="0">
                <a:ln>
                  <a:noFill/>
                </a:ln>
                <a:solidFill>
                  <a:schemeClr val="tx1"/>
                </a:solidFill>
                <a:effectLst/>
                <a:latin typeface="Arial" panose="020B0604020202020204" pitchFamily="34" charset="0"/>
              </a:rPr>
              <a:t>● Security Implementation: </a:t>
            </a:r>
            <a:r>
              <a:rPr kumimoji="0" lang="en-US" altLang="en-US" sz="2200" i="0" u="none" strike="noStrike" cap="none" normalizeH="0" baseline="0" dirty="0">
                <a:ln>
                  <a:noFill/>
                </a:ln>
                <a:solidFill>
                  <a:schemeClr val="tx1"/>
                </a:solidFill>
                <a:effectLst/>
                <a:latin typeface="Arial" panose="020B0604020202020204" pitchFamily="34" charset="0"/>
              </a:rPr>
              <a:t>Adding encrypted login credentials and data protection mechanisms.</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r>
              <a:rPr kumimoji="0" lang="en-US" altLang="en-US" sz="2200" b="1" i="0" u="none" strike="noStrike" cap="none" normalizeH="0" baseline="0" dirty="0">
                <a:ln>
                  <a:noFill/>
                </a:ln>
                <a:solidFill>
                  <a:schemeClr val="tx1"/>
                </a:solidFill>
                <a:effectLst/>
                <a:latin typeface="Arial" panose="020B0604020202020204" pitchFamily="34" charset="0"/>
              </a:rPr>
              <a:t>● Admin Features</a:t>
            </a:r>
            <a:r>
              <a:rPr kumimoji="0" lang="en-US" altLang="en-US" sz="2200" i="0" u="none" strike="noStrike" cap="none" normalizeH="0" baseline="0" dirty="0">
                <a:ln>
                  <a:noFill/>
                </a:ln>
                <a:solidFill>
                  <a:schemeClr val="tx1"/>
                </a:solidFill>
                <a:effectLst/>
                <a:latin typeface="Arial" panose="020B0604020202020204" pitchFamily="34" charset="0"/>
              </a:rPr>
              <a:t>: Incorporating filters, sorting, and decision-making workflows in</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r>
              <a:rPr kumimoji="0" lang="en-US" altLang="en-US" sz="2200" i="0" u="none" strike="noStrike" cap="none" normalizeH="0" baseline="0" dirty="0">
                <a:ln>
                  <a:noFill/>
                </a:ln>
                <a:solidFill>
                  <a:schemeClr val="tx1"/>
                </a:solidFill>
                <a:effectLst/>
                <a:latin typeface="Arial" panose="020B0604020202020204" pitchFamily="34" charset="0"/>
              </a:rPr>
              <a:t>the admin panel.</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r>
              <a:rPr kumimoji="0" lang="en-US" altLang="en-US" sz="2200" b="1" i="0" u="none" strike="noStrike" cap="none" normalizeH="0" baseline="0" dirty="0">
                <a:ln>
                  <a:noFill/>
                </a:ln>
                <a:solidFill>
                  <a:schemeClr val="tx1"/>
                </a:solidFill>
                <a:effectLst/>
                <a:latin typeface="Arial" panose="020B0604020202020204" pitchFamily="34" charset="0"/>
              </a:rPr>
              <a:t>● Notification System: </a:t>
            </a:r>
            <a:r>
              <a:rPr kumimoji="0" lang="en-US" altLang="en-US" sz="2200" i="0" u="none" strike="noStrike" cap="none" normalizeH="0" baseline="0" dirty="0">
                <a:ln>
                  <a:noFill/>
                </a:ln>
                <a:solidFill>
                  <a:schemeClr val="tx1"/>
                </a:solidFill>
                <a:effectLst/>
                <a:latin typeface="Arial" panose="020B0604020202020204" pitchFamily="34" charset="0"/>
              </a:rPr>
              <a:t>Sending updates to students via email/SMS regarding </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None/>
            </a:pPr>
            <a:r>
              <a:rPr kumimoji="0" lang="en-US" altLang="en-US" sz="2200" i="0" u="none" strike="noStrike" cap="none" normalizeH="0" baseline="0" dirty="0">
                <a:ln>
                  <a:noFill/>
                </a:ln>
                <a:solidFill>
                  <a:schemeClr val="tx1"/>
                </a:solidFill>
                <a:effectLst/>
                <a:latin typeface="Arial" panose="020B0604020202020204" pitchFamily="34" charset="0"/>
              </a:rPr>
              <a:t>application status.</a:t>
            </a:r>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16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TextBox 5"/>
          <p:cNvSpPr txBox="1"/>
          <p:nvPr/>
        </p:nvSpPr>
        <p:spPr>
          <a:xfrm>
            <a:off x="470371" y="901298"/>
            <a:ext cx="309880" cy="368300"/>
          </a:xfrm>
          <a:prstGeom prst="rect">
            <a:avLst/>
          </a:prstGeom>
          <a:noFill/>
        </p:spPr>
        <p:txBody>
          <a:bodyPr wrap="none" rtlCol="0">
            <a:spAutoFit/>
          </a:bodyP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en-GB" sz="1800" b="0" i="0" u="none" strike="noStrike" kern="1200" cap="none" spc="0" normalizeH="0" baseline="0" noProof="0" dirty="0">
              <a:ln>
                <a:noFill/>
              </a:ln>
              <a:solidFill>
                <a:srgbClr val="0070C0"/>
              </a:solidFill>
              <a:effectLst/>
              <a:uLnTx/>
              <a:uFillTx/>
              <a:latin typeface="Calibri" panose="020F0502020204030204" pitchFamily="34" charset="0"/>
              <a:ea typeface="+mn-ea"/>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1807210" y="1507490"/>
            <a:ext cx="8046085" cy="3597910"/>
          </a:xfrm>
          <a:prstGeom prst="rect">
            <a:avLst/>
          </a:prstGeom>
        </p:spPr>
      </p:pic>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17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1270000" y="961390"/>
            <a:ext cx="8571230" cy="4351655"/>
          </a:xfrm>
          <a:prstGeom prst="rect">
            <a:avLst/>
          </a:prstGeom>
        </p:spPr>
      </p:pic>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18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367790" y="961390"/>
            <a:ext cx="7874635" cy="4792980"/>
          </a:xfrm>
          <a:prstGeom prst="rect">
            <a:avLst/>
          </a:prstGeom>
        </p:spPr>
      </p:pic>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19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367790" y="1017270"/>
            <a:ext cx="8434070" cy="4823460"/>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1033670"/>
            <a:ext cx="10668000" cy="503913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charset="0"/>
              <a:buChar char="Ø"/>
            </a:pPr>
            <a:r>
              <a:rPr lang="en-US" altLang="en-IN" sz="2400" b="1" dirty="0">
                <a:solidFill>
                  <a:schemeClr val="accent1">
                    <a:lumMod val="75000"/>
                  </a:schemeClr>
                </a:solidFill>
                <a:latin typeface="Times New Roman" panose="02020603050405020304" pitchFamily="18" charset="0"/>
                <a:cs typeface="Times New Roman" panose="02020603050405020304" pitchFamily="18" charset="0"/>
              </a:rPr>
              <a:t>About Company Or Oganisation</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charset="0"/>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4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charset="0"/>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4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charset="0"/>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charset="0"/>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charset="0"/>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charset="0"/>
              <a:buChar char="Ø"/>
            </a:pPr>
            <a:r>
              <a:rPr lang="en-US" altLang="en-IN" sz="2400" b="1" dirty="0">
                <a:solidFill>
                  <a:schemeClr val="accent1">
                    <a:lumMod val="75000"/>
                  </a:schemeClr>
                </a:solidFill>
                <a:latin typeface="Times New Roman" panose="02020603050405020304" pitchFamily="18" charset="0"/>
                <a:cs typeface="Times New Roman" panose="02020603050405020304" pitchFamily="18" charset="0"/>
              </a:rPr>
              <a:t> </a:t>
            </a:r>
            <a:r>
              <a:rPr lang="en-IN" sz="2400" b="1" dirty="0">
                <a:solidFill>
                  <a:schemeClr val="accent1">
                    <a:lumMod val="75000"/>
                  </a:schemeClr>
                </a:solidFill>
                <a:latin typeface="Times New Roman" panose="02020603050405020304" pitchFamily="18" charset="0"/>
                <a:cs typeface="Times New Roman" panose="02020603050405020304" pitchFamily="18" charset="0"/>
              </a:rPr>
              <a:t>System </a:t>
            </a:r>
            <a:r>
              <a:rPr lang="en-US" altLang="en-IN" sz="2400" b="1" dirty="0">
                <a:solidFill>
                  <a:schemeClr val="accent1">
                    <a:lumMod val="75000"/>
                  </a:schemeClr>
                </a:solidFill>
                <a:latin typeface="Times New Roman" panose="02020603050405020304" pitchFamily="18" charset="0"/>
                <a:cs typeface="Times New Roman" panose="02020603050405020304" pitchFamily="18" charset="0"/>
              </a:rPr>
              <a:t>Design And Implementation</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charset="0"/>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charset="0"/>
              <a:buChar char="Ø"/>
            </a:pPr>
            <a:r>
              <a:rPr lang="en-US" altLang="en-IN" sz="2400" b="1" dirty="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charset="0"/>
              <a:buChar char="Ø"/>
            </a:pPr>
            <a:r>
              <a:rPr lang="en-US" altLang="en-IN" sz="2400" b="1" dirty="0">
                <a:solidFill>
                  <a:schemeClr val="accent1">
                    <a:lumMod val="75000"/>
                  </a:schemeClr>
                </a:solidFill>
                <a:latin typeface="Times New Roman" panose="02020603050405020304" pitchFamily="18" charset="0"/>
                <a:cs typeface="Times New Roman" panose="02020603050405020304" pitchFamily="18" charset="0"/>
              </a:rPr>
              <a:t>Screenshots</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charset="0"/>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4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4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20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367790" y="961390"/>
            <a:ext cx="8299450" cy="4762500"/>
          </a:xfrm>
          <a:prstGeom prst="rect">
            <a:avLst/>
          </a:prstGeom>
        </p:spPr>
      </p:pic>
    </p:spTree>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21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367790" y="1005840"/>
            <a:ext cx="8743315" cy="4846320"/>
          </a:xfrm>
          <a:prstGeom prst="rect">
            <a:avLst/>
          </a:prstGeom>
        </p:spPr>
      </p:pic>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22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67790" y="1070610"/>
            <a:ext cx="8905875" cy="4716780"/>
          </a:xfrm>
          <a:prstGeom prst="rect">
            <a:avLst/>
          </a:prstGeom>
        </p:spPr>
      </p:pic>
    </p:spTree>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23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67790" y="1082040"/>
            <a:ext cx="9456420" cy="4693920"/>
          </a:xfrm>
          <a:prstGeom prst="rect">
            <a:avLst/>
          </a:prstGeom>
        </p:spPr>
      </p:pic>
    </p:spTree>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24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367790" y="1032510"/>
            <a:ext cx="9456420" cy="4792980"/>
          </a:xfrm>
          <a:prstGeom prst="rect">
            <a:avLst/>
          </a:prstGeom>
        </p:spPr>
      </p:pic>
    </p:spTree>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25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367790" y="1074420"/>
            <a:ext cx="9456420" cy="4709160"/>
          </a:xfrm>
          <a:prstGeom prst="rect">
            <a:avLst/>
          </a:prstGeom>
        </p:spPr>
      </p:pic>
    </p:spTree>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26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367790" y="1024890"/>
            <a:ext cx="9456420" cy="4808220"/>
          </a:xfrm>
          <a:prstGeom prst="rect">
            <a:avLst/>
          </a:prstGeom>
        </p:spPr>
      </p:pic>
    </p:spTree>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Screenshots</a:t>
            </a:r>
          </a:p>
        </p:txBody>
      </p:sp>
      <p:sp>
        <p:nvSpPr>
          <p:cNvPr id="4" name="Slide Number Placeholder 3"/>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t>27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65860" y="956310"/>
            <a:ext cx="9860280" cy="4945380"/>
          </a:xfrm>
          <a:prstGeom prst="rect">
            <a:avLst/>
          </a:prstGeom>
        </p:spPr>
      </p:pic>
    </p:spTree>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28</a:t>
            </a:fld>
            <a:endParaRPr lang="en-US" altLang="en-US"/>
          </a:p>
        </p:txBody>
      </p:sp>
      <p:sp>
        <p:nvSpPr>
          <p:cNvPr id="3" name="Content Placeholder 2"/>
          <p:cNvSpPr>
            <a:spLocks noGrp="1"/>
          </p:cNvSpPr>
          <p:nvPr>
            <p:ph idx="1"/>
          </p:nvPr>
        </p:nvSpPr>
        <p:spPr>
          <a:xfrm>
            <a:off x="446308" y="1610139"/>
            <a:ext cx="10515600" cy="3802496"/>
          </a:xfrm>
        </p:spPr>
        <p:txBody>
          <a:bodyPr/>
          <a:lstStyle/>
          <a:p>
            <a:r>
              <a:rPr lang="en-US" dirty="0"/>
              <a:t>Link: </a:t>
            </a:r>
            <a:r>
              <a:rPr lang="en-IN" dirty="0">
                <a:hlinkClick r:id="rId2"/>
              </a:rPr>
              <a:t>MohammedNihal6/TechM</a:t>
            </a:r>
            <a:endParaRPr lang="en-US" dirty="0"/>
          </a:p>
        </p:txBody>
      </p:sp>
    </p:spTree>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29</a:t>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sz="3200" b="1" dirty="0">
                <a:solidFill>
                  <a:schemeClr val="accent1"/>
                </a:solidFill>
                <a:latin typeface="Calibri" panose="020F0502020204030204" pitchFamily="34" charset="0"/>
                <a:cs typeface="Calibri" panose="020F0502020204030204" pitchFamily="34" charset="0"/>
              </a:rPr>
              <a:t>About Company or Organization</a:t>
            </a:r>
            <a:endParaRPr sz="3200" dirty="0">
              <a:solidFill>
                <a:schemeClr val="accent1"/>
              </a:solidFill>
              <a:latin typeface="Calibri" panose="020F0502020204030204" pitchFamily="34" charset="0"/>
              <a:ea typeface="Cambria" panose="02040503050406030204" pitchFamily="18" charset="0"/>
              <a:cs typeface="Calibri" panose="020F0502020204030204" pitchFamily="34"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dirty="0">
                <a:ln>
                  <a:noFill/>
                </a:ln>
                <a:solidFill>
                  <a:schemeClr val="tx1"/>
                </a:solidFill>
                <a:effectLst/>
                <a:latin typeface="Arial" panose="020B0604020202020204" pitchFamily="34" charset="0"/>
              </a:rPr>
              <a:t>Company Overview</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dirty="0">
                <a:ln>
                  <a:noFill/>
                </a:ln>
                <a:solidFill>
                  <a:schemeClr val="tx1"/>
                </a:solidFill>
                <a:effectLst/>
                <a:latin typeface="Arial" panose="020B0604020202020204" pitchFamily="34" charset="0"/>
              </a:rPr>
              <a:t>Name:</a:t>
            </a:r>
            <a:r>
              <a:rPr kumimoji="0" lang="en-US" altLang="en-US" sz="2400" b="0" i="0" u="none" strike="noStrike" cap="none" normalizeH="0" dirty="0">
                <a:ln>
                  <a:noFill/>
                </a:ln>
                <a:solidFill>
                  <a:schemeClr val="tx1"/>
                </a:solidFill>
                <a:effectLst/>
                <a:latin typeface="Arial" panose="020B0604020202020204" pitchFamily="34" charset="0"/>
              </a:rPr>
              <a:t> Tech Mahindra</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dirty="0">
                <a:ln>
                  <a:noFill/>
                </a:ln>
                <a:solidFill>
                  <a:schemeClr val="tx1"/>
                </a:solidFill>
                <a:effectLst/>
                <a:latin typeface="Arial" panose="020B0604020202020204" pitchFamily="34" charset="0"/>
              </a:rPr>
              <a:t>Founded:</a:t>
            </a:r>
            <a:r>
              <a:rPr kumimoji="0" lang="en-US" altLang="en-US" sz="2400" b="0" i="0" u="none" strike="noStrike" cap="none" normalizeH="0" dirty="0">
                <a:ln>
                  <a:noFill/>
                </a:ln>
                <a:solidFill>
                  <a:schemeClr val="tx1"/>
                </a:solidFill>
                <a:effectLst/>
                <a:latin typeface="Arial" panose="020B0604020202020204" pitchFamily="34" charset="0"/>
              </a:rPr>
              <a:t> 1986</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dirty="0">
                <a:ln>
                  <a:noFill/>
                </a:ln>
                <a:solidFill>
                  <a:schemeClr val="tx1"/>
                </a:solidFill>
                <a:effectLst/>
                <a:latin typeface="Arial" panose="020B0604020202020204" pitchFamily="34" charset="0"/>
              </a:rPr>
              <a:t>Headquarters:</a:t>
            </a:r>
            <a:r>
              <a:rPr kumimoji="0" lang="en-US" altLang="en-US" sz="2400" b="0" i="0" u="none" strike="noStrike" cap="none" normalizeH="0" dirty="0">
                <a:ln>
                  <a:noFill/>
                </a:ln>
                <a:solidFill>
                  <a:schemeClr val="tx1"/>
                </a:solidFill>
                <a:effectLst/>
                <a:latin typeface="Arial" panose="020B0604020202020204" pitchFamily="34" charset="0"/>
              </a:rPr>
              <a:t> Pune, Maharashtra, India</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dirty="0">
                <a:ln>
                  <a:noFill/>
                </a:ln>
                <a:solidFill>
                  <a:schemeClr val="tx1"/>
                </a:solidFill>
                <a:effectLst/>
                <a:latin typeface="Arial" panose="020B0604020202020204" pitchFamily="34" charset="0"/>
              </a:rPr>
              <a:t>Global Presence:</a:t>
            </a:r>
            <a:r>
              <a:rPr kumimoji="0" lang="en-US" altLang="en-US" sz="2400" b="0" i="0" u="none" strike="noStrike" cap="none" normalizeH="0" dirty="0">
                <a:ln>
                  <a:noFill/>
                </a:ln>
                <a:solidFill>
                  <a:schemeClr val="tx1"/>
                </a:solidFill>
                <a:effectLst/>
                <a:latin typeface="Arial" panose="020B0604020202020204" pitchFamily="34" charset="0"/>
              </a:rPr>
              <a:t> Global Presence in over 90 countries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dirty="0">
                <a:ln>
                  <a:noFill/>
                </a:ln>
                <a:solidFill>
                  <a:schemeClr val="tx1"/>
                </a:solidFill>
                <a:effectLst/>
                <a:latin typeface="Arial" panose="020B0604020202020204" pitchFamily="34" charset="0"/>
              </a:rPr>
              <a:t>Employees:</a:t>
            </a:r>
            <a:r>
              <a:rPr kumimoji="0" lang="en-US" altLang="en-US" sz="2400" b="0" i="0" u="none" strike="noStrike" cap="none" normalizeH="0" dirty="0">
                <a:ln>
                  <a:noFill/>
                </a:ln>
                <a:solidFill>
                  <a:schemeClr val="tx1"/>
                </a:solidFill>
                <a:effectLst/>
                <a:latin typeface="Arial" panose="020B0604020202020204" pitchFamily="34" charset="0"/>
              </a:rPr>
              <a:t> Approximately 145,000</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dirty="0">
                <a:ln>
                  <a:noFill/>
                </a:ln>
                <a:solidFill>
                  <a:schemeClr val="tx1"/>
                </a:solidFill>
                <a:effectLst/>
                <a:latin typeface="Arial" panose="020B0604020202020204" pitchFamily="34" charset="0"/>
              </a:rPr>
              <a:t>Industry: </a:t>
            </a:r>
            <a:r>
              <a:rPr kumimoji="0" lang="en-US" altLang="en-US" sz="2400" i="0" u="none" strike="noStrike" cap="none" normalizeH="0" dirty="0">
                <a:ln>
                  <a:noFill/>
                </a:ln>
                <a:solidFill>
                  <a:schemeClr val="tx1"/>
                </a:solidFill>
                <a:effectLst/>
                <a:latin typeface="Arial" panose="020B0604020202020204" pitchFamily="34" charset="0"/>
              </a:rPr>
              <a:t>Information Technology (IT)Services and Consulting</a:t>
            </a:r>
            <a:endParaRPr kumimoji="0" lang="en-US" altLang="en-US" sz="24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dirty="0">
                <a:ln>
                  <a:noFill/>
                </a:ln>
                <a:solidFill>
                  <a:schemeClr val="tx1"/>
                </a:solidFill>
                <a:effectLst/>
                <a:latin typeface="Arial" panose="020B0604020202020204" pitchFamily="34" charset="0"/>
              </a:rPr>
              <a:t>Website:</a:t>
            </a:r>
            <a:r>
              <a:rPr kumimoji="0" lang="en-US" altLang="en-US" sz="2400" b="0" i="0" u="none" strike="noStrike" cap="none" normalizeH="0" dirty="0">
                <a:ln>
                  <a:noFill/>
                </a:ln>
                <a:solidFill>
                  <a:schemeClr val="tx1"/>
                </a:solidFill>
                <a:effectLst/>
                <a:latin typeface="Arial" panose="020B0604020202020204" pitchFamily="34" charset="0"/>
              </a:rPr>
              <a:t>  www.techmahindra.com</a:t>
            </a:r>
          </a:p>
          <a:p>
            <a:pPr marL="342900" lvl="0" indent="-190500" algn="just">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7"/>
            <a:ext cx="10668000" cy="618497"/>
          </a:xfrm>
        </p:spPr>
        <p:txBody>
          <a:bodyPr/>
          <a:lstStyle/>
          <a:p>
            <a:r>
              <a:rPr lang="en-IN" sz="3200" b="1" dirty="0">
                <a:solidFill>
                  <a:schemeClr val="accent1"/>
                </a:solidFill>
                <a:latin typeface="Times New Roman" panose="02020603050405020304" pitchFamily="18" charset="0"/>
                <a:cs typeface="Times New Roman" panose="02020603050405020304" pitchFamily="18" charset="0"/>
              </a:rPr>
              <a:t>Working domain or the technology</a:t>
            </a:r>
            <a:endParaRPr lang="en-IN" sz="320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8200" y="1262380"/>
            <a:ext cx="10515600" cy="2652395"/>
          </a:xfrm>
        </p:spPr>
        <p:txBody>
          <a:bodyPr/>
          <a:lstStyle/>
          <a:p>
            <a:pPr marL="76200" indent="0">
              <a:buNone/>
            </a:pPr>
            <a:r>
              <a:rPr lang="en-US" sz="2400" dirty="0"/>
              <a:t> T</a:t>
            </a:r>
            <a:r>
              <a:rPr lang="en-US" altLang="en-US" sz="2000" dirty="0">
                <a:latin typeface="+mn-lt"/>
              </a:rPr>
              <a:t>ech Mahindra Limited is a leading global IT services and consulting company that operates across a wide range of industry domains and technological areas. It serves key sectors including Telecommunications, Banking and Financial Services (BFSI), Manufacturing, Healthcare and Life Sciences, Retail, Energy and Utilities, Automotive, Media and Entertainment, and the Public Sector. The company is renowned for delivering digital transformation, consulting, and business reengineering services to clients worldwide.</a:t>
            </a:r>
          </a:p>
          <a:p>
            <a:pPr marL="76200" indent="0">
              <a:buNone/>
            </a:pPr>
            <a:r>
              <a:rPr lang="en-US" altLang="en-US" sz="2000" dirty="0">
                <a:latin typeface="+mn-lt"/>
              </a:rPr>
              <a:t>In terms of technology, Tech Mahindra works with cutting-edge innovations such as Artificial Intelligence (AI), Machine Learning (ML), 5G network solutions, Cloud Computing (including AWS, Azure, and Google Cloud), Cybersecurity, Internet of Things (IoT), Blockchain, and Robotic Process Automation (RPA). Additionally, the company is involved in application development and maintenance, enterprise resource planning (ERP) systems like SAP and Oracle, DevOps, Agile development practices, and emerging areas such as Augmented Reality (AR), Virtual Reality (VR), and the Metaverse. It also leverages low-code/no-code development platforms to deliver scalable and efficient business solutions.</a:t>
            </a:r>
          </a:p>
          <a:p>
            <a:pPr marL="76200" indent="0">
              <a:buNone/>
            </a:pPr>
            <a:endParaRPr lang="en-IN" sz="2000" dirty="0"/>
          </a:p>
          <a:p>
            <a:pPr marL="76200" indent="0">
              <a:buNone/>
            </a:pPr>
            <a:endParaRPr lang="en-IN" sz="2000" dirty="0"/>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br>
              <a:rPr lang="en-US" sz="3000" b="1" dirty="0">
                <a:latin typeface="+mn-lt"/>
              </a:rPr>
            </a:br>
            <a:br>
              <a:rPr lang="en-US" sz="3000" b="1" dirty="0">
                <a:latin typeface="+mn-lt"/>
              </a:rPr>
            </a:br>
            <a:br>
              <a:rPr lang="en-US" sz="3000" b="1" dirty="0">
                <a:latin typeface="+mn-lt"/>
              </a:rPr>
            </a:br>
            <a:r>
              <a:rPr lang="en-US" sz="3000" b="1" dirty="0">
                <a:solidFill>
                  <a:schemeClr val="accent5"/>
                </a:solidFill>
                <a:latin typeface="+mn-lt"/>
              </a:rPr>
              <a:t>Key Challenges &amp; Issues</a:t>
            </a:r>
            <a:br>
              <a:rPr lang="en-US" b="1" dirty="0">
                <a:latin typeface="+mn-lt"/>
              </a:rPr>
            </a:br>
            <a:br>
              <a:rPr lang="en-US" b="1" dirty="0">
                <a:latin typeface="+mn-lt"/>
              </a:rPr>
            </a:b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34278"/>
            <a:ext cx="10668000" cy="5161722"/>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altLang="en-US" b="1" dirty="0">
                <a:latin typeface="Cambria" panose="02040503050406030204" pitchFamily="18" charset="0"/>
                <a:ea typeface="Cambria" panose="02040503050406030204" pitchFamily="18" charset="0"/>
              </a:rPr>
              <a:t>1. Static Form Handling</a:t>
            </a:r>
            <a:r>
              <a:rPr lang="en-US" altLang="en-US" dirty="0">
                <a:latin typeface="Cambria" panose="02040503050406030204" pitchFamily="18" charset="0"/>
                <a:ea typeface="Cambria" panose="02040503050406030204" pitchFamily="18" charset="0"/>
              </a:rPr>
              <a:t>: Without a back-end, all data submissions remain local and non functional. This limited the testing of complete form workflows.</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dirty="0">
                <a:latin typeface="Cambria" panose="02040503050406030204" pitchFamily="18" charset="0"/>
                <a:ea typeface="Cambria" panose="02040503050406030204" pitchFamily="18" charset="0"/>
              </a:rPr>
              <a:t>2. Mobile Responsiveness:</a:t>
            </a:r>
            <a:r>
              <a:rPr lang="en-US" altLang="en-US" dirty="0">
                <a:latin typeface="Cambria" panose="02040503050406030204" pitchFamily="18" charset="0"/>
                <a:ea typeface="Cambria" panose="02040503050406030204" pitchFamily="18" charset="0"/>
              </a:rPr>
              <a:t> While partially responsive, the interface needs improvement for optimal rendering on smaller devices.</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dirty="0">
                <a:latin typeface="Cambria" panose="02040503050406030204" pitchFamily="18" charset="0"/>
                <a:ea typeface="Cambria" panose="02040503050406030204" pitchFamily="18" charset="0"/>
              </a:rPr>
              <a:t>3. Validation and Security: </a:t>
            </a:r>
            <a:r>
              <a:rPr lang="en-US" altLang="en-US" dirty="0">
                <a:latin typeface="Cambria" panose="02040503050406030204" pitchFamily="18" charset="0"/>
                <a:ea typeface="Cambria" panose="02040503050406030204" pitchFamily="18" charset="0"/>
              </a:rPr>
              <a:t>The absence of client-side JavaScript validation and server side protection presents data quality and security issues that will be resolved in the full stak </a:t>
            </a:r>
          </a:p>
          <a:p>
            <a:pPr marL="342900" lvl="0" indent="-190500" algn="just" rtl="0">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version.</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sz="3000" b="1" dirty="0">
                <a:solidFill>
                  <a:schemeClr val="accent5"/>
                </a:solidFill>
                <a:latin typeface="Cambria" panose="02040503050406030204" pitchFamily="18" charset="0"/>
                <a:ea typeface="Cambria" panose="02040503050406030204" pitchFamily="18" charset="0"/>
                <a:cs typeface="Calibri" panose="020F0502020204030204" pitchFamily="34" charset="0"/>
              </a:rPr>
              <a:t>Objectives of the Work </a:t>
            </a:r>
            <a:endParaRPr lang="en-US" sz="3000" dirty="0">
              <a:solidFill>
                <a:schemeClr val="accent5"/>
              </a:solidFill>
              <a:latin typeface="Cambria" panose="02040503050406030204" pitchFamily="18" charset="0"/>
              <a:ea typeface="Cambria" panose="02040503050406030204" pitchFamily="18" charset="0"/>
              <a:cs typeface="Calibri" panose="020F0502020204030204" pitchFamily="34"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25000"/>
          </a:bodyPr>
          <a:lstStyle/>
          <a:p>
            <a:pPr marL="342900" lvl="0" indent="-190500" algn="just" rtl="0">
              <a:lnSpc>
                <a:spcPct val="150000"/>
              </a:lnSpc>
              <a:spcBef>
                <a:spcPts val="0"/>
              </a:spcBef>
              <a:spcAft>
                <a:spcPts val="0"/>
              </a:spcAft>
              <a:buClr>
                <a:schemeClr val="dk1"/>
              </a:buClr>
              <a:buSzPct val="100000"/>
              <a:buNone/>
            </a:pPr>
            <a:r>
              <a:rPr lang="en-US" altLang="en-US" sz="8000" b="1" dirty="0">
                <a:latin typeface="Cambria" panose="02040503050406030204" pitchFamily="18" charset="0"/>
                <a:ea typeface="Cambria" panose="02040503050406030204" pitchFamily="18" charset="0"/>
              </a:rPr>
              <a:t>1. Automate Scholarship Application Process:</a:t>
            </a:r>
            <a:r>
              <a:rPr lang="en-US" altLang="en-US" sz="8000" dirty="0">
                <a:latin typeface="Cambria" panose="02040503050406030204" pitchFamily="18" charset="0"/>
                <a:ea typeface="Cambria" panose="02040503050406030204" pitchFamily="18" charset="0"/>
              </a:rPr>
              <a:t> Enables students to apply online, reducing</a:t>
            </a:r>
          </a:p>
          <a:p>
            <a:pPr marL="342900" lvl="0" indent="-190500" algn="just" rtl="0">
              <a:lnSpc>
                <a:spcPct val="150000"/>
              </a:lnSpc>
              <a:spcBef>
                <a:spcPts val="0"/>
              </a:spcBef>
              <a:spcAft>
                <a:spcPts val="0"/>
              </a:spcAft>
              <a:buClr>
                <a:schemeClr val="dk1"/>
              </a:buClr>
              <a:buSzPct val="100000"/>
              <a:buNone/>
            </a:pPr>
            <a:r>
              <a:rPr lang="en-US" altLang="en-US" sz="8000" dirty="0">
                <a:latin typeface="Cambria" panose="02040503050406030204" pitchFamily="18" charset="0"/>
                <a:ea typeface="Cambria" panose="02040503050406030204" pitchFamily="18" charset="0"/>
              </a:rPr>
              <a:t>paperwork and errors.  Improves efficiency for both students and administrators.</a:t>
            </a:r>
          </a:p>
          <a:p>
            <a:pPr marL="342900" lvl="0" indent="-190500" algn="just" rtl="0">
              <a:lnSpc>
                <a:spcPct val="150000"/>
              </a:lnSpc>
              <a:spcBef>
                <a:spcPts val="0"/>
              </a:spcBef>
              <a:spcAft>
                <a:spcPts val="0"/>
              </a:spcAft>
              <a:buClr>
                <a:schemeClr val="dk1"/>
              </a:buClr>
              <a:buSzPct val="100000"/>
              <a:buNone/>
            </a:pPr>
            <a:r>
              <a:rPr lang="en-US" altLang="en-US" sz="8000" b="1" dirty="0">
                <a:latin typeface="Cambria" panose="02040503050406030204" pitchFamily="18" charset="0"/>
                <a:ea typeface="Cambria" panose="02040503050406030204" pitchFamily="18" charset="0"/>
              </a:rPr>
              <a:t>2. Centralize Data Management</a:t>
            </a:r>
            <a:r>
              <a:rPr lang="en-US" altLang="en-US" sz="7200" dirty="0">
                <a:latin typeface="Cambria" panose="02040503050406030204" pitchFamily="18" charset="0"/>
                <a:ea typeface="Cambria" panose="02040503050406030204" pitchFamily="18" charset="0"/>
              </a:rPr>
              <a:t>: Consolidates all scholarship data into one system for easy access. Reduces redundancy and improves collaboration and reporting.</a:t>
            </a:r>
          </a:p>
          <a:p>
            <a:pPr marL="342900" lvl="0" indent="-190500" algn="just" rtl="0">
              <a:lnSpc>
                <a:spcPct val="150000"/>
              </a:lnSpc>
              <a:spcBef>
                <a:spcPts val="0"/>
              </a:spcBef>
              <a:spcAft>
                <a:spcPts val="0"/>
              </a:spcAft>
              <a:buClr>
                <a:schemeClr val="dk1"/>
              </a:buClr>
              <a:buSzPct val="100000"/>
              <a:buNone/>
            </a:pPr>
            <a:r>
              <a:rPr lang="en-US" altLang="en-US" sz="8000" b="1" dirty="0">
                <a:latin typeface="Cambria" panose="02040503050406030204" pitchFamily="18" charset="0"/>
                <a:ea typeface="Cambria" panose="02040503050406030204" pitchFamily="18" charset="0"/>
              </a:rPr>
              <a:t>3. Improve Eligibility Verification:</a:t>
            </a:r>
            <a:r>
              <a:rPr lang="en-US" altLang="en-US" sz="7200" dirty="0">
                <a:latin typeface="Cambria" panose="02040503050406030204" pitchFamily="18" charset="0"/>
                <a:ea typeface="Cambria" panose="02040503050406030204" pitchFamily="18" charset="0"/>
              </a:rPr>
              <a:t>Automates eligibility checks using predefined rules. Ensures fair, fast, and accurate application screening.</a:t>
            </a:r>
          </a:p>
          <a:p>
            <a:pPr marL="342900" lvl="0" indent="-190500" algn="just" rtl="0">
              <a:lnSpc>
                <a:spcPct val="150000"/>
              </a:lnSpc>
              <a:spcBef>
                <a:spcPts val="0"/>
              </a:spcBef>
              <a:spcAft>
                <a:spcPts val="0"/>
              </a:spcAft>
              <a:buClr>
                <a:schemeClr val="dk1"/>
              </a:buClr>
              <a:buSzPct val="100000"/>
              <a:buNone/>
            </a:pPr>
            <a:r>
              <a:rPr lang="en-US" altLang="en-US" sz="8000" b="1" dirty="0">
                <a:latin typeface="Cambria" panose="02040503050406030204" pitchFamily="18" charset="0"/>
                <a:ea typeface="Cambria" panose="02040503050406030204" pitchFamily="18" charset="0"/>
              </a:rPr>
              <a:t>4. Improve Transparency:</a:t>
            </a:r>
            <a:r>
              <a:rPr lang="en-US" altLang="en-US" sz="7200" dirty="0">
                <a:latin typeface="Cambria" panose="02040503050406030204" pitchFamily="18" charset="0"/>
                <a:ea typeface="Cambria" panose="02040503050406030204" pitchFamily="18" charset="0"/>
              </a:rPr>
              <a:t> Provides real-time application status updates and audit logs. Promotes trust and accountability in the selection process.</a:t>
            </a:r>
          </a:p>
          <a:p>
            <a:pPr marL="342900" lvl="0" indent="-190500" algn="just" rtl="0">
              <a:lnSpc>
                <a:spcPct val="150000"/>
              </a:lnSpc>
              <a:spcBef>
                <a:spcPts val="0"/>
              </a:spcBef>
              <a:spcAft>
                <a:spcPts val="0"/>
              </a:spcAft>
              <a:buClr>
                <a:schemeClr val="dk1"/>
              </a:buClr>
              <a:buSzPct val="100000"/>
              <a:buNone/>
            </a:pPr>
            <a:r>
              <a:rPr lang="en-US" altLang="en-US" sz="8000" b="1" dirty="0">
                <a:latin typeface="Cambria" panose="02040503050406030204" pitchFamily="18" charset="0"/>
                <a:ea typeface="Cambria" panose="02040503050406030204" pitchFamily="18" charset="0"/>
                <a:sym typeface="+mn-ea"/>
              </a:rPr>
              <a:t>5. Streamline Document Verification: </a:t>
            </a:r>
            <a:r>
              <a:rPr lang="en-US" altLang="en-US" sz="7200" dirty="0">
                <a:latin typeface="Cambria" panose="02040503050406030204" pitchFamily="18" charset="0"/>
                <a:ea typeface="Cambria" panose="02040503050406030204" pitchFamily="18" charset="0"/>
                <a:sym typeface="+mn-ea"/>
              </a:rPr>
              <a:t>Uses OCR and automation to verify uploaded documents. Speeds up review and reduces manual errors.</a:t>
            </a:r>
            <a:endParaRPr lang="en-US" altLang="en-US" sz="72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altLang="en-US" sz="7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72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845"/>
            <a:ext cx="10515600" cy="5893435"/>
          </a:xfrm>
        </p:spPr>
        <p:txBody>
          <a:bodyPr/>
          <a:lstStyle/>
          <a:p>
            <a:pPr marL="342900" lvl="0" indent="-190500" algn="just" rtl="0">
              <a:lnSpc>
                <a:spcPct val="150000"/>
              </a:lnSpc>
              <a:spcBef>
                <a:spcPts val="0"/>
              </a:spcBef>
              <a:spcAft>
                <a:spcPts val="0"/>
              </a:spcAft>
              <a:buClr>
                <a:schemeClr val="dk1"/>
              </a:buClr>
              <a:buSzPct val="100000"/>
              <a:buNone/>
            </a:pPr>
            <a:r>
              <a:rPr lang="en-US" altLang="en-US" sz="2000" b="1" dirty="0">
                <a:latin typeface="Cambria" panose="02040503050406030204" pitchFamily="18" charset="0"/>
                <a:ea typeface="Cambria" panose="02040503050406030204" pitchFamily="18" charset="0"/>
                <a:sym typeface="+mn-ea"/>
              </a:rPr>
              <a:t>6. Facilitate Timely Fund Disbursement:</a:t>
            </a:r>
            <a:r>
              <a:rPr lang="en-US" altLang="en-US" sz="2000" dirty="0">
                <a:latin typeface="Cambria" panose="02040503050406030204" pitchFamily="18" charset="0"/>
                <a:ea typeface="Cambria" panose="02040503050406030204" pitchFamily="18" charset="0"/>
                <a:sym typeface="+mn-ea"/>
              </a:rPr>
              <a:t> Ensures fast and secure fund transfers via DBT or gateways.  Supports tracking, installments, and transparent disbursal.</a:t>
            </a:r>
            <a:endParaRPr lang="en-US" altLang="en-US" sz="20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US" altLang="en-US" sz="2000" b="1" dirty="0">
                <a:latin typeface="Cambria" panose="02040503050406030204" pitchFamily="18" charset="0"/>
                <a:ea typeface="Cambria" panose="02040503050406030204" pitchFamily="18" charset="0"/>
                <a:sym typeface="+mn-ea"/>
              </a:rPr>
              <a:t>7. Enable Role-Based Access</a:t>
            </a:r>
            <a:r>
              <a:rPr lang="en-US" altLang="en-US" sz="2000" dirty="0">
                <a:latin typeface="Cambria" panose="02040503050406030204" pitchFamily="18" charset="0"/>
                <a:ea typeface="Cambria" panose="02040503050406030204" pitchFamily="18" charset="0"/>
                <a:sym typeface="+mn-ea"/>
              </a:rPr>
              <a:t>: Grants different access levels to students, reviewers, and admins. Enhances data security and policy compliance.</a:t>
            </a:r>
            <a:endParaRPr lang="en-US" altLang="en-US" sz="20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US" altLang="en-US" sz="2000" b="1" dirty="0">
                <a:latin typeface="Cambria" panose="02040503050406030204" pitchFamily="18" charset="0"/>
                <a:ea typeface="Cambria" panose="02040503050406030204" pitchFamily="18" charset="0"/>
                <a:sym typeface="+mn-ea"/>
              </a:rPr>
              <a:t>8. Support for Mobile and Web Access:</a:t>
            </a:r>
            <a:r>
              <a:rPr lang="en-US" altLang="en-US" sz="2000" dirty="0">
                <a:latin typeface="Cambria" panose="02040503050406030204" pitchFamily="18" charset="0"/>
                <a:ea typeface="Cambria" panose="02040503050406030204" pitchFamily="18" charset="0"/>
                <a:sym typeface="+mn-ea"/>
              </a:rPr>
              <a:t> Offers responsive design for mobile, tablet, and desktop use. mproves accessibility for students in all regions.</a:t>
            </a:r>
            <a:endParaRPr lang="en-US" altLang="en-US" sz="20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US" altLang="en-US" sz="2000" b="1" dirty="0">
                <a:latin typeface="Cambria" panose="02040503050406030204" pitchFamily="18" charset="0"/>
                <a:ea typeface="Cambria" panose="02040503050406030204" pitchFamily="18" charset="0"/>
                <a:sym typeface="+mn-ea"/>
              </a:rPr>
              <a:t>9. Ensure Data Security and Privacy: </a:t>
            </a:r>
            <a:r>
              <a:rPr lang="en-US" altLang="en-US" sz="2000" dirty="0">
                <a:latin typeface="Cambria" panose="02040503050406030204" pitchFamily="18" charset="0"/>
                <a:ea typeface="Cambria" panose="02040503050406030204" pitchFamily="18" charset="0"/>
                <a:sym typeface="+mn-ea"/>
              </a:rPr>
              <a:t>Implements encryption, authentication, and secure backups. Ensures compliance with GDPR and protects user data.</a:t>
            </a:r>
            <a:endParaRPr lang="en-US" altLang="en-US" sz="20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US" altLang="en-US" sz="2000" b="1" dirty="0">
                <a:latin typeface="Cambria" panose="02040503050406030204" pitchFamily="18" charset="0"/>
                <a:ea typeface="Cambria" panose="02040503050406030204" pitchFamily="18" charset="0"/>
                <a:sym typeface="+mn-ea"/>
              </a:rPr>
              <a:t>10. Endorse Multi-Scholarship and Multi-Institution Management: </a:t>
            </a:r>
            <a:r>
              <a:rPr lang="en-US" altLang="en-US" sz="2000" dirty="0">
                <a:latin typeface="Cambria" panose="02040503050406030204" pitchFamily="18" charset="0"/>
                <a:ea typeface="Cambria" panose="02040503050406030204" pitchFamily="18" charset="0"/>
                <a:sym typeface="+mn-ea"/>
              </a:rPr>
              <a:t>Supports multiple schemes with unique rules under one platform. mproves scalability and centralized program monitoring.</a:t>
            </a:r>
            <a:endParaRPr lang="en-US" alt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2000" dirty="0">
              <a:latin typeface="Cambria" panose="02040503050406030204" pitchFamily="18" charset="0"/>
              <a:ea typeface="Cambria" panose="02040503050406030204" pitchFamily="18" charset="0"/>
            </a:endParaRPr>
          </a:p>
          <a:p>
            <a:endParaRPr lang="en-US" sz="200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7</a:t>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043609"/>
            <a:ext cx="10515600" cy="4502426"/>
          </a:xfrm>
        </p:spPr>
        <p:txBody>
          <a:bodyPr/>
          <a:lstStyle/>
          <a:p>
            <a:pPr marL="457200" indent="-457200">
              <a:buFont typeface="+mj-lt"/>
              <a:buAutoNum type="arabicPeriod"/>
            </a:pPr>
            <a:r>
              <a:rPr lang="en-US" altLang="en-US" sz="2100" b="1" dirty="0">
                <a:latin typeface="Arial" panose="020B0604020202020204" pitchFamily="34" charset="0"/>
                <a:cs typeface="Arial" panose="020B0604020202020204" pitchFamily="34" charset="0"/>
              </a:rPr>
              <a:t>Gawas &amp; Deshmukh (2018):</a:t>
            </a:r>
            <a:r>
              <a:rPr lang="en-US" altLang="en-US" sz="2100" dirty="0">
                <a:latin typeface="Arial" panose="020B0604020202020204" pitchFamily="34" charset="0"/>
                <a:cs typeface="Arial" panose="020B0604020202020204" pitchFamily="34" charset="0"/>
              </a:rPr>
              <a:t> Developed a web-based system to automate scholarship application and review. Focuses on core functionality but lacks scalability and integration.</a:t>
            </a:r>
          </a:p>
          <a:p>
            <a:pPr marL="457200" indent="-457200">
              <a:lnSpc>
                <a:spcPct val="100000"/>
              </a:lnSpc>
              <a:buFont typeface="+mj-lt"/>
              <a:buAutoNum type="arabicPeriod"/>
            </a:pPr>
            <a:r>
              <a:rPr lang="en-US" altLang="en-US" sz="2100" b="1" dirty="0">
                <a:latin typeface="Arial" panose="020B0604020202020204" pitchFamily="34" charset="0"/>
                <a:cs typeface="Arial" panose="020B0604020202020204" pitchFamily="34" charset="0"/>
              </a:rPr>
              <a:t>Kumar et al. (2018):</a:t>
            </a:r>
            <a:r>
              <a:rPr lang="en-US" altLang="en-US" sz="2100" dirty="0">
                <a:latin typeface="Arial" panose="020B0604020202020204" pitchFamily="34" charset="0"/>
                <a:cs typeface="Arial" panose="020B0604020202020204" pitchFamily="34" charset="0"/>
              </a:rPr>
              <a:t> Created a user-friendly system for application and status tracking. Improves transparency but lacks focus on security and mobile access.</a:t>
            </a:r>
          </a:p>
          <a:p>
            <a:pPr marL="457200" indent="-457200">
              <a:lnSpc>
                <a:spcPct val="100000"/>
              </a:lnSpc>
              <a:buFont typeface="+mj-lt"/>
              <a:buAutoNum type="arabicPeriod"/>
            </a:pPr>
            <a:r>
              <a:rPr lang="en-US" altLang="en-US" sz="2100" b="1" dirty="0">
                <a:latin typeface="Arial" panose="020B0604020202020204" pitchFamily="34" charset="0"/>
                <a:cs typeface="Arial" panose="020B0604020202020204" pitchFamily="34" charset="0"/>
              </a:rPr>
              <a:t>Singh &amp; Mishra (2019): </a:t>
            </a:r>
            <a:r>
              <a:rPr lang="en-US" altLang="en-US" sz="2100" dirty="0">
                <a:latin typeface="Arial" panose="020B0604020202020204" pitchFamily="34" charset="0"/>
                <a:cs typeface="Arial" panose="020B0604020202020204" pitchFamily="34" charset="0"/>
              </a:rPr>
              <a:t>Proposed online automation with document upload and eligibility checks. Prototype lacks user testing and performance analysis.</a:t>
            </a:r>
          </a:p>
          <a:p>
            <a:pPr marL="457200" indent="-457200">
              <a:lnSpc>
                <a:spcPct val="100000"/>
              </a:lnSpc>
              <a:buFont typeface="+mj-lt"/>
              <a:buAutoNum type="arabicPeriod"/>
            </a:pPr>
            <a:r>
              <a:rPr lang="en-US" altLang="en-US" sz="2100" b="1" dirty="0">
                <a:latin typeface="Arial" panose="020B0604020202020204" pitchFamily="34" charset="0"/>
                <a:cs typeface="Arial" panose="020B0604020202020204" pitchFamily="34" charset="0"/>
              </a:rPr>
              <a:t>Garg &amp; Sharma (2018):</a:t>
            </a:r>
            <a:r>
              <a:rPr lang="en-US" altLang="en-US" sz="2100" dirty="0">
                <a:latin typeface="Arial" panose="020B0604020202020204" pitchFamily="34" charset="0"/>
                <a:cs typeface="Arial" panose="020B0604020202020204" pitchFamily="34" charset="0"/>
              </a:rPr>
              <a:t> Developed a role-based web system for application and distribution. Highlights efficiency but misses cloud and backup features.</a:t>
            </a:r>
          </a:p>
          <a:p>
            <a:pPr marL="457200" indent="-457200">
              <a:lnSpc>
                <a:spcPct val="100000"/>
              </a:lnSpc>
              <a:buFont typeface="+mj-lt"/>
              <a:buAutoNum type="arabicPeriod"/>
            </a:pPr>
            <a:r>
              <a:rPr lang="en-US" altLang="en-US" sz="2100" b="1" dirty="0">
                <a:latin typeface="Arial" panose="020B0604020202020204" pitchFamily="34" charset="0"/>
                <a:cs typeface="Arial" panose="020B0604020202020204" pitchFamily="34" charset="0"/>
              </a:rPr>
              <a:t>Ahmad et al. (2018):</a:t>
            </a:r>
            <a:r>
              <a:rPr lang="en-US" altLang="en-US" sz="2100" dirty="0">
                <a:latin typeface="Arial" panose="020B0604020202020204" pitchFamily="34" charset="0"/>
                <a:cs typeface="Arial" panose="020B0604020202020204" pitchFamily="34" charset="0"/>
              </a:rPr>
              <a:t> Cloud-based system enhancing scalability and remote access with automated notifications. Lacks comparative analysis with traditional systems.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8</a:t>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6090"/>
            <a:ext cx="10515600" cy="5711190"/>
          </a:xfrm>
        </p:spPr>
        <p:txBody>
          <a:bodyPr/>
          <a:lstStyle/>
          <a:p>
            <a:pPr marL="457200" indent="-457200">
              <a:buFont typeface="+mj-lt"/>
              <a:buAutoNum type="arabicPeriod"/>
            </a:pPr>
            <a:r>
              <a:rPr lang="en-US" altLang="en-US" sz="2000" b="1"/>
              <a:t>Hossain et al. (2017): </a:t>
            </a:r>
            <a:r>
              <a:rPr lang="en-US" altLang="en-US" sz="2000"/>
              <a:t>Simplified web-based solution improving usability and reducing manual tasks. Does not address security features like encryption or RBAC.</a:t>
            </a:r>
          </a:p>
          <a:p>
            <a:pPr marL="457200" indent="-457200">
              <a:buFont typeface="+mj-lt"/>
              <a:buAutoNum type="arabicPeriod"/>
            </a:pPr>
            <a:endParaRPr lang="en-US" altLang="en-US" sz="2000"/>
          </a:p>
          <a:p>
            <a:pPr marL="457200" indent="-457200">
              <a:buFont typeface="+mj-lt"/>
              <a:buAutoNum type="arabicPeriod"/>
            </a:pPr>
            <a:r>
              <a:rPr lang="en-US" altLang="en-US" sz="2000" b="1"/>
              <a:t>Smith &amp; Brown (2019):</a:t>
            </a:r>
            <a:r>
              <a:rPr lang="en-US" altLang="en-US" sz="2000"/>
              <a:t> Automates the end-to-end workflow through a web portal. Enhances processing but omits backend and ERP integration details.</a:t>
            </a:r>
          </a:p>
          <a:p>
            <a:pPr marL="457200" indent="-457200">
              <a:buFont typeface="+mj-lt"/>
              <a:buAutoNum type="arabicPeriod"/>
            </a:pPr>
            <a:endParaRPr lang="en-US" altLang="en-US" sz="2000"/>
          </a:p>
          <a:p>
            <a:pPr marL="457200" indent="-457200">
              <a:buFont typeface="+mj-lt"/>
              <a:buAutoNum type="arabicPeriod"/>
            </a:pPr>
            <a:r>
              <a:rPr lang="en-US" altLang="en-US" sz="2000" b="1"/>
              <a:t>Jain &amp; Singh (2017): </a:t>
            </a:r>
            <a:r>
              <a:rPr lang="en-US" altLang="en-US" sz="2000"/>
              <a:t>Examines cloud deployment benefits such as reliability and backup. Lacks deep performance evaluation.</a:t>
            </a:r>
          </a:p>
          <a:p>
            <a:pPr marL="457200" indent="-457200">
              <a:buFont typeface="+mj-lt"/>
              <a:buAutoNum type="arabicPeriod"/>
            </a:pPr>
            <a:endParaRPr lang="en-US" altLang="en-US" sz="2000"/>
          </a:p>
          <a:p>
            <a:pPr marL="457200" indent="-457200">
              <a:buFont typeface="+mj-lt"/>
              <a:buAutoNum type="arabicPeriod"/>
            </a:pPr>
            <a:r>
              <a:rPr lang="en-US" altLang="en-US" sz="2000" b="1"/>
              <a:t>Kaur &amp; Singh (2017):</a:t>
            </a:r>
            <a:r>
              <a:rPr lang="en-US" altLang="en-US" sz="2000"/>
              <a:t> Built a PHP-MySQL system for application tracking using open-source tools. Cost-effective but limited on scalability and security.</a:t>
            </a:r>
          </a:p>
          <a:p>
            <a:pPr marL="457200" indent="-457200">
              <a:buFont typeface="+mj-lt"/>
              <a:buAutoNum type="arabicPeriod"/>
            </a:pPr>
            <a:endParaRPr lang="en-US" altLang="en-US" sz="2000"/>
          </a:p>
          <a:p>
            <a:pPr marL="457200" indent="-457200">
              <a:buFont typeface="+mj-lt"/>
              <a:buAutoNum type="arabicPeriod"/>
            </a:pPr>
            <a:r>
              <a:rPr lang="en-US" altLang="en-US" sz="2000" b="1"/>
              <a:t>Ali &amp; Khan (2019):</a:t>
            </a:r>
            <a:r>
              <a:rPr lang="en-US" altLang="en-US" sz="2000"/>
              <a:t> Introduced a mobile app for scholarship management with notifications and scanning. Strong on accessibility, weak on backend design.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9</a:t>
            </a:fld>
            <a:endParaRPr lang="en-US" altLang="en-US"/>
          </a:p>
        </p:txBody>
      </p:sp>
    </p:spTree>
  </p:cSld>
  <p:clrMapOvr>
    <a:masterClrMapping/>
  </p:clrMapOvr>
  <p:transition spd="slow">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430*180"/>
  <p:tag name="TABLE_ENDDRAG_RECT" val="38*133*430*18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1689</Words>
  <Application>Microsoft Office PowerPoint</Application>
  <PresentationFormat>Widescreen</PresentationFormat>
  <Paragraphs>190</Paragraphs>
  <Slides>29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Working domain or the technology</vt:lpstr>
      <vt:lpstr>   Key Challenges &amp; Issues  </vt:lpstr>
      <vt:lpstr>Objectives of the Work </vt:lpstr>
      <vt:lpstr>PowerPoint Presentation</vt:lpstr>
      <vt:lpstr>Literature Review</vt:lpstr>
      <vt:lpstr>PowerPoint Presentation</vt:lpstr>
      <vt:lpstr>Proposed System </vt:lpstr>
      <vt:lpstr>PowerPoint Presentation</vt:lpstr>
      <vt:lpstr>PowerPoint Presentation</vt:lpstr>
      <vt:lpstr>System Design And Implementation</vt:lpstr>
      <vt:lpstr>PowerPoint Presentation</vt:lpstr>
      <vt:lpstr>Advantages of Proposed System/Work</vt:lpstr>
      <vt:lpstr>Internship Road Map</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Mohammed Nihal</cp:lastModifiedBy>
  <cp:revision>920</cp:revision>
  <cp:lastPrinted>2018-07-24T06:37:00Z</cp:lastPrinted>
  <dcterms:created xsi:type="dcterms:W3CDTF">2018-06-07T04:06:00Z</dcterms:created>
  <dcterms:modified xsi:type="dcterms:W3CDTF">2025-05-21T06:44:59Z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d8d018-c9e1-4fc0-8312-d88e53c0ba38_Enabled">
    <vt:lpwstr>true</vt:lpwstr>
  </property>
  <property fmtid="{D5CDD505-2E9C-101B-9397-08002B2CF9AE}" pid="3" name="MSIP_Label_7dd8d018-c9e1-4fc0-8312-d88e53c0ba38_SetDate">
    <vt:lpwstr>2025-02-20T05:52:44Z</vt:lpwstr>
  </property>
  <property fmtid="{D5CDD505-2E9C-101B-9397-08002B2CF9AE}" pid="4" name="MSIP_Label_7dd8d018-c9e1-4fc0-8312-d88e53c0ba38_Method">
    <vt:lpwstr>Privileged</vt:lpwstr>
  </property>
  <property fmtid="{D5CDD505-2E9C-101B-9397-08002B2CF9AE}" pid="5" name="MSIP_Label_7dd8d018-c9e1-4fc0-8312-d88e53c0ba38_Name">
    <vt:lpwstr>Internal - General</vt:lpwstr>
  </property>
  <property fmtid="{D5CDD505-2E9C-101B-9397-08002B2CF9AE}" pid="6" name="MSIP_Label_7dd8d018-c9e1-4fc0-8312-d88e53c0ba38_SiteId">
    <vt:lpwstr>a0424ab4-6c17-4615-99fe-ec15cd70614f</vt:lpwstr>
  </property>
  <property fmtid="{D5CDD505-2E9C-101B-9397-08002B2CF9AE}" pid="7" name="MSIP_Label_7dd8d018-c9e1-4fc0-8312-d88e53c0ba38_ActionId">
    <vt:lpwstr>bd609405-8c67-4e92-a5ce-d4a8ef2d3b46</vt:lpwstr>
  </property>
  <property fmtid="{D5CDD505-2E9C-101B-9397-08002B2CF9AE}" pid="8" name="MSIP_Label_7dd8d018-c9e1-4fc0-8312-d88e53c0ba38_ContentBits">
    <vt:lpwstr>0</vt:lpwstr>
  </property>
  <property fmtid="{D5CDD505-2E9C-101B-9397-08002B2CF9AE}" pid="9" name="MSIP_Label_7dd8d018-c9e1-4fc0-8312-d88e53c0ba38_Tag">
    <vt:lpwstr>10, 0, 1, 1</vt:lpwstr>
  </property>
  <property fmtid="{D5CDD505-2E9C-101B-9397-08002B2CF9AE}" pid="10" name="ICV">
    <vt:lpwstr>3C1ABB7423A045CCA909CC9674D24360_13</vt:lpwstr>
  </property>
  <property fmtid="{D5CDD505-2E9C-101B-9397-08002B2CF9AE}" pid="11" name="KSOProductBuildVer">
    <vt:lpwstr>1033-12.2.0.21179</vt:lpwstr>
  </property>
</Properties>
</file>