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19"/>
  </p:notesMasterIdLst>
  <p:sldIdLst>
    <p:sldId id="431" r:id="rId2"/>
    <p:sldId id="442" r:id="rId3"/>
    <p:sldId id="441" r:id="rId4"/>
    <p:sldId id="432" r:id="rId5"/>
    <p:sldId id="443" r:id="rId6"/>
    <p:sldId id="444" r:id="rId7"/>
    <p:sldId id="384" r:id="rId8"/>
    <p:sldId id="440" r:id="rId9"/>
    <p:sldId id="386" r:id="rId10"/>
    <p:sldId id="433" r:id="rId11"/>
    <p:sldId id="439" r:id="rId12"/>
    <p:sldId id="365" r:id="rId13"/>
    <p:sldId id="445" r:id="rId14"/>
    <p:sldId id="397" r:id="rId15"/>
    <p:sldId id="435" r:id="rId16"/>
    <p:sldId id="437" r:id="rId17"/>
    <p:sldId id="438" r:id="rId18"/>
  </p:sldIdLst>
  <p:sldSz cx="93614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0B5ED7"/>
    <a:srgbClr val="A50021"/>
    <a:srgbClr val="CC3300"/>
    <a:srgbClr val="073C8B"/>
    <a:srgbClr val="EBEBBD"/>
    <a:srgbClr val="FF66FF"/>
    <a:srgbClr val="FFFFFF"/>
    <a:srgbClr val="FFFF99"/>
    <a:srgbClr val="24A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66" autoAdjust="0"/>
    <p:restoredTop sz="94660"/>
  </p:normalViewPr>
  <p:slideViewPr>
    <p:cSldViewPr snapToGrid="0">
      <p:cViewPr varScale="1">
        <p:scale>
          <a:sx n="83" d="100"/>
          <a:sy n="83" d="100"/>
        </p:scale>
        <p:origin x="1666" y="77"/>
      </p:cViewPr>
      <p:guideLst>
        <p:guide orient="horz" pos="216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655F7-5B43-48DE-B90D-FF112E35D0D6}" type="datetimeFigureOut">
              <a:rPr lang="en-IN" smtClean="0"/>
              <a:t>19-02-2024</a:t>
            </a:fld>
            <a:endParaRPr lang="en-IN"/>
          </a:p>
        </p:txBody>
      </p:sp>
      <p:sp>
        <p:nvSpPr>
          <p:cNvPr id="4" name="Slide Image Placeholder 3"/>
          <p:cNvSpPr>
            <a:spLocks noGrp="1" noRot="1" noChangeAspect="1"/>
          </p:cNvSpPr>
          <p:nvPr>
            <p:ph type="sldImg" idx="2"/>
          </p:nvPr>
        </p:nvSpPr>
        <p:spPr>
          <a:xfrm>
            <a:off x="1089025" y="685800"/>
            <a:ext cx="4679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AF584-D3C0-436B-BF5E-FEAE55BF154B}" type="slidenum">
              <a:rPr lang="en-IN" smtClean="0"/>
              <a:t>‹#›</a:t>
            </a:fld>
            <a:endParaRPr lang="en-IN"/>
          </a:p>
        </p:txBody>
      </p:sp>
    </p:spTree>
    <p:extLst>
      <p:ext uri="{BB962C8B-B14F-4D97-AF65-F5344CB8AC3E}">
        <p14:creationId xmlns:p14="http://schemas.microsoft.com/office/powerpoint/2010/main" val="306061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70186" y="1122363"/>
            <a:ext cx="7021116" cy="2387600"/>
          </a:xfrm>
        </p:spPr>
        <p:txBody>
          <a:bodyPr anchor="b"/>
          <a:lstStyle>
            <a:lvl1pPr algn="ctr">
              <a:defRPr sz="4607"/>
            </a:lvl1pPr>
          </a:lstStyle>
          <a:p>
            <a:r>
              <a:rPr lang="en-US"/>
              <a:t>Click to edit Master title style</a:t>
            </a:r>
          </a:p>
        </p:txBody>
      </p:sp>
      <p:sp>
        <p:nvSpPr>
          <p:cNvPr id="3" name="Subtitle 2"/>
          <p:cNvSpPr>
            <a:spLocks noGrp="1"/>
          </p:cNvSpPr>
          <p:nvPr>
            <p:ph type="subTitle" idx="1"/>
          </p:nvPr>
        </p:nvSpPr>
        <p:spPr>
          <a:xfrm>
            <a:off x="1170186" y="3602038"/>
            <a:ext cx="7021116" cy="1655762"/>
          </a:xfrm>
        </p:spPr>
        <p:txBody>
          <a:bodyPr/>
          <a:lstStyle>
            <a:lvl1pPr marL="0" indent="0" algn="ctr">
              <a:buNone/>
              <a:defRPr sz="1843"/>
            </a:lvl1pPr>
            <a:lvl2pPr marL="351038" indent="0" algn="ctr">
              <a:buNone/>
              <a:defRPr sz="1536"/>
            </a:lvl2pPr>
            <a:lvl3pPr marL="702076" indent="0" algn="ctr">
              <a:buNone/>
              <a:defRPr sz="1382"/>
            </a:lvl3pPr>
            <a:lvl4pPr marL="1053114" indent="0" algn="ctr">
              <a:buNone/>
              <a:defRPr sz="1228"/>
            </a:lvl4pPr>
            <a:lvl5pPr marL="1404153" indent="0" algn="ctr">
              <a:buNone/>
              <a:defRPr sz="1228"/>
            </a:lvl5pPr>
            <a:lvl6pPr marL="1755191" indent="0" algn="ctr">
              <a:buNone/>
              <a:defRPr sz="1228"/>
            </a:lvl6pPr>
            <a:lvl7pPr marL="2106229" indent="0" algn="ctr">
              <a:buNone/>
              <a:defRPr sz="1228"/>
            </a:lvl7pPr>
            <a:lvl8pPr marL="2457267" indent="0" algn="ctr">
              <a:buNone/>
              <a:defRPr sz="1228"/>
            </a:lvl8pPr>
            <a:lvl9pPr marL="2808305" indent="0" algn="ctr">
              <a:buNone/>
              <a:defRPr sz="1228"/>
            </a:lvl9pPr>
          </a:lstStyle>
          <a:p>
            <a:r>
              <a:rPr lang="en-US"/>
              <a:t>Click to edit Master subtitle style</a:t>
            </a:r>
          </a:p>
        </p:txBody>
      </p:sp>
      <p:sp>
        <p:nvSpPr>
          <p:cNvPr id="4" name="Date Placeholder 3"/>
          <p:cNvSpPr>
            <a:spLocks noGrp="1"/>
          </p:cNvSpPr>
          <p:nvPr>
            <p:ph type="dt" sz="half" idx="10"/>
          </p:nvPr>
        </p:nvSpPr>
        <p:spPr/>
        <p:txBody>
          <a:bodyPr/>
          <a:lstStyle/>
          <a:p>
            <a:r>
              <a:rPr lang="en-US">
                <a:solidFill>
                  <a:srgbClr val="DBF5F9">
                    <a:shade val="90000"/>
                  </a:srgbClr>
                </a:solidFill>
              </a:rPr>
              <a:t>CS 40003: Data Analytics</a:t>
            </a:r>
            <a:endParaRPr lang="en-IN">
              <a:solidFill>
                <a:srgbClr val="DBF5F9">
                  <a:shade val="90000"/>
                </a:srgbClr>
              </a:solidFill>
            </a:endParaRPr>
          </a:p>
        </p:txBody>
      </p:sp>
      <p:sp>
        <p:nvSpPr>
          <p:cNvPr id="5" name="Footer Placeholder 4"/>
          <p:cNvSpPr>
            <a:spLocks noGrp="1"/>
          </p:cNvSpPr>
          <p:nvPr>
            <p:ph type="ftr" sz="quarter" idx="11"/>
          </p:nvPr>
        </p:nvSpPr>
        <p:spPr/>
        <p:txBody>
          <a:bodyPr/>
          <a:lstStyle/>
          <a:p>
            <a:endParaRPr lang="en-IN">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04620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245270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9315" y="365125"/>
            <a:ext cx="2018571"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3602" y="365125"/>
            <a:ext cx="593869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11"/>
          </p:nvPr>
        </p:nvSpPr>
        <p:spPr/>
        <p:txBody>
          <a:bodyPr/>
          <a:lstStyle/>
          <a:p>
            <a:endParaRPr lang="en-IN">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5665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solidFill>
                  <a:srgbClr val="04617B">
                    <a:shade val="90000"/>
                  </a:srgbClr>
                </a:solidFill>
              </a:rPr>
              <a:t>CS 40003: Data Analytics</a:t>
            </a:r>
            <a:endParaRPr lang="en-IN" dirty="0">
              <a:solidFill>
                <a:srgbClr val="04617B">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dirty="0">
              <a:solidFill>
                <a:srgbClr val="04617B">
                  <a:shade val="90000"/>
                </a:srgbClr>
              </a:solidFill>
            </a:endParaRPr>
          </a:p>
        </p:txBody>
      </p:sp>
    </p:spTree>
    <p:extLst>
      <p:ext uri="{BB962C8B-B14F-4D97-AF65-F5344CB8AC3E}">
        <p14:creationId xmlns:p14="http://schemas.microsoft.com/office/powerpoint/2010/main" val="794702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8727" y="1709739"/>
            <a:ext cx="8074283" cy="2852737"/>
          </a:xfrm>
        </p:spPr>
        <p:txBody>
          <a:bodyPr anchor="b"/>
          <a:lstStyle>
            <a:lvl1pPr>
              <a:defRPr sz="4607"/>
            </a:lvl1pPr>
          </a:lstStyle>
          <a:p>
            <a:r>
              <a:rPr lang="en-US"/>
              <a:t>Click to edit Master title style</a:t>
            </a:r>
          </a:p>
        </p:txBody>
      </p:sp>
      <p:sp>
        <p:nvSpPr>
          <p:cNvPr id="3" name="Text Placeholder 2"/>
          <p:cNvSpPr>
            <a:spLocks noGrp="1"/>
          </p:cNvSpPr>
          <p:nvPr>
            <p:ph type="body" idx="1"/>
          </p:nvPr>
        </p:nvSpPr>
        <p:spPr>
          <a:xfrm>
            <a:off x="638727" y="4589464"/>
            <a:ext cx="8074283" cy="1500187"/>
          </a:xfrm>
        </p:spPr>
        <p:txBody>
          <a:bodyPr/>
          <a:lstStyle>
            <a:lvl1pPr marL="0" indent="0">
              <a:buNone/>
              <a:defRPr sz="1843">
                <a:solidFill>
                  <a:schemeClr val="tx1">
                    <a:tint val="75000"/>
                  </a:schemeClr>
                </a:solidFill>
              </a:defRPr>
            </a:lvl1pPr>
            <a:lvl2pPr marL="351038" indent="0">
              <a:buNone/>
              <a:defRPr sz="1536">
                <a:solidFill>
                  <a:schemeClr val="tx1">
                    <a:tint val="75000"/>
                  </a:schemeClr>
                </a:solidFill>
              </a:defRPr>
            </a:lvl2pPr>
            <a:lvl3pPr marL="702076" indent="0">
              <a:buNone/>
              <a:defRPr sz="1382">
                <a:solidFill>
                  <a:schemeClr val="tx1">
                    <a:tint val="75000"/>
                  </a:schemeClr>
                </a:solidFill>
              </a:defRPr>
            </a:lvl3pPr>
            <a:lvl4pPr marL="1053114" indent="0">
              <a:buNone/>
              <a:defRPr sz="1228">
                <a:solidFill>
                  <a:schemeClr val="tx1">
                    <a:tint val="75000"/>
                  </a:schemeClr>
                </a:solidFill>
              </a:defRPr>
            </a:lvl4pPr>
            <a:lvl5pPr marL="1404153" indent="0">
              <a:buNone/>
              <a:defRPr sz="1228">
                <a:solidFill>
                  <a:schemeClr val="tx1">
                    <a:tint val="75000"/>
                  </a:schemeClr>
                </a:solidFill>
              </a:defRPr>
            </a:lvl5pPr>
            <a:lvl6pPr marL="1755191" indent="0">
              <a:buNone/>
              <a:defRPr sz="1228">
                <a:solidFill>
                  <a:schemeClr val="tx1">
                    <a:tint val="75000"/>
                  </a:schemeClr>
                </a:solidFill>
              </a:defRPr>
            </a:lvl6pPr>
            <a:lvl7pPr marL="2106229" indent="0">
              <a:buNone/>
              <a:defRPr sz="1228">
                <a:solidFill>
                  <a:schemeClr val="tx1">
                    <a:tint val="75000"/>
                  </a:schemeClr>
                </a:solidFill>
              </a:defRPr>
            </a:lvl7pPr>
            <a:lvl8pPr marL="2457267" indent="0">
              <a:buNone/>
              <a:defRPr sz="1228">
                <a:solidFill>
                  <a:schemeClr val="tx1">
                    <a:tint val="75000"/>
                  </a:schemeClr>
                </a:solidFill>
              </a:defRPr>
            </a:lvl8pPr>
            <a:lvl9pPr marL="2808305" indent="0">
              <a:buNone/>
              <a:defRPr sz="122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solidFill>
                  <a:srgbClr val="DBF5F9">
                    <a:shade val="90000"/>
                  </a:srgbClr>
                </a:solidFill>
              </a:rPr>
              <a:t>CS 40003: Data Analytics</a:t>
            </a:r>
            <a:endParaRPr lang="en-IN" dirty="0">
              <a:solidFill>
                <a:srgbClr val="DBF5F9">
                  <a:shade val="90000"/>
                </a:srgbClr>
              </a:solidFill>
            </a:endParaRPr>
          </a:p>
        </p:txBody>
      </p:sp>
      <p:sp>
        <p:nvSpPr>
          <p:cNvPr id="5" name="Footer Placeholder 4"/>
          <p:cNvSpPr>
            <a:spLocks noGrp="1"/>
          </p:cNvSpPr>
          <p:nvPr>
            <p:ph type="ftr" sz="quarter" idx="11"/>
          </p:nvPr>
        </p:nvSpPr>
        <p:spPr/>
        <p:txBody>
          <a:bodyPr/>
          <a:lstStyle/>
          <a:p>
            <a:pPr algn="ctr"/>
            <a:endParaRPr lang="en-IN"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DBF5F9">
                    <a:shade val="90000"/>
                  </a:srgbClr>
                </a:solidFill>
              </a:rPr>
              <a:pPr/>
              <a:t>‹#›</a:t>
            </a:fld>
            <a:endParaRPr lang="en-IN">
              <a:solidFill>
                <a:srgbClr val="DBF5F9">
                  <a:shade val="90000"/>
                </a:srgbClr>
              </a:solidFill>
            </a:endParaRPr>
          </a:p>
        </p:txBody>
      </p:sp>
    </p:spTree>
    <p:extLst>
      <p:ext uri="{BB962C8B-B14F-4D97-AF65-F5344CB8AC3E}">
        <p14:creationId xmlns:p14="http://schemas.microsoft.com/office/powerpoint/2010/main" val="2978861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3603"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39254" y="1825625"/>
            <a:ext cx="3978632"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998109123"/>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822" y="365126"/>
            <a:ext cx="8074283" cy="1325563"/>
          </a:xfrm>
        </p:spPr>
        <p:txBody>
          <a:bodyPr/>
          <a:lstStyle/>
          <a:p>
            <a:r>
              <a:rPr lang="en-US"/>
              <a:t>Click to edit Master title style</a:t>
            </a:r>
          </a:p>
        </p:txBody>
      </p:sp>
      <p:sp>
        <p:nvSpPr>
          <p:cNvPr id="3" name="Text Placeholder 2"/>
          <p:cNvSpPr>
            <a:spLocks noGrp="1"/>
          </p:cNvSpPr>
          <p:nvPr>
            <p:ph type="body" idx="1"/>
          </p:nvPr>
        </p:nvSpPr>
        <p:spPr>
          <a:xfrm>
            <a:off x="644822" y="1681163"/>
            <a:ext cx="3960348"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4" name="Content Placeholder 3"/>
          <p:cNvSpPr>
            <a:spLocks noGrp="1"/>
          </p:cNvSpPr>
          <p:nvPr>
            <p:ph sz="half" idx="2"/>
          </p:nvPr>
        </p:nvSpPr>
        <p:spPr>
          <a:xfrm>
            <a:off x="644822" y="2505075"/>
            <a:ext cx="39603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39253" y="1681163"/>
            <a:ext cx="3979852" cy="823912"/>
          </a:xfrm>
        </p:spPr>
        <p:txBody>
          <a:bodyPr anchor="b"/>
          <a:lstStyle>
            <a:lvl1pPr marL="0" indent="0">
              <a:buNone/>
              <a:defRPr sz="1843" b="1"/>
            </a:lvl1pPr>
            <a:lvl2pPr marL="351038" indent="0">
              <a:buNone/>
              <a:defRPr sz="1536" b="1"/>
            </a:lvl2pPr>
            <a:lvl3pPr marL="702076" indent="0">
              <a:buNone/>
              <a:defRPr sz="1382" b="1"/>
            </a:lvl3pPr>
            <a:lvl4pPr marL="1053114" indent="0">
              <a:buNone/>
              <a:defRPr sz="1228" b="1"/>
            </a:lvl4pPr>
            <a:lvl5pPr marL="1404153" indent="0">
              <a:buNone/>
              <a:defRPr sz="1228" b="1"/>
            </a:lvl5pPr>
            <a:lvl6pPr marL="1755191" indent="0">
              <a:buNone/>
              <a:defRPr sz="1228" b="1"/>
            </a:lvl6pPr>
            <a:lvl7pPr marL="2106229" indent="0">
              <a:buNone/>
              <a:defRPr sz="1228" b="1"/>
            </a:lvl7pPr>
            <a:lvl8pPr marL="2457267" indent="0">
              <a:buNone/>
              <a:defRPr sz="1228" b="1"/>
            </a:lvl8pPr>
            <a:lvl9pPr marL="2808305" indent="0">
              <a:buNone/>
              <a:defRPr sz="1228" b="1"/>
            </a:lvl9pPr>
          </a:lstStyle>
          <a:p>
            <a:pPr lvl="0"/>
            <a:r>
              <a:rPr lang="en-US"/>
              <a:t>Edit Master text styles</a:t>
            </a:r>
          </a:p>
        </p:txBody>
      </p:sp>
      <p:sp>
        <p:nvSpPr>
          <p:cNvPr id="6" name="Content Placeholder 5"/>
          <p:cNvSpPr>
            <a:spLocks noGrp="1"/>
          </p:cNvSpPr>
          <p:nvPr>
            <p:ph sz="quarter" idx="4"/>
          </p:nvPr>
        </p:nvSpPr>
        <p:spPr>
          <a:xfrm>
            <a:off x="4739253" y="2505075"/>
            <a:ext cx="397985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8" name="Footer Placeholder 7"/>
          <p:cNvSpPr>
            <a:spLocks noGrp="1"/>
          </p:cNvSpPr>
          <p:nvPr>
            <p:ph type="ftr" sz="quarter" idx="11"/>
          </p:nvPr>
        </p:nvSpPr>
        <p:spPr/>
        <p:txBody>
          <a:bodyPr/>
          <a:lstStyle/>
          <a:p>
            <a:endParaRPr lang="en-IN">
              <a:solidFill>
                <a:srgbClr val="04617B">
                  <a:shade val="90000"/>
                </a:srgbClr>
              </a:solidFill>
            </a:endParaRPr>
          </a:p>
        </p:txBody>
      </p:sp>
      <p:sp>
        <p:nvSpPr>
          <p:cNvPr id="9" name="Slide Number Placeholder 8"/>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42003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4" name="Footer Placeholder 3"/>
          <p:cNvSpPr>
            <a:spLocks noGrp="1"/>
          </p:cNvSpPr>
          <p:nvPr>
            <p:ph type="ftr" sz="quarter" idx="11"/>
          </p:nvPr>
        </p:nvSpPr>
        <p:spPr/>
        <p:txBody>
          <a:bodyPr/>
          <a:lstStyle/>
          <a:p>
            <a:endParaRPr lang="en-IN">
              <a:solidFill>
                <a:srgbClr val="04617B">
                  <a:shade val="90000"/>
                </a:srgbClr>
              </a:solidFill>
            </a:endParaRP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332796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3" name="Footer Placeholder 2"/>
          <p:cNvSpPr>
            <a:spLocks noGrp="1"/>
          </p:cNvSpPr>
          <p:nvPr>
            <p:ph type="ftr" sz="quarter" idx="11"/>
          </p:nvPr>
        </p:nvSpPr>
        <p:spPr/>
        <p:txBody>
          <a:bodyPr/>
          <a:lstStyle/>
          <a:p>
            <a:endParaRPr lang="en-IN">
              <a:solidFill>
                <a:srgbClr val="04617B">
                  <a:shade val="90000"/>
                </a:srgbClr>
              </a:solidFill>
            </a:endParaRPr>
          </a:p>
        </p:txBody>
      </p:sp>
      <p:sp>
        <p:nvSpPr>
          <p:cNvPr id="4" name="Slide Number Placeholder 3"/>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14739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Content Placeholder 2"/>
          <p:cNvSpPr>
            <a:spLocks noGrp="1"/>
          </p:cNvSpPr>
          <p:nvPr>
            <p:ph idx="1"/>
          </p:nvPr>
        </p:nvSpPr>
        <p:spPr>
          <a:xfrm>
            <a:off x="3979852" y="987426"/>
            <a:ext cx="4739253" cy="4873625"/>
          </a:xfrm>
        </p:spPr>
        <p:txBody>
          <a:bodyPr/>
          <a:lstStyle>
            <a:lvl1pPr>
              <a:defRPr sz="2457"/>
            </a:lvl1pPr>
            <a:lvl2pPr>
              <a:defRPr sz="2150"/>
            </a:lvl2pPr>
            <a:lvl3pPr>
              <a:defRPr sz="1843"/>
            </a:lvl3pPr>
            <a:lvl4pPr>
              <a:defRPr sz="1536"/>
            </a:lvl4pPr>
            <a:lvl5pPr>
              <a:defRPr sz="1536"/>
            </a:lvl5pPr>
            <a:lvl6pPr>
              <a:defRPr sz="1536"/>
            </a:lvl6pPr>
            <a:lvl7pPr>
              <a:defRPr sz="1536"/>
            </a:lvl7pPr>
            <a:lvl8pPr>
              <a:defRPr sz="1536"/>
            </a:lvl8pPr>
            <a:lvl9pPr>
              <a:defRPr sz="15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89148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822" y="457200"/>
            <a:ext cx="3019323" cy="1600200"/>
          </a:xfrm>
        </p:spPr>
        <p:txBody>
          <a:bodyPr anchor="b"/>
          <a:lstStyle>
            <a:lvl1pPr>
              <a:defRPr sz="2457"/>
            </a:lvl1pPr>
          </a:lstStyle>
          <a:p>
            <a:r>
              <a:rPr lang="en-US"/>
              <a:t>Click to edit Master title style</a:t>
            </a:r>
          </a:p>
        </p:txBody>
      </p:sp>
      <p:sp>
        <p:nvSpPr>
          <p:cNvPr id="3" name="Picture Placeholder 2"/>
          <p:cNvSpPr>
            <a:spLocks noGrp="1"/>
          </p:cNvSpPr>
          <p:nvPr>
            <p:ph type="pic" idx="1"/>
          </p:nvPr>
        </p:nvSpPr>
        <p:spPr>
          <a:xfrm>
            <a:off x="3979852" y="987426"/>
            <a:ext cx="4739253" cy="4873625"/>
          </a:xfrm>
        </p:spPr>
        <p:txBody>
          <a:bodyPr/>
          <a:lstStyle>
            <a:lvl1pPr marL="0" indent="0">
              <a:buNone/>
              <a:defRPr sz="2457"/>
            </a:lvl1pPr>
            <a:lvl2pPr marL="351038" indent="0">
              <a:buNone/>
              <a:defRPr sz="2150"/>
            </a:lvl2pPr>
            <a:lvl3pPr marL="702076" indent="0">
              <a:buNone/>
              <a:defRPr sz="1843"/>
            </a:lvl3pPr>
            <a:lvl4pPr marL="1053114" indent="0">
              <a:buNone/>
              <a:defRPr sz="1536"/>
            </a:lvl4pPr>
            <a:lvl5pPr marL="1404153" indent="0">
              <a:buNone/>
              <a:defRPr sz="1536"/>
            </a:lvl5pPr>
            <a:lvl6pPr marL="1755191" indent="0">
              <a:buNone/>
              <a:defRPr sz="1536"/>
            </a:lvl6pPr>
            <a:lvl7pPr marL="2106229" indent="0">
              <a:buNone/>
              <a:defRPr sz="1536"/>
            </a:lvl7pPr>
            <a:lvl8pPr marL="2457267" indent="0">
              <a:buNone/>
              <a:defRPr sz="1536"/>
            </a:lvl8pPr>
            <a:lvl9pPr marL="2808305" indent="0">
              <a:buNone/>
              <a:defRPr sz="1536"/>
            </a:lvl9pPr>
          </a:lstStyle>
          <a:p>
            <a:endParaRPr lang="en-US"/>
          </a:p>
        </p:txBody>
      </p:sp>
      <p:sp>
        <p:nvSpPr>
          <p:cNvPr id="4" name="Text Placeholder 3"/>
          <p:cNvSpPr>
            <a:spLocks noGrp="1"/>
          </p:cNvSpPr>
          <p:nvPr>
            <p:ph type="body" sz="half" idx="2"/>
          </p:nvPr>
        </p:nvSpPr>
        <p:spPr>
          <a:xfrm>
            <a:off x="644822" y="2057400"/>
            <a:ext cx="3019323" cy="3811588"/>
          </a:xfrm>
        </p:spPr>
        <p:txBody>
          <a:bodyPr/>
          <a:lstStyle>
            <a:lvl1pPr marL="0" indent="0">
              <a:buNone/>
              <a:defRPr sz="1228"/>
            </a:lvl1pPr>
            <a:lvl2pPr marL="351038" indent="0">
              <a:buNone/>
              <a:defRPr sz="1075"/>
            </a:lvl2pPr>
            <a:lvl3pPr marL="702076" indent="0">
              <a:buNone/>
              <a:defRPr sz="921"/>
            </a:lvl3pPr>
            <a:lvl4pPr marL="1053114" indent="0">
              <a:buNone/>
              <a:defRPr sz="768"/>
            </a:lvl4pPr>
            <a:lvl5pPr marL="1404153" indent="0">
              <a:buNone/>
              <a:defRPr sz="768"/>
            </a:lvl5pPr>
            <a:lvl6pPr marL="1755191" indent="0">
              <a:buNone/>
              <a:defRPr sz="768"/>
            </a:lvl6pPr>
            <a:lvl7pPr marL="2106229" indent="0">
              <a:buNone/>
              <a:defRPr sz="768"/>
            </a:lvl7pPr>
            <a:lvl8pPr marL="2457267" indent="0">
              <a:buNone/>
              <a:defRPr sz="768"/>
            </a:lvl8pPr>
            <a:lvl9pPr marL="2808305" indent="0">
              <a:buNone/>
              <a:defRPr sz="768"/>
            </a:lvl9pPr>
          </a:lstStyle>
          <a:p>
            <a:pPr lvl="0"/>
            <a:r>
              <a:rPr lang="en-US"/>
              <a:t>Edit Master text styles</a:t>
            </a:r>
          </a:p>
        </p:txBody>
      </p:sp>
      <p:sp>
        <p:nvSpPr>
          <p:cNvPr id="5" name="Date Placeholder 4"/>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6" name="Footer Placeholder 5"/>
          <p:cNvSpPr>
            <a:spLocks noGrp="1"/>
          </p:cNvSpPr>
          <p:nvPr>
            <p:ph type="ftr" sz="quarter" idx="11"/>
          </p:nvPr>
        </p:nvSpPr>
        <p:spPr/>
        <p:txBody>
          <a:bodyPr/>
          <a:lstStyle/>
          <a:p>
            <a:endParaRPr lang="en-IN">
              <a:solidFill>
                <a:srgbClr val="04617B">
                  <a:shade val="90000"/>
                </a:srgbClr>
              </a:solidFill>
            </a:endParaRPr>
          </a:p>
        </p:txBody>
      </p:sp>
      <p:sp>
        <p:nvSpPr>
          <p:cNvPr id="7" name="Slide Number Placeholder 6"/>
          <p:cNvSpPr>
            <a:spLocks noGrp="1"/>
          </p:cNvSpPr>
          <p:nvPr>
            <p:ph type="sldNum" sz="quarter" idx="12"/>
          </p:nvPr>
        </p:nvSpPr>
        <p:spPr/>
        <p:txBody>
          <a:body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535136830"/>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603" y="365126"/>
            <a:ext cx="807428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43603" y="1825625"/>
            <a:ext cx="8074283"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3602" y="6356351"/>
            <a:ext cx="2106335" cy="365125"/>
          </a:xfrm>
          <a:prstGeom prst="rect">
            <a:avLst/>
          </a:prstGeom>
        </p:spPr>
        <p:txBody>
          <a:bodyPr vert="horz" lIns="91440" tIns="45720" rIns="91440" bIns="45720" rtlCol="0" anchor="ctr"/>
          <a:lstStyle>
            <a:lvl1pPr algn="l">
              <a:defRPr sz="921">
                <a:solidFill>
                  <a:schemeClr val="tx1">
                    <a:tint val="75000"/>
                  </a:schemeClr>
                </a:solidFill>
              </a:defRPr>
            </a:lvl1pPr>
          </a:lstStyle>
          <a:p>
            <a:r>
              <a:rPr lang="en-US">
                <a:solidFill>
                  <a:srgbClr val="04617B">
                    <a:shade val="90000"/>
                  </a:srgbClr>
                </a:solidFill>
              </a:rPr>
              <a:t>CS 40003: Data Analytics</a:t>
            </a:r>
            <a:endParaRPr lang="en-IN">
              <a:solidFill>
                <a:srgbClr val="04617B">
                  <a:shade val="90000"/>
                </a:srgbClr>
              </a:solidFill>
            </a:endParaRPr>
          </a:p>
        </p:txBody>
      </p:sp>
      <p:sp>
        <p:nvSpPr>
          <p:cNvPr id="5" name="Footer Placeholder 4"/>
          <p:cNvSpPr>
            <a:spLocks noGrp="1"/>
          </p:cNvSpPr>
          <p:nvPr>
            <p:ph type="ftr" sz="quarter" idx="3"/>
          </p:nvPr>
        </p:nvSpPr>
        <p:spPr>
          <a:xfrm>
            <a:off x="3100993" y="6356351"/>
            <a:ext cx="3159502" cy="365125"/>
          </a:xfrm>
          <a:prstGeom prst="rect">
            <a:avLst/>
          </a:prstGeom>
        </p:spPr>
        <p:txBody>
          <a:bodyPr vert="horz" lIns="91440" tIns="45720" rIns="91440" bIns="45720" rtlCol="0" anchor="ctr"/>
          <a:lstStyle>
            <a:lvl1pPr algn="ctr">
              <a:defRPr sz="921">
                <a:solidFill>
                  <a:schemeClr val="tx1">
                    <a:tint val="75000"/>
                  </a:schemeClr>
                </a:solidFill>
              </a:defRPr>
            </a:lvl1pPr>
          </a:lstStyle>
          <a:p>
            <a:endParaRPr lang="en-IN">
              <a:solidFill>
                <a:srgbClr val="04617B">
                  <a:shade val="90000"/>
                </a:srgbClr>
              </a:solidFill>
            </a:endParaRPr>
          </a:p>
        </p:txBody>
      </p:sp>
      <p:sp>
        <p:nvSpPr>
          <p:cNvPr id="6" name="Slide Number Placeholder 5"/>
          <p:cNvSpPr>
            <a:spLocks noGrp="1"/>
          </p:cNvSpPr>
          <p:nvPr>
            <p:ph type="sldNum" sz="quarter" idx="4"/>
          </p:nvPr>
        </p:nvSpPr>
        <p:spPr>
          <a:xfrm>
            <a:off x="6611551" y="6356351"/>
            <a:ext cx="2106335" cy="365125"/>
          </a:xfrm>
          <a:prstGeom prst="rect">
            <a:avLst/>
          </a:prstGeom>
        </p:spPr>
        <p:txBody>
          <a:bodyPr vert="horz" lIns="91440" tIns="45720" rIns="91440" bIns="45720" rtlCol="0" anchor="ctr"/>
          <a:lstStyle>
            <a:lvl1pPr algn="r">
              <a:defRPr sz="921">
                <a:solidFill>
                  <a:schemeClr val="tx1">
                    <a:tint val="75000"/>
                  </a:schemeClr>
                </a:solidFill>
              </a:defRPr>
            </a:lvl1pPr>
          </a:lstStyle>
          <a:p>
            <a:fld id="{E2D238DB-7230-45D0-89A2-1890D4DEDBDF}" type="slidenum">
              <a:rPr lang="en-IN" smtClean="0">
                <a:solidFill>
                  <a:srgbClr val="04617B">
                    <a:shade val="90000"/>
                  </a:srgbClr>
                </a:solidFill>
              </a:rPr>
              <a:pPr/>
              <a:t>‹#›</a:t>
            </a:fld>
            <a:endParaRPr lang="en-IN">
              <a:solidFill>
                <a:srgbClr val="04617B">
                  <a:shade val="90000"/>
                </a:srgbClr>
              </a:solidFill>
            </a:endParaRPr>
          </a:p>
        </p:txBody>
      </p:sp>
    </p:spTree>
    <p:extLst>
      <p:ext uri="{BB962C8B-B14F-4D97-AF65-F5344CB8AC3E}">
        <p14:creationId xmlns:p14="http://schemas.microsoft.com/office/powerpoint/2010/main" val="205754112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p:txStyles>
    <p:titleStyle>
      <a:lvl1pPr algn="l" defTabSz="702076" rtl="0" eaLnBrk="1" latinLnBrk="0" hangingPunct="1">
        <a:lnSpc>
          <a:spcPct val="90000"/>
        </a:lnSpc>
        <a:spcBef>
          <a:spcPct val="0"/>
        </a:spcBef>
        <a:buNone/>
        <a:defRPr sz="3378" kern="1200">
          <a:solidFill>
            <a:schemeClr val="tx1"/>
          </a:solidFill>
          <a:latin typeface="+mj-lt"/>
          <a:ea typeface="+mj-ea"/>
          <a:cs typeface="+mj-cs"/>
        </a:defRPr>
      </a:lvl1pPr>
    </p:titleStyle>
    <p:body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p:bodyStyle>
    <p:otherStyle>
      <a:defPPr>
        <a:defRPr lang="en-US"/>
      </a:defPPr>
      <a:lvl1pPr marL="0" algn="l" defTabSz="702076" rtl="0" eaLnBrk="1" latinLnBrk="0" hangingPunct="1">
        <a:defRPr sz="1382" kern="1200">
          <a:solidFill>
            <a:schemeClr val="tx1"/>
          </a:solidFill>
          <a:latin typeface="+mn-lt"/>
          <a:ea typeface="+mn-ea"/>
          <a:cs typeface="+mn-cs"/>
        </a:defRPr>
      </a:lvl1pPr>
      <a:lvl2pPr marL="351038" algn="l" defTabSz="702076" rtl="0" eaLnBrk="1" latinLnBrk="0" hangingPunct="1">
        <a:defRPr sz="1382" kern="1200">
          <a:solidFill>
            <a:schemeClr val="tx1"/>
          </a:solidFill>
          <a:latin typeface="+mn-lt"/>
          <a:ea typeface="+mn-ea"/>
          <a:cs typeface="+mn-cs"/>
        </a:defRPr>
      </a:lvl2pPr>
      <a:lvl3pPr marL="702076" algn="l" defTabSz="702076" rtl="0" eaLnBrk="1" latinLnBrk="0" hangingPunct="1">
        <a:defRPr sz="1382" kern="1200">
          <a:solidFill>
            <a:schemeClr val="tx1"/>
          </a:solidFill>
          <a:latin typeface="+mn-lt"/>
          <a:ea typeface="+mn-ea"/>
          <a:cs typeface="+mn-cs"/>
        </a:defRPr>
      </a:lvl3pPr>
      <a:lvl4pPr marL="1053114" algn="l" defTabSz="702076" rtl="0" eaLnBrk="1" latinLnBrk="0" hangingPunct="1">
        <a:defRPr sz="1382" kern="1200">
          <a:solidFill>
            <a:schemeClr val="tx1"/>
          </a:solidFill>
          <a:latin typeface="+mn-lt"/>
          <a:ea typeface="+mn-ea"/>
          <a:cs typeface="+mn-cs"/>
        </a:defRPr>
      </a:lvl4pPr>
      <a:lvl5pPr marL="1404153" algn="l" defTabSz="702076" rtl="0" eaLnBrk="1" latinLnBrk="0" hangingPunct="1">
        <a:defRPr sz="1382" kern="1200">
          <a:solidFill>
            <a:schemeClr val="tx1"/>
          </a:solidFill>
          <a:latin typeface="+mn-lt"/>
          <a:ea typeface="+mn-ea"/>
          <a:cs typeface="+mn-cs"/>
        </a:defRPr>
      </a:lvl5pPr>
      <a:lvl6pPr marL="1755191" algn="l" defTabSz="702076" rtl="0" eaLnBrk="1" latinLnBrk="0" hangingPunct="1">
        <a:defRPr sz="1382" kern="1200">
          <a:solidFill>
            <a:schemeClr val="tx1"/>
          </a:solidFill>
          <a:latin typeface="+mn-lt"/>
          <a:ea typeface="+mn-ea"/>
          <a:cs typeface="+mn-cs"/>
        </a:defRPr>
      </a:lvl6pPr>
      <a:lvl7pPr marL="2106229" algn="l" defTabSz="702076" rtl="0" eaLnBrk="1" latinLnBrk="0" hangingPunct="1">
        <a:defRPr sz="1382" kern="1200">
          <a:solidFill>
            <a:schemeClr val="tx1"/>
          </a:solidFill>
          <a:latin typeface="+mn-lt"/>
          <a:ea typeface="+mn-ea"/>
          <a:cs typeface="+mn-cs"/>
        </a:defRPr>
      </a:lvl7pPr>
      <a:lvl8pPr marL="2457267" algn="l" defTabSz="702076" rtl="0" eaLnBrk="1" latinLnBrk="0" hangingPunct="1">
        <a:defRPr sz="1382" kern="1200">
          <a:solidFill>
            <a:schemeClr val="tx1"/>
          </a:solidFill>
          <a:latin typeface="+mn-lt"/>
          <a:ea typeface="+mn-ea"/>
          <a:cs typeface="+mn-cs"/>
        </a:defRPr>
      </a:lvl8pPr>
      <a:lvl9pPr marL="2808305" algn="l" defTabSz="702076" rtl="0" eaLnBrk="1" latinLnBrk="0" hangingPunct="1">
        <a:defRPr sz="13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78" y="1141303"/>
            <a:ext cx="8501751" cy="5021580"/>
          </a:xfrm>
        </p:spPr>
        <p:txBody>
          <a:bodyPr>
            <a:noAutofit/>
          </a:bodyPr>
          <a:lstStyle/>
          <a:p>
            <a:pPr marL="351038" lvl="1" indent="0" algn="ctr">
              <a:buNone/>
            </a:pPr>
            <a:endParaRPr lang="en-US" sz="2400" dirty="0">
              <a:solidFill>
                <a:srgbClr val="A50021"/>
              </a:solidFill>
              <a:latin typeface="Times New Roman" pitchFamily="18" charset="0"/>
              <a:cs typeface="Times New Roman" pitchFamily="18" charset="0"/>
            </a:endParaRPr>
          </a:p>
          <a:p>
            <a:pPr marL="351038" lvl="1" indent="0" algn="ctr">
              <a:buNone/>
            </a:pPr>
            <a:endParaRPr lang="en-US" sz="2400" dirty="0">
              <a:solidFill>
                <a:srgbClr val="A50021"/>
              </a:solidFill>
              <a:latin typeface="Times New Roman" pitchFamily="18" charset="0"/>
              <a:cs typeface="Times New Roman" pitchFamily="18" charset="0"/>
            </a:endParaRPr>
          </a:p>
          <a:p>
            <a:pPr marL="351038" lvl="1" indent="0" algn="ctr">
              <a:buNone/>
            </a:pPr>
            <a:endParaRPr lang="en-US" sz="2400" dirty="0">
              <a:solidFill>
                <a:srgbClr val="A50021"/>
              </a:solidFill>
              <a:latin typeface="Times New Roman" pitchFamily="18" charset="0"/>
              <a:cs typeface="Times New Roman" pitchFamily="18" charset="0"/>
            </a:endParaRPr>
          </a:p>
          <a:p>
            <a:pPr marL="351038" lvl="1" indent="0" algn="ctr">
              <a:buNone/>
            </a:pPr>
            <a:r>
              <a:rPr lang="en-US" sz="3200" dirty="0">
                <a:solidFill>
                  <a:srgbClr val="A50021"/>
                </a:solidFill>
                <a:latin typeface="Times New Roman" pitchFamily="18" charset="0"/>
                <a:cs typeface="Times New Roman" pitchFamily="18" charset="0"/>
              </a:rPr>
              <a:t>Confusion Matrix &amp; Performance Measurement Metrics</a:t>
            </a: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a:t>
            </a:fld>
            <a:endParaRPr lang="en-IN" dirty="0">
              <a:solidFill>
                <a:srgbClr val="04617B">
                  <a:shade val="90000"/>
                </a:srgbClr>
              </a:solidFill>
            </a:endParaRPr>
          </a:p>
        </p:txBody>
      </p:sp>
    </p:spTree>
    <p:extLst>
      <p:ext uri="{BB962C8B-B14F-4D97-AF65-F5344CB8AC3E}">
        <p14:creationId xmlns:p14="http://schemas.microsoft.com/office/powerpoint/2010/main" val="2225750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264160"/>
            <a:ext cx="8425339" cy="684107"/>
          </a:xfrm>
        </p:spPr>
        <p:txBody>
          <a:bodyPr>
            <a:noAutofit/>
          </a:bodyPr>
          <a:lstStyle/>
          <a:p>
            <a:pPr algn="ctr"/>
            <a:r>
              <a:rPr lang="en-US" sz="3600" dirty="0">
                <a:solidFill>
                  <a:srgbClr val="A50021"/>
                </a:solidFill>
                <a:latin typeface="Times New Roman" pitchFamily="18" charset="0"/>
                <a:cs typeface="Times New Roman" pitchFamily="18" charset="0"/>
              </a:rPr>
              <a:t>Performance Evaluation Metrics</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185332"/>
                <a:ext cx="8425339" cy="5139267"/>
              </a:xfrm>
            </p:spPr>
            <p:txBody>
              <a:bodyPr>
                <a:normAutofit/>
              </a:bodyPr>
              <a:lstStyle/>
              <a:p>
                <a:r>
                  <a:rPr lang="en-US" sz="2000" b="1" dirty="0">
                    <a:solidFill>
                      <a:srgbClr val="0B5ED7"/>
                    </a:solidFill>
                    <a:latin typeface="Times New Roman" pitchFamily="18" charset="0"/>
                    <a:cs typeface="Times New Roman" pitchFamily="18" charset="0"/>
                  </a:rPr>
                  <a:t>False Negative Rate </a:t>
                </a:r>
                <a:r>
                  <a:rPr lang="en-US" sz="2000" b="1" dirty="0">
                    <a:latin typeface="Times New Roman" pitchFamily="18" charset="0"/>
                    <a:cs typeface="Times New Roman" pitchFamily="18" charset="0"/>
                  </a:rPr>
                  <a:t>(</a:t>
                </a:r>
                <a:r>
                  <a:rPr lang="en-US" sz="2000" b="1" dirty="0">
                    <a:solidFill>
                      <a:srgbClr val="0B5ED7"/>
                    </a:solidFill>
                    <a:latin typeface="Times New Roman" pitchFamily="18" charset="0"/>
                    <a:cs typeface="Times New Roman" pitchFamily="18" charset="0"/>
                  </a:rPr>
                  <a:t>FNR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It is defined as the fraction of positive examples classified as a negative class by the classifier.</a:t>
                </a:r>
              </a:p>
              <a:p>
                <a:pPr lvl="8"/>
                <a:endParaRPr lang="en-US" sz="8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0" i="1" smtClean="0">
                          <a:latin typeface="Cambria Math"/>
                        </a:rPr>
                        <m:t>𝐹𝑁𝑅</m:t>
                      </m:r>
                      <m:r>
                        <a:rPr lang="en-IN" sz="2000" b="0" i="1" smtClean="0">
                          <a:latin typeface="Cambria Math"/>
                        </a:rPr>
                        <m:t>=</m:t>
                      </m:r>
                      <m:f>
                        <m:fPr>
                          <m:ctrlPr>
                            <a:rPr lang="en-IN" sz="2000" b="0" i="1" smtClean="0">
                              <a:latin typeface="Cambria Math" panose="02040503050406030204" pitchFamily="18" charset="0"/>
                            </a:rPr>
                          </m:ctrlPr>
                        </m:fPr>
                        <m:num>
                          <m:r>
                            <a:rPr lang="en-IN" sz="2000" b="0" i="1" smtClean="0">
                              <a:latin typeface="Cambria Math"/>
                            </a:rPr>
                            <m:t>𝐹𝑁</m:t>
                          </m:r>
                        </m:num>
                        <m:den>
                          <m:r>
                            <a:rPr lang="en-IN" sz="2000" b="0" i="1" smtClean="0">
                              <a:latin typeface="Cambria Math"/>
                            </a:rPr>
                            <m:t>𝑃</m:t>
                          </m:r>
                        </m:den>
                      </m:f>
                      <m:r>
                        <a:rPr lang="en-IN" sz="2000" b="0" i="1" smtClean="0">
                          <a:latin typeface="Cambria Math"/>
                        </a:rPr>
                        <m:t>=</m:t>
                      </m:r>
                      <m:f>
                        <m:fPr>
                          <m:ctrlPr>
                            <a:rPr lang="en-IN" sz="2000" b="0" i="1" smtClean="0">
                              <a:latin typeface="Cambria Math" panose="02040503050406030204" pitchFamily="18" charset="0"/>
                            </a:rPr>
                          </m:ctrlPr>
                        </m:fPr>
                        <m:num>
                          <m:r>
                            <a:rPr lang="en-IN" sz="2000" b="0" i="1" smtClean="0">
                              <a:latin typeface="Cambria Math"/>
                            </a:rPr>
                            <m:t>𝐹𝑁</m:t>
                          </m:r>
                        </m:num>
                        <m:den>
                          <m:r>
                            <a:rPr lang="en-IN" sz="2000" b="0" i="1" smtClean="0">
                              <a:latin typeface="Cambria Math"/>
                            </a:rPr>
                            <m:t>𝑇𝑃</m:t>
                          </m:r>
                          <m:r>
                            <a:rPr lang="en-IN" sz="2000" b="0" i="1" smtClean="0">
                              <a:latin typeface="Cambria Math"/>
                            </a:rPr>
                            <m:t>+</m:t>
                          </m:r>
                          <m:r>
                            <a:rPr lang="en-IN" sz="2000" b="0" i="1" smtClean="0">
                              <a:latin typeface="Cambria Math"/>
                            </a:rPr>
                            <m:t>𝐹𝑁</m:t>
                          </m:r>
                        </m:den>
                      </m:f>
                      <m:r>
                        <a:rPr lang="en-IN" sz="2000" b="0" i="1" smtClean="0">
                          <a:latin typeface="Cambria Math"/>
                        </a:rPr>
                        <m:t>=</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a:rPr>
                                <m:t>𝑓</m:t>
                              </m:r>
                            </m:e>
                            <m:sub>
                              <m:r>
                                <a:rPr lang="en-IN" sz="2000" b="0" i="1" smtClean="0">
                                  <a:latin typeface="Cambria Math"/>
                                </a:rPr>
                                <m:t>+−</m:t>
                              </m:r>
                            </m:sub>
                          </m:sSub>
                        </m:num>
                        <m:den>
                          <m:sSub>
                            <m:sSubPr>
                              <m:ctrlPr>
                                <a:rPr lang="en-IN" sz="2000" b="0" i="1" smtClean="0">
                                  <a:latin typeface="Cambria Math" panose="02040503050406030204" pitchFamily="18" charset="0"/>
                                </a:rPr>
                              </m:ctrlPr>
                            </m:sSubPr>
                            <m:e>
                              <m:r>
                                <a:rPr lang="en-IN" sz="2000" b="0" i="1" smtClean="0">
                                  <a:latin typeface="Cambria Math"/>
                                </a:rPr>
                                <m:t>𝑓</m:t>
                              </m:r>
                            </m:e>
                            <m:sub>
                              <m:r>
                                <a:rPr lang="en-IN" sz="2000" b="0" i="1" smtClean="0">
                                  <a:latin typeface="Cambria Math"/>
                                </a:rPr>
                                <m:t>++</m:t>
                              </m:r>
                            </m:sub>
                          </m:sSub>
                          <m:r>
                            <a:rPr lang="en-IN" sz="2000" b="0" i="1" smtClean="0">
                              <a:latin typeface="Cambria Math"/>
                            </a:rPr>
                            <m:t>+</m:t>
                          </m:r>
                          <m:sSub>
                            <m:sSubPr>
                              <m:ctrlPr>
                                <a:rPr lang="en-IN" sz="2000" b="0" i="1" smtClean="0">
                                  <a:latin typeface="Cambria Math" panose="02040503050406030204" pitchFamily="18" charset="0"/>
                                </a:rPr>
                              </m:ctrlPr>
                            </m:sSubPr>
                            <m:e>
                              <m:r>
                                <a:rPr lang="en-IN" sz="2000" b="0" i="1" smtClean="0">
                                  <a:latin typeface="Cambria Math"/>
                                </a:rPr>
                                <m:t>𝑓</m:t>
                              </m:r>
                            </m:e>
                            <m:sub>
                              <m:r>
                                <a:rPr lang="en-IN" sz="2000" b="0" i="1" smtClean="0">
                                  <a:latin typeface="Cambria Math"/>
                                </a:rPr>
                                <m:t>+−</m:t>
                              </m:r>
                            </m:sub>
                          </m:sSub>
                        </m:den>
                      </m:f>
                    </m:oMath>
                  </m:oMathPara>
                </a14:m>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r>
                  <a:rPr lang="en-US" sz="2000" b="1" dirty="0">
                    <a:solidFill>
                      <a:srgbClr val="0B5ED7"/>
                    </a:solidFill>
                    <a:latin typeface="Times New Roman" pitchFamily="18" charset="0"/>
                    <a:cs typeface="Times New Roman" pitchFamily="18" charset="0"/>
                  </a:rPr>
                  <a:t>True Negative Rate </a:t>
                </a:r>
                <a:r>
                  <a:rPr lang="en-US" sz="2000" b="1" dirty="0">
                    <a:latin typeface="Times New Roman" pitchFamily="18" charset="0"/>
                    <a:cs typeface="Times New Roman" pitchFamily="18" charset="0"/>
                  </a:rPr>
                  <a:t>(</a:t>
                </a:r>
                <a:r>
                  <a:rPr lang="en-US" sz="2000" b="1" dirty="0">
                    <a:solidFill>
                      <a:srgbClr val="0B5ED7"/>
                    </a:solidFill>
                    <a:latin typeface="Times New Roman" pitchFamily="18" charset="0"/>
                    <a:cs typeface="Times New Roman" pitchFamily="18" charset="0"/>
                  </a:rPr>
                  <a:t>TNR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It is defined as the fraction of negative examples classified correctly by the classifier</a:t>
                </a:r>
              </a:p>
              <a:p>
                <a:pPr lvl="8"/>
                <a:endParaRPr lang="en-US" sz="800"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𝑇𝑁𝑅</m:t>
                      </m:r>
                      <m:r>
                        <a:rPr lang="en-IN" sz="2400" b="0" i="1" smtClean="0">
                          <a:latin typeface="Cambria Math"/>
                        </a:rPr>
                        <m:t>=</m:t>
                      </m:r>
                      <m:f>
                        <m:fPr>
                          <m:ctrlPr>
                            <a:rPr lang="en-IN" sz="2400" b="0" i="1" smtClean="0">
                              <a:latin typeface="Cambria Math" panose="02040503050406030204" pitchFamily="18" charset="0"/>
                            </a:rPr>
                          </m:ctrlPr>
                        </m:fPr>
                        <m:num>
                          <m:r>
                            <a:rPr lang="en-IN" sz="2400" b="0" i="1" smtClean="0">
                              <a:latin typeface="Cambria Math"/>
                            </a:rPr>
                            <m:t>𝑇𝑁</m:t>
                          </m:r>
                        </m:num>
                        <m:den>
                          <m:r>
                            <a:rPr lang="en-IN" sz="2400" b="0" i="1" smtClean="0">
                              <a:latin typeface="Cambria Math"/>
                            </a:rPr>
                            <m:t>𝑁</m:t>
                          </m:r>
                        </m:den>
                      </m:f>
                      <m:r>
                        <a:rPr lang="en-IN" sz="2400" b="0" i="1" smtClean="0">
                          <a:latin typeface="Cambria Math"/>
                        </a:rPr>
                        <m:t>=</m:t>
                      </m:r>
                      <m:f>
                        <m:fPr>
                          <m:ctrlPr>
                            <a:rPr lang="en-IN" sz="2400" b="0" i="1" smtClean="0">
                              <a:latin typeface="Cambria Math" panose="02040503050406030204" pitchFamily="18" charset="0"/>
                            </a:rPr>
                          </m:ctrlPr>
                        </m:fPr>
                        <m:num>
                          <m:r>
                            <a:rPr lang="en-IN" sz="2400" b="0" i="1" smtClean="0">
                              <a:latin typeface="Cambria Math"/>
                            </a:rPr>
                            <m:t>𝑇𝑁</m:t>
                          </m:r>
                        </m:num>
                        <m:den>
                          <m:r>
                            <a:rPr lang="en-IN" sz="2400" b="0" i="1" smtClean="0">
                              <a:latin typeface="Cambria Math"/>
                            </a:rPr>
                            <m:t>𝑇𝑁</m:t>
                          </m:r>
                          <m:r>
                            <a:rPr lang="en-IN" sz="2400" b="0" i="1" smtClean="0">
                              <a:latin typeface="Cambria Math"/>
                            </a:rPr>
                            <m:t>+</m:t>
                          </m:r>
                          <m:r>
                            <a:rPr lang="en-IN" sz="2400" b="0" i="1" smtClean="0">
                              <a:latin typeface="Cambria Math"/>
                            </a:rPr>
                            <m:t>𝐹𝑃</m:t>
                          </m:r>
                        </m:den>
                      </m:f>
                      <m:r>
                        <a:rPr lang="en-IN" sz="2400" b="0" i="1" smtClean="0">
                          <a:latin typeface="Cambria Math"/>
                        </a:rPr>
                        <m:t>=</m:t>
                      </m:r>
                      <m:f>
                        <m:fPr>
                          <m:ctrlPr>
                            <a:rPr lang="en-IN" sz="2400" b="0" i="1" smtClean="0">
                              <a:latin typeface="Cambria Math" panose="02040503050406030204" pitchFamily="18" charset="0"/>
                            </a:rPr>
                          </m:ctrlPr>
                        </m:fPr>
                        <m:num>
                          <m:sSub>
                            <m:sSubPr>
                              <m:ctrlPr>
                                <a:rPr lang="en-IN" sz="2400" b="0" i="1" smtClean="0">
                                  <a:latin typeface="Cambria Math" panose="02040503050406030204" pitchFamily="18" charset="0"/>
                                </a:rPr>
                              </m:ctrlPr>
                            </m:sSubPr>
                            <m:e>
                              <m:r>
                                <a:rPr lang="en-IN" sz="2400" b="0" i="1" smtClean="0">
                                  <a:latin typeface="Cambria Math"/>
                                </a:rPr>
                                <m:t>𝑓</m:t>
                              </m:r>
                            </m:e>
                            <m:sub>
                              <m:r>
                                <a:rPr lang="en-IN" sz="2400" b="0" i="1" smtClean="0">
                                  <a:latin typeface="Cambria Math"/>
                                </a:rPr>
                                <m:t>−−</m:t>
                              </m:r>
                            </m:sub>
                          </m:sSub>
                        </m:num>
                        <m:den>
                          <m:sSub>
                            <m:sSubPr>
                              <m:ctrlPr>
                                <a:rPr lang="en-IN" sz="2400" b="0" i="1" smtClean="0">
                                  <a:latin typeface="Cambria Math" panose="02040503050406030204" pitchFamily="18" charset="0"/>
                                </a:rPr>
                              </m:ctrlPr>
                            </m:sSubPr>
                            <m:e>
                              <m:r>
                                <a:rPr lang="en-IN" sz="2400" b="0" i="1" smtClean="0">
                                  <a:latin typeface="Cambria Math"/>
                                </a:rPr>
                                <m:t>𝑓</m:t>
                              </m:r>
                            </m:e>
                            <m:sub>
                              <m:r>
                                <a:rPr lang="en-IN" sz="2400" b="0" i="1" smtClean="0">
                                  <a:latin typeface="Cambria Math"/>
                                </a:rPr>
                                <m:t>−−</m:t>
                              </m:r>
                            </m:sub>
                          </m:sSub>
                          <m:r>
                            <a:rPr lang="en-IN" sz="2400" b="0" i="1" smtClean="0">
                              <a:latin typeface="Cambria Math"/>
                            </a:rPr>
                            <m:t>+</m:t>
                          </m:r>
                          <m:r>
                            <a:rPr lang="en-US" sz="2000" i="1">
                              <a:latin typeface="Cambria Math"/>
                            </a:rPr>
                            <m:t>𝑓</m:t>
                          </m:r>
                          <m:r>
                            <a:rPr lang="en-US" sz="2000" i="1" baseline="-25000">
                              <a:latin typeface="Cambria Math"/>
                            </a:rPr>
                            <m:t>−+</m:t>
                          </m:r>
                        </m:den>
                      </m:f>
                    </m:oMath>
                  </m:oMathPara>
                </a14:m>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This metric is also known as </a:t>
                </a:r>
                <a:r>
                  <a:rPr lang="en-US" sz="1800" b="1" i="1" dirty="0">
                    <a:solidFill>
                      <a:srgbClr val="A50021"/>
                    </a:solidFill>
                    <a:latin typeface="Times New Roman" pitchFamily="18" charset="0"/>
                    <a:cs typeface="Times New Roman" pitchFamily="18" charset="0"/>
                  </a:rPr>
                  <a:t>Specificity</a:t>
                </a:r>
                <a:r>
                  <a:rPr lang="en-US" sz="1800" dirty="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185332"/>
                <a:ext cx="8425339" cy="5139267"/>
              </a:xfrm>
              <a:blipFill rotWithShape="1">
                <a:blip r:embed="rId2"/>
                <a:stretch>
                  <a:fillRect l="-507" t="-593" r="-1158"/>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10</a:t>
            </a:fld>
            <a:endParaRPr lang="en-IN" dirty="0">
              <a:solidFill>
                <a:srgbClr val="04617B">
                  <a:shade val="90000"/>
                </a:srgbClr>
              </a:solidFill>
            </a:endParaRPr>
          </a:p>
        </p:txBody>
      </p:sp>
    </p:spTree>
    <p:extLst>
      <p:ext uri="{BB962C8B-B14F-4D97-AF65-F5344CB8AC3E}">
        <p14:creationId xmlns:p14="http://schemas.microsoft.com/office/powerpoint/2010/main" val="423786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68074" y="136524"/>
            <a:ext cx="8425339" cy="590973"/>
          </a:xfrm>
        </p:spPr>
        <p:txBody>
          <a:bodyPr>
            <a:noAutofit/>
          </a:bodyPr>
          <a:lstStyle/>
          <a:p>
            <a:pPr algn="ctr"/>
            <a:r>
              <a:rPr lang="en-US" sz="3600" dirty="0">
                <a:solidFill>
                  <a:srgbClr val="A50021"/>
                </a:solidFill>
                <a:latin typeface="Times New Roman" pitchFamily="18" charset="0"/>
                <a:cs typeface="Times New Roman" pitchFamily="18" charset="0"/>
              </a:rPr>
              <a:t>Performance Evaluation Metrics</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27497"/>
                <a:ext cx="9361488" cy="6130503"/>
              </a:xfrm>
            </p:spPr>
            <p:txBody>
              <a:bodyPr>
                <a:normAutofit/>
              </a:bodyPr>
              <a:lstStyle/>
              <a:p>
                <a:pPr marL="0" indent="0" algn="ctr">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Both, </a:t>
                </a:r>
                <a:r>
                  <a:rPr lang="en-IN" sz="2000" dirty="0">
                    <a:solidFill>
                      <a:srgbClr val="0B5ED7"/>
                    </a:solidFill>
                    <a:latin typeface="Times New Roman" pitchFamily="18" charset="0"/>
                    <a:cs typeface="Times New Roman" pitchFamily="18" charset="0"/>
                  </a:rPr>
                  <a:t>Precision </a:t>
                </a:r>
                <a:r>
                  <a:rPr lang="en-IN" sz="2000" dirty="0">
                    <a:latin typeface="Times New Roman" pitchFamily="18" charset="0"/>
                    <a:cs typeface="Times New Roman" pitchFamily="18" charset="0"/>
                  </a:rPr>
                  <a:t>and </a:t>
                </a:r>
                <a:r>
                  <a:rPr lang="en-IN" sz="2000" dirty="0">
                    <a:solidFill>
                      <a:srgbClr val="0B5ED7"/>
                    </a:solidFill>
                    <a:latin typeface="Times New Roman" pitchFamily="18" charset="0"/>
                    <a:cs typeface="Times New Roman" pitchFamily="18" charset="0"/>
                  </a:rPr>
                  <a:t>Recall</a:t>
                </a:r>
                <a:r>
                  <a:rPr lang="en-IN" sz="2000" dirty="0">
                    <a:latin typeface="Times New Roman" pitchFamily="18" charset="0"/>
                    <a:cs typeface="Times New Roman" pitchFamily="18" charset="0"/>
                  </a:rPr>
                  <a:t> are defined by :</a:t>
                </a:r>
              </a:p>
              <a:p>
                <a:r>
                  <a:rPr lang="en-US" sz="1800" b="1" i="0" dirty="0">
                    <a:solidFill>
                      <a:srgbClr val="9966FF"/>
                    </a:solidFill>
                    <a:effectLst/>
                    <a:latin typeface="Söhne"/>
                  </a:rPr>
                  <a:t>Precision: Precision, also known as Positive Predictive Value, measures the accuracy of the positive predictions made by the classifier. It is defined as the fraction of true positive predictions (instances correctly predicted as positive) out of all positive predictions made by the classifier.</a:t>
                </a:r>
                <a:endParaRPr lang="en-IN" sz="1800" b="1" i="0" dirty="0">
                  <a:solidFill>
                    <a:srgbClr val="9966FF"/>
                  </a:solidFill>
                  <a:effectLst/>
                  <a:latin typeface="Times New Roman" pitchFamily="18" charset="0"/>
                  <a:cs typeface="Times New Roman" pitchFamily="18" charset="0"/>
                </a:endParaRPr>
              </a:p>
              <a:p>
                <a:endParaRPr lang="en-IN" sz="1800" b="1" dirty="0">
                  <a:solidFill>
                    <a:srgbClr val="9966FF"/>
                  </a:solidFill>
                  <a:latin typeface="Times New Roman" pitchFamily="18" charset="0"/>
                  <a:cs typeface="Times New Roman" pitchFamily="18" charset="0"/>
                </a:endParaRPr>
              </a:p>
              <a:p>
                <a:pPr algn="l"/>
                <a:r>
                  <a:rPr lang="en-US" sz="1800" b="1" i="0" dirty="0">
                    <a:solidFill>
                      <a:srgbClr val="9966FF"/>
                    </a:solidFill>
                    <a:effectLst/>
                    <a:latin typeface="Söhne"/>
                  </a:rPr>
                  <a:t>Recall: Recall, also known as Sensitivity or True Positive Rate, measures the ability of the classifier to find all the positive instances in the dataset. It is defined as the fraction of true positive predictions (instances correctly predicted as positive) out of all actual positive instances in the dataset. </a:t>
                </a:r>
              </a:p>
              <a:p>
                <a:pPr algn="l"/>
                <a:endParaRPr lang="en-US" sz="1800" b="1" i="0" dirty="0">
                  <a:solidFill>
                    <a:srgbClr val="9966FF"/>
                  </a:solidFill>
                  <a:effectLst/>
                  <a:latin typeface="Söhne"/>
                </a:endParaRPr>
              </a:p>
              <a:p>
                <a:pPr algn="l"/>
                <a:r>
                  <a:rPr lang="en-US" sz="1800" b="1" i="0" dirty="0">
                    <a:solidFill>
                      <a:srgbClr val="9966FF"/>
                    </a:solidFill>
                    <a:effectLst/>
                    <a:latin typeface="Söhne"/>
                  </a:rPr>
                  <a:t>Recall focuses on the proportion of actual positive instances that are correctly identified by the classifier.</a:t>
                </a:r>
              </a:p>
              <a:p>
                <a:pPr marL="0" indent="0" algn="l">
                  <a:buNone/>
                </a:pPr>
                <a:endParaRPr lang="en-IN" sz="20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i="1">
                          <a:latin typeface="Cambria Math"/>
                        </a:rPr>
                        <m:t>𝑃𝑟𝑒𝑐𝑖𝑠𝑖𝑜𝑛</m:t>
                      </m:r>
                      <m:r>
                        <a:rPr lang="en-IN" sz="2000" b="0" i="1" smtClean="0">
                          <a:latin typeface="Cambria Math"/>
                        </a:rPr>
                        <m:t>=</m:t>
                      </m:r>
                      <m:f>
                        <m:fPr>
                          <m:ctrlPr>
                            <a:rPr lang="en-IN" sz="2000" b="0" i="1" smtClean="0">
                              <a:latin typeface="Cambria Math" panose="02040503050406030204" pitchFamily="18" charset="0"/>
                            </a:rPr>
                          </m:ctrlPr>
                        </m:fPr>
                        <m:num>
                          <m:r>
                            <a:rPr lang="en-IN" sz="2000" b="0" i="1" smtClean="0">
                              <a:latin typeface="Cambria Math"/>
                            </a:rPr>
                            <m:t>𝑇𝑃</m:t>
                          </m:r>
                        </m:num>
                        <m:den>
                          <m:r>
                            <a:rPr lang="en-IN" sz="2000" b="0" i="1" smtClean="0">
                              <a:latin typeface="Cambria Math"/>
                            </a:rPr>
                            <m:t>𝑇𝑃</m:t>
                          </m:r>
                          <m:r>
                            <a:rPr lang="en-IN" sz="2000" b="0" i="1" smtClean="0">
                              <a:latin typeface="Cambria Math"/>
                            </a:rPr>
                            <m:t>+</m:t>
                          </m:r>
                          <m:r>
                            <a:rPr lang="en-IN" sz="2000" b="0" i="1" smtClean="0">
                              <a:latin typeface="Cambria Math"/>
                            </a:rPr>
                            <m:t>𝐹𝑃</m:t>
                          </m:r>
                        </m:den>
                      </m:f>
                    </m:oMath>
                  </m:oMathPara>
                </a14:m>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a:p>
                <a:pPr marL="0" indent="0" algn="ctr">
                  <a:buNone/>
                </a:pPr>
                <a14:m>
                  <m:oMathPara xmlns:m="http://schemas.openxmlformats.org/officeDocument/2006/math">
                    <m:oMathParaPr>
                      <m:jc m:val="centerGroup"/>
                    </m:oMathParaPr>
                    <m:oMath xmlns:m="http://schemas.openxmlformats.org/officeDocument/2006/math">
                      <m:r>
                        <a:rPr lang="en-IN" sz="2000" i="1">
                          <a:latin typeface="Cambria Math"/>
                        </a:rPr>
                        <m:t>𝑅𝑒𝑐𝑎𝑙𝑙</m:t>
                      </m:r>
                      <m:r>
                        <a:rPr lang="en-IN" sz="2000" b="0" i="1" smtClean="0">
                          <a:latin typeface="Cambria Math"/>
                        </a:rPr>
                        <m:t>=</m:t>
                      </m:r>
                      <m:f>
                        <m:fPr>
                          <m:ctrlPr>
                            <a:rPr lang="en-IN" sz="2000" b="0" i="1" smtClean="0">
                              <a:latin typeface="Cambria Math" panose="02040503050406030204" pitchFamily="18" charset="0"/>
                            </a:rPr>
                          </m:ctrlPr>
                        </m:fPr>
                        <m:num>
                          <m:r>
                            <a:rPr lang="en-IN" sz="2000" b="0" i="1" smtClean="0">
                              <a:latin typeface="Cambria Math"/>
                            </a:rPr>
                            <m:t>𝑇𝑃</m:t>
                          </m:r>
                        </m:num>
                        <m:den>
                          <m:r>
                            <a:rPr lang="en-IN" sz="2000" b="0" i="1" smtClean="0">
                              <a:latin typeface="Cambria Math"/>
                            </a:rPr>
                            <m:t>𝑇𝑃</m:t>
                          </m:r>
                          <m:r>
                            <a:rPr lang="en-IN" sz="2000" b="0" i="1" smtClean="0">
                              <a:latin typeface="Cambria Math"/>
                            </a:rPr>
                            <m:t>+</m:t>
                          </m:r>
                          <m:r>
                            <a:rPr lang="en-IN" sz="2000" b="0" i="1" smtClean="0">
                              <a:latin typeface="Cambria Math"/>
                            </a:rPr>
                            <m:t>𝐹𝑁</m:t>
                          </m:r>
                        </m:den>
                      </m:f>
                    </m:oMath>
                  </m:oMathPara>
                </a14:m>
                <a:endParaRPr lang="en-IN" sz="20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27497"/>
                <a:ext cx="9361488" cy="6130503"/>
              </a:xfrm>
              <a:blipFill>
                <a:blip r:embed="rId2"/>
                <a:stretch>
                  <a:fillRect l="-586" r="-65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11</a:t>
            </a:fld>
            <a:endParaRPr lang="en-IN" dirty="0">
              <a:solidFill>
                <a:srgbClr val="04617B">
                  <a:shade val="90000"/>
                </a:srgbClr>
              </a:solidFill>
            </a:endParaRPr>
          </a:p>
        </p:txBody>
      </p:sp>
    </p:spTree>
    <p:extLst>
      <p:ext uri="{BB962C8B-B14F-4D97-AF65-F5344CB8AC3E}">
        <p14:creationId xmlns:p14="http://schemas.microsoft.com/office/powerpoint/2010/main" val="636496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76544" y="365760"/>
            <a:ext cx="8425339" cy="590973"/>
          </a:xfrm>
        </p:spPr>
        <p:txBody>
          <a:bodyPr>
            <a:noAutofit/>
          </a:bodyPr>
          <a:lstStyle/>
          <a:p>
            <a:pPr algn="ctr"/>
            <a:r>
              <a:rPr lang="en-US" sz="3600" dirty="0">
                <a:solidFill>
                  <a:srgbClr val="A50021"/>
                </a:solidFill>
                <a:latin typeface="Times New Roman" pitchFamily="18" charset="0"/>
                <a:cs typeface="Times New Roman" pitchFamily="18" charset="0"/>
              </a:rPr>
              <a:t>Performance Evaluation Metrics</a:t>
            </a:r>
            <a:endParaRPr lang="en-IN" sz="3600" dirty="0"/>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12</a:t>
            </a:fld>
            <a:endParaRPr lang="en-IN" dirty="0">
              <a:solidFill>
                <a:srgbClr val="04617B">
                  <a:shade val="90000"/>
                </a:srgbClr>
              </a:solidFill>
            </a:endParaRPr>
          </a:p>
        </p:txBody>
      </p:sp>
      <mc:AlternateContent xmlns:mc="http://schemas.openxmlformats.org/markup-compatibility/2006" xmlns:a14="http://schemas.microsoft.com/office/drawing/2010/main">
        <mc:Choice Requires="a14">
          <p:sp>
            <p:nvSpPr>
              <p:cNvPr id="7" name="Content Placeholder 4"/>
              <p:cNvSpPr txBox="1">
                <a:spLocks/>
              </p:cNvSpPr>
              <p:nvPr/>
            </p:nvSpPr>
            <p:spPr>
              <a:xfrm>
                <a:off x="210780" y="1159933"/>
                <a:ext cx="8506500" cy="5401734"/>
              </a:xfrm>
              <a:prstGeom prst="rect">
                <a:avLst/>
              </a:prstGeom>
            </p:spPr>
            <p:txBody>
              <a:bodyPr vert="horz">
                <a:normAutofit fontScale="92500" lnSpcReduction="20000"/>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8">
                  <a:buClr>
                    <a:srgbClr val="0BD0D9"/>
                  </a:buClr>
                </a:pPr>
                <a:endParaRPr lang="en-US" dirty="0">
                  <a:latin typeface="Times New Roman" pitchFamily="18" charset="0"/>
                  <a:cs typeface="Times New Roman" pitchFamily="18" charset="0"/>
                </a:endParaRPr>
              </a:p>
              <a:p>
                <a:pPr>
                  <a:buClr>
                    <a:srgbClr val="0BD0D9"/>
                  </a:buClr>
                </a:pPr>
                <a:r>
                  <a:rPr lang="en-US" sz="3200" b="1" dirty="0">
                    <a:solidFill>
                      <a:srgbClr val="0B5ED7"/>
                    </a:solidFill>
                    <a:latin typeface="Times New Roman" pitchFamily="18" charset="0"/>
                    <a:cs typeface="Times New Roman" pitchFamily="18" charset="0"/>
                  </a:rPr>
                  <a:t>F</a:t>
                </a:r>
                <a:r>
                  <a:rPr lang="en-US" sz="3200" b="1" baseline="-25000" dirty="0">
                    <a:solidFill>
                      <a:srgbClr val="0B5ED7"/>
                    </a:solidFill>
                    <a:latin typeface="Times New Roman" pitchFamily="18" charset="0"/>
                    <a:cs typeface="Times New Roman" pitchFamily="18" charset="0"/>
                  </a:rPr>
                  <a:t>1</a:t>
                </a:r>
                <a:r>
                  <a:rPr lang="en-US" sz="3200" b="1" dirty="0">
                    <a:solidFill>
                      <a:srgbClr val="0B5ED7"/>
                    </a:solidFill>
                    <a:latin typeface="Times New Roman" pitchFamily="18" charset="0"/>
                    <a:cs typeface="Times New Roman" pitchFamily="18" charset="0"/>
                  </a:rPr>
                  <a:t> Score </a:t>
                </a:r>
                <a:r>
                  <a:rPr lang="en-US" sz="3200" b="1" dirty="0">
                    <a:solidFill>
                      <a:prstClr val="black"/>
                    </a:solidFill>
                    <a:latin typeface="Times New Roman" pitchFamily="18" charset="0"/>
                    <a:cs typeface="Times New Roman" pitchFamily="18" charset="0"/>
                  </a:rPr>
                  <a:t>(</a:t>
                </a:r>
                <a:r>
                  <a:rPr lang="en-US" sz="3200" b="1" dirty="0">
                    <a:solidFill>
                      <a:srgbClr val="0B5ED7"/>
                    </a:solidFill>
                    <a:latin typeface="Times New Roman" pitchFamily="18" charset="0"/>
                    <a:cs typeface="Times New Roman" pitchFamily="18" charset="0"/>
                  </a:rPr>
                  <a:t>F</a:t>
                </a:r>
                <a:r>
                  <a:rPr lang="en-US" sz="3200" b="1" baseline="-25000" dirty="0">
                    <a:solidFill>
                      <a:srgbClr val="0B5ED7"/>
                    </a:solidFill>
                    <a:latin typeface="Times New Roman" pitchFamily="18" charset="0"/>
                    <a:cs typeface="Times New Roman" pitchFamily="18" charset="0"/>
                  </a:rPr>
                  <a:t>1</a:t>
                </a:r>
                <a:r>
                  <a:rPr lang="en-US" sz="3200" b="1" dirty="0">
                    <a:solidFill>
                      <a:prstClr val="black"/>
                    </a:solidFill>
                    <a:latin typeface="Times New Roman" pitchFamily="18" charset="0"/>
                    <a:cs typeface="Times New Roman" pitchFamily="18" charset="0"/>
                  </a:rPr>
                  <a:t>):  </a:t>
                </a:r>
                <a:r>
                  <a:rPr lang="en-US" sz="3200" dirty="0">
                    <a:solidFill>
                      <a:prstClr val="black"/>
                    </a:solidFill>
                    <a:latin typeface="Times New Roman" pitchFamily="18" charset="0"/>
                    <a:cs typeface="Times New Roman" pitchFamily="18" charset="0"/>
                  </a:rPr>
                  <a:t>Recall (</a:t>
                </a:r>
                <a:r>
                  <a:rPr lang="en-US" sz="3200" i="1" dirty="0">
                    <a:solidFill>
                      <a:prstClr val="black"/>
                    </a:solidFill>
                    <a:latin typeface="Times New Roman" pitchFamily="18" charset="0"/>
                    <a:cs typeface="Times New Roman" pitchFamily="18" charset="0"/>
                  </a:rPr>
                  <a:t>r</a:t>
                </a:r>
                <a:r>
                  <a:rPr lang="en-US" sz="3200" dirty="0">
                    <a:solidFill>
                      <a:prstClr val="black"/>
                    </a:solidFill>
                    <a:latin typeface="Times New Roman" pitchFamily="18" charset="0"/>
                    <a:cs typeface="Times New Roman" pitchFamily="18" charset="0"/>
                  </a:rPr>
                  <a:t>) and Precision (</a:t>
                </a:r>
                <a:r>
                  <a:rPr lang="en-US" sz="3200" i="1" dirty="0">
                    <a:solidFill>
                      <a:prstClr val="black"/>
                    </a:solidFill>
                    <a:latin typeface="Times New Roman" pitchFamily="18" charset="0"/>
                    <a:cs typeface="Times New Roman" pitchFamily="18" charset="0"/>
                  </a:rPr>
                  <a:t>p</a:t>
                </a:r>
                <a:r>
                  <a:rPr lang="en-US" sz="3200" dirty="0">
                    <a:solidFill>
                      <a:prstClr val="black"/>
                    </a:solidFill>
                    <a:latin typeface="Times New Roman" pitchFamily="18" charset="0"/>
                    <a:cs typeface="Times New Roman" pitchFamily="18" charset="0"/>
                  </a:rPr>
                  <a:t>)  are two widely used metrics employed in analysis..</a:t>
                </a:r>
              </a:p>
              <a:p>
                <a:pPr lvl="8">
                  <a:buClr>
                    <a:srgbClr val="0BD0D9"/>
                  </a:buClr>
                </a:pPr>
                <a:endParaRPr lang="en-US" dirty="0">
                  <a:solidFill>
                    <a:prstClr val="black"/>
                  </a:solidFill>
                  <a:latin typeface="Times New Roman" pitchFamily="18" charset="0"/>
                  <a:cs typeface="Times New Roman" pitchFamily="18" charset="0"/>
                </a:endParaRPr>
              </a:p>
              <a:p>
                <a:pPr lvl="1">
                  <a:buClr>
                    <a:srgbClr val="0BD0D9"/>
                  </a:buClr>
                </a:pPr>
                <a:r>
                  <a:rPr lang="en-US" sz="2900" b="1" dirty="0">
                    <a:solidFill>
                      <a:prstClr val="black"/>
                    </a:solidFill>
                    <a:latin typeface="Times New Roman" pitchFamily="18" charset="0"/>
                    <a:cs typeface="Times New Roman" pitchFamily="18" charset="0"/>
                  </a:rPr>
                  <a:t> </a:t>
                </a:r>
                <a:r>
                  <a:rPr lang="en-US" sz="2900" dirty="0">
                    <a:solidFill>
                      <a:prstClr val="black"/>
                    </a:solidFill>
                    <a:latin typeface="Times New Roman" pitchFamily="18" charset="0"/>
                    <a:cs typeface="Times New Roman" pitchFamily="18" charset="0"/>
                  </a:rPr>
                  <a:t>It is defined in terms of  (</a:t>
                </a:r>
                <a:r>
                  <a:rPr lang="en-US" sz="2900" i="1" dirty="0">
                    <a:solidFill>
                      <a:prstClr val="black"/>
                    </a:solidFill>
                    <a:latin typeface="Times New Roman" pitchFamily="18" charset="0"/>
                    <a:cs typeface="Times New Roman" pitchFamily="18" charset="0"/>
                  </a:rPr>
                  <a:t>r</a:t>
                </a:r>
                <a:r>
                  <a:rPr lang="en-US" sz="2900" dirty="0">
                    <a:solidFill>
                      <a:prstClr val="black"/>
                    </a:solidFill>
                    <a:latin typeface="Times New Roman" pitchFamily="18" charset="0"/>
                    <a:cs typeface="Times New Roman" pitchFamily="18" charset="0"/>
                  </a:rPr>
                  <a:t> or Recall) and (</a:t>
                </a:r>
                <a:r>
                  <a:rPr lang="en-US" sz="2900" i="1" dirty="0">
                    <a:solidFill>
                      <a:prstClr val="black"/>
                    </a:solidFill>
                    <a:latin typeface="Times New Roman" pitchFamily="18" charset="0"/>
                    <a:cs typeface="Times New Roman" pitchFamily="18" charset="0"/>
                  </a:rPr>
                  <a:t>p</a:t>
                </a:r>
                <a:r>
                  <a:rPr lang="en-US" sz="2900" dirty="0">
                    <a:solidFill>
                      <a:prstClr val="black"/>
                    </a:solidFill>
                    <a:latin typeface="Times New Roman" pitchFamily="18" charset="0"/>
                    <a:cs typeface="Times New Roman" pitchFamily="18" charset="0"/>
                  </a:rPr>
                  <a:t> or Precision) as follows.   </a:t>
                </a:r>
              </a:p>
              <a:p>
                <a:pPr lvl="8">
                  <a:buClr>
                    <a:srgbClr val="0BD0D9"/>
                  </a:buClr>
                </a:pPr>
                <a:endParaRPr lang="en-US" sz="1900" dirty="0">
                  <a:solidFill>
                    <a:prstClr val="black"/>
                  </a:solidFill>
                  <a:latin typeface="Times New Roman" pitchFamily="18" charset="0"/>
                  <a:cs typeface="Times New Roman" pitchFamily="18" charset="0"/>
                </a:endParaRPr>
              </a:p>
              <a:p>
                <a:pPr marL="0" indent="0" algn="ctr">
                  <a:buClr>
                    <a:srgbClr val="0BD0D9"/>
                  </a:buClr>
                  <a:buNone/>
                </a:pPr>
                <a14:m>
                  <m:oMathPara xmlns:m="http://schemas.openxmlformats.org/officeDocument/2006/math">
                    <m:oMathParaPr>
                      <m:jc m:val="centerGroup"/>
                    </m:oMathParaPr>
                    <m:oMath xmlns:m="http://schemas.openxmlformats.org/officeDocument/2006/math">
                      <m:sSub>
                        <m:sSubPr>
                          <m:ctrlPr>
                            <a:rPr lang="en-IN" b="0" i="1" smtClean="0">
                              <a:solidFill>
                                <a:prstClr val="black"/>
                              </a:solidFill>
                              <a:latin typeface="Cambria Math" panose="02040503050406030204" pitchFamily="18" charset="0"/>
                            </a:rPr>
                          </m:ctrlPr>
                        </m:sSubPr>
                        <m:e>
                          <m:r>
                            <a:rPr lang="en-IN" b="0" i="1" smtClean="0">
                              <a:solidFill>
                                <a:prstClr val="black"/>
                              </a:solidFill>
                              <a:latin typeface="Cambria Math"/>
                            </a:rPr>
                            <m:t>𝐹</m:t>
                          </m:r>
                        </m:e>
                        <m:sub>
                          <m:r>
                            <a:rPr lang="en-IN" b="0" i="1" smtClean="0">
                              <a:solidFill>
                                <a:prstClr val="black"/>
                              </a:solidFill>
                              <a:latin typeface="Cambria Math"/>
                            </a:rPr>
                            <m:t>1</m:t>
                          </m:r>
                        </m:sub>
                      </m:sSub>
                      <m:r>
                        <a:rPr lang="en-US" b="0" i="1" smtClean="0">
                          <a:solidFill>
                            <a:prstClr val="black"/>
                          </a:solidFill>
                          <a:latin typeface="Cambria Math" panose="02040503050406030204" pitchFamily="18" charset="0"/>
                        </a:rPr>
                        <m:t>𝑆𝑐𝑜𝑟𝑒</m:t>
                      </m:r>
                      <m:r>
                        <a:rPr lang="en-IN" b="0" i="1" smtClean="0">
                          <a:solidFill>
                            <a:prstClr val="black"/>
                          </a:solidFill>
                          <a:latin typeface="Cambria Math"/>
                        </a:rPr>
                        <m:t>=</m:t>
                      </m:r>
                      <m:f>
                        <m:fPr>
                          <m:ctrlPr>
                            <a:rPr lang="en-IN" b="0" i="1" smtClean="0">
                              <a:solidFill>
                                <a:prstClr val="black"/>
                              </a:solidFill>
                              <a:latin typeface="Cambria Math" panose="02040503050406030204" pitchFamily="18" charset="0"/>
                            </a:rPr>
                          </m:ctrlPr>
                        </m:fPr>
                        <m:num>
                          <m:r>
                            <a:rPr lang="en-IN" b="0" i="1" smtClean="0">
                              <a:solidFill>
                                <a:prstClr val="black"/>
                              </a:solidFill>
                              <a:latin typeface="Cambria Math"/>
                            </a:rPr>
                            <m:t>2</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𝑅𝑒𝑐𝑎𝑙𝑙</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𝑃𝑟𝑒𝑐𝑖𝑠𝑖𝑜𝑛</m:t>
                          </m:r>
                        </m:num>
                        <m:den>
                          <m:r>
                            <a:rPr lang="en-US" b="0" i="1" smtClean="0">
                              <a:solidFill>
                                <a:prstClr val="black"/>
                              </a:solidFill>
                              <a:latin typeface="Cambria Math" panose="02040503050406030204" pitchFamily="18" charset="0"/>
                            </a:rPr>
                            <m:t>𝑅𝑒𝑐𝑎𝑙𝑙</m:t>
                          </m:r>
                          <m:r>
                            <a:rPr lang="en-IN" b="0" i="1" smtClean="0">
                              <a:solidFill>
                                <a:prstClr val="black"/>
                              </a:solidFill>
                              <a:latin typeface="Cambria Math"/>
                            </a:rPr>
                            <m:t>+</m:t>
                          </m:r>
                          <m:r>
                            <a:rPr lang="en-US" b="0" i="1" smtClean="0">
                              <a:solidFill>
                                <a:prstClr val="black"/>
                              </a:solidFill>
                              <a:latin typeface="Cambria Math" panose="02040503050406030204" pitchFamily="18" charset="0"/>
                            </a:rPr>
                            <m:t>𝑃𝑟𝑒𝑐𝑖𝑠𝑖𝑜𝑛</m:t>
                          </m:r>
                        </m:den>
                      </m:f>
                      <m:r>
                        <a:rPr lang="en-IN" b="0" i="1" smtClean="0">
                          <a:solidFill>
                            <a:prstClr val="black"/>
                          </a:solidFill>
                          <a:latin typeface="Cambria Math"/>
                        </a:rPr>
                        <m:t>=</m:t>
                      </m:r>
                      <m:f>
                        <m:fPr>
                          <m:ctrlPr>
                            <a:rPr lang="en-IN" b="0" i="1" smtClean="0">
                              <a:solidFill>
                                <a:prstClr val="black"/>
                              </a:solidFill>
                              <a:latin typeface="Cambria Math" panose="02040503050406030204" pitchFamily="18" charset="0"/>
                            </a:rPr>
                          </m:ctrlPr>
                        </m:fPr>
                        <m:num>
                          <m:r>
                            <a:rPr lang="en-IN" b="0" i="1" smtClean="0">
                              <a:solidFill>
                                <a:prstClr val="black"/>
                              </a:solidFill>
                              <a:latin typeface="Cambria Math"/>
                            </a:rPr>
                            <m:t>2</m:t>
                          </m:r>
                          <m:r>
                            <a:rPr lang="en-IN" b="0" i="1" smtClean="0">
                              <a:solidFill>
                                <a:prstClr val="black"/>
                              </a:solidFill>
                              <a:latin typeface="Cambria Math"/>
                            </a:rPr>
                            <m:t>𝑇𝑃</m:t>
                          </m:r>
                        </m:num>
                        <m:den>
                          <m:r>
                            <a:rPr lang="en-IN" b="0" i="1" smtClean="0">
                              <a:solidFill>
                                <a:prstClr val="black"/>
                              </a:solidFill>
                              <a:latin typeface="Cambria Math"/>
                            </a:rPr>
                            <m:t>2</m:t>
                          </m:r>
                          <m:r>
                            <a:rPr lang="en-IN" b="0" i="1" smtClean="0">
                              <a:solidFill>
                                <a:prstClr val="black"/>
                              </a:solidFill>
                              <a:latin typeface="Cambria Math"/>
                            </a:rPr>
                            <m:t>𝑇𝑃</m:t>
                          </m:r>
                          <m:r>
                            <a:rPr lang="en-IN" b="0" i="1" smtClean="0">
                              <a:solidFill>
                                <a:prstClr val="black"/>
                              </a:solidFill>
                              <a:latin typeface="Cambria Math"/>
                            </a:rPr>
                            <m:t>+</m:t>
                          </m:r>
                          <m:r>
                            <a:rPr lang="en-IN" b="0" i="1" smtClean="0">
                              <a:solidFill>
                                <a:prstClr val="black"/>
                              </a:solidFill>
                              <a:latin typeface="Cambria Math"/>
                            </a:rPr>
                            <m:t>𝐹𝑃</m:t>
                          </m:r>
                          <m:r>
                            <a:rPr lang="en-IN" b="0" i="1" smtClean="0">
                              <a:solidFill>
                                <a:prstClr val="black"/>
                              </a:solidFill>
                              <a:latin typeface="Cambria Math"/>
                            </a:rPr>
                            <m:t>+</m:t>
                          </m:r>
                          <m:r>
                            <a:rPr lang="en-IN" b="0" i="1" smtClean="0">
                              <a:solidFill>
                                <a:prstClr val="black"/>
                              </a:solidFill>
                              <a:latin typeface="Cambria Math"/>
                            </a:rPr>
                            <m:t>𝐹𝑁</m:t>
                          </m:r>
                        </m:den>
                      </m:f>
                    </m:oMath>
                  </m:oMathPara>
                </a14:m>
                <a:endParaRPr lang="en-US" dirty="0">
                  <a:latin typeface="Times New Roman" pitchFamily="18" charset="0"/>
                  <a:cs typeface="Times New Roman" pitchFamily="18" charset="0"/>
                </a:endParaRPr>
              </a:p>
              <a:p>
                <a:pPr marL="0" indent="0">
                  <a:buClr>
                    <a:srgbClr val="0BD0D9"/>
                  </a:buClr>
                  <a:buNone/>
                </a:pPr>
                <a:r>
                  <a:rPr lang="en-US" sz="2800" b="1" dirty="0">
                    <a:solidFill>
                      <a:srgbClr val="0B5ED7"/>
                    </a:solidFill>
                    <a:latin typeface="Times New Roman" pitchFamily="18" charset="0"/>
                    <a:cs typeface="Times New Roman" pitchFamily="18" charset="0"/>
                  </a:rPr>
                  <a:t>Note</a:t>
                </a:r>
              </a:p>
              <a:p>
                <a:pPr lvl="8">
                  <a:buClr>
                    <a:srgbClr val="0BD0D9"/>
                  </a:buClr>
                </a:pPr>
                <a:endParaRPr lang="en-US" sz="600" dirty="0">
                  <a:solidFill>
                    <a:prstClr val="black"/>
                  </a:solidFill>
                  <a:latin typeface="Times New Roman" pitchFamily="18" charset="0"/>
                  <a:cs typeface="Times New Roman" pitchFamily="18" charset="0"/>
                </a:endParaRPr>
              </a:p>
              <a:p>
                <a:pPr lvl="1">
                  <a:buClr>
                    <a:srgbClr val="0BD0D9"/>
                  </a:buClr>
                </a:pPr>
                <a:r>
                  <a:rPr lang="en-US" sz="2900" dirty="0">
                    <a:solidFill>
                      <a:srgbClr val="0B5ED7"/>
                    </a:solidFill>
                    <a:latin typeface="Times New Roman" pitchFamily="18" charset="0"/>
                    <a:cs typeface="Times New Roman" pitchFamily="18" charset="0"/>
                  </a:rPr>
                  <a:t>F</a:t>
                </a:r>
                <a:r>
                  <a:rPr lang="en-US" sz="2900" baseline="-25000" dirty="0">
                    <a:solidFill>
                      <a:srgbClr val="0B5ED7"/>
                    </a:solidFill>
                    <a:latin typeface="Times New Roman" pitchFamily="18" charset="0"/>
                    <a:cs typeface="Times New Roman" pitchFamily="18" charset="0"/>
                  </a:rPr>
                  <a:t>1</a:t>
                </a:r>
                <a:r>
                  <a:rPr lang="en-US" sz="2900" dirty="0">
                    <a:solidFill>
                      <a:srgbClr val="0B5ED7"/>
                    </a:solidFill>
                    <a:latin typeface="Times New Roman" pitchFamily="18" charset="0"/>
                    <a:cs typeface="Times New Roman" pitchFamily="18" charset="0"/>
                  </a:rPr>
                  <a:t> represents the harmonic mean between recall and precision</a:t>
                </a:r>
              </a:p>
              <a:p>
                <a:pPr lvl="8">
                  <a:buClr>
                    <a:srgbClr val="0BD0D9"/>
                  </a:buClr>
                </a:pPr>
                <a:endParaRPr lang="en-US" sz="1900" dirty="0">
                  <a:solidFill>
                    <a:srgbClr val="0B5ED7"/>
                  </a:solidFill>
                  <a:latin typeface="Times New Roman" pitchFamily="18" charset="0"/>
                  <a:cs typeface="Times New Roman" pitchFamily="18" charset="0"/>
                </a:endParaRPr>
              </a:p>
              <a:p>
                <a:pPr lvl="1">
                  <a:buClr>
                    <a:srgbClr val="0BD0D9"/>
                  </a:buClr>
                </a:pPr>
                <a:r>
                  <a:rPr lang="en-US" sz="2900" dirty="0">
                    <a:solidFill>
                      <a:srgbClr val="FF0000"/>
                    </a:solidFill>
                    <a:latin typeface="Times New Roman" pitchFamily="18" charset="0"/>
                    <a:cs typeface="Times New Roman" pitchFamily="18" charset="0"/>
                  </a:rPr>
                  <a:t>High value of F</a:t>
                </a:r>
                <a:r>
                  <a:rPr lang="en-US" sz="2900" baseline="-25000" dirty="0">
                    <a:solidFill>
                      <a:srgbClr val="FF0000"/>
                    </a:solidFill>
                    <a:latin typeface="Times New Roman" pitchFamily="18" charset="0"/>
                    <a:cs typeface="Times New Roman" pitchFamily="18" charset="0"/>
                  </a:rPr>
                  <a:t>1</a:t>
                </a:r>
                <a:r>
                  <a:rPr lang="en-US" sz="2900" dirty="0">
                    <a:solidFill>
                      <a:srgbClr val="FF0000"/>
                    </a:solidFill>
                    <a:latin typeface="Times New Roman" pitchFamily="18" charset="0"/>
                    <a:cs typeface="Times New Roman" pitchFamily="18" charset="0"/>
                  </a:rPr>
                  <a:t> score ensures that both Precision and Recall are reasonably high.</a:t>
                </a:r>
                <a:endParaRPr lang="en-IN" sz="2900" dirty="0">
                  <a:solidFill>
                    <a:srgbClr val="0B5ED7"/>
                  </a:solidFill>
                  <a:latin typeface="Times New Roman" pitchFamily="18" charset="0"/>
                  <a:cs typeface="Times New Roman" pitchFamily="18" charset="0"/>
                </a:endParaRPr>
              </a:p>
            </p:txBody>
          </p:sp>
        </mc:Choice>
        <mc:Fallback xmlns="">
          <p:sp>
            <p:nvSpPr>
              <p:cNvPr id="7" name="Content Placeholder 4"/>
              <p:cNvSpPr txBox="1">
                <a:spLocks noRot="1" noChangeAspect="1" noMove="1" noResize="1" noEditPoints="1" noAdjustHandles="1" noChangeArrowheads="1" noChangeShapeType="1" noTextEdit="1"/>
              </p:cNvSpPr>
              <p:nvPr/>
            </p:nvSpPr>
            <p:spPr>
              <a:xfrm>
                <a:off x="210780" y="1159933"/>
                <a:ext cx="8506500" cy="5401734"/>
              </a:xfrm>
              <a:prstGeom prst="rect">
                <a:avLst/>
              </a:prstGeom>
              <a:blipFill>
                <a:blip r:embed="rId2"/>
                <a:stretch>
                  <a:fillRect l="-1290" r="-860"/>
                </a:stretch>
              </a:blipFill>
            </p:spPr>
            <p:txBody>
              <a:bodyPr/>
              <a:lstStyle/>
              <a:p>
                <a:r>
                  <a:rPr lang="en-US">
                    <a:noFill/>
                  </a:rPr>
                  <a:t> </a:t>
                </a:r>
              </a:p>
            </p:txBody>
          </p:sp>
        </mc:Fallback>
      </mc:AlternateContent>
    </p:spTree>
    <p:extLst>
      <p:ext uri="{BB962C8B-B14F-4D97-AF65-F5344CB8AC3E}">
        <p14:creationId xmlns:p14="http://schemas.microsoft.com/office/powerpoint/2010/main" val="399009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5F2065-2DEE-82BE-F659-43E51EABCB2D}"/>
              </a:ext>
            </a:extLst>
          </p:cNvPr>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3" name="Slide Number Placeholder 2">
            <a:extLst>
              <a:ext uri="{FF2B5EF4-FFF2-40B4-BE49-F238E27FC236}">
                <a16:creationId xmlns:a16="http://schemas.microsoft.com/office/drawing/2014/main" id="{E6C66ECD-8D7C-8A26-D50B-61250B853011}"/>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13</a:t>
            </a:fld>
            <a:endParaRPr lang="en-IN">
              <a:solidFill>
                <a:srgbClr val="04617B">
                  <a:shade val="90000"/>
                </a:srgbClr>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B0312F-B069-A3CE-1B5C-DFAD68FE2AF2}"/>
                  </a:ext>
                </a:extLst>
              </p:cNvPr>
              <p:cNvSpPr txBox="1"/>
              <p:nvPr/>
            </p:nvSpPr>
            <p:spPr>
              <a:xfrm>
                <a:off x="0" y="122541"/>
                <a:ext cx="9361488" cy="6632713"/>
              </a:xfrm>
              <a:prstGeom prst="rect">
                <a:avLst/>
              </a:prstGeom>
              <a:noFill/>
            </p:spPr>
            <p:txBody>
              <a:bodyPr wrap="square" rtlCol="0">
                <a:spAutoFit/>
              </a:bodyPr>
              <a:lstStyle/>
              <a:p>
                <a:pPr algn="l">
                  <a:lnSpc>
                    <a:spcPct val="150000"/>
                  </a:lnSpc>
                </a:pPr>
                <a:r>
                  <a:rPr lang="en-US" sz="1600" b="1" i="0" dirty="0">
                    <a:solidFill>
                      <a:srgbClr val="9966FF"/>
                    </a:solidFill>
                    <a:effectLst/>
                    <a:latin typeface="Söhne"/>
                  </a:rPr>
                  <a:t>The F1 Score, also known as the F1 Measure or F1 Score, is a metric that combines both </a:t>
                </a:r>
                <a:r>
                  <a:rPr lang="en-US" sz="1600" b="1" i="0">
                    <a:solidFill>
                      <a:srgbClr val="9966FF"/>
                    </a:solidFill>
                    <a:effectLst/>
                    <a:latin typeface="Söhne"/>
                  </a:rPr>
                  <a:t>(parallel) precision </a:t>
                </a:r>
                <a:r>
                  <a:rPr lang="en-US" sz="1600" b="1" i="0" dirty="0">
                    <a:solidFill>
                      <a:srgbClr val="9966FF"/>
                    </a:solidFill>
                    <a:effectLst/>
                    <a:latin typeface="Söhne"/>
                  </a:rPr>
                  <a:t>and recall into a single value. It is defined as the harmonic mean of precision and recall.</a:t>
                </a:r>
              </a:p>
              <a:p>
                <a:pPr algn="l">
                  <a:lnSpc>
                    <a:spcPct val="150000"/>
                  </a:lnSpc>
                </a:pPr>
                <a:r>
                  <a:rPr lang="en-US" sz="1600" b="1" i="0" dirty="0">
                    <a:solidFill>
                      <a:srgbClr val="9966FF"/>
                    </a:solidFill>
                    <a:effectLst/>
                    <a:latin typeface="Söhne"/>
                  </a:rPr>
                  <a:t>Mathematically, the F1 Score is represented as:</a:t>
                </a:r>
              </a:p>
              <a:p>
                <a:pPr algn="l">
                  <a:lnSpc>
                    <a:spcPct val="150000"/>
                  </a:lnSpc>
                </a:pPr>
                <a14:m>
                  <m:oMathPara xmlns:m="http://schemas.openxmlformats.org/officeDocument/2006/math">
                    <m:oMathParaPr>
                      <m:jc m:val="centerGroup"/>
                    </m:oMathParaPr>
                    <m:oMath xmlns:m="http://schemas.openxmlformats.org/officeDocument/2006/math">
                      <m:sSub>
                        <m:sSubPr>
                          <m:ctrlPr>
                            <a:rPr lang="en-IN" sz="1600" b="1" i="1" smtClean="0">
                              <a:solidFill>
                                <a:srgbClr val="9966FF"/>
                              </a:solidFill>
                              <a:latin typeface="Cambria Math" panose="02040503050406030204" pitchFamily="18" charset="0"/>
                            </a:rPr>
                          </m:ctrlPr>
                        </m:sSubPr>
                        <m:e>
                          <m:r>
                            <a:rPr lang="en-IN" sz="1600" b="1" i="1" smtClean="0">
                              <a:solidFill>
                                <a:srgbClr val="9966FF"/>
                              </a:solidFill>
                              <a:latin typeface="Cambria Math"/>
                            </a:rPr>
                            <m:t>𝑭</m:t>
                          </m:r>
                        </m:e>
                        <m:sub>
                          <m:r>
                            <a:rPr lang="en-IN" sz="1600" b="1" i="1" smtClean="0">
                              <a:solidFill>
                                <a:srgbClr val="9966FF"/>
                              </a:solidFill>
                              <a:latin typeface="Cambria Math"/>
                            </a:rPr>
                            <m:t>𝟏</m:t>
                          </m:r>
                        </m:sub>
                      </m:sSub>
                      <m:r>
                        <a:rPr lang="en-US" sz="1600" b="1" i="1" smtClean="0">
                          <a:solidFill>
                            <a:srgbClr val="9966FF"/>
                          </a:solidFill>
                          <a:latin typeface="Cambria Math" panose="02040503050406030204" pitchFamily="18" charset="0"/>
                        </a:rPr>
                        <m:t>𝑺𝒄𝒐𝒓𝒆</m:t>
                      </m:r>
                      <m:r>
                        <a:rPr lang="en-IN" sz="1600" b="1" i="1" smtClean="0">
                          <a:solidFill>
                            <a:srgbClr val="9966FF"/>
                          </a:solidFill>
                          <a:latin typeface="Cambria Math"/>
                        </a:rPr>
                        <m:t>=</m:t>
                      </m:r>
                      <m:f>
                        <m:fPr>
                          <m:ctrlPr>
                            <a:rPr lang="en-IN" sz="1600" b="1" i="1" smtClean="0">
                              <a:solidFill>
                                <a:srgbClr val="9966FF"/>
                              </a:solidFill>
                              <a:latin typeface="Cambria Math" panose="02040503050406030204" pitchFamily="18" charset="0"/>
                            </a:rPr>
                          </m:ctrlPr>
                        </m:fPr>
                        <m:num>
                          <m:r>
                            <a:rPr lang="en-IN" sz="1600" b="1" i="1" smtClean="0">
                              <a:solidFill>
                                <a:srgbClr val="9966FF"/>
                              </a:solidFill>
                              <a:latin typeface="Cambria Math"/>
                            </a:rPr>
                            <m:t>𝟐</m:t>
                          </m:r>
                          <m:r>
                            <a:rPr lang="en-US" sz="1600" b="1" i="1" smtClean="0">
                              <a:solidFill>
                                <a:srgbClr val="9966FF"/>
                              </a:solidFill>
                              <a:latin typeface="Cambria Math" panose="02040503050406030204" pitchFamily="18" charset="0"/>
                            </a:rPr>
                            <m:t>∗</m:t>
                          </m:r>
                          <m:r>
                            <a:rPr lang="en-US" sz="1600" b="1" i="1" smtClean="0">
                              <a:solidFill>
                                <a:srgbClr val="9966FF"/>
                              </a:solidFill>
                              <a:latin typeface="Cambria Math" panose="02040503050406030204" pitchFamily="18" charset="0"/>
                            </a:rPr>
                            <m:t>𝑹𝒆𝒄𝒂𝒍𝒍</m:t>
                          </m:r>
                          <m:r>
                            <a:rPr lang="en-US" sz="1600" b="1" i="1" smtClean="0">
                              <a:solidFill>
                                <a:srgbClr val="9966FF"/>
                              </a:solidFill>
                              <a:latin typeface="Cambria Math" panose="02040503050406030204" pitchFamily="18" charset="0"/>
                            </a:rPr>
                            <m:t> .</m:t>
                          </m:r>
                          <m:r>
                            <a:rPr lang="en-US" sz="1600" b="1" i="1" smtClean="0">
                              <a:solidFill>
                                <a:srgbClr val="9966FF"/>
                              </a:solidFill>
                              <a:latin typeface="Cambria Math" panose="02040503050406030204" pitchFamily="18" charset="0"/>
                            </a:rPr>
                            <m:t>𝑷𝒓𝒆𝒄𝒊𝒔𝒊𝒐𝒏</m:t>
                          </m:r>
                        </m:num>
                        <m:den>
                          <m:r>
                            <a:rPr lang="en-US" sz="1600" b="1" i="1" smtClean="0">
                              <a:solidFill>
                                <a:srgbClr val="9966FF"/>
                              </a:solidFill>
                              <a:latin typeface="Cambria Math" panose="02040503050406030204" pitchFamily="18" charset="0"/>
                            </a:rPr>
                            <m:t>𝑹𝒆𝒄𝒂𝒍𝒍</m:t>
                          </m:r>
                          <m:r>
                            <a:rPr lang="en-IN" sz="1600" b="1" i="1" smtClean="0">
                              <a:solidFill>
                                <a:srgbClr val="9966FF"/>
                              </a:solidFill>
                              <a:latin typeface="Cambria Math"/>
                            </a:rPr>
                            <m:t>+</m:t>
                          </m:r>
                          <m:r>
                            <a:rPr lang="en-US" sz="1600" b="1" i="1" smtClean="0">
                              <a:solidFill>
                                <a:srgbClr val="9966FF"/>
                              </a:solidFill>
                              <a:latin typeface="Cambria Math" panose="02040503050406030204" pitchFamily="18" charset="0"/>
                            </a:rPr>
                            <m:t>𝑷𝒓𝒆𝒄𝒊𝒔𝒊𝒐𝒏</m:t>
                          </m:r>
                        </m:den>
                      </m:f>
                    </m:oMath>
                  </m:oMathPara>
                </a14:m>
                <a:endParaRPr lang="en-US" sz="1600" b="1" dirty="0">
                  <a:solidFill>
                    <a:srgbClr val="9966FF"/>
                  </a:solidFill>
                </a:endParaRPr>
              </a:p>
              <a:p>
                <a:pPr algn="l">
                  <a:lnSpc>
                    <a:spcPct val="150000"/>
                  </a:lnSpc>
                </a:pPr>
                <a:r>
                  <a:rPr lang="en-US" sz="1600" b="1" i="0" dirty="0">
                    <a:solidFill>
                      <a:srgbClr val="9966FF"/>
                    </a:solidFill>
                    <a:effectLst/>
                    <a:latin typeface="Söhne"/>
                  </a:rPr>
                  <a:t>Alternatively, it can also be expressed in terms of True Positives (TP), False Positives (FP), and False Negatives (FN):</a:t>
                </a:r>
              </a:p>
              <a:p>
                <a:pPr algn="l">
                  <a:lnSpc>
                    <a:spcPct val="150000"/>
                  </a:lnSpc>
                </a:pPr>
                <a14:m>
                  <m:oMathPara xmlns:m="http://schemas.openxmlformats.org/officeDocument/2006/math">
                    <m:oMathParaPr>
                      <m:jc m:val="centerGroup"/>
                    </m:oMathParaPr>
                    <m:oMath xmlns:m="http://schemas.openxmlformats.org/officeDocument/2006/math">
                      <m:sSub>
                        <m:sSubPr>
                          <m:ctrlPr>
                            <a:rPr lang="en-IN" sz="1600" b="1" i="1" smtClean="0">
                              <a:solidFill>
                                <a:srgbClr val="9966FF"/>
                              </a:solidFill>
                              <a:latin typeface="Cambria Math" panose="02040503050406030204" pitchFamily="18" charset="0"/>
                            </a:rPr>
                          </m:ctrlPr>
                        </m:sSubPr>
                        <m:e>
                          <m:r>
                            <a:rPr lang="en-IN" sz="1600" b="1" i="1" smtClean="0">
                              <a:solidFill>
                                <a:srgbClr val="9966FF"/>
                              </a:solidFill>
                              <a:latin typeface="Cambria Math"/>
                            </a:rPr>
                            <m:t>𝑭</m:t>
                          </m:r>
                        </m:e>
                        <m:sub>
                          <m:r>
                            <a:rPr lang="en-IN" sz="1600" b="1" i="1" smtClean="0">
                              <a:solidFill>
                                <a:srgbClr val="9966FF"/>
                              </a:solidFill>
                              <a:latin typeface="Cambria Math"/>
                            </a:rPr>
                            <m:t>𝟏</m:t>
                          </m:r>
                        </m:sub>
                      </m:sSub>
                      <m:r>
                        <a:rPr lang="en-US" sz="1600" b="1" i="1" smtClean="0">
                          <a:solidFill>
                            <a:srgbClr val="9966FF"/>
                          </a:solidFill>
                          <a:latin typeface="Cambria Math" panose="02040503050406030204" pitchFamily="18" charset="0"/>
                        </a:rPr>
                        <m:t>𝑺𝒄𝒐𝒓𝒆</m:t>
                      </m:r>
                      <m:r>
                        <a:rPr lang="en-IN" sz="1600" b="1" i="1" smtClean="0">
                          <a:solidFill>
                            <a:srgbClr val="9966FF"/>
                          </a:solidFill>
                          <a:latin typeface="Cambria Math"/>
                        </a:rPr>
                        <m:t>=</m:t>
                      </m:r>
                      <m:f>
                        <m:fPr>
                          <m:ctrlPr>
                            <a:rPr lang="en-IN" sz="1600" b="1" i="1" smtClean="0">
                              <a:solidFill>
                                <a:srgbClr val="9966FF"/>
                              </a:solidFill>
                              <a:latin typeface="Cambria Math" panose="02040503050406030204" pitchFamily="18" charset="0"/>
                            </a:rPr>
                          </m:ctrlPr>
                        </m:fPr>
                        <m:num>
                          <m:r>
                            <a:rPr lang="en-IN" sz="1600" b="1" i="1" smtClean="0">
                              <a:solidFill>
                                <a:srgbClr val="9966FF"/>
                              </a:solidFill>
                              <a:latin typeface="Cambria Math"/>
                            </a:rPr>
                            <m:t>𝟐</m:t>
                          </m:r>
                          <m:r>
                            <a:rPr lang="en-IN" sz="1600" b="1" i="1" smtClean="0">
                              <a:solidFill>
                                <a:srgbClr val="9966FF"/>
                              </a:solidFill>
                              <a:latin typeface="Cambria Math"/>
                            </a:rPr>
                            <m:t>𝑻𝑷</m:t>
                          </m:r>
                        </m:num>
                        <m:den>
                          <m:r>
                            <a:rPr lang="en-IN" sz="1600" b="1" i="1" smtClean="0">
                              <a:solidFill>
                                <a:srgbClr val="9966FF"/>
                              </a:solidFill>
                              <a:latin typeface="Cambria Math"/>
                            </a:rPr>
                            <m:t>𝟐</m:t>
                          </m:r>
                          <m:r>
                            <a:rPr lang="en-IN" sz="1600" b="1" i="1" smtClean="0">
                              <a:solidFill>
                                <a:srgbClr val="9966FF"/>
                              </a:solidFill>
                              <a:latin typeface="Cambria Math"/>
                            </a:rPr>
                            <m:t>𝑻𝑷</m:t>
                          </m:r>
                          <m:r>
                            <a:rPr lang="en-IN" sz="1600" b="1" i="1" smtClean="0">
                              <a:solidFill>
                                <a:srgbClr val="9966FF"/>
                              </a:solidFill>
                              <a:latin typeface="Cambria Math"/>
                            </a:rPr>
                            <m:t>+</m:t>
                          </m:r>
                          <m:r>
                            <a:rPr lang="en-IN" sz="1600" b="1" i="1" smtClean="0">
                              <a:solidFill>
                                <a:srgbClr val="9966FF"/>
                              </a:solidFill>
                              <a:latin typeface="Cambria Math"/>
                            </a:rPr>
                            <m:t>𝑭𝑷</m:t>
                          </m:r>
                          <m:r>
                            <a:rPr lang="en-IN" sz="1600" b="1" i="1" smtClean="0">
                              <a:solidFill>
                                <a:srgbClr val="9966FF"/>
                              </a:solidFill>
                              <a:latin typeface="Cambria Math"/>
                            </a:rPr>
                            <m:t>+</m:t>
                          </m:r>
                          <m:r>
                            <a:rPr lang="en-IN" sz="1600" b="1" i="1" smtClean="0">
                              <a:solidFill>
                                <a:srgbClr val="9966FF"/>
                              </a:solidFill>
                              <a:latin typeface="Cambria Math"/>
                            </a:rPr>
                            <m:t>𝑭𝑵</m:t>
                          </m:r>
                        </m:den>
                      </m:f>
                    </m:oMath>
                  </m:oMathPara>
                </a14:m>
                <a:endParaRPr lang="en-US" sz="1600" b="1" dirty="0">
                  <a:solidFill>
                    <a:srgbClr val="9966FF"/>
                  </a:solidFill>
                  <a:latin typeface="Söhne"/>
                </a:endParaRPr>
              </a:p>
              <a:p>
                <a:pPr algn="l">
                  <a:lnSpc>
                    <a:spcPct val="150000"/>
                  </a:lnSpc>
                </a:pPr>
                <a:r>
                  <a:rPr lang="en-US" sz="1600" b="1" i="0" dirty="0">
                    <a:solidFill>
                      <a:srgbClr val="9966FF"/>
                    </a:solidFill>
                    <a:effectLst/>
                    <a:latin typeface="Söhne"/>
                  </a:rPr>
                  <a:t>The key points to note about the F1 Score are:</a:t>
                </a:r>
              </a:p>
              <a:p>
                <a:pPr algn="l">
                  <a:lnSpc>
                    <a:spcPct val="150000"/>
                  </a:lnSpc>
                  <a:buFont typeface="+mj-lt"/>
                  <a:buAutoNum type="arabicPeriod"/>
                </a:pPr>
                <a:r>
                  <a:rPr lang="en-US" sz="1600" b="1" i="0" dirty="0">
                    <a:solidFill>
                      <a:srgbClr val="9966FF"/>
                    </a:solidFill>
                    <a:effectLst/>
                    <a:latin typeface="Söhne"/>
                  </a:rPr>
                  <a:t>Harmonic Mean: The F1 Score calculates the harmonic mean of precision and recall rather than the arithmetic mean. This is important because it gives more weight to lower values. As a result, the F1 Score penalizes extreme values (either high or low) of precision and recall, making it a more balanced metric.</a:t>
                </a:r>
              </a:p>
              <a:p>
                <a:pPr algn="l">
                  <a:lnSpc>
                    <a:spcPct val="150000"/>
                  </a:lnSpc>
                  <a:buFont typeface="+mj-lt"/>
                  <a:buAutoNum type="arabicPeriod"/>
                </a:pPr>
                <a:r>
                  <a:rPr lang="en-US" sz="1600" b="1" i="0" dirty="0">
                    <a:solidFill>
                      <a:srgbClr val="9966FF"/>
                    </a:solidFill>
                    <a:effectLst/>
                    <a:latin typeface="Söhne"/>
                  </a:rPr>
                  <a:t>Balanced Performance: A high value of the F1 Score indicates that both precision and recall are reasonably high. It ensures a good balance between minimizing false positives (FP) and false negatives (FN).</a:t>
                </a:r>
              </a:p>
              <a:p>
                <a:pPr algn="l">
                  <a:lnSpc>
                    <a:spcPct val="150000"/>
                  </a:lnSpc>
                </a:pPr>
                <a:r>
                  <a:rPr lang="en-US" sz="1600" b="1" i="0" dirty="0">
                    <a:solidFill>
                      <a:srgbClr val="9966FF"/>
                    </a:solidFill>
                    <a:effectLst/>
                    <a:latin typeface="Söhne"/>
                  </a:rPr>
                  <a:t>In summary, the F1 Score provides a single value that summarizes the balance between precision and recall, making it a useful metric for evaluating the overall performance of a classifier.</a:t>
                </a:r>
                <a:endParaRPr lang="en-US" sz="1600" b="1" dirty="0">
                  <a:solidFill>
                    <a:srgbClr val="9966FF"/>
                  </a:solidFill>
                </a:endParaRPr>
              </a:p>
              <a:p>
                <a:pPr>
                  <a:lnSpc>
                    <a:spcPct val="150000"/>
                  </a:lnSpc>
                </a:pPr>
                <a:endParaRPr lang="en-US" sz="1600" b="1" dirty="0">
                  <a:solidFill>
                    <a:srgbClr val="9966FF"/>
                  </a:solidFill>
                </a:endParaRPr>
              </a:p>
            </p:txBody>
          </p:sp>
        </mc:Choice>
        <mc:Fallback xmlns="">
          <p:sp>
            <p:nvSpPr>
              <p:cNvPr id="4" name="TextBox 3">
                <a:extLst>
                  <a:ext uri="{FF2B5EF4-FFF2-40B4-BE49-F238E27FC236}">
                    <a16:creationId xmlns:a16="http://schemas.microsoft.com/office/drawing/2014/main" id="{31B0312F-B069-A3CE-1B5C-DFAD68FE2AF2}"/>
                  </a:ext>
                </a:extLst>
              </p:cNvPr>
              <p:cNvSpPr txBox="1">
                <a:spLocks noRot="1" noChangeAspect="1" noMove="1" noResize="1" noEditPoints="1" noAdjustHandles="1" noChangeArrowheads="1" noChangeShapeType="1" noTextEdit="1"/>
              </p:cNvSpPr>
              <p:nvPr/>
            </p:nvSpPr>
            <p:spPr>
              <a:xfrm>
                <a:off x="0" y="122541"/>
                <a:ext cx="9361488" cy="6632713"/>
              </a:xfrm>
              <a:prstGeom prst="rect">
                <a:avLst/>
              </a:prstGeom>
              <a:blipFill>
                <a:blip r:embed="rId2"/>
                <a:stretch>
                  <a:fillRect l="-326" r="-456"/>
                </a:stretch>
              </a:blipFill>
            </p:spPr>
            <p:txBody>
              <a:bodyPr/>
              <a:lstStyle/>
              <a:p>
                <a:r>
                  <a:rPr lang="en-US">
                    <a:noFill/>
                  </a:rPr>
                  <a:t> </a:t>
                </a:r>
              </a:p>
            </p:txBody>
          </p:sp>
        </mc:Fallback>
      </mc:AlternateContent>
    </p:spTree>
    <p:extLst>
      <p:ext uri="{BB962C8B-B14F-4D97-AF65-F5344CB8AC3E}">
        <p14:creationId xmlns:p14="http://schemas.microsoft.com/office/powerpoint/2010/main" val="302847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8933" y="3589867"/>
            <a:ext cx="2794000" cy="26839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523387" y="201044"/>
            <a:ext cx="8425339" cy="586740"/>
          </a:xfrm>
        </p:spPr>
        <p:txBody>
          <a:bodyPr>
            <a:normAutofit/>
          </a:bodyPr>
          <a:lstStyle/>
          <a:p>
            <a:pPr algn="ctr"/>
            <a:r>
              <a:rPr lang="en-US" sz="3200" dirty="0">
                <a:solidFill>
                  <a:srgbClr val="A50021"/>
                </a:solidFill>
                <a:latin typeface="Times New Roman" pitchFamily="18" charset="0"/>
                <a:cs typeface="Times New Roman" pitchFamily="18" charset="0"/>
              </a:rPr>
              <a:t>Analysis with Performance Measurement Metrics</a:t>
            </a:r>
            <a:endParaRPr lang="en-IN"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8078" y="1280160"/>
                <a:ext cx="8425339" cy="5044440"/>
              </a:xfrm>
            </p:spPr>
            <p:txBody>
              <a:bodyPr>
                <a:normAutofit/>
              </a:bodyPr>
              <a:lstStyle/>
              <a:p>
                <a:r>
                  <a:rPr lang="en-US" sz="2000" dirty="0">
                    <a:latin typeface="Times New Roman" pitchFamily="18" charset="0"/>
                    <a:cs typeface="Times New Roman" pitchFamily="18" charset="0"/>
                  </a:rPr>
                  <a:t>Based on the various performance metrics, we can characterize a classifier.</a:t>
                </a:r>
              </a:p>
              <a:p>
                <a:pPr lvl="7"/>
                <a:endParaRPr lang="en-US" sz="1000" dirty="0">
                  <a:latin typeface="Times New Roman" pitchFamily="18" charset="0"/>
                  <a:cs typeface="Times New Roman" pitchFamily="18" charset="0"/>
                </a:endParaRPr>
              </a:p>
              <a:p>
                <a:r>
                  <a:rPr lang="en-US" sz="2000" dirty="0">
                    <a:latin typeface="Times New Roman" pitchFamily="18" charset="0"/>
                    <a:cs typeface="Times New Roman" pitchFamily="18" charset="0"/>
                  </a:rPr>
                  <a:t>We do it in terms of TPR, FPR, Precision and Recall  and Accuracy</a:t>
                </a:r>
              </a:p>
              <a:p>
                <a:pPr lvl="8"/>
                <a:endParaRPr lang="en-IN" sz="800" dirty="0">
                  <a:latin typeface="Times New Roman" pitchFamily="18" charset="0"/>
                  <a:cs typeface="Times New Roman" pitchFamily="18" charset="0"/>
                </a:endParaRPr>
              </a:p>
              <a:p>
                <a:r>
                  <a:rPr lang="en-IN" sz="2000" b="1" dirty="0">
                    <a:solidFill>
                      <a:srgbClr val="A50021"/>
                    </a:solidFill>
                    <a:latin typeface="Times New Roman" pitchFamily="18" charset="0"/>
                    <a:cs typeface="Times New Roman" pitchFamily="18" charset="0"/>
                  </a:rPr>
                  <a:t>Case 1: Perfect Classifier</a:t>
                </a:r>
                <a:endParaRPr lang="en-IN" sz="2000" dirty="0">
                  <a:solidFill>
                    <a:srgbClr val="A50021"/>
                  </a:solidFill>
                  <a:latin typeface="Times New Roman" pitchFamily="18" charset="0"/>
                  <a:cs typeface="Times New Roman" pitchFamily="18" charset="0"/>
                </a:endParaRPr>
              </a:p>
              <a:p>
                <a:pPr lvl="8"/>
                <a:endParaRPr lang="en-IN" sz="800" dirty="0">
                  <a:solidFill>
                    <a:srgbClr val="A50021"/>
                  </a:solidFill>
                  <a:latin typeface="Times New Roman" pitchFamily="18" charset="0"/>
                  <a:cs typeface="Times New Roman" pitchFamily="18" charset="0"/>
                </a:endParaRPr>
              </a:p>
              <a:p>
                <a:pPr marL="393192" lvl="1" indent="0">
                  <a:buNone/>
                </a:pPr>
                <a:r>
                  <a:rPr lang="en-IN" sz="1900" dirty="0">
                    <a:latin typeface="Times New Roman" pitchFamily="18" charset="0"/>
                    <a:cs typeface="Times New Roman" pitchFamily="18" charset="0"/>
                  </a:rPr>
                  <a:t>When every instance is </a:t>
                </a:r>
                <a:r>
                  <a:rPr lang="en-IN" sz="1900" dirty="0">
                    <a:solidFill>
                      <a:srgbClr val="0B5ED7"/>
                    </a:solidFill>
                    <a:latin typeface="Times New Roman" pitchFamily="18" charset="0"/>
                    <a:cs typeface="Times New Roman" pitchFamily="18" charset="0"/>
                  </a:rPr>
                  <a:t>correctly</a:t>
                </a:r>
                <a:r>
                  <a:rPr lang="en-IN" sz="1900" dirty="0">
                    <a:latin typeface="Times New Roman" pitchFamily="18" charset="0"/>
                    <a:cs typeface="Times New Roman" pitchFamily="18" charset="0"/>
                  </a:rPr>
                  <a:t> classified, it is called the </a:t>
                </a:r>
                <a:r>
                  <a:rPr lang="en-IN" sz="1900" dirty="0">
                    <a:solidFill>
                      <a:srgbClr val="0B5ED7"/>
                    </a:solidFill>
                    <a:latin typeface="Times New Roman" pitchFamily="18" charset="0"/>
                    <a:cs typeface="Times New Roman" pitchFamily="18" charset="0"/>
                  </a:rPr>
                  <a:t>perfect classifier</a:t>
                </a:r>
                <a:r>
                  <a:rPr lang="en-IN" sz="1900" dirty="0">
                    <a:latin typeface="Times New Roman" pitchFamily="18" charset="0"/>
                    <a:cs typeface="Times New Roman" pitchFamily="18" charset="0"/>
                  </a:rPr>
                  <a:t>. In this case, </a:t>
                </a:r>
                <a:r>
                  <a:rPr lang="en-IN" sz="1900" i="1" dirty="0">
                    <a:latin typeface="Times New Roman" pitchFamily="18" charset="0"/>
                    <a:cs typeface="Times New Roman" pitchFamily="18" charset="0"/>
                  </a:rPr>
                  <a:t>TP = P</a:t>
                </a:r>
                <a:r>
                  <a:rPr lang="en-IN" sz="1900" dirty="0">
                    <a:latin typeface="Times New Roman" pitchFamily="18" charset="0"/>
                    <a:cs typeface="Times New Roman" pitchFamily="18" charset="0"/>
                  </a:rPr>
                  <a:t>, </a:t>
                </a:r>
                <a:r>
                  <a:rPr lang="en-IN" sz="1900" i="1" dirty="0">
                    <a:latin typeface="Times New Roman" pitchFamily="18" charset="0"/>
                    <a:cs typeface="Times New Roman" pitchFamily="18" charset="0"/>
                  </a:rPr>
                  <a:t>TN = N </a:t>
                </a:r>
                <a:r>
                  <a:rPr lang="en-IN" sz="1900" dirty="0">
                    <a:latin typeface="Times New Roman" pitchFamily="18" charset="0"/>
                    <a:cs typeface="Times New Roman" pitchFamily="18" charset="0"/>
                  </a:rPr>
                  <a:t>and CM is </a:t>
                </a:r>
              </a:p>
              <a:p>
                <a:endParaRPr lang="en-IN" sz="2200" dirty="0"/>
              </a:p>
              <a:p>
                <a:pPr marL="393192" lvl="1" indent="0">
                  <a:buNone/>
                </a:pPr>
                <a:r>
                  <a:rPr lang="en-IN" sz="2000" i="1" dirty="0">
                    <a:latin typeface="Times New Roman" pitchFamily="18" charset="0"/>
                    <a:cs typeface="Times New Roman" pitchFamily="18" charset="0"/>
                  </a:rPr>
                  <a:t>TPR , Recall</a:t>
                </a:r>
                <a:r>
                  <a:rPr lang="en-IN" sz="2000" dirty="0">
                    <a:latin typeface="Times New Roman" pitchFamily="18" charset="0"/>
                    <a:cs typeface="Times New Roman" pitchFamily="18" charset="0"/>
                  </a:rPr>
                  <a:t> = TP/(TP+FN)= </a:t>
                </a:r>
                <a14:m>
                  <m:oMath xmlns:m="http://schemas.openxmlformats.org/officeDocument/2006/math">
                    <m:f>
                      <m:fPr>
                        <m:ctrlPr>
                          <a:rPr lang="en-IN" sz="2000" i="1">
                            <a:latin typeface="Cambria Math" panose="02040503050406030204" pitchFamily="18" charset="0"/>
                          </a:rPr>
                        </m:ctrlPr>
                      </m:fPr>
                      <m:num>
                        <m:r>
                          <a:rPr lang="en-IN" sz="2000" i="1">
                            <a:latin typeface="Cambria Math"/>
                          </a:rPr>
                          <m:t>𝑃</m:t>
                        </m:r>
                      </m:num>
                      <m:den>
                        <m:r>
                          <a:rPr lang="en-IN" sz="2000" i="1">
                            <a:latin typeface="Cambria Math"/>
                          </a:rPr>
                          <m:t>𝑃</m:t>
                        </m:r>
                      </m:den>
                    </m:f>
                    <m:r>
                      <a:rPr lang="en-US" sz="2000" b="0" i="0" smtClean="0">
                        <a:latin typeface="Cambria Math"/>
                      </a:rPr>
                      <m:t>  </m:t>
                    </m:r>
                  </m:oMath>
                </a14:m>
                <a:r>
                  <a:rPr lang="en-IN" sz="2000" dirty="0">
                    <a:latin typeface="Times New Roman" pitchFamily="18" charset="0"/>
                    <a:cs typeface="Times New Roman" pitchFamily="18" charset="0"/>
                  </a:rPr>
                  <a:t>=1  , FN = 0</a:t>
                </a:r>
              </a:p>
              <a:p>
                <a:pPr marL="393192" lvl="1" indent="0">
                  <a:buNone/>
                </a:pPr>
                <a:r>
                  <a:rPr lang="en-IN" sz="2000" i="1" dirty="0">
                    <a:latin typeface="Times New Roman" pitchFamily="18" charset="0"/>
                    <a:cs typeface="Times New Roman" pitchFamily="18" charset="0"/>
                  </a:rPr>
                  <a:t>FPR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IN" sz="2000" i="1">
                            <a:latin typeface="Cambria Math"/>
                          </a:rPr>
                          <m:t>0</m:t>
                        </m:r>
                      </m:num>
                      <m:den>
                        <m:r>
                          <a:rPr lang="en-IN" sz="2000" i="1">
                            <a:latin typeface="Cambria Math"/>
                          </a:rPr>
                          <m:t>𝑁</m:t>
                        </m:r>
                      </m:den>
                    </m:f>
                    <m:r>
                      <a:rPr lang="en-US" sz="2000" b="0" i="0" smtClean="0">
                        <a:latin typeface="Cambria Math"/>
                      </a:rPr>
                      <m:t> </m:t>
                    </m:r>
                  </m:oMath>
                </a14:m>
                <a:r>
                  <a:rPr lang="en-IN" sz="2000" dirty="0">
                    <a:latin typeface="Times New Roman" pitchFamily="18" charset="0"/>
                    <a:cs typeface="Times New Roman" pitchFamily="18" charset="0"/>
                  </a:rPr>
                  <a:t>=0  , </a:t>
                </a:r>
                <a:r>
                  <a:rPr lang="en-IN" sz="1800" dirty="0">
                    <a:latin typeface="Times New Roman" pitchFamily="18" charset="0"/>
                    <a:cs typeface="Times New Roman" pitchFamily="18" charset="0"/>
                  </a:rPr>
                  <a:t>FPR = FP / (FP + TN) = 0 / (0 + N) = 0</a:t>
                </a:r>
              </a:p>
              <a:p>
                <a:pPr marL="393192" lvl="1" indent="0">
                  <a:buNone/>
                </a:pPr>
                <a:r>
                  <a:rPr lang="en-IN" sz="2000" i="1" dirty="0">
                    <a:latin typeface="Times New Roman" pitchFamily="18" charset="0"/>
                    <a:cs typeface="Times New Roman" pitchFamily="18" charset="0"/>
                  </a:rPr>
                  <a:t>Precision</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IN" sz="2000" i="1">
                            <a:latin typeface="Cambria Math"/>
                          </a:rPr>
                          <m:t>𝑃</m:t>
                        </m:r>
                      </m:num>
                      <m:den>
                        <m:r>
                          <a:rPr lang="en-IN" sz="2000" i="1">
                            <a:latin typeface="Cambria Math"/>
                          </a:rPr>
                          <m:t>𝑃</m:t>
                        </m:r>
                      </m:den>
                    </m:f>
                    <m:r>
                      <a:rPr lang="en-IN" sz="2000" i="1">
                        <a:latin typeface="Cambria Math"/>
                      </a:rPr>
                      <m:t> </m:t>
                    </m:r>
                  </m:oMath>
                </a14:m>
                <a:r>
                  <a:rPr lang="en-IN" sz="2000" dirty="0">
                    <a:latin typeface="Times New Roman" pitchFamily="18" charset="0"/>
                    <a:cs typeface="Times New Roman" pitchFamily="18" charset="0"/>
                  </a:rPr>
                  <a:t> = 1</a:t>
                </a:r>
              </a:p>
              <a:p>
                <a:pPr marL="393192" lvl="1" indent="0">
                  <a:buNone/>
                </a:pPr>
                <a:r>
                  <a:rPr lang="en-IN" sz="2000" i="1" dirty="0">
                    <a:latin typeface="Times New Roman" pitchFamily="18" charset="0"/>
                    <a:cs typeface="Times New Roman" pitchFamily="18" charset="0"/>
                  </a:rPr>
                  <a:t>F</a:t>
                </a:r>
                <a:r>
                  <a:rPr lang="en-IN" sz="2000" i="1"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Score</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IN" sz="2000" i="1">
                            <a:latin typeface="Cambria Math"/>
                          </a:rPr>
                          <m:t>2×1</m:t>
                        </m:r>
                      </m:num>
                      <m:den>
                        <m:r>
                          <a:rPr lang="en-IN" sz="2000" i="1">
                            <a:latin typeface="Cambria Math"/>
                          </a:rPr>
                          <m:t>1+1</m:t>
                        </m:r>
                      </m:den>
                    </m:f>
                    <m:r>
                      <a:rPr lang="en-US" sz="2000" b="0" i="0" smtClean="0">
                        <a:latin typeface="Cambria Math"/>
                      </a:rPr>
                      <m:t>  </m:t>
                    </m:r>
                  </m:oMath>
                </a14:m>
                <a:r>
                  <a:rPr lang="en-IN" sz="2000" dirty="0">
                    <a:latin typeface="Times New Roman" pitchFamily="18" charset="0"/>
                    <a:cs typeface="Times New Roman" pitchFamily="18" charset="0"/>
                  </a:rPr>
                  <a:t>= 1</a:t>
                </a:r>
              </a:p>
              <a:p>
                <a:pPr marL="393192" lvl="1" indent="0">
                  <a:buNone/>
                </a:pPr>
                <a:r>
                  <a:rPr lang="en-IN" sz="1800" i="1" dirty="0">
                    <a:latin typeface="Times New Roman" pitchFamily="18" charset="0"/>
                    <a:cs typeface="Times New Roman" pitchFamily="18" charset="0"/>
                  </a:rPr>
                  <a:t>Accuracy</a:t>
                </a:r>
                <a:r>
                  <a:rPr lang="en-IN" sz="1800" dirty="0">
                    <a:latin typeface="Times New Roman" pitchFamily="18" charset="0"/>
                    <a:cs typeface="Times New Roman" pitchFamily="18" charset="0"/>
                  </a:rPr>
                  <a:t> =  </a:t>
                </a:r>
                <a14:m>
                  <m:oMath xmlns:m="http://schemas.openxmlformats.org/officeDocument/2006/math">
                    <m:f>
                      <m:fPr>
                        <m:ctrlPr>
                          <a:rPr lang="en-IN" sz="1800" i="1">
                            <a:latin typeface="Cambria Math" panose="02040503050406030204" pitchFamily="18" charset="0"/>
                          </a:rPr>
                        </m:ctrlPr>
                      </m:fPr>
                      <m:num>
                        <m:r>
                          <a:rPr lang="en-IN" sz="1800" i="1">
                            <a:latin typeface="Cambria Math"/>
                          </a:rPr>
                          <m:t>𝑃</m:t>
                        </m:r>
                        <m:r>
                          <a:rPr lang="en-IN" sz="1800" i="1">
                            <a:latin typeface="Cambria Math"/>
                          </a:rPr>
                          <m:t>+</m:t>
                        </m:r>
                        <m:r>
                          <a:rPr lang="en-IN" sz="1800" i="1">
                            <a:latin typeface="Cambria Math"/>
                          </a:rPr>
                          <m:t>𝑁</m:t>
                        </m:r>
                      </m:num>
                      <m:den>
                        <m:r>
                          <a:rPr lang="en-IN" sz="1800" i="1">
                            <a:latin typeface="Cambria Math"/>
                          </a:rPr>
                          <m:t>𝑃</m:t>
                        </m:r>
                        <m:r>
                          <a:rPr lang="en-IN" sz="1800" i="1">
                            <a:latin typeface="Cambria Math"/>
                          </a:rPr>
                          <m:t>+</m:t>
                        </m:r>
                        <m:r>
                          <a:rPr lang="en-IN" sz="1800" i="1">
                            <a:latin typeface="Cambria Math"/>
                          </a:rPr>
                          <m:t>𝑁</m:t>
                        </m:r>
                      </m:den>
                    </m:f>
                  </m:oMath>
                </a14:m>
                <a:r>
                  <a:rPr lang="en-IN" sz="1800" dirty="0">
                    <a:latin typeface="Times New Roman" pitchFamily="18" charset="0"/>
                    <a:cs typeface="Times New Roman" pitchFamily="18" charset="0"/>
                  </a:rPr>
                  <a:t>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8078" y="1280160"/>
                <a:ext cx="8425339" cy="5044440"/>
              </a:xfrm>
              <a:blipFill>
                <a:blip r:embed="rId2"/>
                <a:stretch>
                  <a:fillRect l="-651" t="-120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14</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176959707"/>
              </p:ext>
            </p:extLst>
          </p:nvPr>
        </p:nvGraphicFramePr>
        <p:xfrm>
          <a:off x="5576612" y="4687566"/>
          <a:ext cx="3372114" cy="1496178"/>
        </p:xfrm>
        <a:graphic>
          <a:graphicData uri="http://schemas.openxmlformats.org/drawingml/2006/table">
            <a:tbl>
              <a:tblPr firstRow="1" firstCol="1" bandRow="1"/>
              <a:tblGrid>
                <a:gridCol w="773496">
                  <a:extLst>
                    <a:ext uri="{9D8B030D-6E8A-4147-A177-3AD203B41FA5}">
                      <a16:colId xmlns:a16="http://schemas.microsoft.com/office/drawing/2014/main" val="20000"/>
                    </a:ext>
                  </a:extLst>
                </a:gridCol>
                <a:gridCol w="795310">
                  <a:extLst>
                    <a:ext uri="{9D8B030D-6E8A-4147-A177-3AD203B41FA5}">
                      <a16:colId xmlns:a16="http://schemas.microsoft.com/office/drawing/2014/main" val="20001"/>
                    </a:ext>
                  </a:extLst>
                </a:gridCol>
                <a:gridCol w="901654">
                  <a:extLst>
                    <a:ext uri="{9D8B030D-6E8A-4147-A177-3AD203B41FA5}">
                      <a16:colId xmlns:a16="http://schemas.microsoft.com/office/drawing/2014/main" val="20002"/>
                    </a:ext>
                  </a:extLst>
                </a:gridCol>
                <a:gridCol w="901654">
                  <a:extLst>
                    <a:ext uri="{9D8B030D-6E8A-4147-A177-3AD203B41FA5}">
                      <a16:colId xmlns:a16="http://schemas.microsoft.com/office/drawing/2014/main" val="20003"/>
                    </a:ext>
                  </a:extLst>
                </a:gridCol>
              </a:tblGrid>
              <a:tr h="312579">
                <a:tc>
                  <a:txBody>
                    <a:bodyPr/>
                    <a:lstStyle/>
                    <a:p>
                      <a:pPr>
                        <a:lnSpc>
                          <a:spcPct val="115000"/>
                        </a:lnSpc>
                        <a:spcAft>
                          <a:spcPts val="0"/>
                        </a:spcAft>
                      </a:pPr>
                      <a:r>
                        <a:rPr lang="en-IN" sz="1100" dirty="0">
                          <a:effectLst/>
                          <a:latin typeface="Calibri"/>
                          <a:ea typeface="Calibri"/>
                          <a:cs typeface="Times New Roman"/>
                        </a:rPr>
                        <a:t> </a:t>
                      </a:r>
                    </a:p>
                  </a:txBody>
                  <a:tcPr marL="68580" marR="68580" marT="0" marB="0">
                    <a:lnL>
                      <a:noFill/>
                    </a:lnL>
                    <a:lnR>
                      <a:noFill/>
                    </a:lnR>
                    <a:lnT>
                      <a:noFill/>
                    </a:lnT>
                    <a:lnB>
                      <a:noFill/>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15000"/>
                        </a:lnSpc>
                        <a:spcAft>
                          <a:spcPts val="0"/>
                        </a:spcAft>
                      </a:pPr>
                      <a:r>
                        <a:rPr lang="en-IN" sz="1100" b="1" dirty="0">
                          <a:effectLst/>
                          <a:latin typeface="Calibri"/>
                          <a:ea typeface="Calibri"/>
                          <a:cs typeface="Times New Roman"/>
                        </a:rPr>
                        <a:t>Predicted Class</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312579">
                <a:tc>
                  <a:txBody>
                    <a:bodyPr/>
                    <a:lstStyle/>
                    <a:p>
                      <a:pPr>
                        <a:lnSpc>
                          <a:spcPct val="115000"/>
                        </a:lnSpc>
                        <a:spcAft>
                          <a:spcPts val="0"/>
                        </a:spcAft>
                      </a:pPr>
                      <a:r>
                        <a:rPr lang="en-IN" sz="1100" dirty="0">
                          <a:effectLst/>
                          <a:latin typeface="Calibri"/>
                          <a:ea typeface="Calibri"/>
                          <a:cs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9628">
                <a:tc rowSpan="2">
                  <a:txBody>
                    <a:bodyPr/>
                    <a:lstStyle/>
                    <a:p>
                      <a:pPr marL="71755" marR="71755" algn="ctr">
                        <a:lnSpc>
                          <a:spcPct val="115000"/>
                        </a:lnSpc>
                        <a:spcAft>
                          <a:spcPts val="0"/>
                        </a:spcAft>
                      </a:pPr>
                      <a:r>
                        <a:rPr lang="en-IN" sz="1100" b="1">
                          <a:effectLst/>
                          <a:latin typeface="Calibri"/>
                          <a:ea typeface="Calibri"/>
                          <a:cs typeface="Times New Roman"/>
                        </a:rPr>
                        <a:t>Actual</a:t>
                      </a:r>
                      <a:endParaRPr lang="en-IN" sz="1100">
                        <a:effectLst/>
                        <a:latin typeface="Calibri"/>
                        <a:ea typeface="Calibri"/>
                        <a:cs typeface="Times New Roman"/>
                      </a:endParaRPr>
                    </a:p>
                    <a:p>
                      <a:pPr marL="71755" marR="71755" algn="ctr">
                        <a:lnSpc>
                          <a:spcPct val="115000"/>
                        </a:lnSpc>
                        <a:spcAft>
                          <a:spcPts val="0"/>
                        </a:spcAft>
                      </a:pPr>
                      <a:r>
                        <a:rPr lang="en-IN" sz="1100" b="1">
                          <a:effectLst/>
                          <a:latin typeface="Calibri"/>
                          <a:ea typeface="Calibri"/>
                          <a:cs typeface="Times New Roman"/>
                        </a:rPr>
                        <a:t>class</a:t>
                      </a:r>
                      <a:endParaRPr lang="en-IN" sz="1100">
                        <a:effectLst/>
                        <a:latin typeface="Calibri"/>
                        <a:ea typeface="Calibri"/>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P</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92">
                <a:tc vMerge="1">
                  <a:txBody>
                    <a:bodyPr/>
                    <a:lstStyle/>
                    <a:p>
                      <a:endParaRPr lang="en-IN"/>
                    </a:p>
                  </a:txBody>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N</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9770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45067" y="2912533"/>
            <a:ext cx="3115733" cy="309033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45067" y="170604"/>
            <a:ext cx="8425339" cy="586740"/>
          </a:xfrm>
        </p:spPr>
        <p:txBody>
          <a:bodyPr>
            <a:normAutofit/>
          </a:bodyPr>
          <a:lstStyle/>
          <a:p>
            <a:pPr algn="ctr"/>
            <a:r>
              <a:rPr lang="en-US" sz="3200" dirty="0">
                <a:solidFill>
                  <a:srgbClr val="A50021"/>
                </a:solidFill>
                <a:latin typeface="Times New Roman" pitchFamily="18" charset="0"/>
                <a:cs typeface="Times New Roman" pitchFamily="18" charset="0"/>
              </a:rPr>
              <a:t>Analysis with Performance Measurement Metrics</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280160"/>
                <a:ext cx="8425339" cy="5044440"/>
              </a:xfrm>
            </p:spPr>
            <p:txBody>
              <a:bodyPr>
                <a:normAutofit/>
              </a:bodyPr>
              <a:lstStyle/>
              <a:p>
                <a:pPr lvl="8"/>
                <a:endParaRPr lang="en-IN" sz="800" dirty="0">
                  <a:latin typeface="Times New Roman" pitchFamily="18" charset="0"/>
                  <a:cs typeface="Times New Roman" pitchFamily="18" charset="0"/>
                </a:endParaRPr>
              </a:p>
              <a:p>
                <a:r>
                  <a:rPr lang="en-IN" sz="2000" b="1" dirty="0">
                    <a:solidFill>
                      <a:srgbClr val="A50021"/>
                    </a:solidFill>
                    <a:latin typeface="Times New Roman" pitchFamily="18" charset="0"/>
                    <a:cs typeface="Times New Roman" pitchFamily="18" charset="0"/>
                  </a:rPr>
                  <a:t>Case 2: Worst Classifier</a:t>
                </a:r>
                <a:endParaRPr lang="en-IN" sz="2000" dirty="0">
                  <a:solidFill>
                    <a:srgbClr val="A50021"/>
                  </a:solidFill>
                  <a:latin typeface="Times New Roman" pitchFamily="18" charset="0"/>
                  <a:cs typeface="Times New Roman" pitchFamily="18" charset="0"/>
                </a:endParaRPr>
              </a:p>
              <a:p>
                <a:pPr lvl="8"/>
                <a:endParaRPr lang="en-IN" sz="800" dirty="0">
                  <a:solidFill>
                    <a:srgbClr val="A50021"/>
                  </a:solidFill>
                  <a:latin typeface="Times New Roman" pitchFamily="18" charset="0"/>
                  <a:cs typeface="Times New Roman" pitchFamily="18" charset="0"/>
                </a:endParaRPr>
              </a:p>
              <a:p>
                <a:pPr marL="393192" lvl="1" indent="0">
                  <a:buNone/>
                </a:pPr>
                <a:r>
                  <a:rPr lang="en-IN" sz="1900" dirty="0">
                    <a:latin typeface="Times New Roman" pitchFamily="18" charset="0"/>
                    <a:cs typeface="Times New Roman" pitchFamily="18" charset="0"/>
                  </a:rPr>
                  <a:t>When every instance is </a:t>
                </a:r>
                <a:r>
                  <a:rPr lang="en-IN" sz="1900" dirty="0">
                    <a:solidFill>
                      <a:srgbClr val="0B5ED7"/>
                    </a:solidFill>
                    <a:latin typeface="Times New Roman" pitchFamily="18" charset="0"/>
                    <a:cs typeface="Times New Roman" pitchFamily="18" charset="0"/>
                  </a:rPr>
                  <a:t>wrongly</a:t>
                </a:r>
                <a:r>
                  <a:rPr lang="en-IN" sz="1900" dirty="0">
                    <a:latin typeface="Times New Roman" pitchFamily="18" charset="0"/>
                    <a:cs typeface="Times New Roman" pitchFamily="18" charset="0"/>
                  </a:rPr>
                  <a:t> classified, it is called the </a:t>
                </a:r>
                <a:r>
                  <a:rPr lang="en-IN" sz="1900" dirty="0">
                    <a:solidFill>
                      <a:srgbClr val="0B5ED7"/>
                    </a:solidFill>
                    <a:latin typeface="Times New Roman" pitchFamily="18" charset="0"/>
                    <a:cs typeface="Times New Roman" pitchFamily="18" charset="0"/>
                  </a:rPr>
                  <a:t>worst classifier</a:t>
                </a:r>
                <a:r>
                  <a:rPr lang="en-IN" sz="1900" dirty="0">
                    <a:latin typeface="Times New Roman" pitchFamily="18" charset="0"/>
                    <a:cs typeface="Times New Roman" pitchFamily="18" charset="0"/>
                  </a:rPr>
                  <a:t>. In this case, </a:t>
                </a:r>
                <a:r>
                  <a:rPr lang="en-IN" sz="1900" i="1" dirty="0">
                    <a:latin typeface="Times New Roman" pitchFamily="18" charset="0"/>
                    <a:cs typeface="Times New Roman" pitchFamily="18" charset="0"/>
                  </a:rPr>
                  <a:t>TP = 0</a:t>
                </a:r>
                <a:r>
                  <a:rPr lang="en-IN" sz="1900" dirty="0">
                    <a:latin typeface="Times New Roman" pitchFamily="18" charset="0"/>
                    <a:cs typeface="Times New Roman" pitchFamily="18" charset="0"/>
                  </a:rPr>
                  <a:t>, </a:t>
                </a:r>
                <a:r>
                  <a:rPr lang="en-IN" sz="1900" i="1" dirty="0">
                    <a:latin typeface="Times New Roman" pitchFamily="18" charset="0"/>
                    <a:cs typeface="Times New Roman" pitchFamily="18" charset="0"/>
                  </a:rPr>
                  <a:t>TN = 0 </a:t>
                </a:r>
                <a:r>
                  <a:rPr lang="en-IN" sz="1900" dirty="0">
                    <a:latin typeface="Times New Roman" pitchFamily="18" charset="0"/>
                    <a:cs typeface="Times New Roman" pitchFamily="18" charset="0"/>
                  </a:rPr>
                  <a:t>and the CM is </a:t>
                </a:r>
              </a:p>
              <a:p>
                <a:endParaRPr lang="en-IN" sz="2200" dirty="0"/>
              </a:p>
              <a:p>
                <a:pPr marL="393192" lvl="1" indent="0">
                  <a:buNone/>
                </a:pPr>
                <a:r>
                  <a:rPr lang="en-IN" sz="2000" i="1" dirty="0">
                    <a:latin typeface="Times New Roman" pitchFamily="18" charset="0"/>
                    <a:cs typeface="Times New Roman" pitchFamily="18" charset="0"/>
                  </a:rPr>
                  <a:t>TPR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0</m:t>
                        </m:r>
                      </m:num>
                      <m:den>
                        <m:r>
                          <a:rPr lang="en-IN" sz="2000" i="1">
                            <a:latin typeface="Cambria Math"/>
                          </a:rPr>
                          <m:t>𝑃</m:t>
                        </m:r>
                      </m:den>
                    </m:f>
                    <m:r>
                      <a:rPr lang="en-US" sz="2000" b="0" i="0" smtClean="0">
                        <a:latin typeface="Cambria Math"/>
                      </a:rPr>
                      <m:t>  </m:t>
                    </m:r>
                  </m:oMath>
                </a14:m>
                <a:r>
                  <a:rPr lang="en-IN" sz="2000" dirty="0">
                    <a:latin typeface="Times New Roman" pitchFamily="18" charset="0"/>
                    <a:cs typeface="Times New Roman" pitchFamily="18" charset="0"/>
                  </a:rPr>
                  <a:t>=0</a:t>
                </a:r>
              </a:p>
              <a:p>
                <a:pPr marL="393192" lvl="1" indent="0">
                  <a:buNone/>
                </a:pPr>
                <a:r>
                  <a:rPr lang="en-IN" sz="2000" i="1" dirty="0">
                    <a:latin typeface="Times New Roman" pitchFamily="18" charset="0"/>
                    <a:cs typeface="Times New Roman" pitchFamily="18" charset="0"/>
                  </a:rPr>
                  <a:t>FPR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𝑁</m:t>
                        </m:r>
                      </m:num>
                      <m:den>
                        <m:r>
                          <a:rPr lang="en-IN" sz="2000" i="1">
                            <a:latin typeface="Cambria Math"/>
                          </a:rPr>
                          <m:t>𝑁</m:t>
                        </m:r>
                      </m:den>
                    </m:f>
                    <m:r>
                      <a:rPr lang="en-US" sz="2000" b="0" i="0" smtClean="0">
                        <a:latin typeface="Cambria Math"/>
                      </a:rPr>
                      <m:t> </m:t>
                    </m:r>
                  </m:oMath>
                </a14:m>
                <a:r>
                  <a:rPr lang="en-IN" sz="2000" dirty="0">
                    <a:latin typeface="Times New Roman" pitchFamily="18" charset="0"/>
                    <a:cs typeface="Times New Roman" pitchFamily="18" charset="0"/>
                  </a:rPr>
                  <a:t> = 1</a:t>
                </a:r>
              </a:p>
              <a:p>
                <a:pPr marL="393192" lvl="1" indent="0">
                  <a:buNone/>
                </a:pPr>
                <a:r>
                  <a:rPr lang="en-IN" sz="2000" i="1" dirty="0">
                    <a:latin typeface="Times New Roman" pitchFamily="18" charset="0"/>
                    <a:cs typeface="Times New Roman" pitchFamily="18" charset="0"/>
                  </a:rPr>
                  <a:t>Precision</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0</m:t>
                        </m:r>
                      </m:num>
                      <m:den>
                        <m:r>
                          <a:rPr lang="en-US" sz="2000" b="0" i="1" smtClean="0">
                            <a:latin typeface="Cambria Math"/>
                          </a:rPr>
                          <m:t>𝑁</m:t>
                        </m:r>
                      </m:den>
                    </m:f>
                    <m:r>
                      <a:rPr lang="en-IN" sz="2000" i="1">
                        <a:latin typeface="Cambria Math"/>
                      </a:rPr>
                      <m:t> </m:t>
                    </m:r>
                  </m:oMath>
                </a14:m>
                <a:r>
                  <a:rPr lang="en-IN" sz="2000" dirty="0">
                    <a:latin typeface="Times New Roman" pitchFamily="18" charset="0"/>
                    <a:cs typeface="Times New Roman" pitchFamily="18" charset="0"/>
                  </a:rPr>
                  <a:t> = 0</a:t>
                </a:r>
              </a:p>
              <a:p>
                <a:pPr marL="393192" lvl="1" indent="0">
                  <a:buNone/>
                </a:pPr>
                <a:r>
                  <a:rPr lang="en-IN" sz="2000" i="1" dirty="0">
                    <a:latin typeface="Times New Roman" pitchFamily="18" charset="0"/>
                    <a:cs typeface="Times New Roman" pitchFamily="18" charset="0"/>
                  </a:rPr>
                  <a:t>F</a:t>
                </a:r>
                <a:r>
                  <a:rPr lang="en-IN" sz="2000" i="1"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Score</a:t>
                </a:r>
                <a:r>
                  <a:rPr lang="en-IN" sz="2000" dirty="0">
                    <a:latin typeface="Times New Roman" pitchFamily="18" charset="0"/>
                    <a:cs typeface="Times New Roman" pitchFamily="18" charset="0"/>
                  </a:rPr>
                  <a:t> = Not applicable </a:t>
                </a:r>
              </a:p>
              <a:p>
                <a:pPr marL="393192" lvl="1" indent="0">
                  <a:buNone/>
                </a:pPr>
                <a:r>
                  <a:rPr lang="en-IN" sz="2000" dirty="0">
                    <a:latin typeface="Times New Roman" pitchFamily="18" charset="0"/>
                    <a:cs typeface="Times New Roman" pitchFamily="18" charset="0"/>
                  </a:rPr>
                  <a:t> as </a:t>
                </a:r>
                <a:r>
                  <a:rPr lang="en-IN" sz="2000" i="1" dirty="0">
                    <a:latin typeface="Times New Roman" pitchFamily="18" charset="0"/>
                    <a:cs typeface="Times New Roman" pitchFamily="18" charset="0"/>
                  </a:rPr>
                  <a:t>Recall</a:t>
                </a:r>
                <a:r>
                  <a:rPr lang="en-IN" sz="2000" dirty="0">
                    <a:latin typeface="Times New Roman" pitchFamily="18" charset="0"/>
                    <a:cs typeface="Times New Roman" pitchFamily="18" charset="0"/>
                  </a:rPr>
                  <a:t> + </a:t>
                </a:r>
                <a:r>
                  <a:rPr lang="en-IN" sz="2000" i="1" dirty="0">
                    <a:latin typeface="Times New Roman" pitchFamily="18" charset="0"/>
                    <a:cs typeface="Times New Roman" pitchFamily="18" charset="0"/>
                  </a:rPr>
                  <a:t>Precision</a:t>
                </a:r>
                <a:r>
                  <a:rPr lang="en-IN" sz="2000" dirty="0">
                    <a:latin typeface="Times New Roman" pitchFamily="18" charset="0"/>
                    <a:cs typeface="Times New Roman" pitchFamily="18" charset="0"/>
                  </a:rPr>
                  <a:t> = 0</a:t>
                </a:r>
              </a:p>
              <a:p>
                <a:pPr marL="393192" lvl="1" indent="0">
                  <a:buNone/>
                </a:pPr>
                <a:r>
                  <a:rPr lang="en-IN" sz="1800" dirty="0">
                    <a:latin typeface="Times New Roman" pitchFamily="18" charset="0"/>
                    <a:cs typeface="Times New Roman" pitchFamily="18" charset="0"/>
                  </a:rPr>
                  <a:t>Accuracy =  </a:t>
                </a:r>
                <a14:m>
                  <m:oMath xmlns:m="http://schemas.openxmlformats.org/officeDocument/2006/math">
                    <m:f>
                      <m:fPr>
                        <m:ctrlPr>
                          <a:rPr lang="en-IN" sz="1800" i="1">
                            <a:latin typeface="Cambria Math" panose="02040503050406030204" pitchFamily="18" charset="0"/>
                          </a:rPr>
                        </m:ctrlPr>
                      </m:fPr>
                      <m:num>
                        <m:r>
                          <a:rPr lang="en-US" sz="1800" b="0" i="1" smtClean="0">
                            <a:latin typeface="Cambria Math"/>
                          </a:rPr>
                          <m:t>0</m:t>
                        </m:r>
                      </m:num>
                      <m:den>
                        <m:r>
                          <a:rPr lang="en-IN" sz="1800" i="1">
                            <a:latin typeface="Cambria Math"/>
                          </a:rPr>
                          <m:t>𝑃</m:t>
                        </m:r>
                        <m:r>
                          <a:rPr lang="en-IN" sz="1800" i="1">
                            <a:latin typeface="Cambria Math"/>
                          </a:rPr>
                          <m:t>+</m:t>
                        </m:r>
                        <m:r>
                          <a:rPr lang="en-IN" sz="1800" i="1">
                            <a:latin typeface="Cambria Math"/>
                          </a:rPr>
                          <m:t>𝑁</m:t>
                        </m:r>
                      </m:den>
                    </m:f>
                  </m:oMath>
                </a14:m>
                <a:r>
                  <a:rPr lang="en-IN" sz="1800" dirty="0">
                    <a:latin typeface="Times New Roman" pitchFamily="18" charset="0"/>
                    <a:cs typeface="Times New Roman" pitchFamily="18" charset="0"/>
                  </a:rPr>
                  <a:t>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280160"/>
                <a:ext cx="8425339" cy="5044440"/>
              </a:xfrm>
              <a:blipFill>
                <a:blip r:embed="rId2"/>
                <a:stretch>
                  <a:fillRect l="-651" r="-50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15</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281829267"/>
              </p:ext>
            </p:extLst>
          </p:nvPr>
        </p:nvGraphicFramePr>
        <p:xfrm>
          <a:off x="4493419" y="2889549"/>
          <a:ext cx="3372114" cy="1496178"/>
        </p:xfrm>
        <a:graphic>
          <a:graphicData uri="http://schemas.openxmlformats.org/drawingml/2006/table">
            <a:tbl>
              <a:tblPr firstRow="1" firstCol="1" bandRow="1"/>
              <a:tblGrid>
                <a:gridCol w="773496">
                  <a:extLst>
                    <a:ext uri="{9D8B030D-6E8A-4147-A177-3AD203B41FA5}">
                      <a16:colId xmlns:a16="http://schemas.microsoft.com/office/drawing/2014/main" val="20000"/>
                    </a:ext>
                  </a:extLst>
                </a:gridCol>
                <a:gridCol w="795310">
                  <a:extLst>
                    <a:ext uri="{9D8B030D-6E8A-4147-A177-3AD203B41FA5}">
                      <a16:colId xmlns:a16="http://schemas.microsoft.com/office/drawing/2014/main" val="20001"/>
                    </a:ext>
                  </a:extLst>
                </a:gridCol>
                <a:gridCol w="901654">
                  <a:extLst>
                    <a:ext uri="{9D8B030D-6E8A-4147-A177-3AD203B41FA5}">
                      <a16:colId xmlns:a16="http://schemas.microsoft.com/office/drawing/2014/main" val="20002"/>
                    </a:ext>
                  </a:extLst>
                </a:gridCol>
                <a:gridCol w="901654">
                  <a:extLst>
                    <a:ext uri="{9D8B030D-6E8A-4147-A177-3AD203B41FA5}">
                      <a16:colId xmlns:a16="http://schemas.microsoft.com/office/drawing/2014/main" val="20003"/>
                    </a:ext>
                  </a:extLst>
                </a:gridCol>
              </a:tblGrid>
              <a:tr h="312579">
                <a:tc>
                  <a:txBody>
                    <a:bodyPr/>
                    <a:lstStyle/>
                    <a:p>
                      <a:pPr>
                        <a:lnSpc>
                          <a:spcPct val="115000"/>
                        </a:lnSpc>
                        <a:spcAft>
                          <a:spcPts val="0"/>
                        </a:spcAft>
                      </a:pPr>
                      <a:r>
                        <a:rPr lang="en-IN" sz="1100" dirty="0">
                          <a:effectLst/>
                          <a:latin typeface="Calibri"/>
                          <a:ea typeface="Calibri"/>
                          <a:cs typeface="Times New Roman"/>
                        </a:rPr>
                        <a:t> </a:t>
                      </a:r>
                    </a:p>
                  </a:txBody>
                  <a:tcPr marL="68580" marR="68580" marT="0" marB="0">
                    <a:lnL>
                      <a:noFill/>
                    </a:lnL>
                    <a:lnR>
                      <a:noFill/>
                    </a:lnR>
                    <a:lnT>
                      <a:noFill/>
                    </a:lnT>
                    <a:lnB>
                      <a:noFill/>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15000"/>
                        </a:lnSpc>
                        <a:spcAft>
                          <a:spcPts val="0"/>
                        </a:spcAft>
                      </a:pPr>
                      <a:r>
                        <a:rPr lang="en-IN" sz="1100" b="1">
                          <a:effectLst/>
                          <a:latin typeface="Calibri"/>
                          <a:ea typeface="Calibri"/>
                          <a:cs typeface="Times New Roman"/>
                        </a:rPr>
                        <a:t>Predicted Class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312579">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9628">
                <a:tc rowSpan="2">
                  <a:txBody>
                    <a:bodyPr/>
                    <a:lstStyle/>
                    <a:p>
                      <a:pPr marL="71755" marR="71755" algn="ctr">
                        <a:lnSpc>
                          <a:spcPct val="115000"/>
                        </a:lnSpc>
                        <a:spcAft>
                          <a:spcPts val="0"/>
                        </a:spcAft>
                      </a:pPr>
                      <a:r>
                        <a:rPr lang="en-IN" sz="1100" b="1">
                          <a:effectLst/>
                          <a:latin typeface="Calibri"/>
                          <a:ea typeface="Calibri"/>
                          <a:cs typeface="Times New Roman"/>
                        </a:rPr>
                        <a:t>Actual</a:t>
                      </a:r>
                      <a:endParaRPr lang="en-IN" sz="1100">
                        <a:effectLst/>
                        <a:latin typeface="Calibri"/>
                        <a:ea typeface="Calibri"/>
                        <a:cs typeface="Times New Roman"/>
                      </a:endParaRPr>
                    </a:p>
                    <a:p>
                      <a:pPr marL="71755" marR="71755" algn="ctr">
                        <a:lnSpc>
                          <a:spcPct val="115000"/>
                        </a:lnSpc>
                        <a:spcAft>
                          <a:spcPts val="0"/>
                        </a:spcAft>
                      </a:pPr>
                      <a:r>
                        <a:rPr lang="en-IN" sz="1100" b="1">
                          <a:effectLst/>
                          <a:latin typeface="Calibri"/>
                          <a:ea typeface="Calibri"/>
                          <a:cs typeface="Times New Roman"/>
                        </a:rPr>
                        <a:t>class</a:t>
                      </a:r>
                      <a:endParaRPr lang="en-IN" sz="1100">
                        <a:effectLst/>
                        <a:latin typeface="Calibri"/>
                        <a:ea typeface="Calibri"/>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P</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92">
                <a:tc vMerge="1">
                  <a:txBody>
                    <a:bodyPr/>
                    <a:lstStyle/>
                    <a:p>
                      <a:endParaRPr lang="en-IN"/>
                    </a:p>
                  </a:txBody>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N</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480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0467" y="2971800"/>
            <a:ext cx="2463800" cy="2760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770467" y="137419"/>
            <a:ext cx="8425339" cy="586740"/>
          </a:xfrm>
        </p:spPr>
        <p:txBody>
          <a:bodyPr>
            <a:normAutofit/>
          </a:bodyPr>
          <a:lstStyle/>
          <a:p>
            <a:pPr algn="ctr"/>
            <a:r>
              <a:rPr lang="en-US" sz="3200" dirty="0">
                <a:solidFill>
                  <a:srgbClr val="A50021"/>
                </a:solidFill>
                <a:latin typeface="Times New Roman" pitchFamily="18" charset="0"/>
                <a:cs typeface="Times New Roman" pitchFamily="18" charset="0"/>
              </a:rPr>
              <a:t>Analysis with Performance Measurement Metrics</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280160"/>
                <a:ext cx="8425339" cy="5044440"/>
              </a:xfrm>
            </p:spPr>
            <p:txBody>
              <a:bodyPr>
                <a:normAutofit/>
              </a:bodyPr>
              <a:lstStyle/>
              <a:p>
                <a:pPr lvl="8"/>
                <a:endParaRPr lang="en-IN" sz="800" dirty="0">
                  <a:latin typeface="Times New Roman" pitchFamily="18" charset="0"/>
                  <a:cs typeface="Times New Roman" pitchFamily="18" charset="0"/>
                </a:endParaRPr>
              </a:p>
              <a:p>
                <a:r>
                  <a:rPr lang="en-IN" sz="2000" b="1" dirty="0">
                    <a:solidFill>
                      <a:srgbClr val="A50021"/>
                    </a:solidFill>
                    <a:latin typeface="Times New Roman" pitchFamily="18" charset="0"/>
                    <a:cs typeface="Times New Roman" pitchFamily="18" charset="0"/>
                  </a:rPr>
                  <a:t>Case 3: Ultra-Liberal Classifier</a:t>
                </a:r>
                <a:endParaRPr lang="en-IN" sz="2000" dirty="0">
                  <a:solidFill>
                    <a:srgbClr val="A50021"/>
                  </a:solidFill>
                  <a:latin typeface="Times New Roman" pitchFamily="18" charset="0"/>
                  <a:cs typeface="Times New Roman" pitchFamily="18" charset="0"/>
                </a:endParaRPr>
              </a:p>
              <a:p>
                <a:pPr lvl="8"/>
                <a:endParaRPr lang="en-IN" sz="800" dirty="0">
                  <a:solidFill>
                    <a:srgbClr val="A50021"/>
                  </a:solidFill>
                  <a:latin typeface="Times New Roman" pitchFamily="18" charset="0"/>
                  <a:cs typeface="Times New Roman" pitchFamily="18" charset="0"/>
                </a:endParaRPr>
              </a:p>
              <a:p>
                <a:pPr marL="393192" lvl="1" indent="0">
                  <a:buNone/>
                </a:pPr>
                <a:r>
                  <a:rPr lang="en-IN" sz="1900" dirty="0">
                    <a:latin typeface="Times New Roman" pitchFamily="18" charset="0"/>
                    <a:cs typeface="Times New Roman" pitchFamily="18" charset="0"/>
                  </a:rPr>
                  <a:t>The classifier always predicts the + class correctly. Here, the False Negative (FN) and True Negative (TN) are zero. The CM is </a:t>
                </a:r>
              </a:p>
              <a:p>
                <a:endParaRPr lang="en-IN" sz="2200" dirty="0"/>
              </a:p>
              <a:p>
                <a:pPr marL="393192" lvl="1" indent="0">
                  <a:buNone/>
                </a:pPr>
                <a:r>
                  <a:rPr lang="en-IN" sz="2000" i="1" dirty="0">
                    <a:latin typeface="Times New Roman" pitchFamily="18" charset="0"/>
                    <a:cs typeface="Times New Roman" pitchFamily="18" charset="0"/>
                  </a:rPr>
                  <a:t>TPR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𝑃</m:t>
                        </m:r>
                      </m:num>
                      <m:den>
                        <m:r>
                          <a:rPr lang="en-IN" sz="2000" i="1">
                            <a:latin typeface="Cambria Math"/>
                          </a:rPr>
                          <m:t>𝑃</m:t>
                        </m:r>
                      </m:den>
                    </m:f>
                    <m:r>
                      <a:rPr lang="en-US" sz="2000" b="0" i="0" smtClean="0">
                        <a:latin typeface="Cambria Math"/>
                      </a:rPr>
                      <m:t>  </m:t>
                    </m:r>
                  </m:oMath>
                </a14:m>
                <a:r>
                  <a:rPr lang="en-IN" sz="2000" dirty="0">
                    <a:latin typeface="Times New Roman" pitchFamily="18" charset="0"/>
                    <a:cs typeface="Times New Roman" pitchFamily="18" charset="0"/>
                  </a:rPr>
                  <a:t>= 1</a:t>
                </a:r>
              </a:p>
              <a:p>
                <a:pPr marL="393192" lvl="1" indent="0">
                  <a:buNone/>
                </a:pPr>
                <a:r>
                  <a:rPr lang="en-IN" sz="2000" i="1" dirty="0">
                    <a:latin typeface="Times New Roman" pitchFamily="18" charset="0"/>
                    <a:cs typeface="Times New Roman" pitchFamily="18" charset="0"/>
                  </a:rPr>
                  <a:t>FPR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𝑁</m:t>
                        </m:r>
                      </m:num>
                      <m:den>
                        <m:r>
                          <a:rPr lang="en-IN" sz="2000" i="1">
                            <a:latin typeface="Cambria Math"/>
                          </a:rPr>
                          <m:t>𝑁</m:t>
                        </m:r>
                      </m:den>
                    </m:f>
                    <m:r>
                      <a:rPr lang="en-US" sz="2000" b="0" i="0" smtClean="0">
                        <a:latin typeface="Cambria Math"/>
                      </a:rPr>
                      <m:t> </m:t>
                    </m:r>
                  </m:oMath>
                </a14:m>
                <a:r>
                  <a:rPr lang="en-IN" sz="2000" dirty="0">
                    <a:latin typeface="Times New Roman" pitchFamily="18" charset="0"/>
                    <a:cs typeface="Times New Roman" pitchFamily="18" charset="0"/>
                  </a:rPr>
                  <a:t> = 1</a:t>
                </a:r>
              </a:p>
              <a:p>
                <a:pPr marL="393192" lvl="1" indent="0">
                  <a:buNone/>
                </a:pPr>
                <a:r>
                  <a:rPr lang="en-IN" sz="2000" i="1" dirty="0">
                    <a:latin typeface="Times New Roman" pitchFamily="18" charset="0"/>
                    <a:cs typeface="Times New Roman" pitchFamily="18" charset="0"/>
                  </a:rPr>
                  <a:t>Precision</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𝑃</m:t>
                        </m:r>
                      </m:num>
                      <m:den>
                        <m:r>
                          <a:rPr lang="en-US" sz="2000" b="0" i="1" smtClean="0">
                            <a:latin typeface="Cambria Math"/>
                          </a:rPr>
                          <m:t>𝑃</m:t>
                        </m:r>
                        <m:r>
                          <a:rPr lang="en-US" sz="2000" b="0" i="1" smtClean="0">
                            <a:latin typeface="Cambria Math"/>
                          </a:rPr>
                          <m:t>+</m:t>
                        </m:r>
                        <m:r>
                          <a:rPr lang="en-US" sz="2000" b="0" i="1" smtClean="0">
                            <a:latin typeface="Cambria Math"/>
                          </a:rPr>
                          <m:t>𝑁</m:t>
                        </m:r>
                      </m:den>
                    </m:f>
                    <m:r>
                      <a:rPr lang="en-IN" sz="2000" i="1">
                        <a:latin typeface="Cambria Math"/>
                      </a:rPr>
                      <m:t> </m:t>
                    </m:r>
                  </m:oMath>
                </a14:m>
                <a:r>
                  <a:rPr lang="en-IN" sz="2000" dirty="0">
                    <a:latin typeface="Times New Roman" pitchFamily="18" charset="0"/>
                    <a:cs typeface="Times New Roman" pitchFamily="18" charset="0"/>
                  </a:rPr>
                  <a:t> </a:t>
                </a:r>
              </a:p>
              <a:p>
                <a:pPr marL="393192" lvl="1" indent="0">
                  <a:buNone/>
                </a:pPr>
                <a:r>
                  <a:rPr lang="en-IN" sz="2000" i="1" dirty="0">
                    <a:latin typeface="Times New Roman" pitchFamily="18" charset="0"/>
                    <a:cs typeface="Times New Roman" pitchFamily="18" charset="0"/>
                  </a:rPr>
                  <a:t>F</a:t>
                </a:r>
                <a:r>
                  <a:rPr lang="en-IN" sz="2000" i="1"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Score</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2</m:t>
                        </m:r>
                        <m:r>
                          <a:rPr lang="en-US" sz="2000" i="1">
                            <a:latin typeface="Cambria Math"/>
                          </a:rPr>
                          <m:t>𝑃</m:t>
                        </m:r>
                      </m:num>
                      <m:den>
                        <m:r>
                          <a:rPr lang="en-US" sz="2000" b="0" i="1" smtClean="0">
                            <a:latin typeface="Cambria Math"/>
                          </a:rPr>
                          <m:t>2</m:t>
                        </m:r>
                        <m:r>
                          <a:rPr lang="en-US" sz="2000" i="1">
                            <a:latin typeface="Cambria Math"/>
                          </a:rPr>
                          <m:t>𝑃</m:t>
                        </m:r>
                        <m:r>
                          <a:rPr lang="en-US" sz="2000" i="1">
                            <a:latin typeface="Cambria Math"/>
                          </a:rPr>
                          <m:t>+</m:t>
                        </m:r>
                        <m:r>
                          <a:rPr lang="en-US" sz="2000" i="1">
                            <a:latin typeface="Cambria Math"/>
                          </a:rPr>
                          <m:t>𝑁</m:t>
                        </m:r>
                      </m:den>
                    </m:f>
                    <m:r>
                      <a:rPr lang="en-US" sz="2000" i="1">
                        <a:latin typeface="Cambria Math"/>
                      </a:rPr>
                      <m:t> </m:t>
                    </m:r>
                  </m:oMath>
                </a14:m>
                <a:endParaRPr lang="en-IN" sz="2000" dirty="0">
                  <a:latin typeface="Times New Roman" pitchFamily="18" charset="0"/>
                  <a:cs typeface="Times New Roman" pitchFamily="18" charset="0"/>
                </a:endParaRPr>
              </a:p>
              <a:p>
                <a:pPr marL="393192" lvl="1" indent="0">
                  <a:buNone/>
                </a:pPr>
                <a:r>
                  <a:rPr lang="en-IN" sz="1800" dirty="0">
                    <a:latin typeface="Times New Roman" pitchFamily="18" charset="0"/>
                    <a:cs typeface="Times New Roman" pitchFamily="18" charset="0"/>
                  </a:rPr>
                  <a:t>Accuracy =  </a:t>
                </a:r>
                <a14:m>
                  <m:oMath xmlns:m="http://schemas.openxmlformats.org/officeDocument/2006/math">
                    <m:f>
                      <m:fPr>
                        <m:ctrlPr>
                          <a:rPr lang="en-IN" sz="1800" i="1">
                            <a:latin typeface="Cambria Math" panose="02040503050406030204" pitchFamily="18" charset="0"/>
                          </a:rPr>
                        </m:ctrlPr>
                      </m:fPr>
                      <m:num>
                        <m:r>
                          <a:rPr lang="en-US" sz="1800" b="0" i="1" smtClean="0">
                            <a:latin typeface="Cambria Math"/>
                          </a:rPr>
                          <m:t>𝑃</m:t>
                        </m:r>
                      </m:num>
                      <m:den>
                        <m:r>
                          <a:rPr lang="en-IN" sz="1800" i="1">
                            <a:latin typeface="Cambria Math"/>
                          </a:rPr>
                          <m:t>𝑃</m:t>
                        </m:r>
                        <m:r>
                          <a:rPr lang="en-IN" sz="1800" i="1">
                            <a:latin typeface="Cambria Math"/>
                          </a:rPr>
                          <m:t>+</m:t>
                        </m:r>
                        <m:r>
                          <a:rPr lang="en-IN" sz="1800" i="1">
                            <a:latin typeface="Cambria Math"/>
                          </a:rPr>
                          <m:t>𝑁</m:t>
                        </m:r>
                      </m:den>
                    </m:f>
                  </m:oMath>
                </a14:m>
                <a:r>
                  <a:rPr lang="en-IN" sz="1800" dirty="0">
                    <a:latin typeface="Times New Roman" pitchFamily="18" charset="0"/>
                    <a:cs typeface="Times New Roman" pitchFamily="18" charset="0"/>
                  </a:rPr>
                  <a:t>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280160"/>
                <a:ext cx="8425339" cy="5044440"/>
              </a:xfrm>
              <a:blipFill rotWithShape="1">
                <a:blip r:embed="rId2"/>
                <a:stretch>
                  <a:fillRect l="-507"/>
                </a:stretch>
              </a:blipFill>
            </p:spPr>
            <p:txBody>
              <a:bodyPr/>
              <a:lstStyle/>
              <a:p>
                <a:r>
                  <a:rPr lang="en-IN">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16</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260825638"/>
              </p:ext>
            </p:extLst>
          </p:nvPr>
        </p:nvGraphicFramePr>
        <p:xfrm>
          <a:off x="4493419" y="2889549"/>
          <a:ext cx="3372114" cy="1496178"/>
        </p:xfrm>
        <a:graphic>
          <a:graphicData uri="http://schemas.openxmlformats.org/drawingml/2006/table">
            <a:tbl>
              <a:tblPr firstRow="1" firstCol="1" bandRow="1"/>
              <a:tblGrid>
                <a:gridCol w="773496">
                  <a:extLst>
                    <a:ext uri="{9D8B030D-6E8A-4147-A177-3AD203B41FA5}">
                      <a16:colId xmlns:a16="http://schemas.microsoft.com/office/drawing/2014/main" val="20000"/>
                    </a:ext>
                  </a:extLst>
                </a:gridCol>
                <a:gridCol w="795310">
                  <a:extLst>
                    <a:ext uri="{9D8B030D-6E8A-4147-A177-3AD203B41FA5}">
                      <a16:colId xmlns:a16="http://schemas.microsoft.com/office/drawing/2014/main" val="20001"/>
                    </a:ext>
                  </a:extLst>
                </a:gridCol>
                <a:gridCol w="901654">
                  <a:extLst>
                    <a:ext uri="{9D8B030D-6E8A-4147-A177-3AD203B41FA5}">
                      <a16:colId xmlns:a16="http://schemas.microsoft.com/office/drawing/2014/main" val="20002"/>
                    </a:ext>
                  </a:extLst>
                </a:gridCol>
                <a:gridCol w="901654">
                  <a:extLst>
                    <a:ext uri="{9D8B030D-6E8A-4147-A177-3AD203B41FA5}">
                      <a16:colId xmlns:a16="http://schemas.microsoft.com/office/drawing/2014/main" val="20003"/>
                    </a:ext>
                  </a:extLst>
                </a:gridCol>
              </a:tblGrid>
              <a:tr h="312579">
                <a:tc>
                  <a:txBody>
                    <a:bodyPr/>
                    <a:lstStyle/>
                    <a:p>
                      <a:pPr>
                        <a:lnSpc>
                          <a:spcPct val="115000"/>
                        </a:lnSpc>
                        <a:spcAft>
                          <a:spcPts val="0"/>
                        </a:spcAft>
                      </a:pPr>
                      <a:r>
                        <a:rPr lang="en-IN" sz="1100" dirty="0">
                          <a:effectLst/>
                          <a:latin typeface="Calibri"/>
                          <a:ea typeface="Calibri"/>
                          <a:cs typeface="Times New Roman"/>
                        </a:rPr>
                        <a:t> </a:t>
                      </a:r>
                    </a:p>
                  </a:txBody>
                  <a:tcPr marL="68580" marR="68580" marT="0" marB="0">
                    <a:lnL>
                      <a:noFill/>
                    </a:lnL>
                    <a:lnR>
                      <a:noFill/>
                    </a:lnR>
                    <a:lnT>
                      <a:noFill/>
                    </a:lnT>
                    <a:lnB>
                      <a:noFill/>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15000"/>
                        </a:lnSpc>
                        <a:spcAft>
                          <a:spcPts val="0"/>
                        </a:spcAft>
                      </a:pPr>
                      <a:r>
                        <a:rPr lang="en-IN" sz="1100" b="1">
                          <a:effectLst/>
                          <a:latin typeface="Calibri"/>
                          <a:ea typeface="Calibri"/>
                          <a:cs typeface="Times New Roman"/>
                        </a:rPr>
                        <a:t>Predicted Class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312579">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9628">
                <a:tc rowSpan="2">
                  <a:txBody>
                    <a:bodyPr/>
                    <a:lstStyle/>
                    <a:p>
                      <a:pPr marL="71755" marR="71755" algn="ctr">
                        <a:lnSpc>
                          <a:spcPct val="115000"/>
                        </a:lnSpc>
                        <a:spcAft>
                          <a:spcPts val="0"/>
                        </a:spcAft>
                      </a:pPr>
                      <a:r>
                        <a:rPr lang="en-IN" sz="1100" b="1">
                          <a:effectLst/>
                          <a:latin typeface="Calibri"/>
                          <a:ea typeface="Calibri"/>
                          <a:cs typeface="Times New Roman"/>
                        </a:rPr>
                        <a:t>Actual</a:t>
                      </a:r>
                      <a:endParaRPr lang="en-IN" sz="1100">
                        <a:effectLst/>
                        <a:latin typeface="Calibri"/>
                        <a:ea typeface="Calibri"/>
                        <a:cs typeface="Times New Roman"/>
                      </a:endParaRPr>
                    </a:p>
                    <a:p>
                      <a:pPr marL="71755" marR="71755" algn="ctr">
                        <a:lnSpc>
                          <a:spcPct val="115000"/>
                        </a:lnSpc>
                        <a:spcAft>
                          <a:spcPts val="0"/>
                        </a:spcAft>
                      </a:pPr>
                      <a:r>
                        <a:rPr lang="en-IN" sz="1100" b="1">
                          <a:effectLst/>
                          <a:latin typeface="Calibri"/>
                          <a:ea typeface="Calibri"/>
                          <a:cs typeface="Times New Roman"/>
                        </a:rPr>
                        <a:t>class</a:t>
                      </a:r>
                      <a:endParaRPr lang="en-IN" sz="1100">
                        <a:effectLst/>
                        <a:latin typeface="Calibri"/>
                        <a:ea typeface="Calibri"/>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P</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92">
                <a:tc vMerge="1">
                  <a:txBody>
                    <a:bodyPr/>
                    <a:lstStyle/>
                    <a:p>
                      <a:endParaRPr lang="en-IN"/>
                    </a:p>
                  </a:txBody>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N</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2258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70467" y="2971800"/>
            <a:ext cx="2971800" cy="276013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659667" y="73793"/>
            <a:ext cx="8425339" cy="586740"/>
          </a:xfrm>
        </p:spPr>
        <p:txBody>
          <a:bodyPr>
            <a:normAutofit/>
          </a:bodyPr>
          <a:lstStyle/>
          <a:p>
            <a:pPr algn="ctr"/>
            <a:r>
              <a:rPr lang="en-US" sz="3200" dirty="0">
                <a:solidFill>
                  <a:srgbClr val="A50021"/>
                </a:solidFill>
                <a:latin typeface="Times New Roman" pitchFamily="18" charset="0"/>
                <a:cs typeface="Times New Roman" pitchFamily="18" charset="0"/>
              </a:rPr>
              <a:t>Analysis with Performance Measurement Metrics</a:t>
            </a:r>
            <a:endParaRPr lang="en-IN"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1280160"/>
                <a:ext cx="8425339" cy="5044440"/>
              </a:xfrm>
            </p:spPr>
            <p:txBody>
              <a:bodyPr>
                <a:normAutofit/>
              </a:bodyPr>
              <a:lstStyle/>
              <a:p>
                <a:pPr lvl="8"/>
                <a:endParaRPr lang="en-IN" sz="800" dirty="0">
                  <a:latin typeface="Times New Roman" pitchFamily="18" charset="0"/>
                  <a:cs typeface="Times New Roman" pitchFamily="18" charset="0"/>
                </a:endParaRPr>
              </a:p>
              <a:p>
                <a:r>
                  <a:rPr lang="en-IN" sz="2000" b="1" dirty="0">
                    <a:solidFill>
                      <a:srgbClr val="A50021"/>
                    </a:solidFill>
                    <a:latin typeface="Times New Roman" pitchFamily="18" charset="0"/>
                    <a:cs typeface="Times New Roman" pitchFamily="18" charset="0"/>
                  </a:rPr>
                  <a:t>Case 4: Ultra-Conservative Classifier</a:t>
                </a:r>
                <a:endParaRPr lang="en-IN" sz="2000" dirty="0">
                  <a:solidFill>
                    <a:srgbClr val="A50021"/>
                  </a:solidFill>
                  <a:latin typeface="Times New Roman" pitchFamily="18" charset="0"/>
                  <a:cs typeface="Times New Roman" pitchFamily="18" charset="0"/>
                </a:endParaRPr>
              </a:p>
              <a:p>
                <a:pPr lvl="8"/>
                <a:endParaRPr lang="en-IN" sz="800" dirty="0">
                  <a:solidFill>
                    <a:srgbClr val="A50021"/>
                  </a:solidFill>
                  <a:latin typeface="Times New Roman" pitchFamily="18" charset="0"/>
                  <a:cs typeface="Times New Roman" pitchFamily="18" charset="0"/>
                </a:endParaRPr>
              </a:p>
              <a:p>
                <a:pPr marL="393192" lvl="1" indent="0">
                  <a:buNone/>
                </a:pPr>
                <a:r>
                  <a:rPr lang="en-IN" sz="1900" dirty="0">
                    <a:latin typeface="Times New Roman" pitchFamily="18" charset="0"/>
                    <a:cs typeface="Times New Roman" pitchFamily="18" charset="0"/>
                  </a:rPr>
                  <a:t>This classifier always predicts the - class correctly. Here, the False Negative (FN) and True Negative (TN) are zero. The CM is </a:t>
                </a:r>
              </a:p>
              <a:p>
                <a:endParaRPr lang="en-IN" sz="2200" dirty="0"/>
              </a:p>
              <a:p>
                <a:pPr marL="393192" lvl="1" indent="0">
                  <a:buNone/>
                </a:pPr>
                <a:r>
                  <a:rPr lang="en-IN" sz="2000" i="1" dirty="0">
                    <a:latin typeface="Times New Roman" pitchFamily="18" charset="0"/>
                    <a:cs typeface="Times New Roman" pitchFamily="18" charset="0"/>
                  </a:rPr>
                  <a:t>TPR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0</m:t>
                        </m:r>
                      </m:num>
                      <m:den>
                        <m:r>
                          <a:rPr lang="en-IN" sz="2000" i="1">
                            <a:latin typeface="Cambria Math"/>
                          </a:rPr>
                          <m:t>𝑃</m:t>
                        </m:r>
                      </m:den>
                    </m:f>
                    <m:r>
                      <a:rPr lang="en-US" sz="2000" b="0" i="0" smtClean="0">
                        <a:latin typeface="Cambria Math"/>
                      </a:rPr>
                      <m:t>  </m:t>
                    </m:r>
                  </m:oMath>
                </a14:m>
                <a:r>
                  <a:rPr lang="en-IN" sz="2000" dirty="0">
                    <a:latin typeface="Times New Roman" pitchFamily="18" charset="0"/>
                    <a:cs typeface="Times New Roman" pitchFamily="18" charset="0"/>
                  </a:rPr>
                  <a:t>= 0</a:t>
                </a:r>
              </a:p>
              <a:p>
                <a:pPr marL="393192" lvl="1" indent="0">
                  <a:buNone/>
                </a:pPr>
                <a:r>
                  <a:rPr lang="en-IN" sz="2000" i="1" dirty="0">
                    <a:latin typeface="Times New Roman" pitchFamily="18" charset="0"/>
                    <a:cs typeface="Times New Roman" pitchFamily="18" charset="0"/>
                  </a:rPr>
                  <a:t>FPR</a:t>
                </a:r>
                <a:r>
                  <a:rPr lang="en-IN" sz="2000" dirty="0">
                    <a:latin typeface="Times New Roman" pitchFamily="18" charset="0"/>
                    <a:cs typeface="Times New Roman" pitchFamily="18" charset="0"/>
                  </a:rPr>
                  <a:t> = </a:t>
                </a:r>
                <a14:m>
                  <m:oMath xmlns:m="http://schemas.openxmlformats.org/officeDocument/2006/math">
                    <m:f>
                      <m:fPr>
                        <m:ctrlPr>
                          <a:rPr lang="en-IN" sz="2000" i="1">
                            <a:latin typeface="Cambria Math" panose="02040503050406030204" pitchFamily="18" charset="0"/>
                          </a:rPr>
                        </m:ctrlPr>
                      </m:fPr>
                      <m:num>
                        <m:r>
                          <a:rPr lang="en-US" sz="2000" b="0" i="1" smtClean="0">
                            <a:latin typeface="Cambria Math"/>
                          </a:rPr>
                          <m:t>0</m:t>
                        </m:r>
                      </m:num>
                      <m:den>
                        <m:r>
                          <a:rPr lang="en-IN" sz="2000" i="1">
                            <a:latin typeface="Cambria Math"/>
                          </a:rPr>
                          <m:t>𝑁</m:t>
                        </m:r>
                      </m:den>
                    </m:f>
                    <m:r>
                      <a:rPr lang="en-US" sz="2000" b="0" i="0" smtClean="0">
                        <a:latin typeface="Cambria Math"/>
                      </a:rPr>
                      <m:t> </m:t>
                    </m:r>
                  </m:oMath>
                </a14:m>
                <a:r>
                  <a:rPr lang="en-IN" sz="2000" dirty="0">
                    <a:latin typeface="Times New Roman" pitchFamily="18" charset="0"/>
                    <a:cs typeface="Times New Roman" pitchFamily="18" charset="0"/>
                  </a:rPr>
                  <a:t> = 0</a:t>
                </a:r>
              </a:p>
              <a:p>
                <a:pPr marL="393192" lvl="1" indent="0">
                  <a:buNone/>
                </a:pPr>
                <a:r>
                  <a:rPr lang="en-IN" sz="2000" i="1" dirty="0">
                    <a:latin typeface="Times New Roman" pitchFamily="18" charset="0"/>
                    <a:cs typeface="Times New Roman" pitchFamily="18" charset="0"/>
                  </a:rPr>
                  <a:t>Precision</a:t>
                </a:r>
                <a:r>
                  <a:rPr lang="en-IN" sz="2000" dirty="0">
                    <a:latin typeface="Times New Roman" pitchFamily="18" charset="0"/>
                    <a:cs typeface="Times New Roman" pitchFamily="18" charset="0"/>
                  </a:rPr>
                  <a:t> = </a:t>
                </a:r>
                <a14:m>
                  <m:oMath xmlns:m="http://schemas.openxmlformats.org/officeDocument/2006/math">
                    <m:r>
                      <a:rPr lang="en-US" sz="1800" i="1" smtClean="0">
                        <a:latin typeface="Cambria Math"/>
                      </a:rPr>
                      <m:t> </m:t>
                    </m:r>
                    <m:r>
                      <m:rPr>
                        <m:sty m:val="p"/>
                      </m:rPr>
                      <a:rPr lang="en-US" sz="1800" b="0" i="0" smtClean="0">
                        <a:latin typeface="Cambria Math"/>
                      </a:rPr>
                      <m:t>Not</m:t>
                    </m:r>
                    <m:r>
                      <a:rPr lang="en-US" sz="1800" b="0" i="0" smtClean="0">
                        <a:latin typeface="Cambria Math"/>
                      </a:rPr>
                      <m:t> </m:t>
                    </m:r>
                    <m:r>
                      <m:rPr>
                        <m:sty m:val="p"/>
                      </m:rPr>
                      <a:rPr lang="en-US" sz="1800" b="0" i="0" smtClean="0">
                        <a:latin typeface="Cambria Math"/>
                      </a:rPr>
                      <m:t>applicable</m:t>
                    </m:r>
                  </m:oMath>
                </a14:m>
                <a:endParaRPr lang="en-US" sz="1800" b="0" i="0" dirty="0">
                  <a:latin typeface="Cambria Math"/>
                </a:endParaRPr>
              </a:p>
              <a:p>
                <a:pPr marL="393192" lvl="1" indent="0">
                  <a:buNone/>
                </a:pPr>
                <a:r>
                  <a:rPr lang="en-US" sz="1800" dirty="0">
                    <a:latin typeface="Times New Roman" pitchFamily="18" charset="0"/>
                    <a:cs typeface="Times New Roman" pitchFamily="18" charset="0"/>
                  </a:rPr>
                  <a:t>                     (as </a:t>
                </a:r>
                <a:r>
                  <a:rPr lang="en-US" sz="1800" i="1" dirty="0">
                    <a:latin typeface="Times New Roman" pitchFamily="18" charset="0"/>
                    <a:cs typeface="Times New Roman" pitchFamily="18" charset="0"/>
                  </a:rPr>
                  <a:t>TP</a:t>
                </a:r>
                <a:r>
                  <a:rPr lang="en-US" sz="1800" dirty="0">
                    <a:latin typeface="Times New Roman" pitchFamily="18" charset="0"/>
                    <a:cs typeface="Times New Roman" pitchFamily="18" charset="0"/>
                  </a:rPr>
                  <a:t> + </a:t>
                </a:r>
                <a:r>
                  <a:rPr lang="en-US" sz="1800" i="1" dirty="0">
                    <a:latin typeface="Times New Roman" pitchFamily="18" charset="0"/>
                    <a:cs typeface="Times New Roman" pitchFamily="18" charset="0"/>
                  </a:rPr>
                  <a:t>FP</a:t>
                </a:r>
                <a:r>
                  <a:rPr lang="en-US" sz="1800" dirty="0">
                    <a:latin typeface="Times New Roman" pitchFamily="18" charset="0"/>
                    <a:cs typeface="Times New Roman" pitchFamily="18" charset="0"/>
                  </a:rPr>
                  <a:t> = 0)</a:t>
                </a:r>
                <a:r>
                  <a:rPr lang="en-IN" sz="1800" dirty="0">
                    <a:latin typeface="Times New Roman" pitchFamily="18" charset="0"/>
                    <a:cs typeface="Times New Roman" pitchFamily="18" charset="0"/>
                  </a:rPr>
                  <a:t> </a:t>
                </a:r>
              </a:p>
              <a:p>
                <a:pPr marL="393192" lvl="1" indent="0">
                  <a:buNone/>
                </a:pPr>
                <a:r>
                  <a:rPr lang="en-IN" sz="2000" i="1" dirty="0">
                    <a:latin typeface="Times New Roman" pitchFamily="18" charset="0"/>
                    <a:cs typeface="Times New Roman" pitchFamily="18" charset="0"/>
                  </a:rPr>
                  <a:t>F</a:t>
                </a:r>
                <a:r>
                  <a:rPr lang="en-IN" sz="2000" i="1" baseline="-25000" dirty="0">
                    <a:latin typeface="Times New Roman" pitchFamily="18" charset="0"/>
                    <a:cs typeface="Times New Roman" pitchFamily="18" charset="0"/>
                  </a:rPr>
                  <a:t>1</a:t>
                </a:r>
                <a:r>
                  <a:rPr lang="en-IN" sz="2000" dirty="0">
                    <a:latin typeface="Times New Roman" pitchFamily="18" charset="0"/>
                    <a:cs typeface="Times New Roman" pitchFamily="18" charset="0"/>
                  </a:rPr>
                  <a:t> </a:t>
                </a:r>
                <a:r>
                  <a:rPr lang="en-IN" sz="2000" i="1" dirty="0">
                    <a:latin typeface="Times New Roman" pitchFamily="18" charset="0"/>
                    <a:cs typeface="Times New Roman" pitchFamily="18" charset="0"/>
                  </a:rPr>
                  <a:t>Score</a:t>
                </a:r>
                <a:r>
                  <a:rPr lang="en-IN" sz="2000" dirty="0">
                    <a:latin typeface="Times New Roman" pitchFamily="18" charset="0"/>
                    <a:cs typeface="Times New Roman" pitchFamily="18" charset="0"/>
                  </a:rPr>
                  <a:t> =</a:t>
                </a:r>
                <a14:m>
                  <m:oMath xmlns:m="http://schemas.openxmlformats.org/officeDocument/2006/math">
                    <m:r>
                      <a:rPr lang="en-US" sz="1800" b="0" i="0" smtClean="0">
                        <a:latin typeface="Cambria Math"/>
                      </a:rPr>
                      <m:t> </m:t>
                    </m:r>
                    <m:r>
                      <m:rPr>
                        <m:sty m:val="p"/>
                      </m:rPr>
                      <a:rPr lang="en-US" sz="1800">
                        <a:latin typeface="Cambria Math"/>
                      </a:rPr>
                      <m:t>Not</m:t>
                    </m:r>
                    <m:r>
                      <a:rPr lang="en-US" sz="1800">
                        <a:latin typeface="Cambria Math"/>
                      </a:rPr>
                      <m:t> </m:t>
                    </m:r>
                    <m:r>
                      <m:rPr>
                        <m:sty m:val="p"/>
                      </m:rPr>
                      <a:rPr lang="en-US" sz="1800">
                        <a:latin typeface="Cambria Math"/>
                      </a:rPr>
                      <m:t>applicable</m:t>
                    </m:r>
                  </m:oMath>
                </a14:m>
                <a:endParaRPr lang="en-IN" sz="1800" dirty="0">
                  <a:latin typeface="Times New Roman" pitchFamily="18" charset="0"/>
                  <a:cs typeface="Times New Roman" pitchFamily="18" charset="0"/>
                </a:endParaRPr>
              </a:p>
              <a:p>
                <a:pPr marL="393192" lvl="1" indent="0">
                  <a:buNone/>
                </a:pPr>
                <a:r>
                  <a:rPr lang="en-IN" sz="1800" dirty="0">
                    <a:latin typeface="Times New Roman" pitchFamily="18" charset="0"/>
                    <a:cs typeface="Times New Roman" pitchFamily="18" charset="0"/>
                  </a:rPr>
                  <a:t>Accuracy =  </a:t>
                </a:r>
                <a14:m>
                  <m:oMath xmlns:m="http://schemas.openxmlformats.org/officeDocument/2006/math">
                    <m:f>
                      <m:fPr>
                        <m:ctrlPr>
                          <a:rPr lang="en-IN" sz="1800" i="1">
                            <a:latin typeface="Cambria Math" panose="02040503050406030204" pitchFamily="18" charset="0"/>
                          </a:rPr>
                        </m:ctrlPr>
                      </m:fPr>
                      <m:num>
                        <m:r>
                          <a:rPr lang="en-US" sz="1800" b="0" i="1" smtClean="0">
                            <a:latin typeface="Cambria Math"/>
                          </a:rPr>
                          <m:t>𝑁</m:t>
                        </m:r>
                      </m:num>
                      <m:den>
                        <m:r>
                          <a:rPr lang="en-IN" sz="1800" i="1">
                            <a:latin typeface="Cambria Math"/>
                          </a:rPr>
                          <m:t>𝑃</m:t>
                        </m:r>
                        <m:r>
                          <a:rPr lang="en-IN" sz="1800" i="1">
                            <a:latin typeface="Cambria Math"/>
                          </a:rPr>
                          <m:t>+</m:t>
                        </m:r>
                        <m:r>
                          <a:rPr lang="en-IN" sz="1800" i="1">
                            <a:latin typeface="Cambria Math"/>
                          </a:rPr>
                          <m:t>𝑁</m:t>
                        </m:r>
                      </m:den>
                    </m:f>
                  </m:oMath>
                </a14:m>
                <a:r>
                  <a:rPr lang="en-IN" sz="1800" dirty="0">
                    <a:latin typeface="Times New Roman" pitchFamily="18" charset="0"/>
                    <a:cs typeface="Times New Roman" pitchFamily="18" charset="0"/>
                  </a:rPr>
                  <a:t>  =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1280160"/>
                <a:ext cx="8425339" cy="5044440"/>
              </a:xfrm>
              <a:blipFill>
                <a:blip r:embed="rId2"/>
                <a:stretch>
                  <a:fillRect l="-72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17</a:t>
            </a:fld>
            <a:endParaRPr lang="en-IN" dirty="0">
              <a:solidFill>
                <a:srgbClr val="04617B">
                  <a:shade val="90000"/>
                </a:srgbClr>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482849489"/>
              </p:ext>
            </p:extLst>
          </p:nvPr>
        </p:nvGraphicFramePr>
        <p:xfrm>
          <a:off x="4493419" y="2889549"/>
          <a:ext cx="3372114" cy="1496178"/>
        </p:xfrm>
        <a:graphic>
          <a:graphicData uri="http://schemas.openxmlformats.org/drawingml/2006/table">
            <a:tbl>
              <a:tblPr firstRow="1" firstCol="1" bandRow="1"/>
              <a:tblGrid>
                <a:gridCol w="773496">
                  <a:extLst>
                    <a:ext uri="{9D8B030D-6E8A-4147-A177-3AD203B41FA5}">
                      <a16:colId xmlns:a16="http://schemas.microsoft.com/office/drawing/2014/main" val="20000"/>
                    </a:ext>
                  </a:extLst>
                </a:gridCol>
                <a:gridCol w="795310">
                  <a:extLst>
                    <a:ext uri="{9D8B030D-6E8A-4147-A177-3AD203B41FA5}">
                      <a16:colId xmlns:a16="http://schemas.microsoft.com/office/drawing/2014/main" val="20001"/>
                    </a:ext>
                  </a:extLst>
                </a:gridCol>
                <a:gridCol w="901654">
                  <a:extLst>
                    <a:ext uri="{9D8B030D-6E8A-4147-A177-3AD203B41FA5}">
                      <a16:colId xmlns:a16="http://schemas.microsoft.com/office/drawing/2014/main" val="20002"/>
                    </a:ext>
                  </a:extLst>
                </a:gridCol>
                <a:gridCol w="901654">
                  <a:extLst>
                    <a:ext uri="{9D8B030D-6E8A-4147-A177-3AD203B41FA5}">
                      <a16:colId xmlns:a16="http://schemas.microsoft.com/office/drawing/2014/main" val="20003"/>
                    </a:ext>
                  </a:extLst>
                </a:gridCol>
              </a:tblGrid>
              <a:tr h="312579">
                <a:tc>
                  <a:txBody>
                    <a:bodyPr/>
                    <a:lstStyle/>
                    <a:p>
                      <a:pPr>
                        <a:lnSpc>
                          <a:spcPct val="115000"/>
                        </a:lnSpc>
                        <a:spcAft>
                          <a:spcPts val="0"/>
                        </a:spcAft>
                      </a:pPr>
                      <a:r>
                        <a:rPr lang="en-IN" sz="1100" dirty="0">
                          <a:effectLst/>
                          <a:latin typeface="Calibri"/>
                          <a:ea typeface="Calibri"/>
                          <a:cs typeface="Times New Roman"/>
                        </a:rPr>
                        <a:t> </a:t>
                      </a:r>
                    </a:p>
                  </a:txBody>
                  <a:tcPr marL="68580" marR="68580" marT="0" marB="0">
                    <a:lnL>
                      <a:noFill/>
                    </a:lnL>
                    <a:lnR>
                      <a:noFill/>
                    </a:lnR>
                    <a:lnT>
                      <a:noFill/>
                    </a:lnT>
                    <a:lnB>
                      <a:noFill/>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gridSpan="2">
                  <a:txBody>
                    <a:bodyPr/>
                    <a:lstStyle/>
                    <a:p>
                      <a:pPr algn="ctr">
                        <a:lnSpc>
                          <a:spcPct val="115000"/>
                        </a:lnSpc>
                        <a:spcAft>
                          <a:spcPts val="0"/>
                        </a:spcAft>
                      </a:pPr>
                      <a:r>
                        <a:rPr lang="en-IN" sz="1100" b="1">
                          <a:effectLst/>
                          <a:latin typeface="Calibri"/>
                          <a:ea typeface="Calibri"/>
                          <a:cs typeface="Times New Roman"/>
                        </a:rPr>
                        <a:t>Predicted Class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312579">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100">
                          <a:effectLst/>
                          <a:latin typeface="Calibri"/>
                          <a:ea typeface="Calibri"/>
                          <a:cs typeface="Times New Roman"/>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9628">
                <a:tc rowSpan="2">
                  <a:txBody>
                    <a:bodyPr/>
                    <a:lstStyle/>
                    <a:p>
                      <a:pPr marL="71755" marR="71755" algn="ctr">
                        <a:lnSpc>
                          <a:spcPct val="115000"/>
                        </a:lnSpc>
                        <a:spcAft>
                          <a:spcPts val="0"/>
                        </a:spcAft>
                      </a:pPr>
                      <a:r>
                        <a:rPr lang="en-IN" sz="1100" b="1">
                          <a:effectLst/>
                          <a:latin typeface="Calibri"/>
                          <a:ea typeface="Calibri"/>
                          <a:cs typeface="Times New Roman"/>
                        </a:rPr>
                        <a:t>Actual</a:t>
                      </a:r>
                      <a:endParaRPr lang="en-IN" sz="1100">
                        <a:effectLst/>
                        <a:latin typeface="Calibri"/>
                        <a:ea typeface="Calibri"/>
                        <a:cs typeface="Times New Roman"/>
                      </a:endParaRPr>
                    </a:p>
                    <a:p>
                      <a:pPr marL="71755" marR="71755" algn="ctr">
                        <a:lnSpc>
                          <a:spcPct val="115000"/>
                        </a:lnSpc>
                        <a:spcAft>
                          <a:spcPts val="0"/>
                        </a:spcAft>
                      </a:pPr>
                      <a:r>
                        <a:rPr lang="en-IN" sz="1100" b="1">
                          <a:effectLst/>
                          <a:latin typeface="Calibri"/>
                          <a:ea typeface="Calibri"/>
                          <a:cs typeface="Times New Roman"/>
                        </a:rPr>
                        <a:t>class</a:t>
                      </a:r>
                      <a:endParaRPr lang="en-IN" sz="1100">
                        <a:effectLst/>
                        <a:latin typeface="Calibri"/>
                        <a:ea typeface="Calibri"/>
                        <a:cs typeface="Times New Roman"/>
                      </a:endParaRPr>
                    </a:p>
                  </a:txBody>
                  <a:tcPr marL="68580" marR="6858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dirty="0">
                          <a:effectLst/>
                          <a:latin typeface="Calibri"/>
                          <a:ea typeface="Calibri"/>
                          <a:cs typeface="Times New Roman"/>
                        </a:rPr>
                        <a:t>p</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92">
                <a:tc vMerge="1">
                  <a:txBody>
                    <a:bodyPr/>
                    <a:lstStyle/>
                    <a:p>
                      <a:endParaRPr lang="en-IN"/>
                    </a:p>
                  </a:txBody>
                  <a:tcPr/>
                </a:tc>
                <a:tc>
                  <a:txBody>
                    <a:bodyPr/>
                    <a:lstStyle/>
                    <a:p>
                      <a:pPr algn="ctr">
                        <a:lnSpc>
                          <a:spcPct val="115000"/>
                        </a:lnSpc>
                        <a:spcAft>
                          <a:spcPts val="0"/>
                        </a:spcAft>
                      </a:pPr>
                      <a:r>
                        <a:rPr lang="en-IN" sz="1100" b="1">
                          <a:effectLst/>
                          <a:latin typeface="Calibri"/>
                          <a:ea typeface="Calibri"/>
                          <a:cs typeface="Times New Roman"/>
                        </a:rPr>
                        <a:t>-</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100" b="1" dirty="0">
                          <a:effectLst/>
                          <a:latin typeface="Calibri"/>
                          <a:ea typeface="Calibri"/>
                          <a:cs typeface="Times New Roman"/>
                        </a:rPr>
                        <a:t>0</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b="1" dirty="0">
                          <a:effectLst/>
                          <a:latin typeface="Calibri"/>
                          <a:ea typeface="Calibri"/>
                          <a:cs typeface="Times New Roman"/>
                        </a:rPr>
                        <a:t>N</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3216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Dataset Modeling and </a:t>
            </a:r>
            <a:r>
              <a:rPr lang="en-US" dirty="0"/>
              <a:t>result evaluations</a:t>
            </a:r>
          </a:p>
        </p:txBody>
      </p:sp>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2</a:t>
            </a:fld>
            <a:endParaRPr lang="en-IN" dirty="0">
              <a:solidFill>
                <a:srgbClr val="04617B">
                  <a:shade val="90000"/>
                </a:srgb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22465745"/>
              </p:ext>
            </p:extLst>
          </p:nvPr>
        </p:nvGraphicFramePr>
        <p:xfrm>
          <a:off x="643603" y="1772951"/>
          <a:ext cx="6240993" cy="4820920"/>
        </p:xfrm>
        <a:graphic>
          <a:graphicData uri="http://schemas.openxmlformats.org/drawingml/2006/table">
            <a:tbl>
              <a:tblPr firstRow="1" bandRow="1">
                <a:tableStyleId>{5C22544A-7EE6-4342-B048-85BDC9FD1C3A}</a:tableStyleId>
              </a:tblPr>
              <a:tblGrid>
                <a:gridCol w="2080331">
                  <a:extLst>
                    <a:ext uri="{9D8B030D-6E8A-4147-A177-3AD203B41FA5}">
                      <a16:colId xmlns:a16="http://schemas.microsoft.com/office/drawing/2014/main" val="1977256385"/>
                    </a:ext>
                  </a:extLst>
                </a:gridCol>
                <a:gridCol w="2080331">
                  <a:extLst>
                    <a:ext uri="{9D8B030D-6E8A-4147-A177-3AD203B41FA5}">
                      <a16:colId xmlns:a16="http://schemas.microsoft.com/office/drawing/2014/main" val="3364681635"/>
                    </a:ext>
                  </a:extLst>
                </a:gridCol>
                <a:gridCol w="960113">
                  <a:extLst>
                    <a:ext uri="{9D8B030D-6E8A-4147-A177-3AD203B41FA5}">
                      <a16:colId xmlns:a16="http://schemas.microsoft.com/office/drawing/2014/main" val="3703996906"/>
                    </a:ext>
                  </a:extLst>
                </a:gridCol>
                <a:gridCol w="1120218">
                  <a:extLst>
                    <a:ext uri="{9D8B030D-6E8A-4147-A177-3AD203B41FA5}">
                      <a16:colId xmlns:a16="http://schemas.microsoft.com/office/drawing/2014/main" val="3826983271"/>
                    </a:ext>
                  </a:extLst>
                </a:gridCol>
              </a:tblGrid>
              <a:tr h="370840">
                <a:tc>
                  <a:txBody>
                    <a:bodyPr/>
                    <a:lstStyle/>
                    <a:p>
                      <a:r>
                        <a:rPr lang="en-US" dirty="0"/>
                        <a:t>x</a:t>
                      </a:r>
                    </a:p>
                  </a:txBody>
                  <a:tcPr/>
                </a:tc>
                <a:tc>
                  <a:txBody>
                    <a:bodyPr/>
                    <a:lstStyle/>
                    <a:p>
                      <a:r>
                        <a:rPr lang="en-US" dirty="0"/>
                        <a:t>y</a:t>
                      </a:r>
                    </a:p>
                  </a:txBody>
                  <a:tcPr/>
                </a:tc>
                <a:tc gridSpan="2">
                  <a:txBody>
                    <a:bodyPr/>
                    <a:lstStyle/>
                    <a:p>
                      <a:r>
                        <a:rPr lang="en-US" dirty="0"/>
                        <a:t>z</a:t>
                      </a:r>
                    </a:p>
                  </a:txBody>
                  <a:tcPr/>
                </a:tc>
                <a:tc hMerge="1">
                  <a:txBody>
                    <a:bodyPr/>
                    <a:lstStyle/>
                    <a:p>
                      <a:endParaRPr lang="en-US"/>
                    </a:p>
                  </a:txBody>
                  <a:tcPr/>
                </a:tc>
                <a:extLst>
                  <a:ext uri="{0D108BD9-81ED-4DB2-BD59-A6C34878D82A}">
                    <a16:rowId xmlns:a16="http://schemas.microsoft.com/office/drawing/2014/main" val="989240643"/>
                  </a:ext>
                </a:extLst>
              </a:tr>
              <a:tr h="370840">
                <a:tc>
                  <a:txBody>
                    <a:bodyPr/>
                    <a:lstStyle/>
                    <a:p>
                      <a:r>
                        <a:rPr lang="en-US" dirty="0"/>
                        <a:t>a</a:t>
                      </a:r>
                    </a:p>
                  </a:txBody>
                  <a:tcPr>
                    <a:solidFill>
                      <a:schemeClr val="accent2"/>
                    </a:solidFill>
                  </a:tcPr>
                </a:tc>
                <a:tc>
                  <a:txBody>
                    <a:bodyPr/>
                    <a:lstStyle/>
                    <a:p>
                      <a:r>
                        <a:rPr lang="en-US" dirty="0"/>
                        <a:t>5</a:t>
                      </a:r>
                    </a:p>
                  </a:txBody>
                  <a:tcPr>
                    <a:solidFill>
                      <a:schemeClr val="accent2"/>
                    </a:solidFill>
                  </a:tcPr>
                </a:tc>
                <a:tc gridSpan="2">
                  <a:txBody>
                    <a:bodyPr/>
                    <a:lstStyle/>
                    <a:p>
                      <a:r>
                        <a:rPr lang="en-US" dirty="0"/>
                        <a:t>yes</a:t>
                      </a:r>
                    </a:p>
                  </a:txBody>
                  <a:tcPr>
                    <a:solidFill>
                      <a:schemeClr val="accent2"/>
                    </a:solidFill>
                  </a:tcPr>
                </a:tc>
                <a:tc hMerge="1">
                  <a:txBody>
                    <a:bodyPr/>
                    <a:lstStyle/>
                    <a:p>
                      <a:endParaRPr lang="en-US"/>
                    </a:p>
                  </a:txBody>
                  <a:tcPr/>
                </a:tc>
                <a:extLst>
                  <a:ext uri="{0D108BD9-81ED-4DB2-BD59-A6C34878D82A}">
                    <a16:rowId xmlns:a16="http://schemas.microsoft.com/office/drawing/2014/main" val="4098355384"/>
                  </a:ext>
                </a:extLst>
              </a:tr>
              <a:tr h="370840">
                <a:tc>
                  <a:txBody>
                    <a:bodyPr/>
                    <a:lstStyle/>
                    <a:p>
                      <a:r>
                        <a:rPr lang="en-US" dirty="0"/>
                        <a:t>c</a:t>
                      </a:r>
                    </a:p>
                  </a:txBody>
                  <a:tcPr>
                    <a:solidFill>
                      <a:schemeClr val="accent2"/>
                    </a:solidFill>
                  </a:tcPr>
                </a:tc>
                <a:tc>
                  <a:txBody>
                    <a:bodyPr/>
                    <a:lstStyle/>
                    <a:p>
                      <a:r>
                        <a:rPr lang="en-US" dirty="0"/>
                        <a:t>6</a:t>
                      </a:r>
                    </a:p>
                  </a:txBody>
                  <a:tcPr>
                    <a:solidFill>
                      <a:schemeClr val="accent2"/>
                    </a:solidFill>
                  </a:tcPr>
                </a:tc>
                <a:tc gridSpan="2">
                  <a:txBody>
                    <a:bodyPr/>
                    <a:lstStyle/>
                    <a:p>
                      <a:r>
                        <a:rPr lang="en-US" dirty="0"/>
                        <a:t>no</a:t>
                      </a:r>
                    </a:p>
                  </a:txBody>
                  <a:tcPr>
                    <a:solidFill>
                      <a:schemeClr val="accent2"/>
                    </a:solidFill>
                  </a:tcPr>
                </a:tc>
                <a:tc hMerge="1">
                  <a:txBody>
                    <a:bodyPr/>
                    <a:lstStyle/>
                    <a:p>
                      <a:endParaRPr lang="en-US"/>
                    </a:p>
                  </a:txBody>
                  <a:tcPr/>
                </a:tc>
                <a:extLst>
                  <a:ext uri="{0D108BD9-81ED-4DB2-BD59-A6C34878D82A}">
                    <a16:rowId xmlns:a16="http://schemas.microsoft.com/office/drawing/2014/main" val="2112904730"/>
                  </a:ext>
                </a:extLst>
              </a:tr>
              <a:tr h="370840">
                <a:tc>
                  <a:txBody>
                    <a:bodyPr/>
                    <a:lstStyle/>
                    <a:p>
                      <a:r>
                        <a:rPr lang="en-US" dirty="0"/>
                        <a:t>e</a:t>
                      </a:r>
                    </a:p>
                  </a:txBody>
                  <a:tcPr>
                    <a:solidFill>
                      <a:schemeClr val="accent2"/>
                    </a:solidFill>
                  </a:tcPr>
                </a:tc>
                <a:tc>
                  <a:txBody>
                    <a:bodyPr/>
                    <a:lstStyle/>
                    <a:p>
                      <a:r>
                        <a:rPr lang="en-US" dirty="0"/>
                        <a:t>13</a:t>
                      </a:r>
                    </a:p>
                  </a:txBody>
                  <a:tcPr>
                    <a:solidFill>
                      <a:schemeClr val="accent2"/>
                    </a:solidFill>
                  </a:tcPr>
                </a:tc>
                <a:tc gridSpan="2">
                  <a:txBody>
                    <a:bodyPr/>
                    <a:lstStyle/>
                    <a:p>
                      <a:r>
                        <a:rPr lang="en-US" dirty="0"/>
                        <a:t>no</a:t>
                      </a:r>
                    </a:p>
                  </a:txBody>
                  <a:tcPr>
                    <a:solidFill>
                      <a:schemeClr val="accent2"/>
                    </a:solidFill>
                  </a:tcPr>
                </a:tc>
                <a:tc hMerge="1">
                  <a:txBody>
                    <a:bodyPr/>
                    <a:lstStyle/>
                    <a:p>
                      <a:endParaRPr lang="en-US"/>
                    </a:p>
                  </a:txBody>
                  <a:tcPr/>
                </a:tc>
                <a:extLst>
                  <a:ext uri="{0D108BD9-81ED-4DB2-BD59-A6C34878D82A}">
                    <a16:rowId xmlns:a16="http://schemas.microsoft.com/office/drawing/2014/main" val="4239392692"/>
                  </a:ext>
                </a:extLst>
              </a:tr>
              <a:tr h="370840">
                <a:tc>
                  <a:txBody>
                    <a:bodyPr/>
                    <a:lstStyle/>
                    <a:p>
                      <a:r>
                        <a:rPr lang="en-US" dirty="0"/>
                        <a:t>a</a:t>
                      </a:r>
                    </a:p>
                  </a:txBody>
                  <a:tcPr>
                    <a:solidFill>
                      <a:schemeClr val="accent2"/>
                    </a:solidFill>
                  </a:tcPr>
                </a:tc>
                <a:tc>
                  <a:txBody>
                    <a:bodyPr/>
                    <a:lstStyle/>
                    <a:p>
                      <a:r>
                        <a:rPr lang="en-US" dirty="0"/>
                        <a:t>2</a:t>
                      </a:r>
                    </a:p>
                  </a:txBody>
                  <a:tcPr>
                    <a:solidFill>
                      <a:schemeClr val="accent2"/>
                    </a:solidFill>
                  </a:tcPr>
                </a:tc>
                <a:tc gridSpan="2">
                  <a:txBody>
                    <a:bodyPr/>
                    <a:lstStyle/>
                    <a:p>
                      <a:r>
                        <a:rPr lang="en-US" dirty="0"/>
                        <a:t>no</a:t>
                      </a:r>
                    </a:p>
                  </a:txBody>
                  <a:tcPr>
                    <a:solidFill>
                      <a:schemeClr val="accent2"/>
                    </a:solidFill>
                  </a:tcPr>
                </a:tc>
                <a:tc hMerge="1">
                  <a:txBody>
                    <a:bodyPr/>
                    <a:lstStyle/>
                    <a:p>
                      <a:endParaRPr lang="en-US"/>
                    </a:p>
                  </a:txBody>
                  <a:tcPr/>
                </a:tc>
                <a:extLst>
                  <a:ext uri="{0D108BD9-81ED-4DB2-BD59-A6C34878D82A}">
                    <a16:rowId xmlns:a16="http://schemas.microsoft.com/office/drawing/2014/main" val="4294548151"/>
                  </a:ext>
                </a:extLst>
              </a:tr>
              <a:tr h="370840">
                <a:tc>
                  <a:txBody>
                    <a:bodyPr/>
                    <a:lstStyle/>
                    <a:p>
                      <a:r>
                        <a:rPr lang="en-US" dirty="0"/>
                        <a:t>d</a:t>
                      </a:r>
                    </a:p>
                  </a:txBody>
                  <a:tcPr>
                    <a:solidFill>
                      <a:schemeClr val="accent2"/>
                    </a:solidFill>
                  </a:tcPr>
                </a:tc>
                <a:tc>
                  <a:txBody>
                    <a:bodyPr/>
                    <a:lstStyle/>
                    <a:p>
                      <a:r>
                        <a:rPr lang="en-US" dirty="0"/>
                        <a:t>29</a:t>
                      </a:r>
                    </a:p>
                  </a:txBody>
                  <a:tcPr>
                    <a:solidFill>
                      <a:schemeClr val="accent2"/>
                    </a:solidFill>
                  </a:tcPr>
                </a:tc>
                <a:tc gridSpan="2">
                  <a:txBody>
                    <a:bodyPr/>
                    <a:lstStyle/>
                    <a:p>
                      <a:r>
                        <a:rPr lang="en-US" dirty="0"/>
                        <a:t>yes</a:t>
                      </a:r>
                    </a:p>
                  </a:txBody>
                  <a:tcPr>
                    <a:solidFill>
                      <a:schemeClr val="accent2"/>
                    </a:solidFill>
                  </a:tcPr>
                </a:tc>
                <a:tc hMerge="1">
                  <a:txBody>
                    <a:bodyPr/>
                    <a:lstStyle/>
                    <a:p>
                      <a:endParaRPr lang="en-US"/>
                    </a:p>
                  </a:txBody>
                  <a:tcPr/>
                </a:tc>
                <a:extLst>
                  <a:ext uri="{0D108BD9-81ED-4DB2-BD59-A6C34878D82A}">
                    <a16:rowId xmlns:a16="http://schemas.microsoft.com/office/drawing/2014/main" val="2372689055"/>
                  </a:ext>
                </a:extLst>
              </a:tr>
              <a:tr h="370840">
                <a:tc>
                  <a:txBody>
                    <a:bodyPr/>
                    <a:lstStyle/>
                    <a:p>
                      <a:r>
                        <a:rPr lang="en-US" dirty="0"/>
                        <a:t>d</a:t>
                      </a:r>
                    </a:p>
                  </a:txBody>
                  <a:tcPr>
                    <a:solidFill>
                      <a:schemeClr val="accent2"/>
                    </a:solidFill>
                  </a:tcPr>
                </a:tc>
                <a:tc>
                  <a:txBody>
                    <a:bodyPr/>
                    <a:lstStyle/>
                    <a:p>
                      <a:r>
                        <a:rPr lang="en-US" dirty="0"/>
                        <a:t>11</a:t>
                      </a:r>
                    </a:p>
                  </a:txBody>
                  <a:tcPr>
                    <a:solidFill>
                      <a:schemeClr val="accent2"/>
                    </a:solidFill>
                  </a:tcPr>
                </a:tc>
                <a:tc gridSpan="2">
                  <a:txBody>
                    <a:bodyPr/>
                    <a:lstStyle/>
                    <a:p>
                      <a:r>
                        <a:rPr lang="en-US" dirty="0"/>
                        <a:t>no</a:t>
                      </a:r>
                    </a:p>
                  </a:txBody>
                  <a:tcPr>
                    <a:solidFill>
                      <a:schemeClr val="accent2"/>
                    </a:solidFill>
                  </a:tcPr>
                </a:tc>
                <a:tc hMerge="1">
                  <a:txBody>
                    <a:bodyPr/>
                    <a:lstStyle/>
                    <a:p>
                      <a:endParaRPr lang="en-US"/>
                    </a:p>
                  </a:txBody>
                  <a:tcPr/>
                </a:tc>
                <a:extLst>
                  <a:ext uri="{0D108BD9-81ED-4DB2-BD59-A6C34878D82A}">
                    <a16:rowId xmlns:a16="http://schemas.microsoft.com/office/drawing/2014/main" val="3492269966"/>
                  </a:ext>
                </a:extLst>
              </a:tr>
              <a:tr h="370840">
                <a:tc>
                  <a:txBody>
                    <a:bodyPr/>
                    <a:lstStyle/>
                    <a:p>
                      <a:r>
                        <a:rPr lang="en-US" dirty="0"/>
                        <a:t>a</a:t>
                      </a:r>
                    </a:p>
                  </a:txBody>
                  <a:tcPr>
                    <a:solidFill>
                      <a:schemeClr val="accent2"/>
                    </a:solidFill>
                  </a:tcPr>
                </a:tc>
                <a:tc>
                  <a:txBody>
                    <a:bodyPr/>
                    <a:lstStyle/>
                    <a:p>
                      <a:r>
                        <a:rPr lang="en-US" dirty="0"/>
                        <a:t>9</a:t>
                      </a:r>
                    </a:p>
                  </a:txBody>
                  <a:tcPr>
                    <a:solidFill>
                      <a:schemeClr val="accent2"/>
                    </a:solidFill>
                  </a:tcPr>
                </a:tc>
                <a:tc gridSpan="2">
                  <a:txBody>
                    <a:bodyPr/>
                    <a:lstStyle/>
                    <a:p>
                      <a:r>
                        <a:rPr lang="en-US" dirty="0"/>
                        <a:t>yes</a:t>
                      </a:r>
                    </a:p>
                  </a:txBody>
                  <a:tcPr>
                    <a:solidFill>
                      <a:schemeClr val="accent2"/>
                    </a:solidFill>
                  </a:tcPr>
                </a:tc>
                <a:tc hMerge="1">
                  <a:txBody>
                    <a:bodyPr/>
                    <a:lstStyle/>
                    <a:p>
                      <a:endParaRPr lang="en-US"/>
                    </a:p>
                  </a:txBody>
                  <a:tcPr/>
                </a:tc>
                <a:extLst>
                  <a:ext uri="{0D108BD9-81ED-4DB2-BD59-A6C34878D82A}">
                    <a16:rowId xmlns:a16="http://schemas.microsoft.com/office/drawing/2014/main" val="2701824022"/>
                  </a:ext>
                </a:extLst>
              </a:tr>
              <a:tr h="370840">
                <a:tc>
                  <a:txBody>
                    <a:bodyPr/>
                    <a:lstStyle/>
                    <a:p>
                      <a:r>
                        <a:rPr lang="en-US" dirty="0"/>
                        <a:t>b</a:t>
                      </a:r>
                    </a:p>
                  </a:txBody>
                  <a:tcPr>
                    <a:solidFill>
                      <a:schemeClr val="accent2"/>
                    </a:solidFill>
                  </a:tcPr>
                </a:tc>
                <a:tc>
                  <a:txBody>
                    <a:bodyPr/>
                    <a:lstStyle/>
                    <a:p>
                      <a:r>
                        <a:rPr lang="en-US" dirty="0"/>
                        <a:t>99</a:t>
                      </a:r>
                    </a:p>
                  </a:txBody>
                  <a:tcPr>
                    <a:solidFill>
                      <a:schemeClr val="accent2"/>
                    </a:solidFill>
                  </a:tcPr>
                </a:tc>
                <a:tc gridSpan="2">
                  <a:txBody>
                    <a:bodyPr/>
                    <a:lstStyle/>
                    <a:p>
                      <a:r>
                        <a:rPr lang="en-US" dirty="0"/>
                        <a:t>yes</a:t>
                      </a:r>
                    </a:p>
                  </a:txBody>
                  <a:tcPr>
                    <a:solidFill>
                      <a:schemeClr val="accent2"/>
                    </a:solidFill>
                  </a:tcPr>
                </a:tc>
                <a:tc hMerge="1">
                  <a:txBody>
                    <a:bodyPr/>
                    <a:lstStyle/>
                    <a:p>
                      <a:endParaRPr lang="en-US"/>
                    </a:p>
                  </a:txBody>
                  <a:tcPr/>
                </a:tc>
                <a:extLst>
                  <a:ext uri="{0D108BD9-81ED-4DB2-BD59-A6C34878D82A}">
                    <a16:rowId xmlns:a16="http://schemas.microsoft.com/office/drawing/2014/main" val="1620520537"/>
                  </a:ext>
                </a:extLst>
              </a:tr>
              <a:tr h="370840">
                <a:tc>
                  <a:txBody>
                    <a:bodyPr/>
                    <a:lstStyle/>
                    <a:p>
                      <a:r>
                        <a:rPr lang="en-US" dirty="0"/>
                        <a:t>c</a:t>
                      </a:r>
                    </a:p>
                  </a:txBody>
                  <a:tcPr>
                    <a:solidFill>
                      <a:schemeClr val="accent1">
                        <a:lumMod val="75000"/>
                      </a:schemeClr>
                    </a:solidFill>
                  </a:tcPr>
                </a:tc>
                <a:tc>
                  <a:txBody>
                    <a:bodyPr/>
                    <a:lstStyle/>
                    <a:p>
                      <a:r>
                        <a:rPr lang="en-US" dirty="0"/>
                        <a:t>10</a:t>
                      </a:r>
                    </a:p>
                  </a:txBody>
                  <a:tcPr>
                    <a:solidFill>
                      <a:schemeClr val="accent1">
                        <a:lumMod val="75000"/>
                      </a:schemeClr>
                    </a:solidFill>
                  </a:tcPr>
                </a:tc>
                <a:tc>
                  <a:txBody>
                    <a:bodyPr/>
                    <a:lstStyle/>
                    <a:p>
                      <a:r>
                        <a:rPr lang="en-US" dirty="0"/>
                        <a:t>yes</a:t>
                      </a:r>
                    </a:p>
                  </a:txBody>
                  <a:tcPr>
                    <a:lnR w="12700" cap="flat" cmpd="sng" algn="ctr">
                      <a:solidFill>
                        <a:schemeClr val="tx1"/>
                      </a:solidFill>
                      <a:prstDash val="solid"/>
                      <a:round/>
                      <a:headEnd type="none" w="med" len="med"/>
                      <a:tailEnd type="none" w="med" len="med"/>
                    </a:lnR>
                    <a:solidFill>
                      <a:schemeClr val="accent1">
                        <a:lumMod val="75000"/>
                      </a:schemeClr>
                    </a:solidFill>
                  </a:tcPr>
                </a:tc>
                <a:tc>
                  <a:txBody>
                    <a:bodyPr/>
                    <a:lstStyle/>
                    <a:p>
                      <a:r>
                        <a:rPr lang="en-US" dirty="0"/>
                        <a:t>No</a:t>
                      </a: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1403568160"/>
                  </a:ext>
                </a:extLst>
              </a:tr>
              <a:tr h="370840">
                <a:tc>
                  <a:txBody>
                    <a:bodyPr/>
                    <a:lstStyle/>
                    <a:p>
                      <a:r>
                        <a:rPr lang="en-US" dirty="0"/>
                        <a:t>a</a:t>
                      </a:r>
                    </a:p>
                  </a:txBody>
                  <a:tcPr>
                    <a:solidFill>
                      <a:schemeClr val="accent1">
                        <a:lumMod val="75000"/>
                      </a:schemeClr>
                    </a:solidFill>
                  </a:tcPr>
                </a:tc>
                <a:tc>
                  <a:txBody>
                    <a:bodyPr/>
                    <a:lstStyle/>
                    <a:p>
                      <a:r>
                        <a:rPr lang="en-US" dirty="0"/>
                        <a:t>1</a:t>
                      </a:r>
                    </a:p>
                  </a:txBody>
                  <a:tcPr>
                    <a:solidFill>
                      <a:schemeClr val="accent1">
                        <a:lumMod val="75000"/>
                      </a:schemeClr>
                    </a:solidFill>
                  </a:tcPr>
                </a:tc>
                <a:tc>
                  <a:txBody>
                    <a:bodyPr/>
                    <a:lstStyle/>
                    <a:p>
                      <a:r>
                        <a:rPr lang="en-US" dirty="0"/>
                        <a:t>no</a:t>
                      </a:r>
                    </a:p>
                  </a:txBody>
                  <a:tcPr>
                    <a:lnR w="12700" cap="flat" cmpd="sng" algn="ctr">
                      <a:solidFill>
                        <a:schemeClr val="tx1"/>
                      </a:solidFill>
                      <a:prstDash val="solid"/>
                      <a:round/>
                      <a:headEnd type="none" w="med" len="med"/>
                      <a:tailEnd type="none" w="med" len="med"/>
                    </a:lnR>
                    <a:solidFill>
                      <a:schemeClr val="accent1">
                        <a:lumMod val="75000"/>
                      </a:schemeClr>
                    </a:solidFill>
                  </a:tcPr>
                </a:tc>
                <a:tc>
                  <a:txBody>
                    <a:bodyPr/>
                    <a:lstStyle/>
                    <a:p>
                      <a:r>
                        <a:rPr lang="en-US" dirty="0"/>
                        <a:t>No</a:t>
                      </a: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3998497425"/>
                  </a:ext>
                </a:extLst>
              </a:tr>
              <a:tr h="370840">
                <a:tc>
                  <a:txBody>
                    <a:bodyPr/>
                    <a:lstStyle/>
                    <a:p>
                      <a:r>
                        <a:rPr lang="en-US" dirty="0"/>
                        <a:t>d</a:t>
                      </a:r>
                    </a:p>
                  </a:txBody>
                  <a:tcPr>
                    <a:solidFill>
                      <a:schemeClr val="accent1">
                        <a:lumMod val="75000"/>
                      </a:schemeClr>
                    </a:solidFill>
                  </a:tcPr>
                </a:tc>
                <a:tc>
                  <a:txBody>
                    <a:bodyPr/>
                    <a:lstStyle/>
                    <a:p>
                      <a:r>
                        <a:rPr lang="en-US" dirty="0"/>
                        <a:t>13</a:t>
                      </a:r>
                    </a:p>
                  </a:txBody>
                  <a:tcPr>
                    <a:solidFill>
                      <a:schemeClr val="accent1">
                        <a:lumMod val="75000"/>
                      </a:schemeClr>
                    </a:solidFill>
                  </a:tcPr>
                </a:tc>
                <a:tc>
                  <a:txBody>
                    <a:bodyPr/>
                    <a:lstStyle/>
                    <a:p>
                      <a:r>
                        <a:rPr lang="en-US" dirty="0"/>
                        <a:t>yes</a:t>
                      </a:r>
                    </a:p>
                  </a:txBody>
                  <a:tcPr>
                    <a:lnR w="12700" cap="flat" cmpd="sng" algn="ctr">
                      <a:solidFill>
                        <a:schemeClr val="tx1"/>
                      </a:solidFill>
                      <a:prstDash val="solid"/>
                      <a:round/>
                      <a:headEnd type="none" w="med" len="med"/>
                      <a:tailEnd type="none" w="med" len="med"/>
                    </a:lnR>
                    <a:solidFill>
                      <a:schemeClr val="accent1">
                        <a:lumMod val="75000"/>
                      </a:schemeClr>
                    </a:solidFill>
                  </a:tcPr>
                </a:tc>
                <a:tc>
                  <a:txBody>
                    <a:bodyPr/>
                    <a:lstStyle/>
                    <a:p>
                      <a:r>
                        <a:rPr lang="en-US" dirty="0"/>
                        <a:t>Yes</a:t>
                      </a: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3713219212"/>
                  </a:ext>
                </a:extLst>
              </a:tr>
              <a:tr h="370840">
                <a:tc>
                  <a:txBody>
                    <a:bodyPr/>
                    <a:lstStyle/>
                    <a:p>
                      <a:r>
                        <a:rPr lang="en-US" dirty="0"/>
                        <a:t>e</a:t>
                      </a:r>
                    </a:p>
                  </a:txBody>
                  <a:tcPr>
                    <a:solidFill>
                      <a:schemeClr val="accent1">
                        <a:lumMod val="75000"/>
                      </a:schemeClr>
                    </a:solidFill>
                  </a:tcPr>
                </a:tc>
                <a:tc>
                  <a:txBody>
                    <a:bodyPr/>
                    <a:lstStyle/>
                    <a:p>
                      <a:r>
                        <a:rPr lang="en-US" dirty="0"/>
                        <a:t>71</a:t>
                      </a:r>
                    </a:p>
                  </a:txBody>
                  <a:tcPr>
                    <a:solidFill>
                      <a:schemeClr val="accent1">
                        <a:lumMod val="75000"/>
                      </a:schemeClr>
                    </a:solidFill>
                  </a:tcPr>
                </a:tc>
                <a:tc>
                  <a:txBody>
                    <a:bodyPr/>
                    <a:lstStyle/>
                    <a:p>
                      <a:r>
                        <a:rPr lang="en-US" dirty="0"/>
                        <a:t>no</a:t>
                      </a:r>
                    </a:p>
                  </a:txBody>
                  <a:tcPr>
                    <a:lnR w="12700" cap="flat" cmpd="sng" algn="ctr">
                      <a:solidFill>
                        <a:schemeClr val="tx1"/>
                      </a:solidFill>
                      <a:prstDash val="solid"/>
                      <a:round/>
                      <a:headEnd type="none" w="med" len="med"/>
                      <a:tailEnd type="none" w="med" len="med"/>
                    </a:lnR>
                    <a:solidFill>
                      <a:schemeClr val="accent1">
                        <a:lumMod val="75000"/>
                      </a:schemeClr>
                    </a:solidFill>
                  </a:tcPr>
                </a:tc>
                <a:tc>
                  <a:txBody>
                    <a:bodyPr/>
                    <a:lstStyle/>
                    <a:p>
                      <a:r>
                        <a:rPr lang="en-US" dirty="0"/>
                        <a:t>Yes</a:t>
                      </a:r>
                    </a:p>
                  </a:txBody>
                  <a:tcPr>
                    <a:lnL w="12700" cap="flat" cmpd="sng" algn="ctr">
                      <a:solidFill>
                        <a:schemeClr val="tx1"/>
                      </a:solidFill>
                      <a:prstDash val="solid"/>
                      <a:round/>
                      <a:headEnd type="none" w="med" len="med"/>
                      <a:tailEnd type="none" w="med" len="med"/>
                    </a:lnL>
                    <a:solidFill>
                      <a:schemeClr val="accent4">
                        <a:lumMod val="60000"/>
                        <a:lumOff val="40000"/>
                      </a:schemeClr>
                    </a:solidFill>
                  </a:tcPr>
                </a:tc>
                <a:extLst>
                  <a:ext uri="{0D108BD9-81ED-4DB2-BD59-A6C34878D82A}">
                    <a16:rowId xmlns:a16="http://schemas.microsoft.com/office/drawing/2014/main" val="3677322314"/>
                  </a:ext>
                </a:extLst>
              </a:tr>
            </a:tbl>
          </a:graphicData>
        </a:graphic>
      </p:graphicFrame>
    </p:spTree>
    <p:extLst>
      <p:ext uri="{BB962C8B-B14F-4D97-AF65-F5344CB8AC3E}">
        <p14:creationId xmlns:p14="http://schemas.microsoft.com/office/powerpoint/2010/main" val="426430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65912"/>
            <a:ext cx="8425339" cy="928072"/>
          </a:xfrm>
        </p:spPr>
        <p:txBody>
          <a:bodyPr>
            <a:normAutofit/>
          </a:bodyPr>
          <a:lstStyle/>
          <a:p>
            <a:pPr algn="ctr"/>
            <a:r>
              <a:rPr lang="en-US" sz="4000" dirty="0">
                <a:solidFill>
                  <a:srgbClr val="A50021"/>
                </a:solidFill>
                <a:latin typeface="Times New Roman" pitchFamily="18" charset="0"/>
                <a:cs typeface="Times New Roman" pitchFamily="18" charset="0"/>
              </a:rPr>
              <a:t>Confusion Matrix</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68078" y="993984"/>
            <a:ext cx="8501751" cy="5727492"/>
          </a:xfrm>
        </p:spPr>
        <p:txBody>
          <a:bodyPr>
            <a:noAutofit/>
          </a:bodyPr>
          <a:lstStyle/>
          <a:p>
            <a:r>
              <a:rPr lang="en-US" sz="2000" dirty="0">
                <a:latin typeface="Times New Roman" pitchFamily="18" charset="0"/>
                <a:cs typeface="Times New Roman" pitchFamily="18" charset="0"/>
              </a:rPr>
              <a:t>A confusion matrix for a two classes (+, -) is shown below.</a:t>
            </a:r>
          </a:p>
          <a:p>
            <a:pPr lvl="5"/>
            <a:endParaRPr lang="en-US" sz="12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marL="3657660" lvl="8" indent="0">
              <a:buNone/>
            </a:pPr>
            <a:endParaRPr lang="en-US" sz="800" dirty="0">
              <a:latin typeface="Times New Roman" pitchFamily="18" charset="0"/>
              <a:cs typeface="Times New Roman" pitchFamily="18" charset="0"/>
            </a:endParaRPr>
          </a:p>
          <a:p>
            <a:pPr marL="3657660" lvl="8" indent="0">
              <a:buNone/>
            </a:pPr>
            <a:endParaRPr lang="en-US" sz="800" dirty="0">
              <a:latin typeface="Times New Roman" pitchFamily="18" charset="0"/>
              <a:cs typeface="Times New Roman" pitchFamily="18" charset="0"/>
            </a:endParaRPr>
          </a:p>
          <a:p>
            <a:pPr marL="3657660" lvl="8" indent="0">
              <a:buNone/>
            </a:pPr>
            <a:endParaRPr lang="en-US" sz="800" dirty="0">
              <a:latin typeface="Times New Roman" pitchFamily="18" charset="0"/>
              <a:cs typeface="Times New Roman" pitchFamily="18" charset="0"/>
            </a:endParaRPr>
          </a:p>
          <a:p>
            <a:r>
              <a:rPr lang="en-US" sz="2000" dirty="0">
                <a:latin typeface="Times New Roman" pitchFamily="18" charset="0"/>
                <a:cs typeface="Times New Roman" pitchFamily="18" charset="0"/>
              </a:rPr>
              <a:t>There are four quadrants in the confusion matrix, which are symbolized as below.</a:t>
            </a:r>
            <a:endParaRPr lang="en-US"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True Positive </a:t>
            </a:r>
            <a:r>
              <a:rPr lang="en-US" sz="1800" dirty="0">
                <a:latin typeface="Times New Roman" pitchFamily="18" charset="0"/>
                <a:cs typeface="Times New Roman" pitchFamily="18" charset="0"/>
              </a:rPr>
              <a:t>(TP: f</a:t>
            </a:r>
            <a:r>
              <a:rPr lang="en-US" sz="1800" baseline="-25000" dirty="0">
                <a:latin typeface="Times New Roman" pitchFamily="18" charset="0"/>
                <a:cs typeface="Times New Roman" pitchFamily="18" charset="0"/>
              </a:rPr>
              <a:t>++</a:t>
            </a:r>
            <a:r>
              <a:rPr lang="en-US" sz="1800" dirty="0">
                <a:latin typeface="Times New Roman" pitchFamily="18" charset="0"/>
                <a:cs typeface="Times New Roman" pitchFamily="18" charset="0"/>
              </a:rPr>
              <a:t>) : The number of instances that were positive (+) and correctly classified as positive (+).</a:t>
            </a:r>
            <a:endParaRPr lang="en-US"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False Negative </a:t>
            </a:r>
            <a:r>
              <a:rPr lang="en-US" sz="1800" dirty="0">
                <a:latin typeface="Times New Roman" pitchFamily="18" charset="0"/>
                <a:cs typeface="Times New Roman" pitchFamily="18" charset="0"/>
              </a:rPr>
              <a:t>(FN: f</a:t>
            </a:r>
            <a:r>
              <a:rPr lang="en-US" sz="1800" baseline="-25000" dirty="0">
                <a:latin typeface="Times New Roman" pitchFamily="18" charset="0"/>
                <a:cs typeface="Times New Roman" pitchFamily="18" charset="0"/>
              </a:rPr>
              <a:t>+-</a:t>
            </a:r>
            <a:r>
              <a:rPr lang="en-US" sz="1800" dirty="0">
                <a:latin typeface="Times New Roman" pitchFamily="18" charset="0"/>
                <a:cs typeface="Times New Roman" pitchFamily="18" charset="0"/>
              </a:rPr>
              <a:t>): The number of instances that were positive (+) and incorrectly classified as negative (-). </a:t>
            </a:r>
            <a:endParaRPr lang="en-US" sz="800" dirty="0">
              <a:latin typeface="Times New Roman" pitchFamily="18" charset="0"/>
              <a:cs typeface="Times New Roman" pitchFamily="18" charset="0"/>
            </a:endParaRPr>
          </a:p>
          <a:p>
            <a:pPr lvl="1"/>
            <a:r>
              <a:rPr lang="en-US" sz="1800" dirty="0">
                <a:solidFill>
                  <a:srgbClr val="0B5ED7"/>
                </a:solidFill>
                <a:latin typeface="Times New Roman" pitchFamily="18" charset="0"/>
                <a:cs typeface="Times New Roman" pitchFamily="18" charset="0"/>
              </a:rPr>
              <a:t>False Positive </a:t>
            </a:r>
            <a:r>
              <a:rPr lang="en-US" sz="1800" dirty="0">
                <a:latin typeface="Times New Roman" pitchFamily="18" charset="0"/>
                <a:cs typeface="Times New Roman" pitchFamily="18" charset="0"/>
              </a:rPr>
              <a:t>(FP: f</a:t>
            </a:r>
            <a:r>
              <a:rPr lang="en-US" sz="1800" baseline="-25000" dirty="0">
                <a:latin typeface="Times New Roman" pitchFamily="18" charset="0"/>
                <a:cs typeface="Times New Roman" pitchFamily="18" charset="0"/>
              </a:rPr>
              <a:t>-+</a:t>
            </a:r>
            <a:r>
              <a:rPr lang="en-US" sz="1800" dirty="0">
                <a:latin typeface="Times New Roman" pitchFamily="18" charset="0"/>
                <a:cs typeface="Times New Roman" pitchFamily="18" charset="0"/>
              </a:rPr>
              <a:t>):  </a:t>
            </a:r>
            <a:r>
              <a:rPr lang="en-US" sz="2000" dirty="0">
                <a:latin typeface="Times New Roman" pitchFamily="18" charset="0"/>
                <a:cs typeface="Times New Roman" pitchFamily="18" charset="0"/>
              </a:rPr>
              <a:t>The number of instances that were negative (-) and incorrectly classified as (+). </a:t>
            </a:r>
          </a:p>
          <a:p>
            <a:pPr lvl="1"/>
            <a:r>
              <a:rPr lang="en-US" sz="1800" dirty="0">
                <a:solidFill>
                  <a:srgbClr val="0B5ED7"/>
                </a:solidFill>
                <a:latin typeface="Times New Roman" pitchFamily="18" charset="0"/>
                <a:cs typeface="Times New Roman" pitchFamily="18" charset="0"/>
              </a:rPr>
              <a:t>True Negative </a:t>
            </a:r>
            <a:r>
              <a:rPr lang="en-US" sz="2000" dirty="0">
                <a:latin typeface="Times New Roman" pitchFamily="18" charset="0"/>
                <a:cs typeface="Times New Roman" pitchFamily="18" charset="0"/>
              </a:rPr>
              <a:t>(TN: f--): The number of instances that were negative (-) and correctly classified as (-).</a:t>
            </a:r>
          </a:p>
          <a:p>
            <a:pPr lvl="1"/>
            <a:endParaRPr lang="en-US" sz="1000" dirty="0">
              <a:latin typeface="Times New Roman" pitchFamily="18" charset="0"/>
              <a:cs typeface="Times New Roman" pitchFamily="18" charset="0"/>
            </a:endParaRPr>
          </a:p>
          <a:p>
            <a:pPr lvl="1"/>
            <a:r>
              <a:rPr lang="en-US" sz="2400" b="1" i="0" dirty="0">
                <a:solidFill>
                  <a:srgbClr val="9966FF"/>
                </a:solidFill>
                <a:effectLst/>
                <a:latin typeface="Times New Roman" panose="02020603050405020304" pitchFamily="18" charset="0"/>
                <a:cs typeface="Times New Roman" panose="02020603050405020304" pitchFamily="18" charset="0"/>
              </a:rPr>
              <a:t>A confusion matrix is a table used to evaluate the performance of a classification model.</a:t>
            </a:r>
            <a:endParaRPr lang="en-US" sz="2800" b="1" dirty="0">
              <a:solidFill>
                <a:srgbClr val="9966FF"/>
              </a:solidFill>
              <a:latin typeface="Times New Roman" panose="02020603050405020304"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3</a:t>
            </a:fld>
            <a:endParaRPr lang="en-IN" dirty="0">
              <a:solidFill>
                <a:srgbClr val="04617B">
                  <a:shade val="90000"/>
                </a:srgbClr>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104" y="1355318"/>
            <a:ext cx="4410075" cy="1133475"/>
          </a:xfrm>
          <a:prstGeom prst="rect">
            <a:avLst/>
          </a:prstGeom>
          <a:solidFill>
            <a:schemeClr val="bg1"/>
          </a:solidFill>
          <a:ln>
            <a:noFill/>
          </a:ln>
          <a:effec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801" y="1355317"/>
            <a:ext cx="18954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662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8" y="65912"/>
            <a:ext cx="8425339" cy="928072"/>
          </a:xfrm>
        </p:spPr>
        <p:txBody>
          <a:bodyPr>
            <a:normAutofit/>
          </a:bodyPr>
          <a:lstStyle/>
          <a:p>
            <a:pPr algn="ctr"/>
            <a:r>
              <a:rPr lang="en-US" sz="4000" dirty="0">
                <a:solidFill>
                  <a:srgbClr val="A50021"/>
                </a:solidFill>
                <a:latin typeface="Times New Roman" pitchFamily="18" charset="0"/>
                <a:cs typeface="Times New Roman" pitchFamily="18" charset="0"/>
              </a:rPr>
              <a:t>Confusion Matrix</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4789" y="993984"/>
            <a:ext cx="8501751" cy="5651384"/>
          </a:xfrm>
        </p:spPr>
        <p:txBody>
          <a:bodyPr>
            <a:noAutofit/>
          </a:bodyPr>
          <a:lstStyle/>
          <a:p>
            <a:pPr marL="0" indent="0">
              <a:buNone/>
            </a:pPr>
            <a:r>
              <a:rPr lang="en-US" sz="2000" b="1" dirty="0">
                <a:solidFill>
                  <a:srgbClr val="0B5ED7"/>
                </a:solidFill>
                <a:latin typeface="Times New Roman" pitchFamily="18" charset="0"/>
                <a:cs typeface="Times New Roman" pitchFamily="18" charset="0"/>
              </a:rPr>
              <a:t>Note: </a:t>
            </a:r>
          </a:p>
          <a:p>
            <a:r>
              <a:rPr lang="en-US" sz="2000" i="1" dirty="0" err="1">
                <a:latin typeface="Times New Roman" pitchFamily="18" charset="0"/>
                <a:cs typeface="Times New Roman" pitchFamily="18" charset="0"/>
              </a:rPr>
              <a:t>N</a:t>
            </a:r>
            <a:r>
              <a:rPr lang="en-US" sz="2000" i="1" baseline="-25000" dirty="0" err="1">
                <a:latin typeface="Times New Roman" pitchFamily="18" charset="0"/>
                <a:cs typeface="Times New Roman" pitchFamily="18" charset="0"/>
              </a:rPr>
              <a:t>p</a:t>
            </a:r>
            <a:r>
              <a:rPr lang="en-US" sz="2000" dirty="0">
                <a:latin typeface="Times New Roman" pitchFamily="18" charset="0"/>
                <a:cs typeface="Times New Roman" pitchFamily="18" charset="0"/>
              </a:rPr>
              <a:t> = TP (f</a:t>
            </a:r>
            <a:r>
              <a:rPr lang="en-US" sz="2000" baseline="-25000" dirty="0">
                <a:latin typeface="Times New Roman" pitchFamily="18" charset="0"/>
                <a:cs typeface="Times New Roman" pitchFamily="18" charset="0"/>
              </a:rPr>
              <a:t>++</a:t>
            </a:r>
            <a:r>
              <a:rPr lang="en-US" sz="2000" dirty="0">
                <a:latin typeface="Times New Roman" pitchFamily="18" charset="0"/>
                <a:cs typeface="Times New Roman" pitchFamily="18" charset="0"/>
              </a:rPr>
              <a:t>) + FN (f</a:t>
            </a:r>
            <a:r>
              <a:rPr lang="en-US" sz="2000" baseline="-25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marL="393192" lvl="1" indent="0">
              <a:buNone/>
            </a:pPr>
            <a:r>
              <a:rPr lang="en-US" sz="1800" dirty="0">
                <a:latin typeface="Times New Roman" pitchFamily="18" charset="0"/>
                <a:cs typeface="Times New Roman" pitchFamily="18" charset="0"/>
              </a:rPr>
              <a:t>     =  is the total number of positive instances.</a:t>
            </a:r>
          </a:p>
          <a:p>
            <a:pPr marL="393192" lvl="1" indent="0">
              <a:buNone/>
            </a:pPr>
            <a:endParaRPr lang="en-US" sz="1800" dirty="0">
              <a:latin typeface="Times New Roman" pitchFamily="18" charset="0"/>
              <a:cs typeface="Times New Roman" pitchFamily="18" charset="0"/>
            </a:endParaRPr>
          </a:p>
          <a:p>
            <a:pPr algn="l"/>
            <a:r>
              <a:rPr lang="en-US" sz="2400" b="1" i="0" dirty="0">
                <a:solidFill>
                  <a:srgbClr val="9966FF"/>
                </a:solidFill>
                <a:effectLst/>
                <a:latin typeface="Söhne"/>
              </a:rPr>
              <a:t>Np</a:t>
            </a:r>
            <a:r>
              <a:rPr lang="en-US" sz="1400" b="0" i="0" dirty="0">
                <a:solidFill>
                  <a:srgbClr val="374151"/>
                </a:solidFill>
                <a:effectLst/>
                <a:latin typeface="Söhne"/>
              </a:rPr>
              <a:t>: </a:t>
            </a:r>
            <a:r>
              <a:rPr lang="en-US" sz="1600" dirty="0">
                <a:latin typeface="Times New Roman" pitchFamily="18" charset="0"/>
                <a:cs typeface="Times New Roman" pitchFamily="18" charset="0"/>
              </a:rPr>
              <a:t>This represents the total number of positive instances. It's calculated by adding the True Positives (TP), which are instances correctly classified as positive, and False Negatives (FN), which are instances incorrectly classified as negative but are actually positive.</a:t>
            </a:r>
          </a:p>
          <a:p>
            <a:pPr algn="l"/>
            <a:r>
              <a:rPr lang="en-US" sz="1600" dirty="0">
                <a:latin typeface="Times New Roman" pitchFamily="18" charset="0"/>
                <a:cs typeface="Times New Roman" pitchFamily="18" charset="0"/>
              </a:rPr>
              <a:t>For example, if we have 20 positive instances and the classifier correctly identifies 15 of them as positive (TP = 15), but incorrectly identifies 3 positive instances as negative (FN = 3), then Np = TP + FN = 15 + 3 = 18.</a:t>
            </a:r>
          </a:p>
          <a:p>
            <a:pPr lvl="8"/>
            <a:endParaRPr lang="en-US" sz="8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N</a:t>
            </a:r>
            <a:r>
              <a:rPr lang="en-US" sz="2000"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 FP(f</a:t>
            </a:r>
            <a:r>
              <a:rPr lang="en-US" sz="2000" baseline="-25000" dirty="0">
                <a:latin typeface="Times New Roman" pitchFamily="18" charset="0"/>
                <a:cs typeface="Times New Roman" pitchFamily="18" charset="0"/>
              </a:rPr>
              <a:t>-+</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Tn</a:t>
            </a:r>
            <a:r>
              <a:rPr lang="en-US" sz="2000" dirty="0">
                <a:latin typeface="Times New Roman" pitchFamily="18" charset="0"/>
                <a:cs typeface="Times New Roman" pitchFamily="18" charset="0"/>
              </a:rPr>
              <a:t>(f</a:t>
            </a:r>
            <a:r>
              <a:rPr lang="en-US" sz="2000" baseline="-25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  </a:t>
            </a:r>
            <a:r>
              <a:rPr lang="en-US" sz="1800" dirty="0">
                <a:latin typeface="Times New Roman" pitchFamily="18" charset="0"/>
                <a:cs typeface="Times New Roman" pitchFamily="18" charset="0"/>
              </a:rPr>
              <a:t>is the total number of negative instances.</a:t>
            </a:r>
          </a:p>
          <a:p>
            <a:r>
              <a:rPr lang="en-US" sz="2400" b="1" i="0" dirty="0" err="1">
                <a:solidFill>
                  <a:srgbClr val="9966FF"/>
                </a:solidFill>
                <a:effectLst/>
                <a:latin typeface="Söhne"/>
              </a:rPr>
              <a:t>Nn</a:t>
            </a:r>
            <a:r>
              <a:rPr lang="en-US" sz="1400" b="0" i="0" dirty="0">
                <a:solidFill>
                  <a:srgbClr val="374151"/>
                </a:solidFill>
                <a:effectLst/>
                <a:latin typeface="Söhne"/>
              </a:rPr>
              <a:t>: </a:t>
            </a:r>
            <a:r>
              <a:rPr lang="en-US" sz="1600" dirty="0">
                <a:latin typeface="Times New Roman" pitchFamily="18" charset="0"/>
                <a:cs typeface="Times New Roman" pitchFamily="18" charset="0"/>
              </a:rPr>
              <a:t>This represents the total number of negative instances. It's calculated by adding the False Positives (FP), which are instances incorrectly classified as positive but are actually negative, and True Negatives (TN), which are instances correctly classified as negative.</a:t>
            </a:r>
          </a:p>
          <a:p>
            <a:r>
              <a:rPr lang="en-US" sz="1600" dirty="0">
                <a:latin typeface="Times New Roman" pitchFamily="18" charset="0"/>
                <a:cs typeface="Times New Roman" pitchFamily="18" charset="0"/>
              </a:rPr>
              <a:t>For example, if we have 30 negative instances and the classifier correctly identifies 25 of them as negative (TN = 25), but incorrectly identifies 2 negative instances as positive (FP = 2), then </a:t>
            </a:r>
            <a:r>
              <a:rPr lang="en-US" sz="1600" dirty="0" err="1">
                <a:latin typeface="Times New Roman" pitchFamily="18" charset="0"/>
                <a:cs typeface="Times New Roman" pitchFamily="18" charset="0"/>
              </a:rPr>
              <a:t>Nn</a:t>
            </a:r>
            <a:r>
              <a:rPr lang="en-US" sz="1600" dirty="0">
                <a:latin typeface="Times New Roman" pitchFamily="18" charset="0"/>
                <a:cs typeface="Times New Roman" pitchFamily="18" charset="0"/>
              </a:rPr>
              <a:t> = FP + TN = 2 + 25 = 27.</a:t>
            </a:r>
          </a:p>
          <a:p>
            <a:pPr marL="0" indent="0">
              <a:buNone/>
            </a:pPr>
            <a:endParaRPr lang="en-US" sz="1800" dirty="0">
              <a:latin typeface="Times New Roman" pitchFamily="18" charset="0"/>
              <a:cs typeface="Times New Roman" pitchFamily="18" charset="0"/>
            </a:endParaRPr>
          </a:p>
          <a:p>
            <a:pPr marL="0" indent="0">
              <a:buNone/>
            </a:pPr>
            <a:endParaRPr lang="en-US" sz="1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4</a:t>
            </a:fld>
            <a:endParaRPr lang="en-IN" dirty="0">
              <a:solidFill>
                <a:srgbClr val="04617B">
                  <a:shade val="90000"/>
                </a:srgbClr>
              </a:solidFill>
            </a:endParaRPr>
          </a:p>
        </p:txBody>
      </p:sp>
    </p:spTree>
    <p:extLst>
      <p:ext uri="{BB962C8B-B14F-4D97-AF65-F5344CB8AC3E}">
        <p14:creationId xmlns:p14="http://schemas.microsoft.com/office/powerpoint/2010/main" val="32629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6A66A-7F69-4B64-E6E6-690259105BCC}"/>
              </a:ext>
            </a:extLst>
          </p:cNvPr>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3" name="Slide Number Placeholder 2">
            <a:extLst>
              <a:ext uri="{FF2B5EF4-FFF2-40B4-BE49-F238E27FC236}">
                <a16:creationId xmlns:a16="http://schemas.microsoft.com/office/drawing/2014/main" id="{FB836EC6-782A-B50D-36A8-2517717CB206}"/>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5</a:t>
            </a:fld>
            <a:endParaRPr lang="en-IN">
              <a:solidFill>
                <a:srgbClr val="04617B">
                  <a:shade val="90000"/>
                </a:srgbClr>
              </a:solidFill>
            </a:endParaRPr>
          </a:p>
        </p:txBody>
      </p:sp>
      <p:sp>
        <p:nvSpPr>
          <p:cNvPr id="4" name="Content Placeholder 2">
            <a:extLst>
              <a:ext uri="{FF2B5EF4-FFF2-40B4-BE49-F238E27FC236}">
                <a16:creationId xmlns:a16="http://schemas.microsoft.com/office/drawing/2014/main" id="{850F5ABD-1655-7F9C-DD75-BAAD2262BFDF}"/>
              </a:ext>
            </a:extLst>
          </p:cNvPr>
          <p:cNvSpPr txBox="1">
            <a:spLocks/>
          </p:cNvSpPr>
          <p:nvPr/>
        </p:nvSpPr>
        <p:spPr>
          <a:xfrm>
            <a:off x="468078" y="1"/>
            <a:ext cx="8501751" cy="6142181"/>
          </a:xfrm>
          <a:prstGeom prst="rect">
            <a:avLst/>
          </a:prstGeom>
        </p:spPr>
        <p:txBody>
          <a:bodyPr>
            <a:noAutofit/>
          </a:bodyPr>
          <a:lstStyle>
            <a:lvl1pPr marL="175519" indent="-175519" algn="l" defTabSz="702076" rtl="0" eaLnBrk="1" latinLnBrk="0" hangingPunct="1">
              <a:lnSpc>
                <a:spcPct val="90000"/>
              </a:lnSpc>
              <a:spcBef>
                <a:spcPts val="768"/>
              </a:spcBef>
              <a:buFont typeface="Arial" panose="020B0604020202020204" pitchFamily="34" charset="0"/>
              <a:buChar char="•"/>
              <a:defRPr sz="2150" kern="1200">
                <a:solidFill>
                  <a:schemeClr val="tx1"/>
                </a:solidFill>
                <a:latin typeface="+mn-lt"/>
                <a:ea typeface="+mn-ea"/>
                <a:cs typeface="+mn-cs"/>
              </a:defRPr>
            </a:lvl1pPr>
            <a:lvl2pPr marL="526557" indent="-175519" algn="l" defTabSz="702076" rtl="0" eaLnBrk="1" latinLnBrk="0" hangingPunct="1">
              <a:lnSpc>
                <a:spcPct val="90000"/>
              </a:lnSpc>
              <a:spcBef>
                <a:spcPts val="384"/>
              </a:spcBef>
              <a:buFont typeface="Arial" panose="020B0604020202020204" pitchFamily="34" charset="0"/>
              <a:buChar char="•"/>
              <a:defRPr sz="1843" kern="1200">
                <a:solidFill>
                  <a:schemeClr val="tx1"/>
                </a:solidFill>
                <a:latin typeface="+mn-lt"/>
                <a:ea typeface="+mn-ea"/>
                <a:cs typeface="+mn-cs"/>
              </a:defRPr>
            </a:lvl2pPr>
            <a:lvl3pPr marL="877595" indent="-175519" algn="l" defTabSz="702076" rtl="0" eaLnBrk="1" latinLnBrk="0" hangingPunct="1">
              <a:lnSpc>
                <a:spcPct val="90000"/>
              </a:lnSpc>
              <a:spcBef>
                <a:spcPts val="384"/>
              </a:spcBef>
              <a:buFont typeface="Arial" panose="020B0604020202020204" pitchFamily="34" charset="0"/>
              <a:buChar char="•"/>
              <a:defRPr sz="1536" kern="1200">
                <a:solidFill>
                  <a:schemeClr val="tx1"/>
                </a:solidFill>
                <a:latin typeface="+mn-lt"/>
                <a:ea typeface="+mn-ea"/>
                <a:cs typeface="+mn-cs"/>
              </a:defRPr>
            </a:lvl3pPr>
            <a:lvl4pPr marL="122863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4pPr>
            <a:lvl5pPr marL="1579672"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5pPr>
            <a:lvl6pPr marL="1930710"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6pPr>
            <a:lvl7pPr marL="2281748"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7pPr>
            <a:lvl8pPr marL="2632786"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8pPr>
            <a:lvl9pPr marL="2983824" indent="-175519" algn="l" defTabSz="702076" rtl="0" eaLnBrk="1" latinLnBrk="0" hangingPunct="1">
              <a:lnSpc>
                <a:spcPct val="90000"/>
              </a:lnSpc>
              <a:spcBef>
                <a:spcPts val="384"/>
              </a:spcBef>
              <a:buFont typeface="Arial" panose="020B0604020202020204" pitchFamily="34" charset="0"/>
              <a:buChar char="•"/>
              <a:defRPr sz="1382"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B5ED7"/>
                </a:solidFill>
                <a:latin typeface="Times New Roman" pitchFamily="18" charset="0"/>
                <a:cs typeface="Times New Roman" pitchFamily="18" charset="0"/>
              </a:rPr>
              <a:t>Note:</a:t>
            </a:r>
          </a:p>
          <a:p>
            <a:pPr marL="0" indent="0">
              <a:buFont typeface="Arial" panose="020B0604020202020204" pitchFamily="34" charset="0"/>
              <a:buNone/>
            </a:pPr>
            <a:endParaRPr lang="en-US" sz="800" dirty="0">
              <a:latin typeface="Times New Roman" pitchFamily="18" charset="0"/>
              <a:cs typeface="Times New Roman" pitchFamily="18" charset="0"/>
            </a:endParaRPr>
          </a:p>
          <a:p>
            <a:pPr marL="0" indent="0">
              <a:buFont typeface="Arial" panose="020B0604020202020204" pitchFamily="34" charset="0"/>
              <a:buNone/>
            </a:pPr>
            <a:endParaRPr lang="en-US" sz="800" dirty="0">
              <a:latin typeface="Times New Roman" pitchFamily="18" charset="0"/>
              <a:cs typeface="Times New Roman" pitchFamily="18" charset="0"/>
            </a:endParaRPr>
          </a:p>
          <a:p>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N</a:t>
            </a:r>
            <a:r>
              <a:rPr lang="en-US" sz="2000" i="1" baseline="-25000" dirty="0">
                <a:latin typeface="Times New Roman" pitchFamily="18" charset="0"/>
                <a:cs typeface="Times New Roman" pitchFamily="18" charset="0"/>
              </a:rPr>
              <a:t>p</a:t>
            </a:r>
            <a:r>
              <a:rPr lang="en-US" sz="2000" dirty="0">
                <a:latin typeface="Times New Roman" pitchFamily="18" charset="0"/>
                <a:cs typeface="Times New Roman" pitchFamily="18" charset="0"/>
              </a:rPr>
              <a:t> + </a:t>
            </a:r>
            <a:r>
              <a:rPr lang="en-US" sz="2000" i="1" dirty="0" err="1">
                <a:latin typeface="Times New Roman" pitchFamily="18" charset="0"/>
                <a:cs typeface="Times New Roman" pitchFamily="18" charset="0"/>
              </a:rPr>
              <a:t>N</a:t>
            </a:r>
            <a:r>
              <a:rPr lang="en-US" sz="2000" i="1" baseline="-25000" dirty="0" err="1">
                <a:latin typeface="Times New Roman" pitchFamily="18" charset="0"/>
                <a:cs typeface="Times New Roman" pitchFamily="18" charset="0"/>
              </a:rPr>
              <a:t>n</a:t>
            </a:r>
            <a:r>
              <a:rPr lang="en-US" sz="2000" dirty="0">
                <a:latin typeface="Times New Roman" pitchFamily="18" charset="0"/>
                <a:cs typeface="Times New Roman" pitchFamily="18" charset="0"/>
              </a:rPr>
              <a:t> </a:t>
            </a:r>
          </a:p>
          <a:p>
            <a:pPr marL="393192" lvl="1" indent="0">
              <a:buNone/>
            </a:pPr>
            <a:r>
              <a:rPr lang="en-US" sz="1800" dirty="0">
                <a:latin typeface="Times New Roman" pitchFamily="18" charset="0"/>
                <a:cs typeface="Times New Roman" pitchFamily="18" charset="0"/>
              </a:rPr>
              <a:t>  =  is the total number of instances.</a:t>
            </a:r>
          </a:p>
          <a:p>
            <a:pPr marL="393192" lvl="1" indent="0">
              <a:buNone/>
            </a:pPr>
            <a:endParaRPr lang="en-US" sz="1800" dirty="0">
              <a:latin typeface="Times New Roman" pitchFamily="18" charset="0"/>
              <a:cs typeface="Times New Roman" pitchFamily="18" charset="0"/>
            </a:endParaRPr>
          </a:p>
          <a:p>
            <a:pPr algn="l"/>
            <a:r>
              <a:rPr lang="en-US" sz="2400" b="1" i="0" dirty="0">
                <a:solidFill>
                  <a:srgbClr val="9966FF"/>
                </a:solidFill>
                <a:effectLst/>
                <a:latin typeface="Söhne"/>
              </a:rPr>
              <a:t>N</a:t>
            </a:r>
            <a:r>
              <a:rPr lang="en-US" sz="2400" b="0" i="0" dirty="0">
                <a:solidFill>
                  <a:srgbClr val="374151"/>
                </a:solidFill>
                <a:effectLst/>
                <a:latin typeface="Söhne"/>
              </a:rPr>
              <a:t>: This is the total number of instances, calculated by adding Np (total positive instances) and </a:t>
            </a:r>
            <a:r>
              <a:rPr lang="en-US" sz="2400" b="0" i="0" dirty="0" err="1">
                <a:solidFill>
                  <a:srgbClr val="374151"/>
                </a:solidFill>
                <a:effectLst/>
                <a:latin typeface="Söhne"/>
              </a:rPr>
              <a:t>Nn</a:t>
            </a:r>
            <a:r>
              <a:rPr lang="en-US" sz="2400" b="0" i="0" dirty="0">
                <a:solidFill>
                  <a:srgbClr val="374151"/>
                </a:solidFill>
                <a:effectLst/>
                <a:latin typeface="Söhne"/>
              </a:rPr>
              <a:t> (total negative instances).</a:t>
            </a:r>
          </a:p>
          <a:p>
            <a:pPr algn="l"/>
            <a:r>
              <a:rPr lang="en-US" sz="2400" b="0" i="0" dirty="0">
                <a:solidFill>
                  <a:srgbClr val="374151"/>
                </a:solidFill>
                <a:effectLst/>
                <a:latin typeface="Söhne"/>
              </a:rPr>
              <a:t>For example, if we have Np = 18 (total positive instances) and </a:t>
            </a:r>
            <a:r>
              <a:rPr lang="en-US" sz="2400" b="0" i="0" dirty="0" err="1">
                <a:solidFill>
                  <a:srgbClr val="374151"/>
                </a:solidFill>
                <a:effectLst/>
                <a:latin typeface="Söhne"/>
              </a:rPr>
              <a:t>Nn</a:t>
            </a:r>
            <a:r>
              <a:rPr lang="en-US" sz="2400" b="0" i="0" dirty="0">
                <a:solidFill>
                  <a:srgbClr val="374151"/>
                </a:solidFill>
                <a:effectLst/>
                <a:latin typeface="Söhne"/>
              </a:rPr>
              <a:t> = 27 (total negative instances), then N = Np + </a:t>
            </a:r>
            <a:r>
              <a:rPr lang="en-US" sz="2400" b="0" i="0" dirty="0" err="1">
                <a:solidFill>
                  <a:srgbClr val="374151"/>
                </a:solidFill>
                <a:effectLst/>
                <a:latin typeface="Söhne"/>
              </a:rPr>
              <a:t>Nn</a:t>
            </a:r>
            <a:r>
              <a:rPr lang="en-US" sz="2400" b="0" i="0" dirty="0">
                <a:solidFill>
                  <a:srgbClr val="374151"/>
                </a:solidFill>
                <a:effectLst/>
                <a:latin typeface="Söhne"/>
              </a:rPr>
              <a:t> = 18 + 27 = 45.</a:t>
            </a:r>
          </a:p>
          <a:p>
            <a:pPr algn="l"/>
            <a:endParaRPr lang="en-US" sz="800" dirty="0">
              <a:latin typeface="Times New Roman" pitchFamily="18" charset="0"/>
              <a:cs typeface="Times New Roman" pitchFamily="18" charset="0"/>
            </a:endParaRPr>
          </a:p>
          <a:p>
            <a:r>
              <a:rPr lang="en-US" sz="2000" dirty="0">
                <a:latin typeface="Times New Roman" pitchFamily="18" charset="0"/>
                <a:cs typeface="Times New Roman" pitchFamily="18" charset="0"/>
              </a:rPr>
              <a:t>(TP + TN) denotes the number of correct classification </a:t>
            </a:r>
          </a:p>
          <a:p>
            <a:r>
              <a:rPr lang="en-US" sz="2400" b="1" i="0" dirty="0">
                <a:solidFill>
                  <a:srgbClr val="9966FF"/>
                </a:solidFill>
                <a:effectLst/>
                <a:latin typeface="Söhne"/>
              </a:rPr>
              <a:t>(TP + TN)</a:t>
            </a:r>
            <a:r>
              <a:rPr lang="en-US" sz="2400" b="0" i="0" dirty="0">
                <a:solidFill>
                  <a:srgbClr val="9966FF"/>
                </a:solidFill>
                <a:effectLst/>
                <a:latin typeface="Söhne"/>
              </a:rPr>
              <a:t>: </a:t>
            </a:r>
            <a:r>
              <a:rPr lang="en-US" sz="2400" b="0" i="0" dirty="0">
                <a:solidFill>
                  <a:srgbClr val="374151"/>
                </a:solidFill>
                <a:effectLst/>
                <a:latin typeface="Söhne"/>
              </a:rPr>
              <a:t>This represents the number of correct classifications, which is the sum of True Positives (TP) and True Negatives (TN). It indicates how many instances were correctly classified by the model.</a:t>
            </a:r>
            <a:endParaRPr lang="en-US" sz="3200" dirty="0">
              <a:latin typeface="Times New Roman" pitchFamily="18" charset="0"/>
              <a:cs typeface="Times New Roman" pitchFamily="18" charset="0"/>
            </a:endParaRPr>
          </a:p>
          <a:p>
            <a:pPr lvl="8"/>
            <a:endParaRPr lang="en-US" sz="800" dirty="0">
              <a:latin typeface="Times New Roman" pitchFamily="18" charset="0"/>
              <a:cs typeface="Times New Roman" pitchFamily="18" charset="0"/>
            </a:endParaRPr>
          </a:p>
        </p:txBody>
      </p:sp>
    </p:spTree>
    <p:extLst>
      <p:ext uri="{BB962C8B-B14F-4D97-AF65-F5344CB8AC3E}">
        <p14:creationId xmlns:p14="http://schemas.microsoft.com/office/powerpoint/2010/main" val="152664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32601-7983-B3C5-58D6-52A3A547270E}"/>
              </a:ext>
            </a:extLst>
          </p:cNvPr>
          <p:cNvSpPr>
            <a:spLocks noGrp="1"/>
          </p:cNvSpPr>
          <p:nvPr>
            <p:ph type="dt" sz="half" idx="10"/>
          </p:nvPr>
        </p:nvSpPr>
        <p:spPr/>
        <p:txBody>
          <a:bodyPr/>
          <a:lstStyle/>
          <a:p>
            <a:r>
              <a:rPr lang="en-US">
                <a:solidFill>
                  <a:srgbClr val="04617B">
                    <a:shade val="90000"/>
                  </a:srgbClr>
                </a:solidFill>
              </a:rPr>
              <a:t>CS 40003: Data Analytics</a:t>
            </a:r>
            <a:endParaRPr lang="en-IN">
              <a:solidFill>
                <a:srgbClr val="04617B">
                  <a:shade val="90000"/>
                </a:srgbClr>
              </a:solidFill>
            </a:endParaRPr>
          </a:p>
        </p:txBody>
      </p:sp>
      <p:sp>
        <p:nvSpPr>
          <p:cNvPr id="3" name="Slide Number Placeholder 2">
            <a:extLst>
              <a:ext uri="{FF2B5EF4-FFF2-40B4-BE49-F238E27FC236}">
                <a16:creationId xmlns:a16="http://schemas.microsoft.com/office/drawing/2014/main" id="{87591DE5-5CF8-7394-94B0-88B4426EA949}"/>
              </a:ext>
            </a:extLst>
          </p:cNvPr>
          <p:cNvSpPr>
            <a:spLocks noGrp="1"/>
          </p:cNvSpPr>
          <p:nvPr>
            <p:ph type="sldNum" sz="quarter" idx="12"/>
          </p:nvPr>
        </p:nvSpPr>
        <p:spPr/>
        <p:txBody>
          <a:bodyPr/>
          <a:lstStyle/>
          <a:p>
            <a:fld id="{E2D238DB-7230-45D0-89A2-1890D4DEDBDF}" type="slidenum">
              <a:rPr lang="en-IN" smtClean="0">
                <a:solidFill>
                  <a:srgbClr val="04617B">
                    <a:shade val="90000"/>
                  </a:srgbClr>
                </a:solidFill>
              </a:rPr>
              <a:pPr/>
              <a:t>6</a:t>
            </a:fld>
            <a:endParaRPr lang="en-IN">
              <a:solidFill>
                <a:srgbClr val="04617B">
                  <a:shade val="90000"/>
                </a:srgbClr>
              </a:solidFill>
            </a:endParaRPr>
          </a:p>
        </p:txBody>
      </p:sp>
      <p:sp>
        <p:nvSpPr>
          <p:cNvPr id="4" name="TextBox 3">
            <a:extLst>
              <a:ext uri="{FF2B5EF4-FFF2-40B4-BE49-F238E27FC236}">
                <a16:creationId xmlns:a16="http://schemas.microsoft.com/office/drawing/2014/main" id="{6FB2848F-DFEF-7276-1A97-4D24824CB34C}"/>
              </a:ext>
            </a:extLst>
          </p:cNvPr>
          <p:cNvSpPr txBox="1"/>
          <p:nvPr/>
        </p:nvSpPr>
        <p:spPr>
          <a:xfrm>
            <a:off x="85653" y="1662546"/>
            <a:ext cx="9190182" cy="3139321"/>
          </a:xfrm>
          <a:prstGeom prst="rect">
            <a:avLst/>
          </a:prstGeom>
          <a:noFill/>
        </p:spPr>
        <p:txBody>
          <a:bodyPr wrap="square" rtlCol="0">
            <a:spAutoFit/>
          </a:bodyPr>
          <a:lstStyle/>
          <a:p>
            <a:r>
              <a:rPr lang="en-US" sz="2000" dirty="0">
                <a:latin typeface="Times New Roman" pitchFamily="18" charset="0"/>
                <a:cs typeface="Times New Roman" pitchFamily="18" charset="0"/>
              </a:rPr>
              <a:t>(FP + FN) denotes the number of errors in classification.</a:t>
            </a:r>
          </a:p>
          <a:p>
            <a:r>
              <a:rPr lang="en-US" sz="2400" b="1" i="0" dirty="0">
                <a:solidFill>
                  <a:srgbClr val="9966FF"/>
                </a:solidFill>
                <a:effectLst/>
                <a:latin typeface="Söhne"/>
              </a:rPr>
              <a:t>(FP + FN)</a:t>
            </a:r>
            <a:r>
              <a:rPr lang="en-US" sz="2400" b="0" i="0" dirty="0">
                <a:solidFill>
                  <a:srgbClr val="9966FF"/>
                </a:solidFill>
                <a:effectLst/>
                <a:latin typeface="Söhne"/>
              </a:rPr>
              <a:t>: </a:t>
            </a:r>
            <a:r>
              <a:rPr lang="en-US" sz="2400" b="0" i="0" dirty="0">
                <a:solidFill>
                  <a:srgbClr val="374151"/>
                </a:solidFill>
                <a:effectLst/>
                <a:latin typeface="Söhne"/>
              </a:rPr>
              <a:t>This represents the number of errors in classification, which is the sum of False Positives (FP) and False Negatives (FN). It indicates how many instances were incorrectly classified by the model.</a:t>
            </a:r>
            <a:endParaRPr lang="en-US" sz="3200" dirty="0">
              <a:latin typeface="Times New Roman" pitchFamily="18" charset="0"/>
              <a:cs typeface="Times New Roman" pitchFamily="18" charset="0"/>
            </a:endParaRPr>
          </a:p>
          <a:p>
            <a:pPr lvl="4"/>
            <a:endParaRPr lang="en-US" sz="1400" dirty="0">
              <a:latin typeface="Times New Roman" pitchFamily="18" charset="0"/>
              <a:cs typeface="Times New Roman" pitchFamily="18" charset="0"/>
            </a:endParaRPr>
          </a:p>
          <a:p>
            <a:r>
              <a:rPr lang="en-US" sz="2000" dirty="0">
                <a:latin typeface="Times New Roman" pitchFamily="18" charset="0"/>
                <a:cs typeface="Times New Roman" pitchFamily="18" charset="0"/>
              </a:rPr>
              <a:t>For a perfect classifier, FP = FN = 0</a:t>
            </a:r>
            <a:endParaRPr lang="en-US" sz="1000" dirty="0">
              <a:latin typeface="Times New Roman" pitchFamily="18" charset="0"/>
              <a:cs typeface="Times New Roman" pitchFamily="18" charset="0"/>
            </a:endParaRPr>
          </a:p>
          <a:p>
            <a:r>
              <a:rPr lang="en-US" sz="2400" b="1" i="0" dirty="0">
                <a:solidFill>
                  <a:srgbClr val="9966FF"/>
                </a:solidFill>
                <a:effectLst/>
                <a:latin typeface="Söhne"/>
              </a:rPr>
              <a:t>Perfect Classifier</a:t>
            </a:r>
            <a:r>
              <a:rPr lang="en-US" sz="2400" b="0" i="0" dirty="0">
                <a:solidFill>
                  <a:srgbClr val="374151"/>
                </a:solidFill>
                <a:effectLst/>
                <a:latin typeface="Söhne"/>
              </a:rPr>
              <a:t>: In an ideal scenario, a perfect classifier would have both False Positives (FP) and False Negatives (FN) equal to 0, meaning it makes no errors in classification.</a:t>
            </a:r>
            <a:endParaRPr lang="en-US" sz="2400" dirty="0"/>
          </a:p>
        </p:txBody>
      </p:sp>
    </p:spTree>
    <p:extLst>
      <p:ext uri="{BB962C8B-B14F-4D97-AF65-F5344CB8AC3E}">
        <p14:creationId xmlns:p14="http://schemas.microsoft.com/office/powerpoint/2010/main" val="273125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54000" y="279397"/>
            <a:ext cx="8923867" cy="684107"/>
          </a:xfrm>
        </p:spPr>
        <p:txBody>
          <a:bodyPr>
            <a:noAutofit/>
          </a:bodyPr>
          <a:lstStyle/>
          <a:p>
            <a:pPr algn="ctr"/>
            <a:r>
              <a:rPr lang="en-US" sz="4000" dirty="0">
                <a:solidFill>
                  <a:srgbClr val="A50021"/>
                </a:solidFill>
                <a:latin typeface="Times New Roman" pitchFamily="18" charset="0"/>
                <a:cs typeface="Times New Roman" pitchFamily="18" charset="0"/>
              </a:rPr>
              <a:t>Confusion Matrix Example</a:t>
            </a:r>
            <a:endParaRPr lang="en-IN" sz="4000" dirty="0"/>
          </a:p>
        </p:txBody>
      </p:sp>
      <p:sp>
        <p:nvSpPr>
          <p:cNvPr id="3" name="Content Placeholder 2"/>
          <p:cNvSpPr>
            <a:spLocks noGrp="1"/>
          </p:cNvSpPr>
          <p:nvPr>
            <p:ph idx="1"/>
          </p:nvPr>
        </p:nvSpPr>
        <p:spPr>
          <a:xfrm>
            <a:off x="344465" y="1093893"/>
            <a:ext cx="8501751" cy="5044440"/>
          </a:xfrm>
        </p:spPr>
        <p:txBody>
          <a:bodyPr>
            <a:noAutofit/>
          </a:bodyPr>
          <a:lstStyle/>
          <a:p>
            <a:pPr lvl="8"/>
            <a:endParaRPr lang="en-US" sz="800" dirty="0">
              <a:solidFill>
                <a:srgbClr val="0B5ED7"/>
              </a:solidFill>
              <a:latin typeface="Times New Roman" pitchFamily="18" charset="0"/>
              <a:cs typeface="Times New Roman" pitchFamily="18" charset="0"/>
            </a:endParaRPr>
          </a:p>
          <a:p>
            <a:pPr lvl="8"/>
            <a:endParaRPr lang="en-US" sz="600" dirty="0">
              <a:solidFill>
                <a:srgbClr val="0B5ED7"/>
              </a:solidFill>
              <a:latin typeface="Times New Roman" pitchFamily="18" charset="0"/>
              <a:cs typeface="Times New Roman" pitchFamily="18" charset="0"/>
            </a:endParaRPr>
          </a:p>
          <a:p>
            <a:r>
              <a:rPr lang="en-US" sz="1800" dirty="0">
                <a:solidFill>
                  <a:srgbClr val="0B5ED7"/>
                </a:solidFill>
                <a:latin typeface="Times New Roman" pitchFamily="18" charset="0"/>
                <a:cs typeface="Times New Roman" pitchFamily="18" charset="0"/>
              </a:rPr>
              <a:t>For example, </a:t>
            </a:r>
          </a:p>
          <a:p>
            <a:endParaRPr lang="en-US" sz="1800" dirty="0">
              <a:solidFill>
                <a:srgbClr val="0B5ED7"/>
              </a:solidFill>
              <a:latin typeface="Times New Roman" pitchFamily="18" charset="0"/>
              <a:cs typeface="Times New Roman" pitchFamily="18" charset="0"/>
            </a:endParaRPr>
          </a:p>
          <a:p>
            <a:endParaRPr lang="en-US" sz="1800" dirty="0">
              <a:solidFill>
                <a:srgbClr val="0B5ED7"/>
              </a:solidFill>
              <a:latin typeface="Times New Roman" pitchFamily="18" charset="0"/>
              <a:cs typeface="Times New Roman" pitchFamily="18" charset="0"/>
            </a:endParaRPr>
          </a:p>
          <a:p>
            <a:endParaRPr lang="en-US" sz="1800" dirty="0">
              <a:solidFill>
                <a:srgbClr val="0B5ED7"/>
              </a:solidFill>
              <a:latin typeface="Times New Roman" pitchFamily="18" charset="0"/>
              <a:cs typeface="Times New Roman" pitchFamily="18" charset="0"/>
            </a:endParaRPr>
          </a:p>
          <a:p>
            <a:pPr marL="0" indent="0">
              <a:buNone/>
            </a:pPr>
            <a:endParaRPr lang="en-US" sz="1800" dirty="0">
              <a:solidFill>
                <a:srgbClr val="CC3300"/>
              </a:solidFill>
              <a:latin typeface="Times New Roman" pitchFamily="18" charset="0"/>
              <a:cs typeface="Times New Roman" pitchFamily="18" charset="0"/>
            </a:endParaRPr>
          </a:p>
          <a:p>
            <a:pPr marL="393192" lvl="1" indent="0">
              <a:buNone/>
            </a:pPr>
            <a:endParaRPr lang="en-US" sz="1800" dirty="0">
              <a:latin typeface="Times New Roman" pitchFamily="18" charset="0"/>
              <a:cs typeface="Times New Roman" pitchFamily="18" charset="0"/>
            </a:endParaRPr>
          </a:p>
          <a:p>
            <a:pPr marL="393192" lvl="1" indent="0">
              <a:buNone/>
            </a:pPr>
            <a:r>
              <a:rPr lang="en-US" sz="1800" dirty="0">
                <a:latin typeface="Times New Roman" pitchFamily="18" charset="0"/>
                <a:cs typeface="Times New Roman" pitchFamily="18" charset="0"/>
              </a:rPr>
              <a:t>Calculate the performance evaluation metrics</a:t>
            </a: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1"/>
            <a:endParaRPr lang="en-US" sz="1800" dirty="0">
              <a:solidFill>
                <a:srgbClr val="0B5ED7"/>
              </a:solidFill>
              <a:latin typeface="Times New Roman" pitchFamily="18" charset="0"/>
              <a:cs typeface="Times New Roman" pitchFamily="18" charset="0"/>
            </a:endParaRPr>
          </a:p>
          <a:p>
            <a:pPr lvl="6"/>
            <a:endParaRPr lang="en-US" sz="1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E2D238DB-7230-45D0-89A2-1890D4DEDBDF}" type="slidenum">
              <a:rPr lang="en-IN" smtClean="0">
                <a:solidFill>
                  <a:srgbClr val="04617B">
                    <a:shade val="90000"/>
                  </a:srgbClr>
                </a:solidFill>
              </a:rPr>
              <a:pPr/>
              <a:t>7</a:t>
            </a:fld>
            <a:endParaRPr lang="en-IN" dirty="0">
              <a:solidFill>
                <a:srgbClr val="04617B">
                  <a:shade val="90000"/>
                </a:srgbClr>
              </a:solidFill>
            </a:endParaRPr>
          </a:p>
        </p:txBody>
      </p:sp>
      <p:sp>
        <p:nvSpPr>
          <p:cNvPr id="9" name="Rectangle 8"/>
          <p:cNvSpPr/>
          <p:nvPr/>
        </p:nvSpPr>
        <p:spPr>
          <a:xfrm>
            <a:off x="5021579" y="2301300"/>
            <a:ext cx="4168141" cy="369332"/>
          </a:xfrm>
          <a:prstGeom prst="rect">
            <a:avLst/>
          </a:prstGeom>
        </p:spPr>
        <p:txBody>
          <a:bodyPr wrap="square">
            <a:spAutoFit/>
          </a:bodyPr>
          <a:lstStyle/>
          <a:p>
            <a:pPr lvl="1"/>
            <a:endParaRPr lang="en-US" dirty="0">
              <a:solidFill>
                <a:srgbClr val="0B5ED7"/>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26459555"/>
              </p:ext>
            </p:extLst>
          </p:nvPr>
        </p:nvGraphicFramePr>
        <p:xfrm>
          <a:off x="851268" y="2114372"/>
          <a:ext cx="7735384" cy="1112520"/>
        </p:xfrm>
        <a:graphic>
          <a:graphicData uri="http://schemas.openxmlformats.org/drawingml/2006/table">
            <a:tbl>
              <a:tblPr firstRow="1" bandRow="1">
                <a:tableStyleId>{5C22544A-7EE6-4342-B048-85BDC9FD1C3A}</a:tableStyleId>
              </a:tblPr>
              <a:tblGrid>
                <a:gridCol w="2589500">
                  <a:extLst>
                    <a:ext uri="{9D8B030D-6E8A-4147-A177-3AD203B41FA5}">
                      <a16:colId xmlns:a16="http://schemas.microsoft.com/office/drawing/2014/main" val="20000"/>
                    </a:ext>
                  </a:extLst>
                </a:gridCol>
                <a:gridCol w="2572942">
                  <a:extLst>
                    <a:ext uri="{9D8B030D-6E8A-4147-A177-3AD203B41FA5}">
                      <a16:colId xmlns:a16="http://schemas.microsoft.com/office/drawing/2014/main" val="20001"/>
                    </a:ext>
                  </a:extLst>
                </a:gridCol>
                <a:gridCol w="2572942">
                  <a:extLst>
                    <a:ext uri="{9D8B030D-6E8A-4147-A177-3AD203B41FA5}">
                      <a16:colId xmlns:a16="http://schemas.microsoft.com/office/drawing/2014/main" val="20002"/>
                    </a:ext>
                  </a:extLst>
                </a:gridCol>
              </a:tblGrid>
              <a:tr h="370840">
                <a:tc>
                  <a:txBody>
                    <a:bodyPr/>
                    <a:lstStyle/>
                    <a:p>
                      <a:pPr algn="ctr"/>
                      <a:r>
                        <a:rPr lang="en-IN" dirty="0"/>
                        <a:t>Class</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10000"/>
                  </a:ext>
                </a:extLst>
              </a:tr>
              <a:tr h="370840">
                <a:tc>
                  <a:txBody>
                    <a:bodyPr/>
                    <a:lstStyle/>
                    <a:p>
                      <a:pPr algn="ctr"/>
                      <a:r>
                        <a:rPr lang="en-IN" dirty="0"/>
                        <a:t>+</a:t>
                      </a:r>
                    </a:p>
                  </a:txBody>
                  <a:tcPr/>
                </a:tc>
                <a:tc>
                  <a:txBody>
                    <a:bodyPr/>
                    <a:lstStyle/>
                    <a:p>
                      <a:pPr algn="ctr"/>
                      <a:r>
                        <a:rPr lang="en-IN" dirty="0">
                          <a:latin typeface="Times New Roman" pitchFamily="18" charset="0"/>
                          <a:cs typeface="Times New Roman" pitchFamily="18" charset="0"/>
                        </a:rPr>
                        <a:t>52 (TP)</a:t>
                      </a:r>
                    </a:p>
                  </a:txBody>
                  <a:tcPr/>
                </a:tc>
                <a:tc>
                  <a:txBody>
                    <a:bodyPr/>
                    <a:lstStyle/>
                    <a:p>
                      <a:pPr algn="ctr"/>
                      <a:r>
                        <a:rPr lang="en-IN" dirty="0">
                          <a:latin typeface="Times New Roman" pitchFamily="18" charset="0"/>
                          <a:cs typeface="Times New Roman" pitchFamily="18" charset="0"/>
                        </a:rPr>
                        <a:t>18 (FN)</a:t>
                      </a:r>
                    </a:p>
                  </a:txBody>
                  <a:tcPr/>
                </a:tc>
                <a:extLst>
                  <a:ext uri="{0D108BD9-81ED-4DB2-BD59-A6C34878D82A}">
                    <a16:rowId xmlns:a16="http://schemas.microsoft.com/office/drawing/2014/main" val="10001"/>
                  </a:ext>
                </a:extLst>
              </a:tr>
              <a:tr h="370840">
                <a:tc>
                  <a:txBody>
                    <a:bodyPr/>
                    <a:lstStyle/>
                    <a:p>
                      <a:pPr algn="ctr"/>
                      <a:r>
                        <a:rPr lang="en-IN" dirty="0"/>
                        <a:t>-</a:t>
                      </a:r>
                    </a:p>
                  </a:txBody>
                  <a:tcPr/>
                </a:tc>
                <a:tc>
                  <a:txBody>
                    <a:bodyPr/>
                    <a:lstStyle/>
                    <a:p>
                      <a:pPr algn="ctr"/>
                      <a:r>
                        <a:rPr lang="en-IN" dirty="0">
                          <a:latin typeface="Times New Roman" pitchFamily="18" charset="0"/>
                          <a:cs typeface="Times New Roman" pitchFamily="18" charset="0"/>
                        </a:rPr>
                        <a:t>21 (FP)</a:t>
                      </a:r>
                    </a:p>
                  </a:txBody>
                  <a:tcPr/>
                </a:tc>
                <a:tc>
                  <a:txBody>
                    <a:bodyPr/>
                    <a:lstStyle/>
                    <a:p>
                      <a:pPr algn="ctr"/>
                      <a:r>
                        <a:rPr lang="en-IN" dirty="0">
                          <a:latin typeface="Times New Roman" pitchFamily="18" charset="0"/>
                          <a:cs typeface="Times New Roman" pitchFamily="18" charset="0"/>
                        </a:rPr>
                        <a:t>123 (TN)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202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403860"/>
            <a:ext cx="8425339" cy="731520"/>
          </a:xfrm>
        </p:spPr>
        <p:txBody>
          <a:bodyPr>
            <a:normAutofit/>
          </a:bodyPr>
          <a:lstStyle/>
          <a:p>
            <a:pPr algn="ctr"/>
            <a:r>
              <a:rPr lang="en-US" sz="4400" dirty="0">
                <a:solidFill>
                  <a:srgbClr val="A50021"/>
                </a:solidFill>
                <a:latin typeface="Times New Roman" pitchFamily="18" charset="0"/>
                <a:cs typeface="Times New Roman" pitchFamily="18" charset="0"/>
              </a:rPr>
              <a:t>Accuracy</a:t>
            </a:r>
            <a:endParaRPr lang="en-IN"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348740"/>
                <a:ext cx="9361488" cy="5509260"/>
              </a:xfrm>
            </p:spPr>
            <p:txBody>
              <a:bodyPr>
                <a:normAutofit/>
              </a:bodyPr>
              <a:lstStyle/>
              <a:p>
                <a:r>
                  <a:rPr lang="en-IN" sz="2000" dirty="0">
                    <a:latin typeface="Times New Roman" pitchFamily="18" charset="0"/>
                    <a:cs typeface="Times New Roman" pitchFamily="18" charset="0"/>
                  </a:rPr>
                  <a:t>It is  defined as the fraction of the number of examples that are correctly classified by the classifier  to the total number of instances.</a:t>
                </a:r>
                <a:endParaRPr lang="en-US" sz="2000" b="0" i="1" dirty="0">
                  <a:latin typeface="Cambria Math"/>
                </a:endParaRPr>
              </a:p>
              <a:p>
                <a:pPr marL="0" indent="0" algn="ctr">
                  <a:buNone/>
                </a:pPr>
                <a:r>
                  <a:rPr lang="en-IN" sz="2000" b="0" dirty="0"/>
                  <a:t>Accuracy</a:t>
                </a:r>
                <a14:m>
                  <m:oMath xmlns:m="http://schemas.openxmlformats.org/officeDocument/2006/math">
                    <m:r>
                      <a:rPr lang="en-IN" sz="2000" b="0" i="1" smtClean="0">
                        <a:latin typeface="Cambria Math"/>
                      </a:rPr>
                      <m:t>=</m:t>
                    </m:r>
                    <m:f>
                      <m:fPr>
                        <m:ctrlPr>
                          <a:rPr lang="en-IN" sz="2000" b="0" i="1" smtClean="0">
                            <a:latin typeface="Cambria Math" panose="02040503050406030204" pitchFamily="18" charset="0"/>
                          </a:rPr>
                        </m:ctrlPr>
                      </m:fPr>
                      <m:num>
                        <m:r>
                          <a:rPr lang="en-IN" sz="2000" b="0" i="1" smtClean="0">
                            <a:latin typeface="Cambria Math"/>
                          </a:rPr>
                          <m:t>𝑇𝑃</m:t>
                        </m:r>
                        <m:r>
                          <a:rPr lang="en-IN" sz="2000" b="0" i="1" smtClean="0">
                            <a:latin typeface="Cambria Math"/>
                          </a:rPr>
                          <m:t>+</m:t>
                        </m:r>
                        <m:r>
                          <a:rPr lang="en-IN" sz="2000" b="0" i="1" smtClean="0">
                            <a:latin typeface="Cambria Math"/>
                          </a:rPr>
                          <m:t>𝑇𝑁</m:t>
                        </m:r>
                      </m:num>
                      <m:den>
                        <m:r>
                          <a:rPr lang="en-IN" sz="2000" b="0" i="1" smtClean="0">
                            <a:latin typeface="Cambria Math"/>
                          </a:rPr>
                          <m:t>𝑇𝑃</m:t>
                        </m:r>
                        <m:r>
                          <a:rPr lang="en-IN" sz="2000" b="0" i="1" smtClean="0">
                            <a:latin typeface="Cambria Math"/>
                          </a:rPr>
                          <m:t>+</m:t>
                        </m:r>
                        <m:r>
                          <a:rPr lang="en-IN" sz="2000" b="0" i="1" smtClean="0">
                            <a:latin typeface="Cambria Math"/>
                          </a:rPr>
                          <m:t>𝐹𝑃</m:t>
                        </m:r>
                        <m:r>
                          <a:rPr lang="en-IN" sz="2000" b="0" i="1" smtClean="0">
                            <a:latin typeface="Cambria Math"/>
                          </a:rPr>
                          <m:t>+</m:t>
                        </m:r>
                        <m:r>
                          <a:rPr lang="en-IN" sz="2000" b="0" i="1" smtClean="0">
                            <a:latin typeface="Cambria Math"/>
                          </a:rPr>
                          <m:t>𝐹𝑁</m:t>
                        </m:r>
                        <m:r>
                          <a:rPr lang="en-IN" sz="2000" b="0" i="1" smtClean="0">
                            <a:latin typeface="Cambria Math"/>
                          </a:rPr>
                          <m:t>+</m:t>
                        </m:r>
                        <m:r>
                          <a:rPr lang="en-IN" sz="2000" b="0" i="1" smtClean="0">
                            <a:latin typeface="Cambria Math"/>
                          </a:rPr>
                          <m:t>𝑇𝑁</m:t>
                        </m:r>
                      </m:den>
                    </m:f>
                  </m:oMath>
                </a14:m>
                <a:endParaRPr lang="en-US" sz="2000" b="0" i="1" dirty="0">
                  <a:latin typeface="Cambria Math"/>
                </a:endParaRPr>
              </a:p>
              <a:p>
                <a:pPr marL="0" indent="0" algn="ctr">
                  <a:buNone/>
                </a:pPr>
                <a:endParaRPr lang="en-US" sz="2000" i="1" dirty="0">
                  <a:latin typeface="Cambria Math"/>
                </a:endParaRPr>
              </a:p>
              <a:p>
                <a:pPr marL="0" indent="0">
                  <a:buNone/>
                </a:pPr>
                <a:endParaRPr lang="en-US" sz="2000" i="1" dirty="0">
                  <a:latin typeface="Cambria Math"/>
                </a:endParaRPr>
              </a:p>
              <a:p>
                <a:pPr algn="just"/>
                <a:r>
                  <a:rPr lang="en-US" sz="2200" b="0" i="0" dirty="0">
                    <a:solidFill>
                      <a:srgbClr val="9966FF"/>
                    </a:solidFill>
                    <a:effectLst/>
                    <a:latin typeface="Times New Roman" panose="02020603050405020304" pitchFamily="18" charset="0"/>
                    <a:cs typeface="Times New Roman" panose="02020603050405020304" pitchFamily="18" charset="0"/>
                  </a:rPr>
                  <a:t>This formula means that you divide the total number of correctly classified instances (sum of TP and TN) by the total number of instances (sum of TP, FP, FN, and TN).</a:t>
                </a:r>
              </a:p>
              <a:p>
                <a:pPr algn="just"/>
                <a:endParaRPr lang="en-US" sz="2200" b="0" i="0" dirty="0">
                  <a:solidFill>
                    <a:srgbClr val="9966FF"/>
                  </a:solidFill>
                  <a:effectLst/>
                  <a:latin typeface="Times New Roman" panose="02020603050405020304" pitchFamily="18" charset="0"/>
                  <a:cs typeface="Times New Roman" panose="02020603050405020304" pitchFamily="18" charset="0"/>
                </a:endParaRPr>
              </a:p>
              <a:p>
                <a:pPr algn="just"/>
                <a:r>
                  <a:rPr lang="en-US" sz="2200" b="0" i="0" dirty="0">
                    <a:solidFill>
                      <a:srgbClr val="9966FF"/>
                    </a:solidFill>
                    <a:effectLst/>
                    <a:latin typeface="Times New Roman" panose="02020603050405020304" pitchFamily="18" charset="0"/>
                    <a:cs typeface="Times New Roman" panose="02020603050405020304" pitchFamily="18" charset="0"/>
                  </a:rPr>
                  <a:t>For example, if a classifier correctly identifies 80 out of 100 instances (TP = 60, TN = 20), then the accuracy would be:</a:t>
                </a:r>
              </a:p>
              <a:p>
                <a:pPr algn="just"/>
                <a:r>
                  <a:rPr lang="en-US" sz="2200" dirty="0">
                    <a:solidFill>
                      <a:srgbClr val="9966FF"/>
                    </a:solidFill>
                    <a:latin typeface="Times New Roman" panose="02020603050405020304" pitchFamily="18" charset="0"/>
                    <a:cs typeface="Times New Roman" panose="02020603050405020304" pitchFamily="18" charset="0"/>
                  </a:rPr>
                  <a:t>Accuracy= (60+20) / (60 + 10 + 10 + 20) = 80/100 = 0.8</a:t>
                </a:r>
                <a:endParaRPr lang="en-US" sz="2200" b="0" i="0" dirty="0">
                  <a:solidFill>
                    <a:srgbClr val="9966FF"/>
                  </a:solidFill>
                  <a:effectLst/>
                  <a:latin typeface="Times New Roman" panose="02020603050405020304" pitchFamily="18" charset="0"/>
                  <a:cs typeface="Times New Roman" panose="02020603050405020304" pitchFamily="18" charset="0"/>
                </a:endParaRPr>
              </a:p>
              <a:p>
                <a:pPr algn="just"/>
                <a:r>
                  <a:rPr lang="en-US" sz="2200" b="0" i="0" dirty="0">
                    <a:solidFill>
                      <a:srgbClr val="9966FF"/>
                    </a:solidFill>
                    <a:effectLst/>
                    <a:latin typeface="Times New Roman" panose="02020603050405020304" pitchFamily="18" charset="0"/>
                    <a:cs typeface="Times New Roman" panose="02020603050405020304" pitchFamily="18" charset="0"/>
                  </a:rPr>
                  <a:t>So, the accuracy of the classifier in this case would be 80%.</a:t>
                </a:r>
              </a:p>
              <a:p>
                <a:pPr marL="0" indent="0">
                  <a:buNone/>
                </a:pPr>
                <a:endParaRPr lang="en-US" sz="2000" b="0" i="1" dirty="0">
                  <a:latin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348740"/>
                <a:ext cx="9361488" cy="5509260"/>
              </a:xfrm>
              <a:blipFill>
                <a:blip r:embed="rId2"/>
                <a:stretch>
                  <a:fillRect l="-716" t="-1106" r="-78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8</a:t>
            </a:fld>
            <a:endParaRPr lang="en-IN" dirty="0">
              <a:solidFill>
                <a:srgbClr val="04617B">
                  <a:shade val="90000"/>
                </a:srgbClr>
              </a:solidFill>
            </a:endParaRPr>
          </a:p>
        </p:txBody>
      </p:sp>
    </p:spTree>
    <p:extLst>
      <p:ext uri="{BB962C8B-B14F-4D97-AF65-F5344CB8AC3E}">
        <p14:creationId xmlns:p14="http://schemas.microsoft.com/office/powerpoint/2010/main" val="57726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078" y="137160"/>
            <a:ext cx="8425339" cy="684107"/>
          </a:xfrm>
        </p:spPr>
        <p:txBody>
          <a:bodyPr>
            <a:noAutofit/>
          </a:bodyPr>
          <a:lstStyle/>
          <a:p>
            <a:pPr algn="ctr"/>
            <a:r>
              <a:rPr lang="en-US" sz="3600" dirty="0">
                <a:solidFill>
                  <a:srgbClr val="A50021"/>
                </a:solidFill>
                <a:latin typeface="Times New Roman" pitchFamily="18" charset="0"/>
                <a:cs typeface="Times New Roman" pitchFamily="18" charset="0"/>
              </a:rPr>
              <a:t>Performance Evaluation Metrics </a:t>
            </a:r>
            <a:endParaRPr lang="en-IN"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8078" y="891539"/>
                <a:ext cx="8425339" cy="5678594"/>
              </a:xfrm>
            </p:spPr>
            <p:txBody>
              <a:bodyPr>
                <a:normAutofit/>
              </a:bodyPr>
              <a:lstStyle/>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We now define a number of metrics for the measurement of a classifier.</a:t>
                </a:r>
              </a:p>
              <a:p>
                <a:pPr lvl="8"/>
                <a:endParaRPr lang="en-US" sz="1000" dirty="0">
                  <a:latin typeface="Times New Roman" pitchFamily="18" charset="0"/>
                  <a:cs typeface="Times New Roman" pitchFamily="18" charset="0"/>
                </a:endParaRPr>
              </a:p>
              <a:p>
                <a:pPr lvl="1"/>
                <a:r>
                  <a:rPr lang="en-US" sz="1900" dirty="0">
                    <a:latin typeface="Times New Roman" pitchFamily="18" charset="0"/>
                    <a:cs typeface="Times New Roman" pitchFamily="18" charset="0"/>
                  </a:rPr>
                  <a:t>In our discussion, we shall make the assumptions that there are only two classes: + (positive) and – (negative) </a:t>
                </a:r>
              </a:p>
              <a:p>
                <a:pPr marL="393192" lvl="1" indent="0">
                  <a:buNone/>
                </a:pPr>
                <a:r>
                  <a:rPr lang="en-US" sz="900" b="1" dirty="0">
                    <a:latin typeface="Times New Roman" pitchFamily="18" charset="0"/>
                    <a:cs typeface="Times New Roman" pitchFamily="18" charset="0"/>
                  </a:rPr>
                  <a:t>		</a:t>
                </a:r>
              </a:p>
              <a:p>
                <a:r>
                  <a:rPr lang="en-US" sz="2200" b="1" dirty="0">
                    <a:solidFill>
                      <a:srgbClr val="0B5ED7"/>
                    </a:solidFill>
                    <a:latin typeface="Times New Roman" pitchFamily="18" charset="0"/>
                    <a:cs typeface="Times New Roman" pitchFamily="18" charset="0"/>
                  </a:rPr>
                  <a:t>True Positive Rate </a:t>
                </a:r>
                <a:r>
                  <a:rPr lang="en-US" sz="2200" b="1" dirty="0">
                    <a:latin typeface="Times New Roman" pitchFamily="18" charset="0"/>
                    <a:cs typeface="Times New Roman" pitchFamily="18" charset="0"/>
                  </a:rPr>
                  <a:t>(</a:t>
                </a:r>
                <a:r>
                  <a:rPr lang="en-US" sz="2200" b="1" dirty="0">
                    <a:solidFill>
                      <a:srgbClr val="0B5ED7"/>
                    </a:solidFill>
                    <a:latin typeface="Times New Roman" pitchFamily="18" charset="0"/>
                    <a:cs typeface="Times New Roman" pitchFamily="18" charset="0"/>
                  </a:rPr>
                  <a:t>TPR</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It is defined as the fraction of the positive examples predicted correctly by the classifier.</a:t>
                </a:r>
              </a:p>
              <a:p>
                <a:pPr lvl="8"/>
                <a:endParaRPr lang="en-US" sz="10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14:m>
                  <m:oMath xmlns:m="http://schemas.openxmlformats.org/officeDocument/2006/math">
                    <m:r>
                      <a:rPr lang="en-IN" sz="2000" b="0" i="1" smtClean="0">
                        <a:latin typeface="Cambria Math"/>
                      </a:rPr>
                      <m:t>𝑇𝑃𝑅</m:t>
                    </m:r>
                    <m:r>
                      <a:rPr lang="en-IN" sz="2000" b="0" i="1" smtClean="0">
                        <a:latin typeface="Cambria Math"/>
                      </a:rPr>
                      <m:t>=</m:t>
                    </m:r>
                    <m:f>
                      <m:fPr>
                        <m:ctrlPr>
                          <a:rPr lang="en-IN" sz="2000" b="0" i="1" smtClean="0">
                            <a:latin typeface="Cambria Math" panose="02040503050406030204" pitchFamily="18" charset="0"/>
                          </a:rPr>
                        </m:ctrlPr>
                      </m:fPr>
                      <m:num>
                        <m:r>
                          <a:rPr lang="en-IN" sz="2000" b="0" i="1" smtClean="0">
                            <a:latin typeface="Cambria Math"/>
                          </a:rPr>
                          <m:t>𝑇𝑃</m:t>
                        </m:r>
                      </m:num>
                      <m:den>
                        <m:r>
                          <a:rPr lang="en-IN" sz="2000" b="0" i="1" smtClean="0">
                            <a:latin typeface="Cambria Math"/>
                          </a:rPr>
                          <m:t>𝑃</m:t>
                        </m:r>
                      </m:den>
                    </m:f>
                  </m:oMath>
                </a14:m>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14:m>
                  <m:oMath xmlns:m="http://schemas.openxmlformats.org/officeDocument/2006/math">
                    <m:f>
                      <m:fPr>
                        <m:ctrlPr>
                          <a:rPr lang="en-US" sz="2000" i="1" dirty="0" smtClean="0">
                            <a:latin typeface="Cambria Math" panose="02040503050406030204" pitchFamily="18" charset="0"/>
                          </a:rPr>
                        </m:ctrlPr>
                      </m:fPr>
                      <m:num>
                        <m:r>
                          <a:rPr lang="en-IN" sz="2000" b="0" i="1" dirty="0" smtClean="0">
                            <a:latin typeface="Cambria Math"/>
                          </a:rPr>
                          <m:t>𝑇𝑃</m:t>
                        </m:r>
                      </m:num>
                      <m:den>
                        <m:r>
                          <a:rPr lang="en-IN" sz="2000" b="0" i="1" dirty="0" smtClean="0">
                            <a:latin typeface="Cambria Math"/>
                          </a:rPr>
                          <m:t>𝑇𝑃</m:t>
                        </m:r>
                        <m:r>
                          <a:rPr lang="en-IN" sz="2000" b="0" i="1" dirty="0" smtClean="0">
                            <a:latin typeface="Cambria Math"/>
                          </a:rPr>
                          <m:t>+</m:t>
                        </m:r>
                        <m:r>
                          <a:rPr lang="en-IN" sz="2000" b="0" i="1" dirty="0" smtClean="0">
                            <a:latin typeface="Cambria Math"/>
                          </a:rPr>
                          <m:t>𝐹𝑁</m:t>
                        </m:r>
                      </m:den>
                    </m:f>
                    <m:r>
                      <a:rPr lang="en-IN" sz="2000" b="0" i="1" dirty="0" smtClean="0">
                        <a:latin typeface="Cambria Math"/>
                      </a:rPr>
                      <m:t>=</m:t>
                    </m:r>
                    <m:f>
                      <m:fPr>
                        <m:ctrlPr>
                          <a:rPr lang="en-IN" sz="2000" b="0" i="1" dirty="0" smtClean="0">
                            <a:latin typeface="Cambria Math" panose="02040503050406030204" pitchFamily="18" charset="0"/>
                          </a:rPr>
                        </m:ctrlPr>
                      </m:fPr>
                      <m:num>
                        <m:sSub>
                          <m:sSubPr>
                            <m:ctrlPr>
                              <a:rPr lang="en-IN" sz="2000" b="0" i="1" dirty="0" smtClean="0">
                                <a:latin typeface="Cambria Math" panose="02040503050406030204" pitchFamily="18" charset="0"/>
                              </a:rPr>
                            </m:ctrlPr>
                          </m:sSubPr>
                          <m:e>
                            <m:r>
                              <a:rPr lang="en-IN" sz="2000" b="0" i="1" dirty="0" smtClean="0">
                                <a:latin typeface="Cambria Math"/>
                              </a:rPr>
                              <m:t>𝑓</m:t>
                            </m:r>
                          </m:e>
                          <m:sub>
                            <m:r>
                              <a:rPr lang="en-IN" sz="2000" b="0" i="1" dirty="0" smtClean="0">
                                <a:latin typeface="Cambria Math"/>
                              </a:rPr>
                              <m:t>++</m:t>
                            </m:r>
                          </m:sub>
                        </m:sSub>
                      </m:num>
                      <m:den>
                        <m:sSub>
                          <m:sSubPr>
                            <m:ctrlPr>
                              <a:rPr lang="en-IN" sz="2000" b="0" i="1" dirty="0" smtClean="0">
                                <a:latin typeface="Cambria Math" panose="02040503050406030204" pitchFamily="18" charset="0"/>
                              </a:rPr>
                            </m:ctrlPr>
                          </m:sSubPr>
                          <m:e>
                            <m:r>
                              <a:rPr lang="en-IN" sz="2000" b="0" i="1" dirty="0" smtClean="0">
                                <a:latin typeface="Cambria Math"/>
                              </a:rPr>
                              <m:t>𝑓</m:t>
                            </m:r>
                          </m:e>
                          <m:sub>
                            <m:r>
                              <a:rPr lang="en-IN" sz="2000" b="0" i="1" dirty="0" smtClean="0">
                                <a:latin typeface="Cambria Math"/>
                              </a:rPr>
                              <m:t>++</m:t>
                            </m:r>
                          </m:sub>
                        </m:sSub>
                        <m:r>
                          <a:rPr lang="en-IN" sz="2000" b="0" i="1" dirty="0" smtClean="0">
                            <a:latin typeface="Cambria Math"/>
                          </a:rPr>
                          <m:t>+</m:t>
                        </m:r>
                        <m:sSub>
                          <m:sSubPr>
                            <m:ctrlPr>
                              <a:rPr lang="en-IN" sz="2000" b="0" i="1" dirty="0" smtClean="0">
                                <a:latin typeface="Cambria Math" panose="02040503050406030204" pitchFamily="18" charset="0"/>
                              </a:rPr>
                            </m:ctrlPr>
                          </m:sSubPr>
                          <m:e>
                            <m:r>
                              <a:rPr lang="en-IN" sz="2000" b="0" i="1" dirty="0" smtClean="0">
                                <a:latin typeface="Cambria Math"/>
                              </a:rPr>
                              <m:t>𝑓</m:t>
                            </m:r>
                          </m:e>
                          <m:sub>
                            <m:r>
                              <a:rPr lang="en-IN" sz="2000" b="0" i="1" dirty="0" smtClean="0">
                                <a:latin typeface="Cambria Math"/>
                              </a:rPr>
                              <m:t>+−</m:t>
                            </m:r>
                          </m:sub>
                        </m:sSub>
                      </m:den>
                    </m:f>
                  </m:oMath>
                </a14:m>
                <a:endParaRPr lang="en-US" sz="2000" b="0" dirty="0">
                  <a:latin typeface="Times New Roman" pitchFamily="18" charset="0"/>
                </a:endParaRPr>
              </a:p>
              <a:p>
                <a:pPr marL="0" indent="0">
                  <a:buNone/>
                </a:pPr>
                <a:endParaRPr lang="en-US" sz="20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This metrics is also known as</a:t>
                </a:r>
                <a:r>
                  <a:rPr lang="en-US" sz="1800" dirty="0">
                    <a:solidFill>
                      <a:srgbClr val="A50021"/>
                    </a:solidFill>
                    <a:latin typeface="Times New Roman" pitchFamily="18" charset="0"/>
                    <a:cs typeface="Times New Roman" pitchFamily="18" charset="0"/>
                  </a:rPr>
                  <a:t> </a:t>
                </a:r>
                <a:r>
                  <a:rPr lang="en-US" sz="1800" b="1" i="1" dirty="0">
                    <a:solidFill>
                      <a:srgbClr val="A50021"/>
                    </a:solidFill>
                    <a:latin typeface="Times New Roman" pitchFamily="18" charset="0"/>
                    <a:cs typeface="Times New Roman" pitchFamily="18" charset="0"/>
                  </a:rPr>
                  <a:t>Recall</a:t>
                </a:r>
                <a:r>
                  <a:rPr lang="en-US" sz="1800" dirty="0">
                    <a:solidFill>
                      <a:srgbClr val="A50021"/>
                    </a:solidFill>
                    <a:latin typeface="Times New Roman" pitchFamily="18" charset="0"/>
                    <a:cs typeface="Times New Roman" pitchFamily="18" charset="0"/>
                  </a:rPr>
                  <a:t>,  </a:t>
                </a:r>
                <a:r>
                  <a:rPr lang="en-US" sz="1800" b="1" i="1" dirty="0">
                    <a:solidFill>
                      <a:srgbClr val="A50021"/>
                    </a:solidFill>
                    <a:latin typeface="Times New Roman" pitchFamily="18" charset="0"/>
                    <a:cs typeface="Times New Roman" pitchFamily="18" charset="0"/>
                  </a:rPr>
                  <a:t>Sensitivity</a:t>
                </a:r>
                <a:r>
                  <a:rPr lang="en-US" sz="1800" dirty="0">
                    <a:solidFill>
                      <a:srgbClr val="A50021"/>
                    </a:solidFill>
                    <a:latin typeface="Times New Roman" pitchFamily="18" charset="0"/>
                    <a:cs typeface="Times New Roman" pitchFamily="18" charset="0"/>
                  </a:rPr>
                  <a:t>  or </a:t>
                </a:r>
                <a:r>
                  <a:rPr lang="en-US" sz="1800" b="1" i="1" dirty="0">
                    <a:solidFill>
                      <a:srgbClr val="A50021"/>
                    </a:solidFill>
                    <a:latin typeface="Times New Roman" pitchFamily="18" charset="0"/>
                    <a:cs typeface="Times New Roman" pitchFamily="18" charset="0"/>
                  </a:rPr>
                  <a:t>Hit rate</a:t>
                </a:r>
                <a:r>
                  <a:rPr lang="en-US" sz="1800" dirty="0">
                    <a:solidFill>
                      <a:srgbClr val="A50021"/>
                    </a:solidFill>
                    <a:latin typeface="Times New Roman" pitchFamily="18" charset="0"/>
                    <a:cs typeface="Times New Roman" pitchFamily="18" charset="0"/>
                  </a:rPr>
                  <a:t>.</a:t>
                </a:r>
              </a:p>
              <a:p>
                <a:pPr marL="0" indent="0">
                  <a:buNone/>
                </a:pPr>
                <a:endParaRPr lang="en-US" sz="1100" dirty="0">
                  <a:latin typeface="Times New Roman" pitchFamily="18" charset="0"/>
                  <a:cs typeface="Times New Roman" pitchFamily="18" charset="0"/>
                </a:endParaRPr>
              </a:p>
              <a:p>
                <a:r>
                  <a:rPr lang="en-US" sz="2000" b="1" dirty="0">
                    <a:solidFill>
                      <a:srgbClr val="0B5ED7"/>
                    </a:solidFill>
                    <a:latin typeface="Times New Roman" pitchFamily="18" charset="0"/>
                    <a:cs typeface="Times New Roman" pitchFamily="18" charset="0"/>
                  </a:rPr>
                  <a:t>False Positive Rate </a:t>
                </a:r>
                <a:r>
                  <a:rPr lang="en-US" sz="2000" b="1" dirty="0">
                    <a:latin typeface="Times New Roman" pitchFamily="18" charset="0"/>
                    <a:cs typeface="Times New Roman" pitchFamily="18" charset="0"/>
                  </a:rPr>
                  <a:t>(</a:t>
                </a:r>
                <a:r>
                  <a:rPr lang="en-US" sz="2000" b="1" dirty="0">
                    <a:solidFill>
                      <a:srgbClr val="0B5ED7"/>
                    </a:solidFill>
                    <a:latin typeface="Times New Roman" pitchFamily="18" charset="0"/>
                    <a:cs typeface="Times New Roman" pitchFamily="18" charset="0"/>
                  </a:rPr>
                  <a:t>FPR</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It is defined as the fraction of negative examples classified as positive class by the classifier. </a:t>
                </a:r>
              </a:p>
              <a:p>
                <a:pPr lvl="8"/>
                <a:endParaRPr lang="en-US" sz="800" dirty="0">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1700" b="0" i="1" smtClean="0">
                          <a:latin typeface="Cambria Math"/>
                        </a:rPr>
                        <m:t>𝐹𝑃𝑅</m:t>
                      </m:r>
                      <m:r>
                        <a:rPr lang="en-IN" sz="1700" b="0" i="1" smtClean="0">
                          <a:latin typeface="Cambria Math"/>
                        </a:rPr>
                        <m:t>=</m:t>
                      </m:r>
                      <m:f>
                        <m:fPr>
                          <m:ctrlPr>
                            <a:rPr lang="en-IN" sz="1700" b="0" i="1" smtClean="0">
                              <a:latin typeface="Cambria Math" panose="02040503050406030204" pitchFamily="18" charset="0"/>
                            </a:rPr>
                          </m:ctrlPr>
                        </m:fPr>
                        <m:num>
                          <m:r>
                            <a:rPr lang="en-IN" sz="1700" b="0" i="1" smtClean="0">
                              <a:latin typeface="Cambria Math"/>
                            </a:rPr>
                            <m:t>𝐹𝑃</m:t>
                          </m:r>
                        </m:num>
                        <m:den>
                          <m:r>
                            <a:rPr lang="en-IN" sz="1700" b="0" i="1" smtClean="0">
                              <a:latin typeface="Cambria Math"/>
                            </a:rPr>
                            <m:t>𝑁</m:t>
                          </m:r>
                        </m:den>
                      </m:f>
                      <m:r>
                        <a:rPr lang="en-IN" sz="1700" b="0" i="1" smtClean="0">
                          <a:latin typeface="Cambria Math"/>
                        </a:rPr>
                        <m:t>=</m:t>
                      </m:r>
                      <m:f>
                        <m:fPr>
                          <m:ctrlPr>
                            <a:rPr lang="en-IN" sz="1700" b="0" i="1" smtClean="0">
                              <a:latin typeface="Cambria Math" panose="02040503050406030204" pitchFamily="18" charset="0"/>
                            </a:rPr>
                          </m:ctrlPr>
                        </m:fPr>
                        <m:num>
                          <m:r>
                            <a:rPr lang="en-IN" sz="1700" b="0" i="1" smtClean="0">
                              <a:latin typeface="Cambria Math"/>
                            </a:rPr>
                            <m:t>𝐹𝑃</m:t>
                          </m:r>
                        </m:num>
                        <m:den>
                          <m:r>
                            <a:rPr lang="en-IN" sz="1700" b="0" i="1" smtClean="0">
                              <a:latin typeface="Cambria Math"/>
                            </a:rPr>
                            <m:t>𝐹𝑃</m:t>
                          </m:r>
                          <m:r>
                            <a:rPr lang="en-IN" sz="1700" b="0" i="1" smtClean="0">
                              <a:latin typeface="Cambria Math"/>
                            </a:rPr>
                            <m:t>+</m:t>
                          </m:r>
                          <m:r>
                            <a:rPr lang="en-IN" sz="1700" b="0" i="1" smtClean="0">
                              <a:latin typeface="Cambria Math"/>
                            </a:rPr>
                            <m:t>𝑇𝑁</m:t>
                          </m:r>
                        </m:den>
                      </m:f>
                      <m:r>
                        <a:rPr lang="en-IN" sz="1700" b="0" i="1" smtClean="0">
                          <a:latin typeface="Cambria Math"/>
                        </a:rPr>
                        <m:t>=</m:t>
                      </m:r>
                      <m:f>
                        <m:fPr>
                          <m:ctrlPr>
                            <a:rPr lang="en-IN" sz="1700" b="0" i="1" smtClean="0">
                              <a:latin typeface="Cambria Math" panose="02040503050406030204" pitchFamily="18" charset="0"/>
                            </a:rPr>
                          </m:ctrlPr>
                        </m:fPr>
                        <m:num>
                          <m:r>
                            <a:rPr lang="en-US" sz="1700" b="0" i="1" smtClean="0">
                              <a:latin typeface="Cambria Math"/>
                            </a:rPr>
                            <m:t>𝑓</m:t>
                          </m:r>
                          <m:r>
                            <a:rPr lang="en-US" sz="1700" b="0" i="1" baseline="-25000" smtClean="0">
                              <a:latin typeface="Cambria Math"/>
                            </a:rPr>
                            <m:t>−+</m:t>
                          </m:r>
                        </m:num>
                        <m:den>
                          <m:r>
                            <a:rPr lang="en-US" sz="1700" i="1">
                              <a:latin typeface="Cambria Math"/>
                            </a:rPr>
                            <m:t>𝑓</m:t>
                          </m:r>
                          <m:r>
                            <a:rPr lang="en-US" sz="1700" i="1" baseline="-25000">
                              <a:latin typeface="Cambria Math"/>
                            </a:rPr>
                            <m:t>−+</m:t>
                          </m:r>
                          <m:r>
                            <a:rPr lang="en-IN" sz="1700" b="0" i="1" smtClean="0">
                              <a:latin typeface="Cambria Math"/>
                            </a:rPr>
                            <m:t>+</m:t>
                          </m:r>
                          <m:sSub>
                            <m:sSubPr>
                              <m:ctrlPr>
                                <a:rPr lang="en-IN" sz="1700" b="0" i="1" smtClean="0">
                                  <a:latin typeface="Cambria Math" panose="02040503050406030204" pitchFamily="18" charset="0"/>
                                </a:rPr>
                              </m:ctrlPr>
                            </m:sSubPr>
                            <m:e>
                              <m:r>
                                <a:rPr lang="en-IN" sz="1700" b="0" i="1" smtClean="0">
                                  <a:latin typeface="Cambria Math"/>
                                </a:rPr>
                                <m:t>𝑓</m:t>
                              </m:r>
                            </m:e>
                            <m:sub>
                              <m:r>
                                <a:rPr lang="en-IN" sz="1700" b="0" i="1" smtClean="0">
                                  <a:latin typeface="Cambria Math"/>
                                </a:rPr>
                                <m:t>−−</m:t>
                              </m:r>
                            </m:sub>
                          </m:sSub>
                        </m:den>
                      </m:f>
                    </m:oMath>
                  </m:oMathPara>
                </a14:m>
                <a:endParaRPr lang="en-US" sz="1700" dirty="0">
                  <a:latin typeface="Times New Roman" pitchFamily="18" charset="0"/>
                  <a:cs typeface="Times New Roman" pitchFamily="18" charset="0"/>
                </a:endParaRPr>
              </a:p>
              <a:p>
                <a:pPr lvl="7"/>
                <a:endParaRPr lang="en-US" sz="800" dirty="0">
                  <a:latin typeface="Times New Roman" pitchFamily="18" charset="0"/>
                  <a:cs typeface="Times New Roman" pitchFamily="18" charset="0"/>
                </a:endParaRPr>
              </a:p>
              <a:p>
                <a:pPr marL="0" indent="0">
                  <a:buNone/>
                </a:pPr>
                <a:endParaRPr lang="en-US" sz="19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8078" y="891539"/>
                <a:ext cx="8425339" cy="5678594"/>
              </a:xfrm>
              <a:blipFill>
                <a:blip r:embed="rId2"/>
                <a:stretch>
                  <a:fillRect l="-86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E2D238DB-7230-45D0-89A2-1890D4DEDBDF}" type="slidenum">
              <a:rPr lang="en-IN" smtClean="0">
                <a:solidFill>
                  <a:srgbClr val="04617B">
                    <a:shade val="90000"/>
                  </a:srgbClr>
                </a:solidFill>
              </a:rPr>
              <a:pPr/>
              <a:t>9</a:t>
            </a:fld>
            <a:endParaRPr lang="en-IN" dirty="0">
              <a:solidFill>
                <a:srgbClr val="04617B">
                  <a:shade val="90000"/>
                </a:srgbClr>
              </a:solidFill>
            </a:endParaRPr>
          </a:p>
        </p:txBody>
      </p:sp>
    </p:spTree>
    <p:extLst>
      <p:ext uri="{BB962C8B-B14F-4D97-AF65-F5344CB8AC3E}">
        <p14:creationId xmlns:p14="http://schemas.microsoft.com/office/powerpoint/2010/main" val="221520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5446</TotalTime>
  <Words>1875</Words>
  <Application>Microsoft Office PowerPoint</Application>
  <PresentationFormat>Custom</PresentationFormat>
  <Paragraphs>314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Söhne</vt:lpstr>
      <vt:lpstr>Times New Roman</vt:lpstr>
      <vt:lpstr>Office Theme</vt:lpstr>
      <vt:lpstr>PowerPoint Presentation</vt:lpstr>
      <vt:lpstr>Dataset Modeling and result evaluations</vt:lpstr>
      <vt:lpstr>Confusion Matrix</vt:lpstr>
      <vt:lpstr>Confusion Matrix</vt:lpstr>
      <vt:lpstr>PowerPoint Presentation</vt:lpstr>
      <vt:lpstr>PowerPoint Presentation</vt:lpstr>
      <vt:lpstr>Confusion Matrix Example</vt:lpstr>
      <vt:lpstr>Accuracy</vt:lpstr>
      <vt:lpstr>Performance Evaluation Metrics </vt:lpstr>
      <vt:lpstr>Performance Evaluation Metrics</vt:lpstr>
      <vt:lpstr>Performance Evaluation Metrics</vt:lpstr>
      <vt:lpstr>Performance Evaluation Metrics</vt:lpstr>
      <vt:lpstr>PowerPoint Presentation</vt:lpstr>
      <vt:lpstr>Analysis with Performance Measurement Metrics</vt:lpstr>
      <vt:lpstr>Analysis with Performance Measurement Metrics</vt:lpstr>
      <vt:lpstr>Analysis with Performance Measurement Metrics</vt:lpstr>
      <vt:lpstr>Analysis with Performance Measurement Metrics</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Baljeet</dc:creator>
  <cp:lastModifiedBy>zhewar zheware</cp:lastModifiedBy>
  <cp:revision>1012</cp:revision>
  <dcterms:created xsi:type="dcterms:W3CDTF">2016-07-28T11:27:44Z</dcterms:created>
  <dcterms:modified xsi:type="dcterms:W3CDTF">2024-02-19T17:34:56Z</dcterms:modified>
</cp:coreProperties>
</file>