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6"/>
  </p:notesMasterIdLst>
  <p:sldIdLst>
    <p:sldId id="431" r:id="rId2"/>
    <p:sldId id="442" r:id="rId3"/>
    <p:sldId id="441" r:id="rId4"/>
    <p:sldId id="432" r:id="rId5"/>
    <p:sldId id="384" r:id="rId6"/>
    <p:sldId id="440" r:id="rId7"/>
    <p:sldId id="386" r:id="rId8"/>
    <p:sldId id="433" r:id="rId9"/>
    <p:sldId id="439" r:id="rId10"/>
    <p:sldId id="365" r:id="rId11"/>
    <p:sldId id="397" r:id="rId12"/>
    <p:sldId id="435" r:id="rId13"/>
    <p:sldId id="437" r:id="rId14"/>
    <p:sldId id="438" r:id="rId15"/>
  </p:sldIdLst>
  <p:sldSz cx="9361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8" y="5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460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1843"/>
            </a:lvl1pPr>
            <a:lvl2pPr marL="351038" indent="0" algn="ctr">
              <a:buNone/>
              <a:defRPr sz="1536"/>
            </a:lvl2pPr>
            <a:lvl3pPr marL="702076" indent="0" algn="ctr">
              <a:buNone/>
              <a:defRPr sz="1382"/>
            </a:lvl3pPr>
            <a:lvl4pPr marL="1053114" indent="0" algn="ctr">
              <a:buNone/>
              <a:defRPr sz="1228"/>
            </a:lvl4pPr>
            <a:lvl5pPr marL="1404153" indent="0" algn="ctr">
              <a:buNone/>
              <a:defRPr sz="1228"/>
            </a:lvl5pPr>
            <a:lvl6pPr marL="1755191" indent="0" algn="ctr">
              <a:buNone/>
              <a:defRPr sz="1228"/>
            </a:lvl6pPr>
            <a:lvl7pPr marL="2106229" indent="0" algn="ctr">
              <a:buNone/>
              <a:defRPr sz="1228"/>
            </a:lvl7pPr>
            <a:lvl8pPr marL="2457267" indent="0" algn="ctr">
              <a:buNone/>
              <a:defRPr sz="1228"/>
            </a:lvl8pPr>
            <a:lvl9pPr marL="2808305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15" y="365125"/>
            <a:ext cx="201857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2" y="365125"/>
            <a:ext cx="593869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5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0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27" y="1709739"/>
            <a:ext cx="8074283" cy="2852737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27" y="4589464"/>
            <a:ext cx="8074283" cy="1500187"/>
          </a:xfrm>
        </p:spPr>
        <p:txBody>
          <a:bodyPr/>
          <a:lstStyle>
            <a:lvl1pPr marL="0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0912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2" y="365126"/>
            <a:ext cx="807428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253" y="1681163"/>
            <a:ext cx="3979852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253" y="2505075"/>
            <a:ext cx="397985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8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36830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603" y="365126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603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602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993" y="635635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551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/>
  <p:txStyles>
    <p:titleStyle>
      <a:lvl1pPr algn="l" defTabSz="702076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19" indent="-175519" algn="l" defTabSz="702076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557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pPr marL="351038" lvl="1" indent="0" algn="ctr">
              <a:buNone/>
            </a:pPr>
            <a:endParaRPr lang="en-US" sz="2400" dirty="0" smtClean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1038" lvl="1" indent="0" algn="ctr">
              <a:buNone/>
            </a:pPr>
            <a:endParaRPr lang="en-US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1038" lvl="1" indent="0" algn="ctr">
              <a:buNone/>
            </a:pPr>
            <a:endParaRPr lang="en-US" sz="2400" dirty="0" smtClean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1038" lvl="1" indent="0" algn="ctr">
              <a:buNone/>
            </a:pP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Matrix &amp; Performance Measurement 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8">
                  <a:buClr>
                    <a:srgbClr val="0BD0D9"/>
                  </a:buClr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analysis..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Recall) and (</a:t>
                </a:r>
                <a:r>
                  <a:rPr lang="en-US" sz="29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Precision)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harmonic mean between recall and </a:t>
                </a: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</a:t>
                </a: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reasonably 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</a:t>
                </a: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  <a:blipFill>
                <a:blip r:embed="rId2"/>
                <a:stretch>
                  <a:fillRect l="-1290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933" y="3589867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87" y="201044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TP/(TP+FN)=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1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651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1624"/>
              </p:ext>
            </p:extLst>
          </p:nvPr>
        </p:nvGraphicFramePr>
        <p:xfrm>
          <a:off x="4459552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67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7" y="170604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651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9267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463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137419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5638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971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67" y="73793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</a:t>
                </a:r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Not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applicable</m:t>
                    </m:r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                   (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49489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 Modeling and </a:t>
            </a:r>
            <a:r>
              <a:rPr lang="en-US" dirty="0" smtClean="0"/>
              <a:t>result evaluations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65745"/>
              </p:ext>
            </p:extLst>
          </p:nvPr>
        </p:nvGraphicFramePr>
        <p:xfrm>
          <a:off x="643603" y="1772951"/>
          <a:ext cx="624099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331">
                  <a:extLst>
                    <a:ext uri="{9D8B030D-6E8A-4147-A177-3AD203B41FA5}">
                      <a16:colId xmlns:a16="http://schemas.microsoft.com/office/drawing/2014/main" val="1977256385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3364681635"/>
                    </a:ext>
                  </a:extLst>
                </a:gridCol>
                <a:gridCol w="960113">
                  <a:extLst>
                    <a:ext uri="{9D8B030D-6E8A-4147-A177-3AD203B41FA5}">
                      <a16:colId xmlns:a16="http://schemas.microsoft.com/office/drawing/2014/main" val="3703996906"/>
                    </a:ext>
                  </a:extLst>
                </a:gridCol>
                <a:gridCol w="1120218">
                  <a:extLst>
                    <a:ext uri="{9D8B030D-6E8A-4147-A177-3AD203B41FA5}">
                      <a16:colId xmlns:a16="http://schemas.microsoft.com/office/drawing/2014/main" val="382698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4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5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9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4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8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2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6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9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1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2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2"/>
            <a:ext cx="8501751" cy="5355291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60" lvl="8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(+).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Positive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(FP: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Negative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(TN: f--): The number of instances that were negative (-) and correctly classified as (-).</a:t>
            </a: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5" y="1720312"/>
            <a:ext cx="4410075" cy="1133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47" y="1720311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6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2"/>
            <a:ext cx="8501751" cy="5651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TP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FN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= 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positive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=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negative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= 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FP + FN) denotes the number of errors in classification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classifier,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FP = FN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0" y="279397"/>
            <a:ext cx="8923867" cy="68410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65" y="1093893"/>
            <a:ext cx="8501751" cy="5044440"/>
          </a:xfrm>
        </p:spPr>
        <p:txBody>
          <a:bodyPr>
            <a:noAutofit/>
          </a:bodyPr>
          <a:lstStyle/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Calculate the performance evaluation metrics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1579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59555"/>
              </p:ext>
            </p:extLst>
          </p:nvPr>
        </p:nvGraphicFramePr>
        <p:xfrm>
          <a:off x="851268" y="2114372"/>
          <a:ext cx="7735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52 (TP)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18 (FN)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21 (FP)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123 (TN)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</p:spPr>
            <p:txBody>
              <a:bodyPr/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IN" sz="2000" b="0" dirty="0" smtClean="0"/>
                  <a:t>Accuracy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𝐹𝑃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𝐹𝑁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</m:oMath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  <a:blipFill>
                <a:blip r:embed="rId2"/>
                <a:stretch>
                  <a:fillRect l="-651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137160"/>
            <a:ext cx="8425339" cy="68410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</p:spPr>
            <p:txBody>
              <a:bodyPr>
                <a:normAutofit/>
              </a:bodyPr>
              <a:lstStyle/>
              <a:p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</a:p>
              <a:p>
                <a:pPr marL="393192" lvl="1" indent="0">
                  <a:buNone/>
                </a:pPr>
                <a:r>
                  <a:rPr lang="en-US" sz="900" b="1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𝑇𝑃𝑅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 smtClean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metrics is also known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/>
                        </a:rPr>
                        <m:t>𝐹𝑃𝑅</m:t>
                      </m:r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7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9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4160"/>
            <a:ext cx="8425339" cy="68410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𝐹𝑁𝑅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𝑇𝑁𝑅</m:t>
                      </m:r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metric is also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  <a:blipFill rotWithShape="1">
                <a:blip r:embed="rId2"/>
                <a:stretch>
                  <a:fillRect l="-507" t="-593" r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are defined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𝑃𝑟𝑒𝑐𝑖𝑠𝑖𝑜𝑛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𝑅𝑒𝑐𝑎𝑙𝑙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5271</TotalTime>
  <Words>713</Words>
  <Application>Microsoft Office PowerPoint</Application>
  <PresentationFormat>Custom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 2</vt:lpstr>
      <vt:lpstr>Office Theme</vt:lpstr>
      <vt:lpstr>PowerPoint Presentation</vt:lpstr>
      <vt:lpstr>Dataset Modeling and result evaluations</vt:lpstr>
      <vt:lpstr>Confusion Matrix</vt:lpstr>
      <vt:lpstr>Confusion Matrix</vt:lpstr>
      <vt:lpstr>Confusion Matrix Example</vt:lpstr>
      <vt:lpstr>Accuracy</vt:lpstr>
      <vt:lpstr>Performance Evaluation Metrics </vt:lpstr>
      <vt:lpstr>Performance Evaluation Metrics</vt:lpstr>
      <vt:lpstr>Performance Evaluation Metrics</vt:lpstr>
      <vt:lpstr>Performance Evaluation Metrics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Maher</cp:lastModifiedBy>
  <cp:revision>1005</cp:revision>
  <dcterms:created xsi:type="dcterms:W3CDTF">2016-07-28T11:27:44Z</dcterms:created>
  <dcterms:modified xsi:type="dcterms:W3CDTF">2024-02-15T08:34:57Z</dcterms:modified>
</cp:coreProperties>
</file>