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10/6/2025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342-3503-41AE-846B-CFF11E121935}"/>
              </a:ext>
            </a:extLst>
          </p:cNvPr>
          <p:cNvSpPr>
            <a:spLocks noGrp="1"/>
          </p:cNvSpPr>
          <p:nvPr>
            <p:ph type="ctrTitle"/>
          </p:nvPr>
        </p:nvSpPr>
        <p:spPr/>
        <p:txBody>
          <a:bodyPr/>
          <a:lstStyle/>
          <a:p>
            <a:r>
              <a:rPr lang="en-US" dirty="0"/>
              <a:t>Imposter</a:t>
            </a:r>
          </a:p>
        </p:txBody>
      </p:sp>
      <p:sp>
        <p:nvSpPr>
          <p:cNvPr id="3" name="Subtitle 2">
            <a:extLst>
              <a:ext uri="{FF2B5EF4-FFF2-40B4-BE49-F238E27FC236}">
                <a16:creationId xmlns:a16="http://schemas.microsoft.com/office/drawing/2014/main" id="{2D26690E-DBB5-4283-9E26-8BDFC4D86457}"/>
              </a:ext>
            </a:extLst>
          </p:cNvPr>
          <p:cNvSpPr>
            <a:spLocks noGrp="1"/>
          </p:cNvSpPr>
          <p:nvPr>
            <p:ph type="subTitle" idx="1"/>
          </p:nvPr>
        </p:nvSpPr>
        <p:spPr/>
        <p:txBody>
          <a:bodyPr/>
          <a:lstStyle/>
          <a:p>
            <a:r>
              <a:rPr lang="en-US" dirty="0"/>
              <a:t>Mohammed Raghib</a:t>
            </a:r>
          </a:p>
        </p:txBody>
      </p:sp>
    </p:spTree>
    <p:extLst>
      <p:ext uri="{BB962C8B-B14F-4D97-AF65-F5344CB8AC3E}">
        <p14:creationId xmlns:p14="http://schemas.microsoft.com/office/powerpoint/2010/main" val="51847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DE29-FEA6-47F2-893D-191FF93DA04C}"/>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A9DF0A5A-BC8A-497A-8528-FE26149035EB}"/>
              </a:ext>
            </a:extLst>
          </p:cNvPr>
          <p:cNvSpPr>
            <a:spLocks noGrp="1"/>
          </p:cNvSpPr>
          <p:nvPr>
            <p:ph idx="1"/>
          </p:nvPr>
        </p:nvSpPr>
        <p:spPr/>
        <p:txBody>
          <a:bodyPr/>
          <a:lstStyle/>
          <a:p>
            <a:r>
              <a:rPr lang="en-US" dirty="0"/>
              <a:t>The widespread circulation of fake news on digital platforms poses a major threat to public trust and informed decision-making. Detecting misinformation is challenging because false statements often use subtle linguistic cues, emotional tones, and biased phrasing that make them appear credible. This project aims to build a machine learning model capable of classifying news statements into multiple truthfulness levels using the LIAR dataset. A Flask-based web application is also developed to allow real-time predictions, helping demonstrate how natural language processing can support efforts to identify and limit misinformation online.</a:t>
            </a:r>
          </a:p>
          <a:p>
            <a:endParaRPr lang="en-US" dirty="0"/>
          </a:p>
        </p:txBody>
      </p:sp>
    </p:spTree>
    <p:extLst>
      <p:ext uri="{BB962C8B-B14F-4D97-AF65-F5344CB8AC3E}">
        <p14:creationId xmlns:p14="http://schemas.microsoft.com/office/powerpoint/2010/main" val="37245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757-BD0C-41CA-863D-1550C865078C}"/>
              </a:ext>
            </a:extLst>
          </p:cNvPr>
          <p:cNvSpPr>
            <a:spLocks noGrp="1"/>
          </p:cNvSpPr>
          <p:nvPr>
            <p:ph type="title"/>
          </p:nvPr>
        </p:nvSpPr>
        <p:spPr/>
        <p:txBody>
          <a:bodyPr/>
          <a:lstStyle/>
          <a:p>
            <a:r>
              <a:rPr lang="en-US" b="1" dirty="0"/>
              <a:t>📂 Dataset</a:t>
            </a:r>
            <a:br>
              <a:rPr lang="en-US" b="1" dirty="0"/>
            </a:br>
            <a:endParaRPr lang="en-US" dirty="0"/>
          </a:p>
        </p:txBody>
      </p:sp>
      <p:sp>
        <p:nvSpPr>
          <p:cNvPr id="3" name="Content Placeholder 2">
            <a:extLst>
              <a:ext uri="{FF2B5EF4-FFF2-40B4-BE49-F238E27FC236}">
                <a16:creationId xmlns:a16="http://schemas.microsoft.com/office/drawing/2014/main" id="{2C1C9FBB-2BF0-4BB8-96E1-3ABDB8F62009}"/>
              </a:ext>
            </a:extLst>
          </p:cNvPr>
          <p:cNvSpPr>
            <a:spLocks noGrp="1"/>
          </p:cNvSpPr>
          <p:nvPr>
            <p:ph idx="1"/>
          </p:nvPr>
        </p:nvSpPr>
        <p:spPr/>
        <p:txBody>
          <a:bodyPr/>
          <a:lstStyle/>
          <a:p>
            <a:r>
              <a:rPr lang="en-US" dirty="0"/>
              <a:t>This project uses the </a:t>
            </a:r>
            <a:r>
              <a:rPr lang="en-US" b="1" dirty="0"/>
              <a:t>LIAR dataset</a:t>
            </a:r>
            <a:r>
              <a:rPr lang="en-US" dirty="0"/>
              <a:t>, a publicly available benchmark collected by </a:t>
            </a:r>
            <a:r>
              <a:rPr lang="en-US" b="1" dirty="0"/>
              <a:t>William Yang Wang (UCSB)</a:t>
            </a:r>
            <a:r>
              <a:rPr lang="en-US" dirty="0"/>
              <a:t> for fake news classification. It contains over </a:t>
            </a:r>
            <a:r>
              <a:rPr lang="en-US" b="1" dirty="0"/>
              <a:t>12,000 short political statements</a:t>
            </a:r>
            <a:r>
              <a:rPr lang="en-US" dirty="0"/>
              <a:t> labeled into six categories — </a:t>
            </a:r>
            <a:r>
              <a:rPr lang="en-US" i="1" dirty="0"/>
              <a:t>pants-fire, false, barely-true, half-true, mostly-true,</a:t>
            </a:r>
            <a:r>
              <a:rPr lang="en-US" dirty="0"/>
              <a:t> and </a:t>
            </a:r>
            <a:r>
              <a:rPr lang="en-US" i="1" dirty="0"/>
              <a:t>true</a:t>
            </a:r>
            <a:r>
              <a:rPr lang="en-US" dirty="0"/>
              <a:t>. Each record includes additional metadata such as the speaker, context, and source, providing valuable linguistic and contextual variety. The data is divided into training, validation, and test sets, ensuring fair evaluation. This dataset was chosen because it reflects the complexity of real-world misinformation and supports the development of multi-class classification models.</a:t>
            </a:r>
          </a:p>
          <a:p>
            <a:endParaRPr lang="en-US" dirty="0"/>
          </a:p>
        </p:txBody>
      </p:sp>
    </p:spTree>
    <p:extLst>
      <p:ext uri="{BB962C8B-B14F-4D97-AF65-F5344CB8AC3E}">
        <p14:creationId xmlns:p14="http://schemas.microsoft.com/office/powerpoint/2010/main" val="103652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6A8-3334-46C4-8C48-958B61158EFA}"/>
              </a:ext>
            </a:extLst>
          </p:cNvPr>
          <p:cNvSpPr>
            <a:spLocks noGrp="1"/>
          </p:cNvSpPr>
          <p:nvPr>
            <p:ph type="title"/>
          </p:nvPr>
        </p:nvSpPr>
        <p:spPr/>
        <p:txBody>
          <a:bodyPr/>
          <a:lstStyle/>
          <a:p>
            <a:r>
              <a:rPr lang="en-US" b="1" dirty="0"/>
              <a:t>🛠️ Methodology</a:t>
            </a:r>
            <a:endParaRPr lang="en-US" dirty="0"/>
          </a:p>
        </p:txBody>
      </p:sp>
      <p:sp>
        <p:nvSpPr>
          <p:cNvPr id="3" name="Content Placeholder 2">
            <a:extLst>
              <a:ext uri="{FF2B5EF4-FFF2-40B4-BE49-F238E27FC236}">
                <a16:creationId xmlns:a16="http://schemas.microsoft.com/office/drawing/2014/main" id="{5A94D5F1-C9B9-4E17-9D8C-F8B3E9E68525}"/>
              </a:ext>
            </a:extLst>
          </p:cNvPr>
          <p:cNvSpPr>
            <a:spLocks noGrp="1"/>
          </p:cNvSpPr>
          <p:nvPr>
            <p:ph idx="1"/>
          </p:nvPr>
        </p:nvSpPr>
        <p:spPr/>
        <p:txBody>
          <a:bodyPr/>
          <a:lstStyle/>
          <a:p>
            <a:r>
              <a:rPr lang="en-US" dirty="0"/>
              <a:t>The project follows a structured approach beginning with </a:t>
            </a:r>
            <a:r>
              <a:rPr lang="en-US" b="1" dirty="0"/>
              <a:t>data preprocessing</a:t>
            </a:r>
            <a:r>
              <a:rPr lang="en-US" dirty="0"/>
              <a:t>, where all text statements are cleaned by lowercasing, tokenizing, removing </a:t>
            </a:r>
            <a:r>
              <a:rPr lang="en-US" dirty="0" err="1"/>
              <a:t>stopwords</a:t>
            </a:r>
            <a:r>
              <a:rPr lang="en-US" dirty="0"/>
              <a:t>, and lemmatizing to create consistent inputs. The processed text is then transformed into numerical features using the </a:t>
            </a:r>
            <a:r>
              <a:rPr lang="en-US" b="1" dirty="0"/>
              <a:t>TF-IDF vectorizer</a:t>
            </a:r>
            <a:r>
              <a:rPr lang="en-US" dirty="0"/>
              <a:t>, capturing the importance of words and phrases across statements. Several machine learning models were trained and compared, including </a:t>
            </a:r>
            <a:r>
              <a:rPr lang="en-US" b="1" dirty="0"/>
              <a:t>Logistic Regression</a:t>
            </a:r>
            <a:r>
              <a:rPr lang="en-US" dirty="0"/>
              <a:t>, </a:t>
            </a:r>
            <a:r>
              <a:rPr lang="en-US" b="1" dirty="0"/>
              <a:t>Naive Bayes</a:t>
            </a:r>
            <a:r>
              <a:rPr lang="en-US" dirty="0"/>
              <a:t>, </a:t>
            </a:r>
            <a:r>
              <a:rPr lang="en-US" b="1" dirty="0" err="1"/>
              <a:t>XGBoost</a:t>
            </a:r>
            <a:r>
              <a:rPr lang="en-US" dirty="0"/>
              <a:t>, and </a:t>
            </a:r>
            <a:r>
              <a:rPr lang="en-US" b="1" dirty="0"/>
              <a:t>Gradient Boosting</a:t>
            </a:r>
            <a:r>
              <a:rPr lang="en-US" dirty="0"/>
              <a:t>, with </a:t>
            </a:r>
            <a:r>
              <a:rPr lang="en-US" b="1" dirty="0"/>
              <a:t>Gradient Boosting emerging as the best-performing model</a:t>
            </a:r>
            <a:r>
              <a:rPr lang="en-US" dirty="0"/>
              <a:t>. Model evaluation was conducted using standard metrics such as </a:t>
            </a:r>
            <a:r>
              <a:rPr lang="en-US" b="1" dirty="0"/>
              <a:t>accuracy</a:t>
            </a:r>
            <a:r>
              <a:rPr lang="en-US" dirty="0"/>
              <a:t>, </a:t>
            </a:r>
            <a:r>
              <a:rPr lang="en-US" b="1" dirty="0"/>
              <a:t>precision</a:t>
            </a:r>
            <a:r>
              <a:rPr lang="en-US" dirty="0"/>
              <a:t>, </a:t>
            </a:r>
            <a:r>
              <a:rPr lang="en-US" b="1" dirty="0"/>
              <a:t>recall</a:t>
            </a:r>
            <a:r>
              <a:rPr lang="en-US" dirty="0"/>
              <a:t>, and </a:t>
            </a:r>
            <a:r>
              <a:rPr lang="en-US" b="1" dirty="0"/>
              <a:t>F1-score</a:t>
            </a:r>
            <a:r>
              <a:rPr lang="en-US" dirty="0"/>
              <a:t> to ensure balanced assessment. The trained model was then integrated into a </a:t>
            </a:r>
            <a:r>
              <a:rPr lang="en-US" b="1" dirty="0"/>
              <a:t>Flask web application</a:t>
            </a:r>
            <a:r>
              <a:rPr lang="en-US" dirty="0"/>
              <a:t>, enabling users to input news statements and instantly receive a truthfulness prediction.</a:t>
            </a:r>
          </a:p>
          <a:p>
            <a:endParaRPr lang="en-US" dirty="0"/>
          </a:p>
        </p:txBody>
      </p:sp>
    </p:spTree>
    <p:extLst>
      <p:ext uri="{BB962C8B-B14F-4D97-AF65-F5344CB8AC3E}">
        <p14:creationId xmlns:p14="http://schemas.microsoft.com/office/powerpoint/2010/main" val="368609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D6D-80EA-450A-A6AB-3F1D09A1D757}"/>
              </a:ext>
            </a:extLst>
          </p:cNvPr>
          <p:cNvSpPr>
            <a:spLocks noGrp="1"/>
          </p:cNvSpPr>
          <p:nvPr>
            <p:ph type="title"/>
          </p:nvPr>
        </p:nvSpPr>
        <p:spPr/>
        <p:txBody>
          <a:bodyPr/>
          <a:lstStyle/>
          <a:p>
            <a:r>
              <a:rPr lang="en-US" b="1" dirty="0"/>
              <a:t>📊 Results &amp; Discussion</a:t>
            </a:r>
            <a:br>
              <a:rPr lang="en-US" b="1" dirty="0"/>
            </a:br>
            <a:endParaRPr lang="en-US" dirty="0"/>
          </a:p>
        </p:txBody>
      </p:sp>
      <p:sp>
        <p:nvSpPr>
          <p:cNvPr id="3" name="Content Placeholder 2">
            <a:extLst>
              <a:ext uri="{FF2B5EF4-FFF2-40B4-BE49-F238E27FC236}">
                <a16:creationId xmlns:a16="http://schemas.microsoft.com/office/drawing/2014/main" id="{6008018F-2113-4B2C-9181-0EBEFA9CB6F4}"/>
              </a:ext>
            </a:extLst>
          </p:cNvPr>
          <p:cNvSpPr>
            <a:spLocks noGrp="1"/>
          </p:cNvSpPr>
          <p:nvPr>
            <p:ph idx="1"/>
          </p:nvPr>
        </p:nvSpPr>
        <p:spPr/>
        <p:txBody>
          <a:bodyPr/>
          <a:lstStyle/>
          <a:p>
            <a:r>
              <a:rPr lang="en-US" dirty="0"/>
              <a:t>The </a:t>
            </a:r>
            <a:r>
              <a:rPr lang="en-US" b="1" dirty="0"/>
              <a:t>Gradient Boosting model</a:t>
            </a:r>
            <a:r>
              <a:rPr lang="en-US" dirty="0"/>
              <a:t> achieved the most reliable results among all tested approaches, reaching an accuracy of around </a:t>
            </a:r>
            <a:r>
              <a:rPr lang="en-US" b="1" dirty="0"/>
              <a:t>30–40%</a:t>
            </a:r>
            <a:r>
              <a:rPr lang="en-US" dirty="0"/>
              <a:t> on the test set. While this indicates that the model is </a:t>
            </a:r>
            <a:r>
              <a:rPr lang="en-US" b="1" dirty="0"/>
              <a:t>underfitting</a:t>
            </a:r>
            <a:r>
              <a:rPr lang="en-US" dirty="0"/>
              <a:t> and not yet capturing deeper linguistic patterns.</a:t>
            </a:r>
          </a:p>
        </p:txBody>
      </p:sp>
    </p:spTree>
    <p:extLst>
      <p:ext uri="{BB962C8B-B14F-4D97-AF65-F5344CB8AC3E}">
        <p14:creationId xmlns:p14="http://schemas.microsoft.com/office/powerpoint/2010/main" val="367414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ED56-5502-40FD-B174-7C92879391B0}"/>
              </a:ext>
            </a:extLst>
          </p:cNvPr>
          <p:cNvSpPr txBox="1"/>
          <p:nvPr/>
        </p:nvSpPr>
        <p:spPr>
          <a:xfrm>
            <a:off x="3796645" y="2875002"/>
            <a:ext cx="4598709"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1795129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TotalTime>
  <Words>399</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Imposter</vt:lpstr>
      <vt:lpstr>🤔 Problem Statement</vt:lpstr>
      <vt:lpstr>📂 Dataset </vt:lpstr>
      <vt:lpstr>🛠️ Methodology</vt:lpstr>
      <vt:lpstr>📊 Results &amp;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dc:title>
  <dc:creator>Mohammed Raghib</dc:creator>
  <cp:lastModifiedBy>Mohammed Raghib</cp:lastModifiedBy>
  <cp:revision>2</cp:revision>
  <dcterms:created xsi:type="dcterms:W3CDTF">2025-10-06T20:12:02Z</dcterms:created>
  <dcterms:modified xsi:type="dcterms:W3CDTF">2025-10-06T20:22:09Z</dcterms:modified>
</cp:coreProperties>
</file>