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2" r:id="rId5"/>
    <p:sldId id="263" r:id="rId6"/>
    <p:sldId id="259" r:id="rId7"/>
    <p:sldId id="270" r:id="rId8"/>
    <p:sldId id="269" r:id="rId9"/>
    <p:sldId id="266" r:id="rId10"/>
    <p:sldId id="267" r:id="rId11"/>
    <p:sldId id="264" r:id="rId12"/>
    <p:sldId id="271" r:id="rId13"/>
    <p:sldId id="260" r:id="rId14"/>
    <p:sldId id="265"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5211E-FF04-4F66-BD9B-ED115027C58E}" type="datetimeFigureOut">
              <a:rPr lang="en-US" smtClean="0"/>
              <a:t>10/16/2025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123A1-71E6-4F41-BC2F-5CCF829A5379}" type="slidenum">
              <a:rPr lang="en-US" smtClean="0"/>
              <a:t>‹#›</a:t>
            </a:fld>
            <a:endParaRPr lang="en-US"/>
          </a:p>
        </p:txBody>
      </p:sp>
    </p:spTree>
    <p:extLst>
      <p:ext uri="{BB962C8B-B14F-4D97-AF65-F5344CB8AC3E}">
        <p14:creationId xmlns:p14="http://schemas.microsoft.com/office/powerpoint/2010/main" val="1935053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mposter-0prh.onrender.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ake%20News%20Detector.html" TargetMode="External"/><Relationship Id="rId2" Type="http://schemas.openxmlformats.org/officeDocument/2006/relationships/hyperlink" Target="https://wbd.ms/share/v2/aHR0cHM6Ly93aGl0ZWJvYXJkLm1pY3Jvc29mdC5jb20vYXBpL3YxLjAvd2hpdGVib2FyZHMvcmVkZWVtLzkxNmI5MGI3ZWM1MTQwODE4NGUzNzZjYzhkYWQ2NmM4X0JCQTcxNzYyLTEyRTAtNDJFMS1CMzI0LTVCMTMxRjQyNEUzRF82MjhjN2Y1Ni0xOWQ1LTRiZjYtYWVmOS01NDc3NDNkZTM0OG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8342-3503-41AE-846B-CFF11E121935}"/>
              </a:ext>
            </a:extLst>
          </p:cNvPr>
          <p:cNvSpPr>
            <a:spLocks noGrp="1"/>
          </p:cNvSpPr>
          <p:nvPr>
            <p:ph type="ctrTitle"/>
          </p:nvPr>
        </p:nvSpPr>
        <p:spPr/>
        <p:txBody>
          <a:bodyPr/>
          <a:lstStyle/>
          <a:p>
            <a:r>
              <a:rPr lang="en-US" dirty="0"/>
              <a:t>Imposter</a:t>
            </a:r>
          </a:p>
        </p:txBody>
      </p:sp>
      <p:sp>
        <p:nvSpPr>
          <p:cNvPr id="3" name="Subtitle 2">
            <a:extLst>
              <a:ext uri="{FF2B5EF4-FFF2-40B4-BE49-F238E27FC236}">
                <a16:creationId xmlns:a16="http://schemas.microsoft.com/office/drawing/2014/main" id="{2D26690E-DBB5-4283-9E26-8BDFC4D86457}"/>
              </a:ext>
            </a:extLst>
          </p:cNvPr>
          <p:cNvSpPr>
            <a:spLocks noGrp="1"/>
          </p:cNvSpPr>
          <p:nvPr>
            <p:ph type="subTitle" idx="1"/>
          </p:nvPr>
        </p:nvSpPr>
        <p:spPr/>
        <p:txBody>
          <a:bodyPr/>
          <a:lstStyle/>
          <a:p>
            <a:r>
              <a:rPr lang="en-US" dirty="0"/>
              <a:t>Mohammed Raghib</a:t>
            </a:r>
          </a:p>
        </p:txBody>
      </p:sp>
    </p:spTree>
    <p:extLst>
      <p:ext uri="{BB962C8B-B14F-4D97-AF65-F5344CB8AC3E}">
        <p14:creationId xmlns:p14="http://schemas.microsoft.com/office/powerpoint/2010/main" val="51847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90BD-726B-42E6-81EE-5C7F2D2289B7}"/>
              </a:ext>
            </a:extLst>
          </p:cNvPr>
          <p:cNvSpPr>
            <a:spLocks noGrp="1"/>
          </p:cNvSpPr>
          <p:nvPr>
            <p:ph type="title"/>
          </p:nvPr>
        </p:nvSpPr>
        <p:spPr>
          <a:xfrm>
            <a:off x="677334" y="609600"/>
            <a:ext cx="8596668" cy="705640"/>
          </a:xfrm>
        </p:spPr>
        <p:txBody>
          <a:bodyPr>
            <a:normAutofit/>
          </a:bodyPr>
          <a:lstStyle/>
          <a:p>
            <a:r>
              <a:rPr lang="en-US" dirty="0" err="1"/>
              <a:t>Cont</a:t>
            </a:r>
            <a:r>
              <a:rPr lang="en-US" dirty="0"/>
              <a:t>…</a:t>
            </a:r>
          </a:p>
        </p:txBody>
      </p:sp>
      <p:sp>
        <p:nvSpPr>
          <p:cNvPr id="4" name="Rectangle 3">
            <a:extLst>
              <a:ext uri="{FF2B5EF4-FFF2-40B4-BE49-F238E27FC236}">
                <a16:creationId xmlns:a16="http://schemas.microsoft.com/office/drawing/2014/main" id="{0D30BB94-A0E9-4B9E-AC5D-EEF164548C31}"/>
              </a:ext>
            </a:extLst>
          </p:cNvPr>
          <p:cNvSpPr/>
          <p:nvPr/>
        </p:nvSpPr>
        <p:spPr>
          <a:xfrm>
            <a:off x="486628" y="1659118"/>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 SVM</a:t>
            </a:r>
          </a:p>
        </p:txBody>
      </p:sp>
      <p:sp>
        <p:nvSpPr>
          <p:cNvPr id="5" name="Rectangle 4">
            <a:extLst>
              <a:ext uri="{FF2B5EF4-FFF2-40B4-BE49-F238E27FC236}">
                <a16:creationId xmlns:a16="http://schemas.microsoft.com/office/drawing/2014/main" id="{0B133180-AC7E-48A2-8233-52C2C207BB95}"/>
              </a:ext>
            </a:extLst>
          </p:cNvPr>
          <p:cNvSpPr/>
          <p:nvPr/>
        </p:nvSpPr>
        <p:spPr>
          <a:xfrm>
            <a:off x="3577363" y="1659118"/>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Naïve Byes</a:t>
            </a:r>
          </a:p>
        </p:txBody>
      </p:sp>
      <p:sp>
        <p:nvSpPr>
          <p:cNvPr id="6" name="Rectangle 5">
            <a:extLst>
              <a:ext uri="{FF2B5EF4-FFF2-40B4-BE49-F238E27FC236}">
                <a16:creationId xmlns:a16="http://schemas.microsoft.com/office/drawing/2014/main" id="{FC9B4A99-425C-4C2C-B9BE-6CEE5486D887}"/>
              </a:ext>
            </a:extLst>
          </p:cNvPr>
          <p:cNvSpPr/>
          <p:nvPr/>
        </p:nvSpPr>
        <p:spPr>
          <a:xfrm>
            <a:off x="6668101" y="1659118"/>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a:t>
            </a:r>
          </a:p>
        </p:txBody>
      </p:sp>
      <p:sp>
        <p:nvSpPr>
          <p:cNvPr id="9" name="Arrow: Down 8">
            <a:extLst>
              <a:ext uri="{FF2B5EF4-FFF2-40B4-BE49-F238E27FC236}">
                <a16:creationId xmlns:a16="http://schemas.microsoft.com/office/drawing/2014/main" id="{A62AC8CE-01A3-40EC-AFCD-564C50E506E5}"/>
              </a:ext>
            </a:extLst>
          </p:cNvPr>
          <p:cNvSpPr/>
          <p:nvPr/>
        </p:nvSpPr>
        <p:spPr>
          <a:xfrm>
            <a:off x="1191705" y="282804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5791F881-80F5-4243-AE28-9886503445B1}"/>
              </a:ext>
            </a:extLst>
          </p:cNvPr>
          <p:cNvSpPr/>
          <p:nvPr/>
        </p:nvSpPr>
        <p:spPr>
          <a:xfrm>
            <a:off x="4282440" y="286889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157294F-A68E-44B1-AF93-7BB997AE7684}"/>
              </a:ext>
            </a:extLst>
          </p:cNvPr>
          <p:cNvSpPr/>
          <p:nvPr/>
        </p:nvSpPr>
        <p:spPr>
          <a:xfrm>
            <a:off x="7373178" y="282804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8276678-14DC-4922-B017-ECF2FB82A242}"/>
              </a:ext>
            </a:extLst>
          </p:cNvPr>
          <p:cNvSpPr txBox="1"/>
          <p:nvPr/>
        </p:nvSpPr>
        <p:spPr>
          <a:xfrm>
            <a:off x="-46640" y="4191011"/>
            <a:ext cx="2961319" cy="1754326"/>
          </a:xfrm>
          <a:prstGeom prst="rect">
            <a:avLst/>
          </a:prstGeom>
          <a:noFill/>
        </p:spPr>
        <p:txBody>
          <a:bodyPr wrap="square" rtlCol="0">
            <a:spAutoFit/>
          </a:bodyPr>
          <a:lstStyle/>
          <a:p>
            <a:pPr algn="ctr"/>
            <a:r>
              <a:rPr lang="en-US" dirty="0"/>
              <a:t>Effective for high-dimensional text data. It finds the optimal boundary between fake and true news with strong generalization.</a:t>
            </a:r>
          </a:p>
        </p:txBody>
      </p:sp>
      <p:sp>
        <p:nvSpPr>
          <p:cNvPr id="16" name="Rectangle 15">
            <a:extLst>
              <a:ext uri="{FF2B5EF4-FFF2-40B4-BE49-F238E27FC236}">
                <a16:creationId xmlns:a16="http://schemas.microsoft.com/office/drawing/2014/main" id="{7F7C5406-3EDA-41BF-92CA-F0326DDBB70A}"/>
              </a:ext>
            </a:extLst>
          </p:cNvPr>
          <p:cNvSpPr/>
          <p:nvPr/>
        </p:nvSpPr>
        <p:spPr>
          <a:xfrm>
            <a:off x="-46640" y="4150327"/>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2AE711B-8A96-402C-A5AA-0C7D39C51556}"/>
              </a:ext>
            </a:extLst>
          </p:cNvPr>
          <p:cNvSpPr txBox="1"/>
          <p:nvPr/>
        </p:nvSpPr>
        <p:spPr>
          <a:xfrm>
            <a:off x="3046653" y="4329510"/>
            <a:ext cx="2961319" cy="1477328"/>
          </a:xfrm>
          <a:prstGeom prst="rect">
            <a:avLst/>
          </a:prstGeom>
          <a:noFill/>
        </p:spPr>
        <p:txBody>
          <a:bodyPr wrap="square" rtlCol="0">
            <a:spAutoFit/>
          </a:bodyPr>
          <a:lstStyle/>
          <a:p>
            <a:pPr algn="ctr"/>
            <a:r>
              <a:rPr lang="en-US" dirty="0"/>
              <a:t>A fast, probabilistic text classifier that uses word frequency patterns, serving as a reliable lightweight benchmark.</a:t>
            </a:r>
          </a:p>
        </p:txBody>
      </p:sp>
      <p:sp>
        <p:nvSpPr>
          <p:cNvPr id="22" name="Rectangle 21">
            <a:extLst>
              <a:ext uri="{FF2B5EF4-FFF2-40B4-BE49-F238E27FC236}">
                <a16:creationId xmlns:a16="http://schemas.microsoft.com/office/drawing/2014/main" id="{A7FF966D-CC40-49E5-810E-DB98E9B7BB87}"/>
              </a:ext>
            </a:extLst>
          </p:cNvPr>
          <p:cNvSpPr/>
          <p:nvPr/>
        </p:nvSpPr>
        <p:spPr>
          <a:xfrm>
            <a:off x="3046653" y="4150327"/>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8D38404-47E2-4620-BC3C-2B1DF42CF0F2}"/>
              </a:ext>
            </a:extLst>
          </p:cNvPr>
          <p:cNvSpPr txBox="1"/>
          <p:nvPr/>
        </p:nvSpPr>
        <p:spPr>
          <a:xfrm>
            <a:off x="6139946" y="4231695"/>
            <a:ext cx="2961319" cy="1754326"/>
          </a:xfrm>
          <a:prstGeom prst="rect">
            <a:avLst/>
          </a:prstGeom>
          <a:noFill/>
        </p:spPr>
        <p:txBody>
          <a:bodyPr wrap="square" rtlCol="0">
            <a:spAutoFit/>
          </a:bodyPr>
          <a:lstStyle/>
          <a:p>
            <a:pPr algn="ctr"/>
            <a:r>
              <a:rPr lang="en-US" dirty="0"/>
              <a:t>A deep neural network that captures long-term dependencies in word sequences, useful for understanding contextual meaning.</a:t>
            </a:r>
          </a:p>
        </p:txBody>
      </p:sp>
      <p:sp>
        <p:nvSpPr>
          <p:cNvPr id="24" name="Rectangle 23">
            <a:extLst>
              <a:ext uri="{FF2B5EF4-FFF2-40B4-BE49-F238E27FC236}">
                <a16:creationId xmlns:a16="http://schemas.microsoft.com/office/drawing/2014/main" id="{F3DFE7E5-AFCE-45E5-A850-A26338686942}"/>
              </a:ext>
            </a:extLst>
          </p:cNvPr>
          <p:cNvSpPr/>
          <p:nvPr/>
        </p:nvSpPr>
        <p:spPr>
          <a:xfrm>
            <a:off x="6139946" y="4150327"/>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6D19647-EFBA-4767-AB58-282A02F49D7B}"/>
              </a:ext>
            </a:extLst>
          </p:cNvPr>
          <p:cNvSpPr/>
          <p:nvPr/>
        </p:nvSpPr>
        <p:spPr>
          <a:xfrm>
            <a:off x="9758836" y="1659118"/>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GRU</a:t>
            </a:r>
          </a:p>
        </p:txBody>
      </p:sp>
      <p:sp>
        <p:nvSpPr>
          <p:cNvPr id="18" name="Arrow: Down 17">
            <a:extLst>
              <a:ext uri="{FF2B5EF4-FFF2-40B4-BE49-F238E27FC236}">
                <a16:creationId xmlns:a16="http://schemas.microsoft.com/office/drawing/2014/main" id="{916D5FEB-C64B-454D-8A40-D2322D0554D9}"/>
              </a:ext>
            </a:extLst>
          </p:cNvPr>
          <p:cNvSpPr/>
          <p:nvPr/>
        </p:nvSpPr>
        <p:spPr>
          <a:xfrm>
            <a:off x="10463913" y="282804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04EF177-F556-4E54-B6E6-D9088F14A45C}"/>
              </a:ext>
            </a:extLst>
          </p:cNvPr>
          <p:cNvSpPr txBox="1"/>
          <p:nvPr/>
        </p:nvSpPr>
        <p:spPr>
          <a:xfrm>
            <a:off x="9230681" y="4329510"/>
            <a:ext cx="2961319" cy="1477328"/>
          </a:xfrm>
          <a:prstGeom prst="rect">
            <a:avLst/>
          </a:prstGeom>
          <a:noFill/>
        </p:spPr>
        <p:txBody>
          <a:bodyPr wrap="square" rtlCol="0">
            <a:spAutoFit/>
          </a:bodyPr>
          <a:lstStyle/>
          <a:p>
            <a:pPr algn="ctr"/>
            <a:r>
              <a:rPr lang="en-US" dirty="0"/>
              <a:t>A simpler alternative to LSTM, faster to train while maintaining good performance on sequence-based text tasks.</a:t>
            </a:r>
          </a:p>
        </p:txBody>
      </p:sp>
      <p:sp>
        <p:nvSpPr>
          <p:cNvPr id="20" name="Rectangle 19">
            <a:extLst>
              <a:ext uri="{FF2B5EF4-FFF2-40B4-BE49-F238E27FC236}">
                <a16:creationId xmlns:a16="http://schemas.microsoft.com/office/drawing/2014/main" id="{AB61E6E3-D31A-43FE-8D6C-F32E8ADEA31A}"/>
              </a:ext>
            </a:extLst>
          </p:cNvPr>
          <p:cNvSpPr/>
          <p:nvPr/>
        </p:nvSpPr>
        <p:spPr>
          <a:xfrm>
            <a:off x="9230681" y="4150327"/>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52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B5AEBDC-3CDA-4841-984A-A739952C5AE1}"/>
              </a:ext>
            </a:extLst>
          </p:cNvPr>
          <p:cNvGraphicFramePr>
            <a:graphicFrameLocks noGrp="1"/>
          </p:cNvGraphicFramePr>
          <p:nvPr>
            <p:ph idx="1"/>
            <p:extLst>
              <p:ext uri="{D42A27DB-BD31-4B8C-83A1-F6EECF244321}">
                <p14:modId xmlns:p14="http://schemas.microsoft.com/office/powerpoint/2010/main" val="1635686666"/>
              </p:ext>
            </p:extLst>
          </p:nvPr>
        </p:nvGraphicFramePr>
        <p:xfrm>
          <a:off x="611347" y="4107730"/>
          <a:ext cx="8596310" cy="2468880"/>
        </p:xfrm>
        <a:graphic>
          <a:graphicData uri="http://schemas.openxmlformats.org/drawingml/2006/table">
            <a:tbl>
              <a:tblPr/>
              <a:tblGrid>
                <a:gridCol w="1719262">
                  <a:extLst>
                    <a:ext uri="{9D8B030D-6E8A-4147-A177-3AD203B41FA5}">
                      <a16:colId xmlns:a16="http://schemas.microsoft.com/office/drawing/2014/main" val="2144958883"/>
                    </a:ext>
                  </a:extLst>
                </a:gridCol>
                <a:gridCol w="1719262">
                  <a:extLst>
                    <a:ext uri="{9D8B030D-6E8A-4147-A177-3AD203B41FA5}">
                      <a16:colId xmlns:a16="http://schemas.microsoft.com/office/drawing/2014/main" val="1813881759"/>
                    </a:ext>
                  </a:extLst>
                </a:gridCol>
                <a:gridCol w="1719262">
                  <a:extLst>
                    <a:ext uri="{9D8B030D-6E8A-4147-A177-3AD203B41FA5}">
                      <a16:colId xmlns:a16="http://schemas.microsoft.com/office/drawing/2014/main" val="2277090665"/>
                    </a:ext>
                  </a:extLst>
                </a:gridCol>
                <a:gridCol w="1719262">
                  <a:extLst>
                    <a:ext uri="{9D8B030D-6E8A-4147-A177-3AD203B41FA5}">
                      <a16:colId xmlns:a16="http://schemas.microsoft.com/office/drawing/2014/main" val="2390459180"/>
                    </a:ext>
                  </a:extLst>
                </a:gridCol>
                <a:gridCol w="1719262">
                  <a:extLst>
                    <a:ext uri="{9D8B030D-6E8A-4147-A177-3AD203B41FA5}">
                      <a16:colId xmlns:a16="http://schemas.microsoft.com/office/drawing/2014/main" val="763631855"/>
                    </a:ext>
                  </a:extLst>
                </a:gridCol>
              </a:tblGrid>
              <a:tr h="0">
                <a:tc>
                  <a:txBody>
                    <a:bodyPr/>
                    <a:lstStyle/>
                    <a:p>
                      <a:r>
                        <a:rPr lang="en-US" b="1"/>
                        <a:t>Model</a:t>
                      </a:r>
                      <a:endParaRPr lang="en-US"/>
                    </a:p>
                  </a:txBody>
                  <a:tcPr anchor="ctr">
                    <a:lnL>
                      <a:noFill/>
                    </a:lnL>
                    <a:lnR>
                      <a:noFill/>
                    </a:lnR>
                    <a:lnT>
                      <a:noFill/>
                    </a:lnT>
                    <a:lnB>
                      <a:noFill/>
                    </a:lnB>
                  </a:tcPr>
                </a:tc>
                <a:tc>
                  <a:txBody>
                    <a:bodyPr/>
                    <a:lstStyle/>
                    <a:p>
                      <a:r>
                        <a:rPr lang="en-US" b="1"/>
                        <a:t>Accuracy</a:t>
                      </a:r>
                      <a:endParaRPr lang="en-US"/>
                    </a:p>
                  </a:txBody>
                  <a:tcPr anchor="ctr">
                    <a:lnL>
                      <a:noFill/>
                    </a:lnL>
                    <a:lnR>
                      <a:noFill/>
                    </a:lnR>
                    <a:lnT>
                      <a:noFill/>
                    </a:lnT>
                    <a:lnB>
                      <a:noFill/>
                    </a:lnB>
                  </a:tcPr>
                </a:tc>
                <a:tc>
                  <a:txBody>
                    <a:bodyPr/>
                    <a:lstStyle/>
                    <a:p>
                      <a:r>
                        <a:rPr lang="en-US" b="1"/>
                        <a:t>Precision</a:t>
                      </a:r>
                      <a:endParaRPr lang="en-US"/>
                    </a:p>
                  </a:txBody>
                  <a:tcPr anchor="ctr">
                    <a:lnL>
                      <a:noFill/>
                    </a:lnL>
                    <a:lnR>
                      <a:noFill/>
                    </a:lnR>
                    <a:lnT>
                      <a:noFill/>
                    </a:lnT>
                    <a:lnB>
                      <a:noFill/>
                    </a:lnB>
                  </a:tcPr>
                </a:tc>
                <a:tc>
                  <a:txBody>
                    <a:bodyPr/>
                    <a:lstStyle/>
                    <a:p>
                      <a:r>
                        <a:rPr lang="en-US" b="1"/>
                        <a:t>Recall</a:t>
                      </a:r>
                      <a:endParaRPr lang="en-US"/>
                    </a:p>
                  </a:txBody>
                  <a:tcPr anchor="ctr">
                    <a:lnL>
                      <a:noFill/>
                    </a:lnL>
                    <a:lnR>
                      <a:noFill/>
                    </a:lnR>
                    <a:lnT>
                      <a:noFill/>
                    </a:lnT>
                    <a:lnB>
                      <a:noFill/>
                    </a:lnB>
                  </a:tcPr>
                </a:tc>
                <a:tc>
                  <a:txBody>
                    <a:bodyPr/>
                    <a:lstStyle/>
                    <a:p>
                      <a:r>
                        <a:rPr lang="en-US" b="1" dirty="0"/>
                        <a:t>F1-Score</a:t>
                      </a:r>
                      <a:endParaRPr lang="en-US" dirty="0"/>
                    </a:p>
                  </a:txBody>
                  <a:tcPr anchor="ctr">
                    <a:lnL>
                      <a:noFill/>
                    </a:lnL>
                    <a:lnR>
                      <a:noFill/>
                    </a:lnR>
                    <a:lnT>
                      <a:noFill/>
                    </a:lnT>
                    <a:lnB>
                      <a:noFill/>
                    </a:lnB>
                  </a:tcPr>
                </a:tc>
                <a:extLst>
                  <a:ext uri="{0D108BD9-81ED-4DB2-BD59-A6C34878D82A}">
                    <a16:rowId xmlns:a16="http://schemas.microsoft.com/office/drawing/2014/main" val="1208984030"/>
                  </a:ext>
                </a:extLst>
              </a:tr>
              <a:tr h="0">
                <a:tc>
                  <a:txBody>
                    <a:bodyPr/>
                    <a:lstStyle/>
                    <a:p>
                      <a:r>
                        <a:rPr lang="en-US"/>
                        <a:t>Logistic Regression</a:t>
                      </a:r>
                    </a:p>
                  </a:txBody>
                  <a:tcPr anchor="ctr">
                    <a:lnL>
                      <a:noFill/>
                    </a:lnL>
                    <a:lnR>
                      <a:noFill/>
                    </a:lnR>
                    <a:lnT>
                      <a:noFill/>
                    </a:lnT>
                    <a:lnB>
                      <a:noFill/>
                    </a:lnB>
                  </a:tcPr>
                </a:tc>
                <a:tc>
                  <a:txBody>
                    <a:bodyPr/>
                    <a:lstStyle/>
                    <a:p>
                      <a:r>
                        <a:rPr lang="en-US" b="1" dirty="0"/>
                        <a:t>0.2478</a:t>
                      </a:r>
                      <a:endParaRPr lang="en-US" dirty="0"/>
                    </a:p>
                  </a:txBody>
                  <a:tcPr anchor="ctr">
                    <a:lnL>
                      <a:noFill/>
                    </a:lnL>
                    <a:lnR>
                      <a:noFill/>
                    </a:lnR>
                    <a:lnT>
                      <a:noFill/>
                    </a:lnT>
                    <a:lnB>
                      <a:noFill/>
                    </a:lnB>
                  </a:tcPr>
                </a:tc>
                <a:tc>
                  <a:txBody>
                    <a:bodyPr/>
                    <a:lstStyle/>
                    <a:p>
                      <a:r>
                        <a:rPr lang="en-US" b="1"/>
                        <a:t>0.2535</a:t>
                      </a:r>
                      <a:endParaRPr lang="en-US"/>
                    </a:p>
                  </a:txBody>
                  <a:tcPr anchor="ctr">
                    <a:lnL>
                      <a:noFill/>
                    </a:lnL>
                    <a:lnR>
                      <a:noFill/>
                    </a:lnR>
                    <a:lnT>
                      <a:noFill/>
                    </a:lnT>
                    <a:lnB>
                      <a:noFill/>
                    </a:lnB>
                  </a:tcPr>
                </a:tc>
                <a:tc>
                  <a:txBody>
                    <a:bodyPr/>
                    <a:lstStyle/>
                    <a:p>
                      <a:r>
                        <a:rPr lang="en-US" b="1"/>
                        <a:t>0.2478</a:t>
                      </a:r>
                      <a:endParaRPr lang="en-US"/>
                    </a:p>
                  </a:txBody>
                  <a:tcPr anchor="ctr">
                    <a:lnL>
                      <a:noFill/>
                    </a:lnL>
                    <a:lnR>
                      <a:noFill/>
                    </a:lnR>
                    <a:lnT>
                      <a:noFill/>
                    </a:lnT>
                    <a:lnB>
                      <a:noFill/>
                    </a:lnB>
                  </a:tcPr>
                </a:tc>
                <a:tc>
                  <a:txBody>
                    <a:bodyPr/>
                    <a:lstStyle/>
                    <a:p>
                      <a:r>
                        <a:rPr lang="en-US" b="1" dirty="0"/>
                        <a:t>0.2389</a:t>
                      </a:r>
                      <a:endParaRPr lang="en-US" dirty="0"/>
                    </a:p>
                  </a:txBody>
                  <a:tcPr anchor="ctr">
                    <a:lnL>
                      <a:noFill/>
                    </a:lnL>
                    <a:lnR>
                      <a:noFill/>
                    </a:lnR>
                    <a:lnT>
                      <a:noFill/>
                    </a:lnT>
                    <a:lnB>
                      <a:noFill/>
                    </a:lnB>
                  </a:tcPr>
                </a:tc>
                <a:extLst>
                  <a:ext uri="{0D108BD9-81ED-4DB2-BD59-A6C34878D82A}">
                    <a16:rowId xmlns:a16="http://schemas.microsoft.com/office/drawing/2014/main" val="2857027099"/>
                  </a:ext>
                </a:extLst>
              </a:tr>
              <a:tr h="0">
                <a:tc>
                  <a:txBody>
                    <a:bodyPr/>
                    <a:lstStyle/>
                    <a:p>
                      <a:r>
                        <a:rPr lang="en-US"/>
                        <a:t>Naive Bayes</a:t>
                      </a:r>
                    </a:p>
                  </a:txBody>
                  <a:tcPr anchor="ctr">
                    <a:lnL>
                      <a:noFill/>
                    </a:lnL>
                    <a:lnR>
                      <a:noFill/>
                    </a:lnR>
                    <a:lnT>
                      <a:noFill/>
                    </a:lnT>
                    <a:lnB>
                      <a:noFill/>
                    </a:lnB>
                  </a:tcPr>
                </a:tc>
                <a:tc>
                  <a:txBody>
                    <a:bodyPr/>
                    <a:lstStyle/>
                    <a:p>
                      <a:r>
                        <a:rPr lang="en-US"/>
                        <a:t>0.2396</a:t>
                      </a:r>
                    </a:p>
                  </a:txBody>
                  <a:tcPr anchor="ctr">
                    <a:lnL>
                      <a:noFill/>
                    </a:lnL>
                    <a:lnR>
                      <a:noFill/>
                    </a:lnR>
                    <a:lnT>
                      <a:noFill/>
                    </a:lnT>
                    <a:lnB>
                      <a:noFill/>
                    </a:lnB>
                  </a:tcPr>
                </a:tc>
                <a:tc>
                  <a:txBody>
                    <a:bodyPr/>
                    <a:lstStyle/>
                    <a:p>
                      <a:r>
                        <a:rPr lang="en-US"/>
                        <a:t>0.2531</a:t>
                      </a:r>
                    </a:p>
                  </a:txBody>
                  <a:tcPr anchor="ctr">
                    <a:lnL>
                      <a:noFill/>
                    </a:lnL>
                    <a:lnR>
                      <a:noFill/>
                    </a:lnR>
                    <a:lnT>
                      <a:noFill/>
                    </a:lnT>
                    <a:lnB>
                      <a:noFill/>
                    </a:lnB>
                  </a:tcPr>
                </a:tc>
                <a:tc>
                  <a:txBody>
                    <a:bodyPr/>
                    <a:lstStyle/>
                    <a:p>
                      <a:r>
                        <a:rPr lang="en-US"/>
                        <a:t>0.2396</a:t>
                      </a:r>
                    </a:p>
                  </a:txBody>
                  <a:tcPr anchor="ctr">
                    <a:lnL>
                      <a:noFill/>
                    </a:lnL>
                    <a:lnR>
                      <a:noFill/>
                    </a:lnR>
                    <a:lnT>
                      <a:noFill/>
                    </a:lnT>
                    <a:lnB>
                      <a:noFill/>
                    </a:lnB>
                  </a:tcPr>
                </a:tc>
                <a:tc>
                  <a:txBody>
                    <a:bodyPr/>
                    <a:lstStyle/>
                    <a:p>
                      <a:r>
                        <a:rPr lang="en-US"/>
                        <a:t>0.2184</a:t>
                      </a:r>
                    </a:p>
                  </a:txBody>
                  <a:tcPr anchor="ctr">
                    <a:lnL>
                      <a:noFill/>
                    </a:lnL>
                    <a:lnR>
                      <a:noFill/>
                    </a:lnR>
                    <a:lnT>
                      <a:noFill/>
                    </a:lnT>
                    <a:lnB>
                      <a:noFill/>
                    </a:lnB>
                  </a:tcPr>
                </a:tc>
                <a:extLst>
                  <a:ext uri="{0D108BD9-81ED-4DB2-BD59-A6C34878D82A}">
                    <a16:rowId xmlns:a16="http://schemas.microsoft.com/office/drawing/2014/main" val="3387553124"/>
                  </a:ext>
                </a:extLst>
              </a:tr>
              <a:tr h="0">
                <a:tc>
                  <a:txBody>
                    <a:bodyPr/>
                    <a:lstStyle/>
                    <a:p>
                      <a:r>
                        <a:rPr lang="en-US"/>
                        <a:t>Linear SVM</a:t>
                      </a:r>
                    </a:p>
                  </a:txBody>
                  <a:tcPr anchor="ctr">
                    <a:lnL>
                      <a:noFill/>
                    </a:lnL>
                    <a:lnR>
                      <a:noFill/>
                    </a:lnR>
                    <a:lnT>
                      <a:noFill/>
                    </a:lnT>
                    <a:lnB>
                      <a:noFill/>
                    </a:lnB>
                  </a:tcPr>
                </a:tc>
                <a:tc>
                  <a:txBody>
                    <a:bodyPr/>
                    <a:lstStyle/>
                    <a:p>
                      <a:r>
                        <a:rPr lang="en-US"/>
                        <a:t>0.2378</a:t>
                      </a:r>
                    </a:p>
                  </a:txBody>
                  <a:tcPr anchor="ctr">
                    <a:lnL>
                      <a:noFill/>
                    </a:lnL>
                    <a:lnR>
                      <a:noFill/>
                    </a:lnR>
                    <a:lnT>
                      <a:noFill/>
                    </a:lnT>
                    <a:lnB>
                      <a:noFill/>
                    </a:lnB>
                  </a:tcPr>
                </a:tc>
                <a:tc>
                  <a:txBody>
                    <a:bodyPr/>
                    <a:lstStyle/>
                    <a:p>
                      <a:r>
                        <a:rPr lang="en-US"/>
                        <a:t>0.2365</a:t>
                      </a:r>
                    </a:p>
                  </a:txBody>
                  <a:tcPr anchor="ctr">
                    <a:lnL>
                      <a:noFill/>
                    </a:lnL>
                    <a:lnR>
                      <a:noFill/>
                    </a:lnR>
                    <a:lnT>
                      <a:noFill/>
                    </a:lnT>
                    <a:lnB>
                      <a:noFill/>
                    </a:lnB>
                  </a:tcPr>
                </a:tc>
                <a:tc>
                  <a:txBody>
                    <a:bodyPr/>
                    <a:lstStyle/>
                    <a:p>
                      <a:r>
                        <a:rPr lang="en-US"/>
                        <a:t>0.2378</a:t>
                      </a:r>
                    </a:p>
                  </a:txBody>
                  <a:tcPr anchor="ctr">
                    <a:lnL>
                      <a:noFill/>
                    </a:lnL>
                    <a:lnR>
                      <a:noFill/>
                    </a:lnR>
                    <a:lnT>
                      <a:noFill/>
                    </a:lnT>
                    <a:lnB>
                      <a:noFill/>
                    </a:lnB>
                  </a:tcPr>
                </a:tc>
                <a:tc>
                  <a:txBody>
                    <a:bodyPr/>
                    <a:lstStyle/>
                    <a:p>
                      <a:r>
                        <a:rPr lang="en-US"/>
                        <a:t>0.2367</a:t>
                      </a:r>
                    </a:p>
                  </a:txBody>
                  <a:tcPr anchor="ctr">
                    <a:lnL>
                      <a:noFill/>
                    </a:lnL>
                    <a:lnR>
                      <a:noFill/>
                    </a:lnR>
                    <a:lnT>
                      <a:noFill/>
                    </a:lnT>
                    <a:lnB>
                      <a:noFill/>
                    </a:lnB>
                  </a:tcPr>
                </a:tc>
                <a:extLst>
                  <a:ext uri="{0D108BD9-81ED-4DB2-BD59-A6C34878D82A}">
                    <a16:rowId xmlns:a16="http://schemas.microsoft.com/office/drawing/2014/main" val="3521519051"/>
                  </a:ext>
                </a:extLst>
              </a:tr>
              <a:tr h="0">
                <a:tc>
                  <a:txBody>
                    <a:bodyPr/>
                    <a:lstStyle/>
                    <a:p>
                      <a:r>
                        <a:rPr lang="en-US"/>
                        <a:t>LSTM</a:t>
                      </a:r>
                    </a:p>
                  </a:txBody>
                  <a:tcPr anchor="ctr">
                    <a:lnL>
                      <a:noFill/>
                    </a:lnL>
                    <a:lnR>
                      <a:noFill/>
                    </a:lnR>
                    <a:lnT>
                      <a:noFill/>
                    </a:lnT>
                    <a:lnB>
                      <a:noFill/>
                    </a:lnB>
                  </a:tcPr>
                </a:tc>
                <a:tc>
                  <a:txBody>
                    <a:bodyPr/>
                    <a:lstStyle/>
                    <a:p>
                      <a:r>
                        <a:rPr lang="en-US"/>
                        <a:t>0.1957</a:t>
                      </a:r>
                    </a:p>
                  </a:txBody>
                  <a:tcPr anchor="ctr">
                    <a:lnL>
                      <a:noFill/>
                    </a:lnL>
                    <a:lnR>
                      <a:noFill/>
                    </a:lnR>
                    <a:lnT>
                      <a:noFill/>
                    </a:lnT>
                    <a:lnB>
                      <a:noFill/>
                    </a:lnB>
                  </a:tcPr>
                </a:tc>
                <a:tc>
                  <a:txBody>
                    <a:bodyPr/>
                    <a:lstStyle/>
                    <a:p>
                      <a:r>
                        <a:rPr lang="en-US"/>
                        <a:t>0.0385</a:t>
                      </a:r>
                    </a:p>
                  </a:txBody>
                  <a:tcPr anchor="ctr">
                    <a:lnL>
                      <a:noFill/>
                    </a:lnL>
                    <a:lnR>
                      <a:noFill/>
                    </a:lnR>
                    <a:lnT>
                      <a:noFill/>
                    </a:lnT>
                    <a:lnB>
                      <a:noFill/>
                    </a:lnB>
                  </a:tcPr>
                </a:tc>
                <a:tc>
                  <a:txBody>
                    <a:bodyPr/>
                    <a:lstStyle/>
                    <a:p>
                      <a:r>
                        <a:rPr lang="en-US"/>
                        <a:t>0.1957</a:t>
                      </a:r>
                    </a:p>
                  </a:txBody>
                  <a:tcPr anchor="ctr">
                    <a:lnL>
                      <a:noFill/>
                    </a:lnL>
                    <a:lnR>
                      <a:noFill/>
                    </a:lnR>
                    <a:lnT>
                      <a:noFill/>
                    </a:lnT>
                    <a:lnB>
                      <a:noFill/>
                    </a:lnB>
                  </a:tcPr>
                </a:tc>
                <a:tc>
                  <a:txBody>
                    <a:bodyPr/>
                    <a:lstStyle/>
                    <a:p>
                      <a:r>
                        <a:rPr lang="en-US"/>
                        <a:t>0.0643</a:t>
                      </a:r>
                    </a:p>
                  </a:txBody>
                  <a:tcPr anchor="ctr">
                    <a:lnL>
                      <a:noFill/>
                    </a:lnL>
                    <a:lnR>
                      <a:noFill/>
                    </a:lnR>
                    <a:lnT>
                      <a:noFill/>
                    </a:lnT>
                    <a:lnB>
                      <a:noFill/>
                    </a:lnB>
                  </a:tcPr>
                </a:tc>
                <a:extLst>
                  <a:ext uri="{0D108BD9-81ED-4DB2-BD59-A6C34878D82A}">
                    <a16:rowId xmlns:a16="http://schemas.microsoft.com/office/drawing/2014/main" val="1813746849"/>
                  </a:ext>
                </a:extLst>
              </a:tr>
              <a:tr h="0">
                <a:tc>
                  <a:txBody>
                    <a:bodyPr/>
                    <a:lstStyle/>
                    <a:p>
                      <a:r>
                        <a:rPr lang="en-US"/>
                        <a:t>GRU</a:t>
                      </a:r>
                    </a:p>
                  </a:txBody>
                  <a:tcPr anchor="ctr">
                    <a:lnL>
                      <a:noFill/>
                    </a:lnL>
                    <a:lnR>
                      <a:noFill/>
                    </a:lnR>
                    <a:lnT>
                      <a:noFill/>
                    </a:lnT>
                    <a:lnB>
                      <a:noFill/>
                    </a:lnB>
                  </a:tcPr>
                </a:tc>
                <a:tc>
                  <a:txBody>
                    <a:bodyPr/>
                    <a:lstStyle/>
                    <a:p>
                      <a:r>
                        <a:rPr lang="en-US"/>
                        <a:t>0.2049</a:t>
                      </a:r>
                    </a:p>
                  </a:txBody>
                  <a:tcPr anchor="ctr">
                    <a:lnL>
                      <a:noFill/>
                    </a:lnL>
                    <a:lnR>
                      <a:noFill/>
                    </a:lnR>
                    <a:lnT>
                      <a:noFill/>
                    </a:lnT>
                    <a:lnB>
                      <a:noFill/>
                    </a:lnB>
                  </a:tcPr>
                </a:tc>
                <a:tc>
                  <a:txBody>
                    <a:bodyPr/>
                    <a:lstStyle/>
                    <a:p>
                      <a:r>
                        <a:rPr lang="en-US" dirty="0"/>
                        <a:t>0.0420</a:t>
                      </a:r>
                    </a:p>
                  </a:txBody>
                  <a:tcPr anchor="ctr">
                    <a:lnL>
                      <a:noFill/>
                    </a:lnL>
                    <a:lnR>
                      <a:noFill/>
                    </a:lnR>
                    <a:lnT>
                      <a:noFill/>
                    </a:lnT>
                    <a:lnB>
                      <a:noFill/>
                    </a:lnB>
                  </a:tcPr>
                </a:tc>
                <a:tc>
                  <a:txBody>
                    <a:bodyPr/>
                    <a:lstStyle/>
                    <a:p>
                      <a:r>
                        <a:rPr lang="en-US"/>
                        <a:t>0.2049</a:t>
                      </a:r>
                    </a:p>
                  </a:txBody>
                  <a:tcPr anchor="ctr">
                    <a:lnL>
                      <a:noFill/>
                    </a:lnL>
                    <a:lnR>
                      <a:noFill/>
                    </a:lnR>
                    <a:lnT>
                      <a:noFill/>
                    </a:lnT>
                    <a:lnB>
                      <a:noFill/>
                    </a:lnB>
                  </a:tcPr>
                </a:tc>
                <a:tc>
                  <a:txBody>
                    <a:bodyPr/>
                    <a:lstStyle/>
                    <a:p>
                      <a:r>
                        <a:rPr lang="en-US" dirty="0"/>
                        <a:t>0.0697</a:t>
                      </a:r>
                    </a:p>
                  </a:txBody>
                  <a:tcPr anchor="ctr">
                    <a:lnL>
                      <a:noFill/>
                    </a:lnL>
                    <a:lnR>
                      <a:noFill/>
                    </a:lnR>
                    <a:lnT>
                      <a:noFill/>
                    </a:lnT>
                    <a:lnB>
                      <a:noFill/>
                    </a:lnB>
                  </a:tcPr>
                </a:tc>
                <a:extLst>
                  <a:ext uri="{0D108BD9-81ED-4DB2-BD59-A6C34878D82A}">
                    <a16:rowId xmlns:a16="http://schemas.microsoft.com/office/drawing/2014/main" val="2096432786"/>
                  </a:ext>
                </a:extLst>
              </a:tr>
            </a:tbl>
          </a:graphicData>
        </a:graphic>
      </p:graphicFrame>
      <p:sp>
        <p:nvSpPr>
          <p:cNvPr id="7" name="TextBox 6">
            <a:extLst>
              <a:ext uri="{FF2B5EF4-FFF2-40B4-BE49-F238E27FC236}">
                <a16:creationId xmlns:a16="http://schemas.microsoft.com/office/drawing/2014/main" id="{BAC1343B-9516-46A4-926D-24AB7DB4002B}"/>
              </a:ext>
            </a:extLst>
          </p:cNvPr>
          <p:cNvSpPr txBox="1"/>
          <p:nvPr/>
        </p:nvSpPr>
        <p:spPr>
          <a:xfrm>
            <a:off x="348792" y="3711134"/>
            <a:ext cx="3799002" cy="369332"/>
          </a:xfrm>
          <a:prstGeom prst="rect">
            <a:avLst/>
          </a:prstGeom>
          <a:noFill/>
        </p:spPr>
        <p:txBody>
          <a:bodyPr wrap="square" rtlCol="0">
            <a:spAutoFit/>
          </a:bodyPr>
          <a:lstStyle/>
          <a:p>
            <a:r>
              <a:rPr lang="en-US" b="1" dirty="0"/>
              <a:t>More Experimentation Results:</a:t>
            </a:r>
          </a:p>
        </p:txBody>
      </p:sp>
      <p:sp>
        <p:nvSpPr>
          <p:cNvPr id="8" name="TextBox 7">
            <a:extLst>
              <a:ext uri="{FF2B5EF4-FFF2-40B4-BE49-F238E27FC236}">
                <a16:creationId xmlns:a16="http://schemas.microsoft.com/office/drawing/2014/main" id="{26D48C04-9F96-4BED-BF0D-486456D7AE79}"/>
              </a:ext>
            </a:extLst>
          </p:cNvPr>
          <p:cNvSpPr txBox="1"/>
          <p:nvPr/>
        </p:nvSpPr>
        <p:spPr>
          <a:xfrm>
            <a:off x="348792" y="96724"/>
            <a:ext cx="3799002" cy="369332"/>
          </a:xfrm>
          <a:prstGeom prst="rect">
            <a:avLst/>
          </a:prstGeom>
          <a:noFill/>
        </p:spPr>
        <p:txBody>
          <a:bodyPr wrap="square" rtlCol="0">
            <a:spAutoFit/>
          </a:bodyPr>
          <a:lstStyle/>
          <a:p>
            <a:r>
              <a:rPr lang="en-US" b="1" dirty="0"/>
              <a:t>Experimentation Results:</a:t>
            </a:r>
          </a:p>
        </p:txBody>
      </p:sp>
      <p:graphicFrame>
        <p:nvGraphicFramePr>
          <p:cNvPr id="9" name="Table 8">
            <a:extLst>
              <a:ext uri="{FF2B5EF4-FFF2-40B4-BE49-F238E27FC236}">
                <a16:creationId xmlns:a16="http://schemas.microsoft.com/office/drawing/2014/main" id="{5A0B61F2-B469-4C42-B28F-17B3241206BF}"/>
              </a:ext>
            </a:extLst>
          </p:cNvPr>
          <p:cNvGraphicFramePr>
            <a:graphicFrameLocks noGrp="1"/>
          </p:cNvGraphicFramePr>
          <p:nvPr>
            <p:extLst>
              <p:ext uri="{D42A27DB-BD31-4B8C-83A1-F6EECF244321}">
                <p14:modId xmlns:p14="http://schemas.microsoft.com/office/powerpoint/2010/main" val="2038534688"/>
              </p:ext>
            </p:extLst>
          </p:nvPr>
        </p:nvGraphicFramePr>
        <p:xfrm>
          <a:off x="611347" y="479625"/>
          <a:ext cx="9437628" cy="3204240"/>
        </p:xfrm>
        <a:graphic>
          <a:graphicData uri="http://schemas.openxmlformats.org/drawingml/2006/table">
            <a:tbl>
              <a:tblPr/>
              <a:tblGrid>
                <a:gridCol w="1572938">
                  <a:extLst>
                    <a:ext uri="{9D8B030D-6E8A-4147-A177-3AD203B41FA5}">
                      <a16:colId xmlns:a16="http://schemas.microsoft.com/office/drawing/2014/main" val="2535399793"/>
                    </a:ext>
                  </a:extLst>
                </a:gridCol>
                <a:gridCol w="1572938">
                  <a:extLst>
                    <a:ext uri="{9D8B030D-6E8A-4147-A177-3AD203B41FA5}">
                      <a16:colId xmlns:a16="http://schemas.microsoft.com/office/drawing/2014/main" val="429417141"/>
                    </a:ext>
                  </a:extLst>
                </a:gridCol>
                <a:gridCol w="1572938">
                  <a:extLst>
                    <a:ext uri="{9D8B030D-6E8A-4147-A177-3AD203B41FA5}">
                      <a16:colId xmlns:a16="http://schemas.microsoft.com/office/drawing/2014/main" val="692446876"/>
                    </a:ext>
                  </a:extLst>
                </a:gridCol>
                <a:gridCol w="1572938">
                  <a:extLst>
                    <a:ext uri="{9D8B030D-6E8A-4147-A177-3AD203B41FA5}">
                      <a16:colId xmlns:a16="http://schemas.microsoft.com/office/drawing/2014/main" val="1916046425"/>
                    </a:ext>
                  </a:extLst>
                </a:gridCol>
                <a:gridCol w="1572938">
                  <a:extLst>
                    <a:ext uri="{9D8B030D-6E8A-4147-A177-3AD203B41FA5}">
                      <a16:colId xmlns:a16="http://schemas.microsoft.com/office/drawing/2014/main" val="2546919646"/>
                    </a:ext>
                  </a:extLst>
                </a:gridCol>
                <a:gridCol w="1572938">
                  <a:extLst>
                    <a:ext uri="{9D8B030D-6E8A-4147-A177-3AD203B41FA5}">
                      <a16:colId xmlns:a16="http://schemas.microsoft.com/office/drawing/2014/main" val="349308438"/>
                    </a:ext>
                  </a:extLst>
                </a:gridCol>
              </a:tblGrid>
              <a:tr h="246480">
                <a:tc>
                  <a:txBody>
                    <a:bodyPr/>
                    <a:lstStyle/>
                    <a:p>
                      <a:r>
                        <a:rPr lang="en-US" sz="800" b="1"/>
                        <a:t>Model</a:t>
                      </a:r>
                      <a:endParaRPr lang="en-US" sz="800"/>
                    </a:p>
                  </a:txBody>
                  <a:tcPr marL="42653" marR="42653" marT="21327" marB="21327" anchor="ctr">
                    <a:lnL>
                      <a:noFill/>
                    </a:lnL>
                    <a:lnR>
                      <a:noFill/>
                    </a:lnR>
                    <a:lnT>
                      <a:noFill/>
                    </a:lnT>
                    <a:lnB>
                      <a:noFill/>
                    </a:lnB>
                  </a:tcPr>
                </a:tc>
                <a:tc>
                  <a:txBody>
                    <a:bodyPr/>
                    <a:lstStyle/>
                    <a:p>
                      <a:r>
                        <a:rPr lang="en-US" sz="800" b="1"/>
                        <a:t>Preprocessing</a:t>
                      </a:r>
                      <a:endParaRPr lang="en-US" sz="800"/>
                    </a:p>
                  </a:txBody>
                  <a:tcPr marL="42653" marR="42653" marT="21327" marB="21327" anchor="ctr">
                    <a:lnL>
                      <a:noFill/>
                    </a:lnL>
                    <a:lnR>
                      <a:noFill/>
                    </a:lnR>
                    <a:lnT>
                      <a:noFill/>
                    </a:lnT>
                    <a:lnB>
                      <a:noFill/>
                    </a:lnB>
                  </a:tcPr>
                </a:tc>
                <a:tc>
                  <a:txBody>
                    <a:bodyPr/>
                    <a:lstStyle/>
                    <a:p>
                      <a:r>
                        <a:rPr lang="en-US" sz="800" b="1"/>
                        <a:t>Vectorizer</a:t>
                      </a:r>
                      <a:endParaRPr lang="en-US" sz="800"/>
                    </a:p>
                  </a:txBody>
                  <a:tcPr marL="42653" marR="42653" marT="21327" marB="21327" anchor="ctr">
                    <a:lnL>
                      <a:noFill/>
                    </a:lnL>
                    <a:lnR>
                      <a:noFill/>
                    </a:lnR>
                    <a:lnT>
                      <a:noFill/>
                    </a:lnT>
                    <a:lnB>
                      <a:noFill/>
                    </a:lnB>
                  </a:tcPr>
                </a:tc>
                <a:tc>
                  <a:txBody>
                    <a:bodyPr/>
                    <a:lstStyle/>
                    <a:p>
                      <a:r>
                        <a:rPr lang="en-US" sz="800" b="1"/>
                        <a:t>Train Accuracy</a:t>
                      </a:r>
                      <a:endParaRPr lang="en-US" sz="800"/>
                    </a:p>
                  </a:txBody>
                  <a:tcPr marL="42653" marR="42653" marT="21327" marB="21327" anchor="ctr">
                    <a:lnL>
                      <a:noFill/>
                    </a:lnL>
                    <a:lnR>
                      <a:noFill/>
                    </a:lnR>
                    <a:lnT>
                      <a:noFill/>
                    </a:lnT>
                    <a:lnB>
                      <a:noFill/>
                    </a:lnB>
                  </a:tcPr>
                </a:tc>
                <a:tc>
                  <a:txBody>
                    <a:bodyPr/>
                    <a:lstStyle/>
                    <a:p>
                      <a:r>
                        <a:rPr lang="en-US" sz="800" b="1" dirty="0"/>
                        <a:t>Validation Accuracy</a:t>
                      </a:r>
                      <a:endParaRPr lang="en-US" sz="800" dirty="0"/>
                    </a:p>
                  </a:txBody>
                  <a:tcPr marL="42653" marR="42653" marT="21327" marB="21327" anchor="ctr">
                    <a:lnL>
                      <a:noFill/>
                    </a:lnL>
                    <a:lnR>
                      <a:noFill/>
                    </a:lnR>
                    <a:lnT>
                      <a:noFill/>
                    </a:lnT>
                    <a:lnB>
                      <a:noFill/>
                    </a:lnB>
                  </a:tcPr>
                </a:tc>
                <a:tc>
                  <a:txBody>
                    <a:bodyPr/>
                    <a:lstStyle/>
                    <a:p>
                      <a:r>
                        <a:rPr lang="en-US" sz="800" b="1"/>
                        <a:t>F1-Macro</a:t>
                      </a:r>
                      <a:endParaRPr lang="en-US" sz="800"/>
                    </a:p>
                  </a:txBody>
                  <a:tcPr marL="42653" marR="42653" marT="21327" marB="21327" anchor="ctr">
                    <a:lnL>
                      <a:noFill/>
                    </a:lnL>
                    <a:lnR>
                      <a:noFill/>
                    </a:lnR>
                    <a:lnT>
                      <a:noFill/>
                    </a:lnT>
                    <a:lnB>
                      <a:noFill/>
                    </a:lnB>
                  </a:tcPr>
                </a:tc>
                <a:extLst>
                  <a:ext uri="{0D108BD9-81ED-4DB2-BD59-A6C34878D82A}">
                    <a16:rowId xmlns:a16="http://schemas.microsoft.com/office/drawing/2014/main" val="2593797553"/>
                  </a:ext>
                </a:extLst>
              </a:tr>
              <a:tr h="246480">
                <a:tc>
                  <a:txBody>
                    <a:bodyPr/>
                    <a:lstStyle/>
                    <a:p>
                      <a:r>
                        <a:rPr lang="en-US" sz="800" b="1"/>
                        <a:t>Gradient Boosting</a:t>
                      </a:r>
                      <a:endParaRPr lang="en-US" sz="800"/>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0.5527</a:t>
                      </a:r>
                    </a:p>
                  </a:txBody>
                  <a:tcPr marL="42653" marR="42653" marT="21327" marB="21327" anchor="ctr">
                    <a:lnL>
                      <a:noFill/>
                    </a:lnL>
                    <a:lnR>
                      <a:noFill/>
                    </a:lnR>
                    <a:lnT>
                      <a:noFill/>
                    </a:lnT>
                    <a:lnB>
                      <a:noFill/>
                    </a:lnB>
                  </a:tcPr>
                </a:tc>
                <a:tc>
                  <a:txBody>
                    <a:bodyPr/>
                    <a:lstStyle/>
                    <a:p>
                      <a:r>
                        <a:rPr lang="en-US" sz="800" b="1"/>
                        <a:t>0.3832</a:t>
                      </a:r>
                      <a:endParaRPr lang="en-US" sz="800"/>
                    </a:p>
                  </a:txBody>
                  <a:tcPr marL="42653" marR="42653" marT="21327" marB="21327" anchor="ctr">
                    <a:lnL>
                      <a:noFill/>
                    </a:lnL>
                    <a:lnR>
                      <a:noFill/>
                    </a:lnR>
                    <a:lnT>
                      <a:noFill/>
                    </a:lnT>
                    <a:lnB>
                      <a:noFill/>
                    </a:lnB>
                  </a:tcPr>
                </a:tc>
                <a:tc>
                  <a:txBody>
                    <a:bodyPr/>
                    <a:lstStyle/>
                    <a:p>
                      <a:r>
                        <a:rPr lang="en-US" sz="800"/>
                        <a:t>0.3313</a:t>
                      </a:r>
                    </a:p>
                  </a:txBody>
                  <a:tcPr marL="42653" marR="42653" marT="21327" marB="21327" anchor="ctr">
                    <a:lnL>
                      <a:noFill/>
                    </a:lnL>
                    <a:lnR>
                      <a:noFill/>
                    </a:lnR>
                    <a:lnT>
                      <a:noFill/>
                    </a:lnT>
                    <a:lnB>
                      <a:noFill/>
                    </a:lnB>
                  </a:tcPr>
                </a:tc>
                <a:extLst>
                  <a:ext uri="{0D108BD9-81ED-4DB2-BD59-A6C34878D82A}">
                    <a16:rowId xmlns:a16="http://schemas.microsoft.com/office/drawing/2014/main" val="2990153888"/>
                  </a:ext>
                </a:extLst>
              </a:tr>
              <a:tr h="246480">
                <a:tc>
                  <a:txBody>
                    <a:bodyPr/>
                    <a:lstStyle/>
                    <a:p>
                      <a:r>
                        <a:rPr lang="en-US" sz="800"/>
                        <a:t>Gradient Boosting</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(Large)</a:t>
                      </a:r>
                    </a:p>
                  </a:txBody>
                  <a:tcPr marL="42653" marR="42653" marT="21327" marB="21327" anchor="ctr">
                    <a:lnL>
                      <a:noFill/>
                    </a:lnL>
                    <a:lnR>
                      <a:noFill/>
                    </a:lnR>
                    <a:lnT>
                      <a:noFill/>
                    </a:lnT>
                    <a:lnB>
                      <a:noFill/>
                    </a:lnB>
                  </a:tcPr>
                </a:tc>
                <a:tc>
                  <a:txBody>
                    <a:bodyPr/>
                    <a:lstStyle/>
                    <a:p>
                      <a:r>
                        <a:rPr lang="en-US" sz="800"/>
                        <a:t>0.5534</a:t>
                      </a:r>
                    </a:p>
                  </a:txBody>
                  <a:tcPr marL="42653" marR="42653" marT="21327" marB="21327" anchor="ctr">
                    <a:lnL>
                      <a:noFill/>
                    </a:lnL>
                    <a:lnR>
                      <a:noFill/>
                    </a:lnR>
                    <a:lnT>
                      <a:noFill/>
                    </a:lnT>
                    <a:lnB>
                      <a:noFill/>
                    </a:lnB>
                  </a:tcPr>
                </a:tc>
                <a:tc>
                  <a:txBody>
                    <a:bodyPr/>
                    <a:lstStyle/>
                    <a:p>
                      <a:r>
                        <a:rPr lang="en-US" sz="800"/>
                        <a:t>0.3816</a:t>
                      </a:r>
                    </a:p>
                  </a:txBody>
                  <a:tcPr marL="42653" marR="42653" marT="21327" marB="21327" anchor="ctr">
                    <a:lnL>
                      <a:noFill/>
                    </a:lnL>
                    <a:lnR>
                      <a:noFill/>
                    </a:lnR>
                    <a:lnT>
                      <a:noFill/>
                    </a:lnT>
                    <a:lnB>
                      <a:noFill/>
                    </a:lnB>
                  </a:tcPr>
                </a:tc>
                <a:tc>
                  <a:txBody>
                    <a:bodyPr/>
                    <a:lstStyle/>
                    <a:p>
                      <a:r>
                        <a:rPr lang="en-US" sz="800"/>
                        <a:t>0.3295</a:t>
                      </a:r>
                    </a:p>
                  </a:txBody>
                  <a:tcPr marL="42653" marR="42653" marT="21327" marB="21327" anchor="ctr">
                    <a:lnL>
                      <a:noFill/>
                    </a:lnL>
                    <a:lnR>
                      <a:noFill/>
                    </a:lnR>
                    <a:lnT>
                      <a:noFill/>
                    </a:lnT>
                    <a:lnB>
                      <a:noFill/>
                    </a:lnB>
                  </a:tcPr>
                </a:tc>
                <a:extLst>
                  <a:ext uri="{0D108BD9-81ED-4DB2-BD59-A6C34878D82A}">
                    <a16:rowId xmlns:a16="http://schemas.microsoft.com/office/drawing/2014/main" val="1473216318"/>
                  </a:ext>
                </a:extLst>
              </a:tr>
              <a:tr h="246480">
                <a:tc>
                  <a:txBody>
                    <a:bodyPr/>
                    <a:lstStyle/>
                    <a:p>
                      <a:r>
                        <a:rPr lang="en-US" sz="800"/>
                        <a:t>Gradient Boosting</a:t>
                      </a:r>
                    </a:p>
                  </a:txBody>
                  <a:tcPr marL="42653" marR="42653" marT="21327" marB="21327" anchor="ctr">
                    <a:lnL>
                      <a:noFill/>
                    </a:lnL>
                    <a:lnR>
                      <a:noFill/>
                    </a:lnR>
                    <a:lnT>
                      <a:noFill/>
                    </a:lnT>
                    <a:lnB>
                      <a:noFill/>
                    </a:lnB>
                  </a:tcPr>
                </a:tc>
                <a:tc>
                  <a:txBody>
                    <a:bodyPr/>
                    <a:lstStyle/>
                    <a:p>
                      <a:r>
                        <a:rPr lang="en-US" sz="800"/>
                        <a:t>Stemming</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0.5342</a:t>
                      </a:r>
                    </a:p>
                  </a:txBody>
                  <a:tcPr marL="42653" marR="42653" marT="21327" marB="21327" anchor="ctr">
                    <a:lnL>
                      <a:noFill/>
                    </a:lnL>
                    <a:lnR>
                      <a:noFill/>
                    </a:lnR>
                    <a:lnT>
                      <a:noFill/>
                    </a:lnT>
                    <a:lnB>
                      <a:noFill/>
                    </a:lnB>
                  </a:tcPr>
                </a:tc>
                <a:tc>
                  <a:txBody>
                    <a:bodyPr/>
                    <a:lstStyle/>
                    <a:p>
                      <a:r>
                        <a:rPr lang="en-US" sz="800"/>
                        <a:t>0.3808</a:t>
                      </a:r>
                    </a:p>
                  </a:txBody>
                  <a:tcPr marL="42653" marR="42653" marT="21327" marB="21327" anchor="ctr">
                    <a:lnL>
                      <a:noFill/>
                    </a:lnL>
                    <a:lnR>
                      <a:noFill/>
                    </a:lnR>
                    <a:lnT>
                      <a:noFill/>
                    </a:lnT>
                    <a:lnB>
                      <a:noFill/>
                    </a:lnB>
                  </a:tcPr>
                </a:tc>
                <a:tc>
                  <a:txBody>
                    <a:bodyPr/>
                    <a:lstStyle/>
                    <a:p>
                      <a:r>
                        <a:rPr lang="en-US" sz="800"/>
                        <a:t>0.3180</a:t>
                      </a:r>
                    </a:p>
                  </a:txBody>
                  <a:tcPr marL="42653" marR="42653" marT="21327" marB="21327" anchor="ctr">
                    <a:lnL>
                      <a:noFill/>
                    </a:lnL>
                    <a:lnR>
                      <a:noFill/>
                    </a:lnR>
                    <a:lnT>
                      <a:noFill/>
                    </a:lnT>
                    <a:lnB>
                      <a:noFill/>
                    </a:lnB>
                  </a:tcPr>
                </a:tc>
                <a:extLst>
                  <a:ext uri="{0D108BD9-81ED-4DB2-BD59-A6C34878D82A}">
                    <a16:rowId xmlns:a16="http://schemas.microsoft.com/office/drawing/2014/main" val="767604328"/>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0.3808</a:t>
                      </a:r>
                    </a:p>
                  </a:txBody>
                  <a:tcPr marL="42653" marR="42653" marT="21327" marB="21327" anchor="ctr">
                    <a:lnL>
                      <a:noFill/>
                    </a:lnL>
                    <a:lnR>
                      <a:noFill/>
                    </a:lnR>
                    <a:lnT>
                      <a:noFill/>
                    </a:lnT>
                    <a:lnB>
                      <a:noFill/>
                    </a:lnB>
                  </a:tcPr>
                </a:tc>
                <a:tc>
                  <a:txBody>
                    <a:bodyPr/>
                    <a:lstStyle/>
                    <a:p>
                      <a:r>
                        <a:rPr lang="en-US" sz="800"/>
                        <a:t>0.3121</a:t>
                      </a:r>
                    </a:p>
                  </a:txBody>
                  <a:tcPr marL="42653" marR="42653" marT="21327" marB="21327" anchor="ctr">
                    <a:lnL>
                      <a:noFill/>
                    </a:lnL>
                    <a:lnR>
                      <a:noFill/>
                    </a:lnR>
                    <a:lnT>
                      <a:noFill/>
                    </a:lnT>
                    <a:lnB>
                      <a:noFill/>
                    </a:lnB>
                  </a:tcPr>
                </a:tc>
                <a:extLst>
                  <a:ext uri="{0D108BD9-81ED-4DB2-BD59-A6C34878D82A}">
                    <a16:rowId xmlns:a16="http://schemas.microsoft.com/office/drawing/2014/main" val="675341531"/>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(Large)</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0.3746</a:t>
                      </a:r>
                    </a:p>
                  </a:txBody>
                  <a:tcPr marL="42653" marR="42653" marT="21327" marB="21327" anchor="ctr">
                    <a:lnL>
                      <a:noFill/>
                    </a:lnL>
                    <a:lnR>
                      <a:noFill/>
                    </a:lnR>
                    <a:lnT>
                      <a:noFill/>
                    </a:lnT>
                    <a:lnB>
                      <a:noFill/>
                    </a:lnB>
                  </a:tcPr>
                </a:tc>
                <a:tc>
                  <a:txBody>
                    <a:bodyPr/>
                    <a:lstStyle/>
                    <a:p>
                      <a:r>
                        <a:rPr lang="en-US" sz="800"/>
                        <a:t>0.2929</a:t>
                      </a:r>
                    </a:p>
                  </a:txBody>
                  <a:tcPr marL="42653" marR="42653" marT="21327" marB="21327" anchor="ctr">
                    <a:lnL>
                      <a:noFill/>
                    </a:lnL>
                    <a:lnR>
                      <a:noFill/>
                    </a:lnR>
                    <a:lnT>
                      <a:noFill/>
                    </a:lnT>
                    <a:lnB>
                      <a:noFill/>
                    </a:lnB>
                  </a:tcPr>
                </a:tc>
                <a:extLst>
                  <a:ext uri="{0D108BD9-81ED-4DB2-BD59-A6C34878D82A}">
                    <a16:rowId xmlns:a16="http://schemas.microsoft.com/office/drawing/2014/main" val="1968265032"/>
                  </a:ext>
                </a:extLst>
              </a:tr>
              <a:tr h="246480">
                <a:tc>
                  <a:txBody>
                    <a:bodyPr/>
                    <a:lstStyle/>
                    <a:p>
                      <a:r>
                        <a:rPr lang="en-US" sz="800"/>
                        <a:t>Gradient Boosting</a:t>
                      </a:r>
                    </a:p>
                  </a:txBody>
                  <a:tcPr marL="42653" marR="42653" marT="21327" marB="21327" anchor="ctr">
                    <a:lnL>
                      <a:noFill/>
                    </a:lnL>
                    <a:lnR>
                      <a:noFill/>
                    </a:lnR>
                    <a:lnT>
                      <a:noFill/>
                    </a:lnT>
                    <a:lnB>
                      <a:noFill/>
                    </a:lnB>
                  </a:tcPr>
                </a:tc>
                <a:tc>
                  <a:txBody>
                    <a:bodyPr/>
                    <a:lstStyle/>
                    <a:p>
                      <a:r>
                        <a:rPr lang="en-US" sz="800"/>
                        <a:t>Stopwords</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0.5380</a:t>
                      </a:r>
                    </a:p>
                  </a:txBody>
                  <a:tcPr marL="42653" marR="42653" marT="21327" marB="21327" anchor="ctr">
                    <a:lnL>
                      <a:noFill/>
                    </a:lnL>
                    <a:lnR>
                      <a:noFill/>
                    </a:lnR>
                    <a:lnT>
                      <a:noFill/>
                    </a:lnT>
                    <a:lnB>
                      <a:noFill/>
                    </a:lnB>
                  </a:tcPr>
                </a:tc>
                <a:tc>
                  <a:txBody>
                    <a:bodyPr/>
                    <a:lstStyle/>
                    <a:p>
                      <a:r>
                        <a:rPr lang="en-US" sz="800"/>
                        <a:t>0.3731</a:t>
                      </a:r>
                    </a:p>
                  </a:txBody>
                  <a:tcPr marL="42653" marR="42653" marT="21327" marB="21327" anchor="ctr">
                    <a:lnL>
                      <a:noFill/>
                    </a:lnL>
                    <a:lnR>
                      <a:noFill/>
                    </a:lnR>
                    <a:lnT>
                      <a:noFill/>
                    </a:lnT>
                    <a:lnB>
                      <a:noFill/>
                    </a:lnB>
                  </a:tcPr>
                </a:tc>
                <a:tc>
                  <a:txBody>
                    <a:bodyPr/>
                    <a:lstStyle/>
                    <a:p>
                      <a:r>
                        <a:rPr lang="en-US" sz="800"/>
                        <a:t>0.3121</a:t>
                      </a:r>
                    </a:p>
                  </a:txBody>
                  <a:tcPr marL="42653" marR="42653" marT="21327" marB="21327" anchor="ctr">
                    <a:lnL>
                      <a:noFill/>
                    </a:lnL>
                    <a:lnR>
                      <a:noFill/>
                    </a:lnR>
                    <a:lnT>
                      <a:noFill/>
                    </a:lnT>
                    <a:lnB>
                      <a:noFill/>
                    </a:lnB>
                  </a:tcPr>
                </a:tc>
                <a:extLst>
                  <a:ext uri="{0D108BD9-81ED-4DB2-BD59-A6C34878D82A}">
                    <a16:rowId xmlns:a16="http://schemas.microsoft.com/office/drawing/2014/main" val="502184563"/>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Stopwords</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0.3692</a:t>
                      </a:r>
                    </a:p>
                  </a:txBody>
                  <a:tcPr marL="42653" marR="42653" marT="21327" marB="21327" anchor="ctr">
                    <a:lnL>
                      <a:noFill/>
                    </a:lnL>
                    <a:lnR>
                      <a:noFill/>
                    </a:lnR>
                    <a:lnT>
                      <a:noFill/>
                    </a:lnT>
                    <a:lnB>
                      <a:noFill/>
                    </a:lnB>
                  </a:tcPr>
                </a:tc>
                <a:tc>
                  <a:txBody>
                    <a:bodyPr/>
                    <a:lstStyle/>
                    <a:p>
                      <a:r>
                        <a:rPr lang="en-US" sz="800"/>
                        <a:t>0.3008</a:t>
                      </a:r>
                    </a:p>
                  </a:txBody>
                  <a:tcPr marL="42653" marR="42653" marT="21327" marB="21327" anchor="ctr">
                    <a:lnL>
                      <a:noFill/>
                    </a:lnL>
                    <a:lnR>
                      <a:noFill/>
                    </a:lnR>
                    <a:lnT>
                      <a:noFill/>
                    </a:lnT>
                    <a:lnB>
                      <a:noFill/>
                    </a:lnB>
                  </a:tcPr>
                </a:tc>
                <a:extLst>
                  <a:ext uri="{0D108BD9-81ED-4DB2-BD59-A6C34878D82A}">
                    <a16:rowId xmlns:a16="http://schemas.microsoft.com/office/drawing/2014/main" val="3983923153"/>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Stemming</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0.3676</a:t>
                      </a:r>
                    </a:p>
                  </a:txBody>
                  <a:tcPr marL="42653" marR="42653" marT="21327" marB="21327" anchor="ctr">
                    <a:lnL>
                      <a:noFill/>
                    </a:lnL>
                    <a:lnR>
                      <a:noFill/>
                    </a:lnR>
                    <a:lnT>
                      <a:noFill/>
                    </a:lnT>
                    <a:lnB>
                      <a:noFill/>
                    </a:lnB>
                  </a:tcPr>
                </a:tc>
                <a:tc>
                  <a:txBody>
                    <a:bodyPr/>
                    <a:lstStyle/>
                    <a:p>
                      <a:r>
                        <a:rPr lang="en-US" sz="800"/>
                        <a:t>0.2978</a:t>
                      </a:r>
                    </a:p>
                  </a:txBody>
                  <a:tcPr marL="42653" marR="42653" marT="21327" marB="21327" anchor="ctr">
                    <a:lnL>
                      <a:noFill/>
                    </a:lnL>
                    <a:lnR>
                      <a:noFill/>
                    </a:lnR>
                    <a:lnT>
                      <a:noFill/>
                    </a:lnT>
                    <a:lnB>
                      <a:noFill/>
                    </a:lnB>
                  </a:tcPr>
                </a:tc>
                <a:extLst>
                  <a:ext uri="{0D108BD9-81ED-4DB2-BD59-A6C34878D82A}">
                    <a16:rowId xmlns:a16="http://schemas.microsoft.com/office/drawing/2014/main" val="2873732005"/>
                  </a:ext>
                </a:extLst>
              </a:tr>
              <a:tr h="246480">
                <a:tc>
                  <a:txBody>
                    <a:bodyPr/>
                    <a:lstStyle/>
                    <a:p>
                      <a:r>
                        <a:rPr lang="en-US" sz="800"/>
                        <a:t>Logistic Regression</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dirty="0"/>
                        <a:t>0.4456</a:t>
                      </a:r>
                    </a:p>
                  </a:txBody>
                  <a:tcPr marL="42653" marR="42653" marT="21327" marB="21327" anchor="ctr">
                    <a:lnL>
                      <a:noFill/>
                    </a:lnL>
                    <a:lnR>
                      <a:noFill/>
                    </a:lnR>
                    <a:lnT>
                      <a:noFill/>
                    </a:lnT>
                    <a:lnB>
                      <a:noFill/>
                    </a:lnB>
                  </a:tcPr>
                </a:tc>
                <a:tc>
                  <a:txBody>
                    <a:bodyPr/>
                    <a:lstStyle/>
                    <a:p>
                      <a:r>
                        <a:rPr lang="en-US" sz="800"/>
                        <a:t>0.3622</a:t>
                      </a:r>
                    </a:p>
                  </a:txBody>
                  <a:tcPr marL="42653" marR="42653" marT="21327" marB="21327" anchor="ctr">
                    <a:lnL>
                      <a:noFill/>
                    </a:lnL>
                    <a:lnR>
                      <a:noFill/>
                    </a:lnR>
                    <a:lnT>
                      <a:noFill/>
                    </a:lnT>
                    <a:lnB>
                      <a:noFill/>
                    </a:lnB>
                  </a:tcPr>
                </a:tc>
                <a:tc>
                  <a:txBody>
                    <a:bodyPr/>
                    <a:lstStyle/>
                    <a:p>
                      <a:r>
                        <a:rPr lang="en-US" sz="800" b="1"/>
                        <a:t>0.3547</a:t>
                      </a:r>
                      <a:endParaRPr lang="en-US" sz="800"/>
                    </a:p>
                  </a:txBody>
                  <a:tcPr marL="42653" marR="42653" marT="21327" marB="21327" anchor="ctr">
                    <a:lnL>
                      <a:noFill/>
                    </a:lnL>
                    <a:lnR>
                      <a:noFill/>
                    </a:lnR>
                    <a:lnT>
                      <a:noFill/>
                    </a:lnT>
                    <a:lnB>
                      <a:noFill/>
                    </a:lnB>
                  </a:tcPr>
                </a:tc>
                <a:extLst>
                  <a:ext uri="{0D108BD9-81ED-4DB2-BD59-A6C34878D82A}">
                    <a16:rowId xmlns:a16="http://schemas.microsoft.com/office/drawing/2014/main" val="3907102910"/>
                  </a:ext>
                </a:extLst>
              </a:tr>
              <a:tr h="246480">
                <a:tc>
                  <a:txBody>
                    <a:bodyPr/>
                    <a:lstStyle/>
                    <a:p>
                      <a:r>
                        <a:rPr lang="en-US" sz="800"/>
                        <a:t>Logistic Regression</a:t>
                      </a:r>
                    </a:p>
                  </a:txBody>
                  <a:tcPr marL="42653" marR="42653" marT="21327" marB="21327" anchor="ctr">
                    <a:lnL>
                      <a:noFill/>
                    </a:lnL>
                    <a:lnR>
                      <a:noFill/>
                    </a:lnR>
                    <a:lnT>
                      <a:noFill/>
                    </a:lnT>
                    <a:lnB>
                      <a:noFill/>
                    </a:lnB>
                  </a:tcPr>
                </a:tc>
                <a:tc>
                  <a:txBody>
                    <a:bodyPr/>
                    <a:lstStyle/>
                    <a:p>
                      <a:r>
                        <a:rPr lang="en-US" sz="800"/>
                        <a:t>Stemming</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0.4421</a:t>
                      </a:r>
                    </a:p>
                  </a:txBody>
                  <a:tcPr marL="42653" marR="42653" marT="21327" marB="21327" anchor="ctr">
                    <a:lnL>
                      <a:noFill/>
                    </a:lnL>
                    <a:lnR>
                      <a:noFill/>
                    </a:lnR>
                    <a:lnT>
                      <a:noFill/>
                    </a:lnT>
                    <a:lnB>
                      <a:noFill/>
                    </a:lnB>
                  </a:tcPr>
                </a:tc>
                <a:tc>
                  <a:txBody>
                    <a:bodyPr/>
                    <a:lstStyle/>
                    <a:p>
                      <a:r>
                        <a:rPr lang="en-US" sz="800"/>
                        <a:t>0.3606</a:t>
                      </a:r>
                    </a:p>
                  </a:txBody>
                  <a:tcPr marL="42653" marR="42653" marT="21327" marB="21327" anchor="ctr">
                    <a:lnL>
                      <a:noFill/>
                    </a:lnL>
                    <a:lnR>
                      <a:noFill/>
                    </a:lnR>
                    <a:lnT>
                      <a:noFill/>
                    </a:lnT>
                    <a:lnB>
                      <a:noFill/>
                    </a:lnB>
                  </a:tcPr>
                </a:tc>
                <a:tc>
                  <a:txBody>
                    <a:bodyPr/>
                    <a:lstStyle/>
                    <a:p>
                      <a:r>
                        <a:rPr lang="en-US" sz="800"/>
                        <a:t>0.3511</a:t>
                      </a:r>
                    </a:p>
                  </a:txBody>
                  <a:tcPr marL="42653" marR="42653" marT="21327" marB="21327" anchor="ctr">
                    <a:lnL>
                      <a:noFill/>
                    </a:lnL>
                    <a:lnR>
                      <a:noFill/>
                    </a:lnR>
                    <a:lnT>
                      <a:noFill/>
                    </a:lnT>
                    <a:lnB>
                      <a:noFill/>
                    </a:lnB>
                  </a:tcPr>
                </a:tc>
                <a:extLst>
                  <a:ext uri="{0D108BD9-81ED-4DB2-BD59-A6C34878D82A}">
                    <a16:rowId xmlns:a16="http://schemas.microsoft.com/office/drawing/2014/main" val="4115800165"/>
                  </a:ext>
                </a:extLst>
              </a:tr>
              <a:tr h="246480">
                <a:tc>
                  <a:txBody>
                    <a:bodyPr/>
                    <a:lstStyle/>
                    <a:p>
                      <a:r>
                        <a:rPr lang="en-US" sz="800"/>
                        <a:t>Logistic Regression</a:t>
                      </a:r>
                    </a:p>
                  </a:txBody>
                  <a:tcPr marL="42653" marR="42653" marT="21327" marB="21327" anchor="ctr">
                    <a:lnL>
                      <a:noFill/>
                    </a:lnL>
                    <a:lnR>
                      <a:noFill/>
                    </a:lnR>
                    <a:lnT>
                      <a:noFill/>
                    </a:lnT>
                    <a:lnB>
                      <a:noFill/>
                    </a:lnB>
                  </a:tcPr>
                </a:tc>
                <a:tc>
                  <a:txBody>
                    <a:bodyPr/>
                    <a:lstStyle/>
                    <a:p>
                      <a:r>
                        <a:rPr lang="en-US" sz="800" dirty="0"/>
                        <a:t>Basic</a:t>
                      </a:r>
                    </a:p>
                  </a:txBody>
                  <a:tcPr marL="42653" marR="42653" marT="21327" marB="21327" anchor="ctr">
                    <a:lnL>
                      <a:noFill/>
                    </a:lnL>
                    <a:lnR>
                      <a:noFill/>
                    </a:lnR>
                    <a:lnT>
                      <a:noFill/>
                    </a:lnT>
                    <a:lnB>
                      <a:noFill/>
                    </a:lnB>
                  </a:tcPr>
                </a:tc>
                <a:tc>
                  <a:txBody>
                    <a:bodyPr/>
                    <a:lstStyle/>
                    <a:p>
                      <a:r>
                        <a:rPr lang="en-US" sz="800"/>
                        <a:t>TF-IDF (Large)</a:t>
                      </a:r>
                    </a:p>
                  </a:txBody>
                  <a:tcPr marL="42653" marR="42653" marT="21327" marB="21327" anchor="ctr">
                    <a:lnL>
                      <a:noFill/>
                    </a:lnL>
                    <a:lnR>
                      <a:noFill/>
                    </a:lnR>
                    <a:lnT>
                      <a:noFill/>
                    </a:lnT>
                    <a:lnB>
                      <a:noFill/>
                    </a:lnB>
                  </a:tcPr>
                </a:tc>
                <a:tc>
                  <a:txBody>
                    <a:bodyPr/>
                    <a:lstStyle/>
                    <a:p>
                      <a:r>
                        <a:rPr lang="en-US" sz="800" dirty="0"/>
                        <a:t>0.4495</a:t>
                      </a:r>
                    </a:p>
                  </a:txBody>
                  <a:tcPr marL="42653" marR="42653" marT="21327" marB="21327" anchor="ctr">
                    <a:lnL>
                      <a:noFill/>
                    </a:lnL>
                    <a:lnR>
                      <a:noFill/>
                    </a:lnR>
                    <a:lnT>
                      <a:noFill/>
                    </a:lnT>
                    <a:lnB>
                      <a:noFill/>
                    </a:lnB>
                  </a:tcPr>
                </a:tc>
                <a:tc>
                  <a:txBody>
                    <a:bodyPr/>
                    <a:lstStyle/>
                    <a:p>
                      <a:r>
                        <a:rPr lang="en-US" sz="800"/>
                        <a:t>0.3606</a:t>
                      </a:r>
                    </a:p>
                  </a:txBody>
                  <a:tcPr marL="42653" marR="42653" marT="21327" marB="21327" anchor="ctr">
                    <a:lnL>
                      <a:noFill/>
                    </a:lnL>
                    <a:lnR>
                      <a:noFill/>
                    </a:lnR>
                    <a:lnT>
                      <a:noFill/>
                    </a:lnT>
                    <a:lnB>
                      <a:noFill/>
                    </a:lnB>
                  </a:tcPr>
                </a:tc>
                <a:tc>
                  <a:txBody>
                    <a:bodyPr/>
                    <a:lstStyle/>
                    <a:p>
                      <a:r>
                        <a:rPr lang="en-US" sz="800"/>
                        <a:t>0.3524</a:t>
                      </a:r>
                    </a:p>
                  </a:txBody>
                  <a:tcPr marL="42653" marR="42653" marT="21327" marB="21327" anchor="ctr">
                    <a:lnL>
                      <a:noFill/>
                    </a:lnL>
                    <a:lnR>
                      <a:noFill/>
                    </a:lnR>
                    <a:lnT>
                      <a:noFill/>
                    </a:lnT>
                    <a:lnB>
                      <a:noFill/>
                    </a:lnB>
                  </a:tcPr>
                </a:tc>
                <a:extLst>
                  <a:ext uri="{0D108BD9-81ED-4DB2-BD59-A6C34878D82A}">
                    <a16:rowId xmlns:a16="http://schemas.microsoft.com/office/drawing/2014/main" val="2060366655"/>
                  </a:ext>
                </a:extLst>
              </a:tr>
              <a:tr h="246480">
                <a:tc>
                  <a:txBody>
                    <a:bodyPr/>
                    <a:lstStyle/>
                    <a:p>
                      <a:r>
                        <a:rPr lang="en-US" sz="800" dirty="0"/>
                        <a:t>Logistic Regression</a:t>
                      </a:r>
                    </a:p>
                  </a:txBody>
                  <a:tcPr marL="42653" marR="42653" marT="21327" marB="21327" anchor="ctr">
                    <a:lnL>
                      <a:noFill/>
                    </a:lnL>
                    <a:lnR>
                      <a:noFill/>
                    </a:lnR>
                    <a:lnT>
                      <a:noFill/>
                    </a:lnT>
                    <a:lnB>
                      <a:noFill/>
                    </a:lnB>
                  </a:tcPr>
                </a:tc>
                <a:tc>
                  <a:txBody>
                    <a:bodyPr/>
                    <a:lstStyle/>
                    <a:p>
                      <a:r>
                        <a:rPr lang="en-US" sz="800" dirty="0" err="1"/>
                        <a:t>Stopwords</a:t>
                      </a:r>
                      <a:endParaRPr lang="en-US" sz="800" dirty="0"/>
                    </a:p>
                  </a:txBody>
                  <a:tcPr marL="42653" marR="42653" marT="21327" marB="21327" anchor="ctr">
                    <a:lnL>
                      <a:noFill/>
                    </a:lnL>
                    <a:lnR>
                      <a:noFill/>
                    </a:lnR>
                    <a:lnT>
                      <a:noFill/>
                    </a:lnT>
                    <a:lnB>
                      <a:noFill/>
                    </a:lnB>
                  </a:tcPr>
                </a:tc>
                <a:tc>
                  <a:txBody>
                    <a:bodyPr/>
                    <a:lstStyle/>
                    <a:p>
                      <a:r>
                        <a:rPr lang="en-US" sz="800" dirty="0"/>
                        <a:t>TF-IDF (Standard)</a:t>
                      </a:r>
                    </a:p>
                  </a:txBody>
                  <a:tcPr marL="42653" marR="42653" marT="21327" marB="21327" anchor="ctr">
                    <a:lnL>
                      <a:noFill/>
                    </a:lnL>
                    <a:lnR>
                      <a:noFill/>
                    </a:lnR>
                    <a:lnT>
                      <a:noFill/>
                    </a:lnT>
                    <a:lnB>
                      <a:noFill/>
                    </a:lnB>
                  </a:tcPr>
                </a:tc>
                <a:tc>
                  <a:txBody>
                    <a:bodyPr/>
                    <a:lstStyle/>
                    <a:p>
                      <a:r>
                        <a:rPr lang="en-US" sz="800" dirty="0"/>
                        <a:t>0.4449</a:t>
                      </a:r>
                    </a:p>
                  </a:txBody>
                  <a:tcPr marL="42653" marR="42653" marT="21327" marB="21327" anchor="ctr">
                    <a:lnL>
                      <a:noFill/>
                    </a:lnL>
                    <a:lnR>
                      <a:noFill/>
                    </a:lnR>
                    <a:lnT>
                      <a:noFill/>
                    </a:lnT>
                    <a:lnB>
                      <a:noFill/>
                    </a:lnB>
                  </a:tcPr>
                </a:tc>
                <a:tc>
                  <a:txBody>
                    <a:bodyPr/>
                    <a:lstStyle/>
                    <a:p>
                      <a:r>
                        <a:rPr lang="en-US" sz="800" dirty="0"/>
                        <a:t>0.3575</a:t>
                      </a:r>
                    </a:p>
                  </a:txBody>
                  <a:tcPr marL="42653" marR="42653" marT="21327" marB="21327" anchor="ctr">
                    <a:lnL>
                      <a:noFill/>
                    </a:lnL>
                    <a:lnR>
                      <a:noFill/>
                    </a:lnR>
                    <a:lnT>
                      <a:noFill/>
                    </a:lnT>
                    <a:lnB>
                      <a:noFill/>
                    </a:lnB>
                  </a:tcPr>
                </a:tc>
                <a:tc>
                  <a:txBody>
                    <a:bodyPr/>
                    <a:lstStyle/>
                    <a:p>
                      <a:r>
                        <a:rPr lang="en-US" sz="800" dirty="0"/>
                        <a:t>0.3488</a:t>
                      </a:r>
                    </a:p>
                  </a:txBody>
                  <a:tcPr marL="42653" marR="42653" marT="21327" marB="21327" anchor="ctr">
                    <a:lnL>
                      <a:noFill/>
                    </a:lnL>
                    <a:lnR>
                      <a:noFill/>
                    </a:lnR>
                    <a:lnT>
                      <a:noFill/>
                    </a:lnT>
                    <a:lnB>
                      <a:noFill/>
                    </a:lnB>
                  </a:tcPr>
                </a:tc>
                <a:extLst>
                  <a:ext uri="{0D108BD9-81ED-4DB2-BD59-A6C34878D82A}">
                    <a16:rowId xmlns:a16="http://schemas.microsoft.com/office/drawing/2014/main" val="2519639270"/>
                  </a:ext>
                </a:extLst>
              </a:tr>
            </a:tbl>
          </a:graphicData>
        </a:graphic>
      </p:graphicFrame>
    </p:spTree>
    <p:extLst>
      <p:ext uri="{BB962C8B-B14F-4D97-AF65-F5344CB8AC3E}">
        <p14:creationId xmlns:p14="http://schemas.microsoft.com/office/powerpoint/2010/main" val="425038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2A07-24A1-4606-8916-2C008F5A519A}"/>
              </a:ext>
            </a:extLst>
          </p:cNvPr>
          <p:cNvSpPr>
            <a:spLocks noGrp="1"/>
          </p:cNvSpPr>
          <p:nvPr>
            <p:ph type="title"/>
          </p:nvPr>
        </p:nvSpPr>
        <p:spPr/>
        <p:txBody>
          <a:bodyPr/>
          <a:lstStyle/>
          <a:p>
            <a:r>
              <a:rPr lang="en-US" dirty="0"/>
              <a:t>Loss Curves (Top 2)</a:t>
            </a:r>
          </a:p>
        </p:txBody>
      </p:sp>
    </p:spTree>
    <p:extLst>
      <p:ext uri="{BB962C8B-B14F-4D97-AF65-F5344CB8AC3E}">
        <p14:creationId xmlns:p14="http://schemas.microsoft.com/office/powerpoint/2010/main" val="130130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FD6D-80EA-450A-A6AB-3F1D09A1D757}"/>
              </a:ext>
            </a:extLst>
          </p:cNvPr>
          <p:cNvSpPr>
            <a:spLocks noGrp="1"/>
          </p:cNvSpPr>
          <p:nvPr>
            <p:ph type="title"/>
          </p:nvPr>
        </p:nvSpPr>
        <p:spPr/>
        <p:txBody>
          <a:bodyPr/>
          <a:lstStyle/>
          <a:p>
            <a:r>
              <a:rPr lang="en-US" b="1" dirty="0"/>
              <a:t>📊 Results &amp; Discussion</a:t>
            </a:r>
            <a:br>
              <a:rPr lang="en-US" b="1" dirty="0"/>
            </a:br>
            <a:endParaRPr lang="en-US" dirty="0"/>
          </a:p>
        </p:txBody>
      </p:sp>
      <p:sp>
        <p:nvSpPr>
          <p:cNvPr id="3" name="Content Placeholder 2">
            <a:extLst>
              <a:ext uri="{FF2B5EF4-FFF2-40B4-BE49-F238E27FC236}">
                <a16:creationId xmlns:a16="http://schemas.microsoft.com/office/drawing/2014/main" id="{6008018F-2113-4B2C-9181-0EBEFA9CB6F4}"/>
              </a:ext>
            </a:extLst>
          </p:cNvPr>
          <p:cNvSpPr>
            <a:spLocks noGrp="1"/>
          </p:cNvSpPr>
          <p:nvPr>
            <p:ph idx="1"/>
          </p:nvPr>
        </p:nvSpPr>
        <p:spPr/>
        <p:txBody>
          <a:bodyPr/>
          <a:lstStyle/>
          <a:p>
            <a:r>
              <a:rPr lang="en-US" dirty="0"/>
              <a:t>The </a:t>
            </a:r>
            <a:r>
              <a:rPr lang="en-US" b="1" dirty="0"/>
              <a:t>Gradient Boosting model</a:t>
            </a:r>
            <a:r>
              <a:rPr lang="en-US" dirty="0"/>
              <a:t> achieved the most reliable results among all tested approaches, reaching an accuracy of around </a:t>
            </a:r>
            <a:r>
              <a:rPr lang="en-US" b="1" dirty="0"/>
              <a:t>30–40%</a:t>
            </a:r>
            <a:r>
              <a:rPr lang="en-US" dirty="0"/>
              <a:t> on the test set. While this indicates that the model is </a:t>
            </a:r>
            <a:r>
              <a:rPr lang="en-US" b="1" dirty="0"/>
              <a:t>underfitting</a:t>
            </a:r>
            <a:r>
              <a:rPr lang="en-US" dirty="0"/>
              <a:t> and not yet capturing deeper linguistic patterns.</a:t>
            </a:r>
          </a:p>
        </p:txBody>
      </p:sp>
      <p:graphicFrame>
        <p:nvGraphicFramePr>
          <p:cNvPr id="4" name="Table 3">
            <a:extLst>
              <a:ext uri="{FF2B5EF4-FFF2-40B4-BE49-F238E27FC236}">
                <a16:creationId xmlns:a16="http://schemas.microsoft.com/office/drawing/2014/main" id="{BAA32A28-9A7A-4374-994C-0085D55D4AA8}"/>
              </a:ext>
            </a:extLst>
          </p:cNvPr>
          <p:cNvGraphicFramePr>
            <a:graphicFrameLocks noGrp="1"/>
          </p:cNvGraphicFramePr>
          <p:nvPr>
            <p:extLst>
              <p:ext uri="{D42A27DB-BD31-4B8C-83A1-F6EECF244321}">
                <p14:modId xmlns:p14="http://schemas.microsoft.com/office/powerpoint/2010/main" val="3384653893"/>
              </p:ext>
            </p:extLst>
          </p:nvPr>
        </p:nvGraphicFramePr>
        <p:xfrm>
          <a:off x="1064362" y="3647441"/>
          <a:ext cx="8596312" cy="2560320"/>
        </p:xfrm>
        <a:graphic>
          <a:graphicData uri="http://schemas.openxmlformats.org/drawingml/2006/table">
            <a:tbl>
              <a:tblPr/>
              <a:tblGrid>
                <a:gridCol w="4298156">
                  <a:extLst>
                    <a:ext uri="{9D8B030D-6E8A-4147-A177-3AD203B41FA5}">
                      <a16:colId xmlns:a16="http://schemas.microsoft.com/office/drawing/2014/main" val="1595823355"/>
                    </a:ext>
                  </a:extLst>
                </a:gridCol>
                <a:gridCol w="4298156">
                  <a:extLst>
                    <a:ext uri="{9D8B030D-6E8A-4147-A177-3AD203B41FA5}">
                      <a16:colId xmlns:a16="http://schemas.microsoft.com/office/drawing/2014/main" val="2785045482"/>
                    </a:ext>
                  </a:extLst>
                </a:gridCol>
              </a:tblGrid>
              <a:tr h="0">
                <a:tc>
                  <a:txBody>
                    <a:bodyPr/>
                    <a:lstStyle/>
                    <a:p>
                      <a:r>
                        <a:rPr lang="en-US" b="1" dirty="0"/>
                        <a:t>Parameter</a:t>
                      </a:r>
                      <a:endParaRPr lang="en-US" dirty="0"/>
                    </a:p>
                  </a:txBody>
                  <a:tcPr anchor="ctr">
                    <a:lnL>
                      <a:noFill/>
                    </a:lnL>
                    <a:lnR>
                      <a:noFill/>
                    </a:lnR>
                    <a:lnT>
                      <a:noFill/>
                    </a:lnT>
                    <a:lnB>
                      <a:noFill/>
                    </a:lnB>
                  </a:tcPr>
                </a:tc>
                <a:tc>
                  <a:txBody>
                    <a:bodyPr/>
                    <a:lstStyle/>
                    <a:p>
                      <a:r>
                        <a:rPr lang="en-US" b="1"/>
                        <a:t>Details</a:t>
                      </a:r>
                      <a:endParaRPr lang="en-US"/>
                    </a:p>
                  </a:txBody>
                  <a:tcPr anchor="ctr">
                    <a:lnL>
                      <a:noFill/>
                    </a:lnL>
                    <a:lnR>
                      <a:noFill/>
                    </a:lnR>
                    <a:lnT>
                      <a:noFill/>
                    </a:lnT>
                    <a:lnB>
                      <a:noFill/>
                    </a:lnB>
                  </a:tcPr>
                </a:tc>
                <a:extLst>
                  <a:ext uri="{0D108BD9-81ED-4DB2-BD59-A6C34878D82A}">
                    <a16:rowId xmlns:a16="http://schemas.microsoft.com/office/drawing/2014/main" val="25313154"/>
                  </a:ext>
                </a:extLst>
              </a:tr>
              <a:tr h="0">
                <a:tc>
                  <a:txBody>
                    <a:bodyPr/>
                    <a:lstStyle/>
                    <a:p>
                      <a:r>
                        <a:rPr lang="en-US" b="0" dirty="0"/>
                        <a:t>Model</a:t>
                      </a:r>
                    </a:p>
                  </a:txBody>
                  <a:tcPr anchor="ctr">
                    <a:lnL>
                      <a:noFill/>
                    </a:lnL>
                    <a:lnR>
                      <a:noFill/>
                    </a:lnR>
                    <a:lnT>
                      <a:noFill/>
                    </a:lnT>
                    <a:lnB>
                      <a:noFill/>
                    </a:lnB>
                  </a:tcPr>
                </a:tc>
                <a:tc>
                  <a:txBody>
                    <a:bodyPr/>
                    <a:lstStyle/>
                    <a:p>
                      <a:r>
                        <a:rPr lang="en-US"/>
                        <a:t>Gradient Boosting</a:t>
                      </a:r>
                    </a:p>
                  </a:txBody>
                  <a:tcPr anchor="ctr">
                    <a:lnL>
                      <a:noFill/>
                    </a:lnL>
                    <a:lnR>
                      <a:noFill/>
                    </a:lnR>
                    <a:lnT>
                      <a:noFill/>
                    </a:lnT>
                    <a:lnB>
                      <a:noFill/>
                    </a:lnB>
                  </a:tcPr>
                </a:tc>
                <a:extLst>
                  <a:ext uri="{0D108BD9-81ED-4DB2-BD59-A6C34878D82A}">
                    <a16:rowId xmlns:a16="http://schemas.microsoft.com/office/drawing/2014/main" val="402780223"/>
                  </a:ext>
                </a:extLst>
              </a:tr>
              <a:tr h="0">
                <a:tc>
                  <a:txBody>
                    <a:bodyPr/>
                    <a:lstStyle/>
                    <a:p>
                      <a:r>
                        <a:rPr lang="en-US" b="0" dirty="0"/>
                        <a:t>Preprocessing</a:t>
                      </a:r>
                    </a:p>
                  </a:txBody>
                  <a:tcPr anchor="ctr">
                    <a:lnL>
                      <a:noFill/>
                    </a:lnL>
                    <a:lnR>
                      <a:noFill/>
                    </a:lnR>
                    <a:lnT>
                      <a:noFill/>
                    </a:lnT>
                    <a:lnB>
                      <a:noFill/>
                    </a:lnB>
                  </a:tcPr>
                </a:tc>
                <a:tc>
                  <a:txBody>
                    <a:bodyPr/>
                    <a:lstStyle/>
                    <a:p>
                      <a:r>
                        <a:rPr lang="en-US" dirty="0"/>
                        <a:t>Basic</a:t>
                      </a:r>
                    </a:p>
                  </a:txBody>
                  <a:tcPr anchor="ctr">
                    <a:lnL>
                      <a:noFill/>
                    </a:lnL>
                    <a:lnR>
                      <a:noFill/>
                    </a:lnR>
                    <a:lnT>
                      <a:noFill/>
                    </a:lnT>
                    <a:lnB>
                      <a:noFill/>
                    </a:lnB>
                  </a:tcPr>
                </a:tc>
                <a:extLst>
                  <a:ext uri="{0D108BD9-81ED-4DB2-BD59-A6C34878D82A}">
                    <a16:rowId xmlns:a16="http://schemas.microsoft.com/office/drawing/2014/main" val="1665576930"/>
                  </a:ext>
                </a:extLst>
              </a:tr>
              <a:tr h="0">
                <a:tc>
                  <a:txBody>
                    <a:bodyPr/>
                    <a:lstStyle/>
                    <a:p>
                      <a:r>
                        <a:rPr lang="en-US" b="0" dirty="0"/>
                        <a:t>Vectorizer</a:t>
                      </a:r>
                    </a:p>
                  </a:txBody>
                  <a:tcPr anchor="ctr">
                    <a:lnL>
                      <a:noFill/>
                    </a:lnL>
                    <a:lnR>
                      <a:noFill/>
                    </a:lnR>
                    <a:lnT>
                      <a:noFill/>
                    </a:lnT>
                    <a:lnB>
                      <a:noFill/>
                    </a:lnB>
                  </a:tcPr>
                </a:tc>
                <a:tc>
                  <a:txBody>
                    <a:bodyPr/>
                    <a:lstStyle/>
                    <a:p>
                      <a:r>
                        <a:rPr lang="en-US"/>
                        <a:t>TF-IDF (Standard)</a:t>
                      </a:r>
                    </a:p>
                  </a:txBody>
                  <a:tcPr anchor="ctr">
                    <a:lnL>
                      <a:noFill/>
                    </a:lnL>
                    <a:lnR>
                      <a:noFill/>
                    </a:lnR>
                    <a:lnT>
                      <a:noFill/>
                    </a:lnT>
                    <a:lnB>
                      <a:noFill/>
                    </a:lnB>
                  </a:tcPr>
                </a:tc>
                <a:extLst>
                  <a:ext uri="{0D108BD9-81ED-4DB2-BD59-A6C34878D82A}">
                    <a16:rowId xmlns:a16="http://schemas.microsoft.com/office/drawing/2014/main" val="340822165"/>
                  </a:ext>
                </a:extLst>
              </a:tr>
              <a:tr h="0">
                <a:tc>
                  <a:txBody>
                    <a:bodyPr/>
                    <a:lstStyle/>
                    <a:p>
                      <a:r>
                        <a:rPr lang="en-US" b="0" dirty="0"/>
                        <a:t>Training</a:t>
                      </a:r>
                      <a:r>
                        <a:rPr lang="en-US" b="1" dirty="0"/>
                        <a:t> </a:t>
                      </a:r>
                      <a:r>
                        <a:rPr lang="en-US" b="0" dirty="0"/>
                        <a:t>Accuracy</a:t>
                      </a:r>
                    </a:p>
                  </a:txBody>
                  <a:tcPr anchor="ctr">
                    <a:lnL>
                      <a:noFill/>
                    </a:lnL>
                    <a:lnR>
                      <a:noFill/>
                    </a:lnR>
                    <a:lnT>
                      <a:noFill/>
                    </a:lnT>
                    <a:lnB>
                      <a:noFill/>
                    </a:lnB>
                  </a:tcPr>
                </a:tc>
                <a:tc>
                  <a:txBody>
                    <a:bodyPr/>
                    <a:lstStyle/>
                    <a:p>
                      <a:r>
                        <a:rPr lang="en-US"/>
                        <a:t>0.3572</a:t>
                      </a:r>
                    </a:p>
                  </a:txBody>
                  <a:tcPr anchor="ctr">
                    <a:lnL>
                      <a:noFill/>
                    </a:lnL>
                    <a:lnR>
                      <a:noFill/>
                    </a:lnR>
                    <a:lnT>
                      <a:noFill/>
                    </a:lnT>
                    <a:lnB>
                      <a:noFill/>
                    </a:lnB>
                  </a:tcPr>
                </a:tc>
                <a:extLst>
                  <a:ext uri="{0D108BD9-81ED-4DB2-BD59-A6C34878D82A}">
                    <a16:rowId xmlns:a16="http://schemas.microsoft.com/office/drawing/2014/main" val="282425283"/>
                  </a:ext>
                </a:extLst>
              </a:tr>
              <a:tr h="0">
                <a:tc>
                  <a:txBody>
                    <a:bodyPr/>
                    <a:lstStyle/>
                    <a:p>
                      <a:r>
                        <a:rPr lang="en-US" b="0" dirty="0"/>
                        <a:t>Validation Accuracy</a:t>
                      </a:r>
                    </a:p>
                  </a:txBody>
                  <a:tcPr anchor="ctr">
                    <a:lnL>
                      <a:noFill/>
                    </a:lnL>
                    <a:lnR>
                      <a:noFill/>
                    </a:lnR>
                    <a:lnT>
                      <a:noFill/>
                    </a:lnT>
                    <a:lnB>
                      <a:noFill/>
                    </a:lnB>
                  </a:tcPr>
                </a:tc>
                <a:tc>
                  <a:txBody>
                    <a:bodyPr/>
                    <a:lstStyle/>
                    <a:p>
                      <a:r>
                        <a:rPr lang="en-US" b="0" dirty="0"/>
                        <a:t>0.3450</a:t>
                      </a:r>
                    </a:p>
                  </a:txBody>
                  <a:tcPr anchor="ctr">
                    <a:lnL>
                      <a:noFill/>
                    </a:lnL>
                    <a:lnR>
                      <a:noFill/>
                    </a:lnR>
                    <a:lnT>
                      <a:noFill/>
                    </a:lnT>
                    <a:lnB>
                      <a:noFill/>
                    </a:lnB>
                  </a:tcPr>
                </a:tc>
                <a:extLst>
                  <a:ext uri="{0D108BD9-81ED-4DB2-BD59-A6C34878D82A}">
                    <a16:rowId xmlns:a16="http://schemas.microsoft.com/office/drawing/2014/main" val="3166576367"/>
                  </a:ext>
                </a:extLst>
              </a:tr>
              <a:tr h="0">
                <a:tc>
                  <a:txBody>
                    <a:bodyPr/>
                    <a:lstStyle/>
                    <a:p>
                      <a:r>
                        <a:rPr lang="en-US" b="0" dirty="0"/>
                        <a:t>F1-Macro Score</a:t>
                      </a:r>
                    </a:p>
                  </a:txBody>
                  <a:tcPr anchor="ctr">
                    <a:lnL>
                      <a:noFill/>
                    </a:lnL>
                    <a:lnR>
                      <a:noFill/>
                    </a:lnR>
                    <a:lnT>
                      <a:noFill/>
                    </a:lnT>
                    <a:lnB>
                      <a:noFill/>
                    </a:lnB>
                  </a:tcPr>
                </a:tc>
                <a:tc>
                  <a:txBody>
                    <a:bodyPr/>
                    <a:lstStyle/>
                    <a:p>
                      <a:r>
                        <a:rPr lang="en-US" b="0" dirty="0"/>
                        <a:t>0.2248</a:t>
                      </a:r>
                    </a:p>
                  </a:txBody>
                  <a:tcPr anchor="ctr">
                    <a:lnL>
                      <a:noFill/>
                    </a:lnL>
                    <a:lnR>
                      <a:noFill/>
                    </a:lnR>
                    <a:lnT>
                      <a:noFill/>
                    </a:lnT>
                    <a:lnB>
                      <a:noFill/>
                    </a:lnB>
                  </a:tcPr>
                </a:tc>
                <a:extLst>
                  <a:ext uri="{0D108BD9-81ED-4DB2-BD59-A6C34878D82A}">
                    <a16:rowId xmlns:a16="http://schemas.microsoft.com/office/drawing/2014/main" val="3918115088"/>
                  </a:ext>
                </a:extLst>
              </a:tr>
            </a:tbl>
          </a:graphicData>
        </a:graphic>
      </p:graphicFrame>
    </p:spTree>
    <p:extLst>
      <p:ext uri="{BB962C8B-B14F-4D97-AF65-F5344CB8AC3E}">
        <p14:creationId xmlns:p14="http://schemas.microsoft.com/office/powerpoint/2010/main" val="3674145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51D1-E209-4996-8825-E032DB57E9DE}"/>
              </a:ext>
            </a:extLst>
          </p:cNvPr>
          <p:cNvSpPr>
            <a:spLocks noGrp="1"/>
          </p:cNvSpPr>
          <p:nvPr>
            <p:ph type="title"/>
          </p:nvPr>
        </p:nvSpPr>
        <p:spPr/>
        <p:txBody>
          <a:bodyPr/>
          <a:lstStyle/>
          <a:p>
            <a:r>
              <a:rPr lang="en-US" dirty="0"/>
              <a:t>Deployed URL</a:t>
            </a:r>
          </a:p>
        </p:txBody>
      </p:sp>
      <p:sp>
        <p:nvSpPr>
          <p:cNvPr id="3" name="Content Placeholder 2">
            <a:extLst>
              <a:ext uri="{FF2B5EF4-FFF2-40B4-BE49-F238E27FC236}">
                <a16:creationId xmlns:a16="http://schemas.microsoft.com/office/drawing/2014/main" id="{7AA95387-778C-4B01-8FDA-732132701C59}"/>
              </a:ext>
            </a:extLst>
          </p:cNvPr>
          <p:cNvSpPr>
            <a:spLocks noGrp="1"/>
          </p:cNvSpPr>
          <p:nvPr>
            <p:ph idx="1"/>
          </p:nvPr>
        </p:nvSpPr>
        <p:spPr/>
        <p:txBody>
          <a:bodyPr/>
          <a:lstStyle/>
          <a:p>
            <a:r>
              <a:rPr lang="en-US" dirty="0">
                <a:hlinkClick r:id="rId2"/>
              </a:rPr>
              <a:t>Click to open</a:t>
            </a:r>
            <a:endParaRPr lang="en-US" dirty="0"/>
          </a:p>
        </p:txBody>
      </p:sp>
    </p:spTree>
    <p:extLst>
      <p:ext uri="{BB962C8B-B14F-4D97-AF65-F5344CB8AC3E}">
        <p14:creationId xmlns:p14="http://schemas.microsoft.com/office/powerpoint/2010/main" val="4201121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8ED56-5502-40FD-B174-7C92879391B0}"/>
              </a:ext>
            </a:extLst>
          </p:cNvPr>
          <p:cNvSpPr txBox="1"/>
          <p:nvPr/>
        </p:nvSpPr>
        <p:spPr>
          <a:xfrm>
            <a:off x="3796645" y="2875002"/>
            <a:ext cx="4598709" cy="1107996"/>
          </a:xfrm>
          <a:prstGeom prst="rect">
            <a:avLst/>
          </a:prstGeom>
          <a:noFill/>
        </p:spPr>
        <p:txBody>
          <a:bodyPr wrap="square" rtlCol="0">
            <a:spAutoFit/>
          </a:bodyPr>
          <a:lstStyle/>
          <a:p>
            <a:r>
              <a:rPr lang="en-US" sz="6600" dirty="0"/>
              <a:t>THANK YOU</a:t>
            </a:r>
          </a:p>
        </p:txBody>
      </p:sp>
    </p:spTree>
    <p:extLst>
      <p:ext uri="{BB962C8B-B14F-4D97-AF65-F5344CB8AC3E}">
        <p14:creationId xmlns:p14="http://schemas.microsoft.com/office/powerpoint/2010/main" val="179512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DE29-FEA6-47F2-893D-191FF93DA04C}"/>
              </a:ext>
            </a:extLst>
          </p:cNvPr>
          <p:cNvSpPr>
            <a:spLocks noGrp="1"/>
          </p:cNvSpPr>
          <p:nvPr>
            <p:ph type="title"/>
          </p:nvPr>
        </p:nvSpPr>
        <p:spPr/>
        <p:txBody>
          <a:bodyPr/>
          <a:lstStyle/>
          <a:p>
            <a:r>
              <a:rPr lang="en-US" b="1" dirty="0"/>
              <a:t>🤔 Problem Statement</a:t>
            </a:r>
          </a:p>
        </p:txBody>
      </p:sp>
      <p:sp>
        <p:nvSpPr>
          <p:cNvPr id="3" name="Content Placeholder 2">
            <a:extLst>
              <a:ext uri="{FF2B5EF4-FFF2-40B4-BE49-F238E27FC236}">
                <a16:creationId xmlns:a16="http://schemas.microsoft.com/office/drawing/2014/main" id="{A9DF0A5A-BC8A-497A-8528-FE26149035EB}"/>
              </a:ext>
            </a:extLst>
          </p:cNvPr>
          <p:cNvSpPr>
            <a:spLocks noGrp="1"/>
          </p:cNvSpPr>
          <p:nvPr>
            <p:ph idx="1"/>
          </p:nvPr>
        </p:nvSpPr>
        <p:spPr/>
        <p:txBody>
          <a:bodyPr/>
          <a:lstStyle/>
          <a:p>
            <a:r>
              <a:rPr lang="en-US" dirty="0"/>
              <a:t>This project focuses on building a </a:t>
            </a:r>
            <a:r>
              <a:rPr lang="en-US" b="1" dirty="0"/>
              <a:t>machine learning model that detects fake news</a:t>
            </a:r>
            <a:r>
              <a:rPr lang="en-US" dirty="0"/>
              <a:t>, addressing the growing problem of misinformation spreading rapidly across digital platforms. False information often appears credible due to subtle wording, emotional tone, or biased phrasing, making it difficult to identify manually. To tackle this, the model analyzes news statements using natural language processing techniques and classifies them into multiple truthfulness categories based on the </a:t>
            </a:r>
            <a:r>
              <a:rPr lang="en-US" b="1" dirty="0"/>
              <a:t>LIAR dataset</a:t>
            </a:r>
            <a:r>
              <a:rPr lang="en-US" dirty="0"/>
              <a:t>.</a:t>
            </a:r>
          </a:p>
        </p:txBody>
      </p:sp>
    </p:spTree>
    <p:extLst>
      <p:ext uri="{BB962C8B-B14F-4D97-AF65-F5344CB8AC3E}">
        <p14:creationId xmlns:p14="http://schemas.microsoft.com/office/powerpoint/2010/main" val="372454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6757-BD0C-41CA-863D-1550C865078C}"/>
              </a:ext>
            </a:extLst>
          </p:cNvPr>
          <p:cNvSpPr>
            <a:spLocks noGrp="1"/>
          </p:cNvSpPr>
          <p:nvPr>
            <p:ph type="title"/>
          </p:nvPr>
        </p:nvSpPr>
        <p:spPr/>
        <p:txBody>
          <a:bodyPr/>
          <a:lstStyle/>
          <a:p>
            <a:r>
              <a:rPr lang="en-US" b="1" dirty="0"/>
              <a:t>📂 Dataset</a:t>
            </a:r>
            <a:br>
              <a:rPr lang="en-US" b="1" dirty="0"/>
            </a:br>
            <a:endParaRPr lang="en-US" dirty="0"/>
          </a:p>
        </p:txBody>
      </p:sp>
      <p:sp>
        <p:nvSpPr>
          <p:cNvPr id="3" name="Content Placeholder 2">
            <a:extLst>
              <a:ext uri="{FF2B5EF4-FFF2-40B4-BE49-F238E27FC236}">
                <a16:creationId xmlns:a16="http://schemas.microsoft.com/office/drawing/2014/main" id="{2C1C9FBB-2BF0-4BB8-96E1-3ABDB8F62009}"/>
              </a:ext>
            </a:extLst>
          </p:cNvPr>
          <p:cNvSpPr>
            <a:spLocks noGrp="1"/>
          </p:cNvSpPr>
          <p:nvPr>
            <p:ph idx="1"/>
          </p:nvPr>
        </p:nvSpPr>
        <p:spPr>
          <a:xfrm>
            <a:off x="677334" y="1415871"/>
            <a:ext cx="8596668" cy="2543387"/>
          </a:xfrm>
        </p:spPr>
        <p:txBody>
          <a:bodyPr>
            <a:normAutofit lnSpcReduction="10000"/>
          </a:bodyPr>
          <a:lstStyle/>
          <a:p>
            <a:r>
              <a:rPr lang="en-US" dirty="0"/>
              <a:t>This project uses the </a:t>
            </a:r>
            <a:r>
              <a:rPr lang="en-US" b="1" dirty="0"/>
              <a:t>LIAR dataset</a:t>
            </a:r>
            <a:r>
              <a:rPr lang="en-US" dirty="0"/>
              <a:t>, a publicly available benchmark collected by </a:t>
            </a:r>
            <a:r>
              <a:rPr lang="en-US" b="1" dirty="0"/>
              <a:t>William Yang Wang (UCSB)</a:t>
            </a:r>
            <a:r>
              <a:rPr lang="en-US" dirty="0"/>
              <a:t> for fake news classification. It contains over </a:t>
            </a:r>
            <a:r>
              <a:rPr lang="en-US" b="1" dirty="0"/>
              <a:t>12,000 short political statements</a:t>
            </a:r>
            <a:r>
              <a:rPr lang="en-US" dirty="0"/>
              <a:t> labeled into six categories — </a:t>
            </a:r>
            <a:r>
              <a:rPr lang="en-US" i="1" dirty="0"/>
              <a:t>pants-fire, false, barely-true, half-true, mostly-true,</a:t>
            </a:r>
            <a:r>
              <a:rPr lang="en-US" dirty="0"/>
              <a:t> and </a:t>
            </a:r>
            <a:r>
              <a:rPr lang="en-US" i="1" dirty="0"/>
              <a:t>true</a:t>
            </a:r>
            <a:r>
              <a:rPr lang="en-US" dirty="0"/>
              <a:t>. Each record includes additional metadata such as the speaker, context, and source, providing valuable linguistic and contextual variety. The data is divided into training, validation, and test sets, ensuring fair evaluation. This dataset was chosen because it reflects the complexity of real-world misinformation and supports the development of multi-class classification models.</a:t>
            </a:r>
          </a:p>
          <a:p>
            <a:endParaRPr lang="en-US" dirty="0"/>
          </a:p>
        </p:txBody>
      </p:sp>
    </p:spTree>
    <p:extLst>
      <p:ext uri="{BB962C8B-B14F-4D97-AF65-F5344CB8AC3E}">
        <p14:creationId xmlns:p14="http://schemas.microsoft.com/office/powerpoint/2010/main" val="103652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F5706C-0CF3-4C9D-95D7-ACD3C533A096}"/>
              </a:ext>
            </a:extLst>
          </p:cNvPr>
          <p:cNvPicPr>
            <a:picLocks noChangeAspect="1"/>
          </p:cNvPicPr>
          <p:nvPr/>
        </p:nvPicPr>
        <p:blipFill>
          <a:blip r:embed="rId2"/>
          <a:stretch>
            <a:fillRect/>
          </a:stretch>
        </p:blipFill>
        <p:spPr>
          <a:xfrm>
            <a:off x="442123" y="992706"/>
            <a:ext cx="11307753" cy="5020376"/>
          </a:xfrm>
          <a:prstGeom prst="rect">
            <a:avLst/>
          </a:prstGeom>
        </p:spPr>
      </p:pic>
    </p:spTree>
    <p:extLst>
      <p:ext uri="{BB962C8B-B14F-4D97-AF65-F5344CB8AC3E}">
        <p14:creationId xmlns:p14="http://schemas.microsoft.com/office/powerpoint/2010/main" val="8023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86D9-9652-4AE7-B3FE-7208D5A890C9}"/>
              </a:ext>
            </a:extLst>
          </p:cNvPr>
          <p:cNvSpPr>
            <a:spLocks noGrp="1"/>
          </p:cNvSpPr>
          <p:nvPr>
            <p:ph type="title"/>
          </p:nvPr>
        </p:nvSpPr>
        <p:spPr/>
        <p:txBody>
          <a:bodyPr/>
          <a:lstStyle/>
          <a:p>
            <a:r>
              <a:rPr lang="en-US" dirty="0"/>
              <a:t>EDA Visualizations</a:t>
            </a:r>
          </a:p>
        </p:txBody>
      </p:sp>
      <p:pic>
        <p:nvPicPr>
          <p:cNvPr id="3" name="Picture 2">
            <a:extLst>
              <a:ext uri="{FF2B5EF4-FFF2-40B4-BE49-F238E27FC236}">
                <a16:creationId xmlns:a16="http://schemas.microsoft.com/office/drawing/2014/main" id="{A576D853-DC2D-437A-BA13-EFD5549605DF}"/>
              </a:ext>
            </a:extLst>
          </p:cNvPr>
          <p:cNvPicPr>
            <a:picLocks noChangeAspect="1"/>
          </p:cNvPicPr>
          <p:nvPr/>
        </p:nvPicPr>
        <p:blipFill>
          <a:blip r:embed="rId2"/>
          <a:stretch>
            <a:fillRect/>
          </a:stretch>
        </p:blipFill>
        <p:spPr>
          <a:xfrm>
            <a:off x="234031" y="3740797"/>
            <a:ext cx="4829175" cy="2605088"/>
          </a:xfrm>
          <a:prstGeom prst="rect">
            <a:avLst/>
          </a:prstGeom>
          <a:ln>
            <a:solidFill>
              <a:schemeClr val="tx2">
                <a:lumMod val="50000"/>
              </a:schemeClr>
            </a:solidFill>
          </a:ln>
        </p:spPr>
      </p:pic>
      <p:sp>
        <p:nvSpPr>
          <p:cNvPr id="9" name="TextBox 8">
            <a:extLst>
              <a:ext uri="{FF2B5EF4-FFF2-40B4-BE49-F238E27FC236}">
                <a16:creationId xmlns:a16="http://schemas.microsoft.com/office/drawing/2014/main" id="{F832FC5C-F7E7-4703-A466-FBC5DB7C37CC}"/>
              </a:ext>
            </a:extLst>
          </p:cNvPr>
          <p:cNvSpPr txBox="1"/>
          <p:nvPr/>
        </p:nvSpPr>
        <p:spPr>
          <a:xfrm>
            <a:off x="5376421" y="4350843"/>
            <a:ext cx="6815579" cy="2031325"/>
          </a:xfrm>
          <a:prstGeom prst="rect">
            <a:avLst/>
          </a:prstGeom>
          <a:noFill/>
        </p:spPr>
        <p:txBody>
          <a:bodyPr wrap="square" rtlCol="0">
            <a:spAutoFit/>
          </a:bodyPr>
          <a:lstStyle/>
          <a:p>
            <a:r>
              <a:rPr lang="en-US" b="1" dirty="0"/>
              <a:t>Party Affiliation</a:t>
            </a:r>
            <a:r>
              <a:rPr lang="en-US" dirty="0"/>
              <a:t> is an extremely powerful, non-textual feature for fake news detection, as the distribution of labels is highly non-uniform across the groups. Claims associated with </a:t>
            </a:r>
            <a:r>
              <a:rPr lang="en-US" b="1" dirty="0"/>
              <a:t>Republicans</a:t>
            </a:r>
            <a:r>
              <a:rPr lang="en-US" dirty="0"/>
              <a:t> are statistically skewed towards the least credible categories, showing the highest counts in 'false', 'barely-true', and 'half-true', while statements linked to </a:t>
            </a:r>
            <a:r>
              <a:rPr lang="en-US" b="1" dirty="0"/>
              <a:t>Democrats</a:t>
            </a:r>
            <a:r>
              <a:rPr lang="en-US" dirty="0"/>
              <a:t> cluster heavily in the more credible 'mostly-true' and 'true' labels. </a:t>
            </a:r>
          </a:p>
        </p:txBody>
      </p:sp>
      <p:pic>
        <p:nvPicPr>
          <p:cNvPr id="10" name="Picture 9">
            <a:extLst>
              <a:ext uri="{FF2B5EF4-FFF2-40B4-BE49-F238E27FC236}">
                <a16:creationId xmlns:a16="http://schemas.microsoft.com/office/drawing/2014/main" id="{4CE09C5D-6862-4372-8B6A-016D8B256656}"/>
              </a:ext>
            </a:extLst>
          </p:cNvPr>
          <p:cNvPicPr>
            <a:picLocks noChangeAspect="1"/>
          </p:cNvPicPr>
          <p:nvPr/>
        </p:nvPicPr>
        <p:blipFill>
          <a:blip r:embed="rId3"/>
          <a:stretch>
            <a:fillRect/>
          </a:stretch>
        </p:blipFill>
        <p:spPr>
          <a:xfrm>
            <a:off x="5469579" y="188900"/>
            <a:ext cx="6488390" cy="3728098"/>
          </a:xfrm>
          <a:prstGeom prst="rect">
            <a:avLst/>
          </a:prstGeom>
        </p:spPr>
      </p:pic>
      <p:sp>
        <p:nvSpPr>
          <p:cNvPr id="11" name="TextBox 10">
            <a:extLst>
              <a:ext uri="{FF2B5EF4-FFF2-40B4-BE49-F238E27FC236}">
                <a16:creationId xmlns:a16="http://schemas.microsoft.com/office/drawing/2014/main" id="{DFE9A690-D434-45AD-B5C6-1BC7D978A161}"/>
              </a:ext>
            </a:extLst>
          </p:cNvPr>
          <p:cNvSpPr txBox="1"/>
          <p:nvPr/>
        </p:nvSpPr>
        <p:spPr>
          <a:xfrm>
            <a:off x="320511" y="1329178"/>
            <a:ext cx="4742695" cy="2031325"/>
          </a:xfrm>
          <a:prstGeom prst="rect">
            <a:avLst/>
          </a:prstGeom>
          <a:noFill/>
        </p:spPr>
        <p:txBody>
          <a:bodyPr wrap="square" rtlCol="0">
            <a:spAutoFit/>
          </a:bodyPr>
          <a:lstStyle/>
          <a:p>
            <a:r>
              <a:rPr lang="en-US" dirty="0"/>
              <a:t>the dataset is highly concentrated among a few prominent individuals (like Barack Obama), which is critical for modeling. The most useful insight is not the speakers themselves, but the need to properly leverage the historical credibility counts associated with them. </a:t>
            </a:r>
          </a:p>
        </p:txBody>
      </p:sp>
    </p:spTree>
    <p:extLst>
      <p:ext uri="{BB962C8B-B14F-4D97-AF65-F5344CB8AC3E}">
        <p14:creationId xmlns:p14="http://schemas.microsoft.com/office/powerpoint/2010/main" val="222838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86A8-3334-46C4-8C48-958B61158EFA}"/>
              </a:ext>
            </a:extLst>
          </p:cNvPr>
          <p:cNvSpPr>
            <a:spLocks noGrp="1"/>
          </p:cNvSpPr>
          <p:nvPr>
            <p:ph type="title"/>
          </p:nvPr>
        </p:nvSpPr>
        <p:spPr/>
        <p:txBody>
          <a:bodyPr/>
          <a:lstStyle/>
          <a:p>
            <a:r>
              <a:rPr lang="en-US" b="1" dirty="0"/>
              <a:t>🛠️ Methodology</a:t>
            </a:r>
            <a:endParaRPr lang="en-US" dirty="0"/>
          </a:p>
        </p:txBody>
      </p:sp>
      <p:sp>
        <p:nvSpPr>
          <p:cNvPr id="3" name="Content Placeholder 2">
            <a:extLst>
              <a:ext uri="{FF2B5EF4-FFF2-40B4-BE49-F238E27FC236}">
                <a16:creationId xmlns:a16="http://schemas.microsoft.com/office/drawing/2014/main" id="{5A94D5F1-C9B9-4E17-9D8C-F8B3E9E68525}"/>
              </a:ext>
            </a:extLst>
          </p:cNvPr>
          <p:cNvSpPr>
            <a:spLocks noGrp="1"/>
          </p:cNvSpPr>
          <p:nvPr>
            <p:ph idx="1"/>
          </p:nvPr>
        </p:nvSpPr>
        <p:spPr>
          <a:xfrm>
            <a:off x="4790823" y="3908775"/>
            <a:ext cx="1478002" cy="646331"/>
          </a:xfrm>
        </p:spPr>
        <p:txBody>
          <a:bodyPr>
            <a:normAutofit/>
          </a:bodyPr>
          <a:lstStyle/>
          <a:p>
            <a:pPr marL="0" indent="0" algn="ctr">
              <a:buNone/>
            </a:pPr>
            <a:r>
              <a:rPr lang="en-US" dirty="0">
                <a:hlinkClick r:id="rId2"/>
              </a:rPr>
              <a:t>View Flow Chart Online </a:t>
            </a:r>
            <a:endParaRPr lang="en-US" dirty="0"/>
          </a:p>
        </p:txBody>
      </p:sp>
      <p:sp>
        <p:nvSpPr>
          <p:cNvPr id="4" name="TextBox 3">
            <a:extLst>
              <a:ext uri="{FF2B5EF4-FFF2-40B4-BE49-F238E27FC236}">
                <a16:creationId xmlns:a16="http://schemas.microsoft.com/office/drawing/2014/main" id="{DAA1F43C-179D-453C-A3B4-DE7AA63EB418}"/>
              </a:ext>
            </a:extLst>
          </p:cNvPr>
          <p:cNvSpPr txBox="1"/>
          <p:nvPr/>
        </p:nvSpPr>
        <p:spPr>
          <a:xfrm>
            <a:off x="4507015" y="1944715"/>
            <a:ext cx="2045618" cy="646331"/>
          </a:xfrm>
          <a:prstGeom prst="rect">
            <a:avLst/>
          </a:prstGeom>
          <a:noFill/>
        </p:spPr>
        <p:txBody>
          <a:bodyPr wrap="square" rtlCol="0">
            <a:spAutoFit/>
          </a:bodyPr>
          <a:lstStyle/>
          <a:p>
            <a:pPr algn="ctr"/>
            <a:r>
              <a:rPr lang="en-US" dirty="0">
                <a:hlinkClick r:id="rId3" action="ppaction://hlinkfile"/>
              </a:rPr>
              <a:t>Download Flow Chart HTML File</a:t>
            </a:r>
            <a:endParaRPr lang="en-US" dirty="0"/>
          </a:p>
        </p:txBody>
      </p:sp>
      <p:sp>
        <p:nvSpPr>
          <p:cNvPr id="5" name="TextBox 4">
            <a:extLst>
              <a:ext uri="{FF2B5EF4-FFF2-40B4-BE49-F238E27FC236}">
                <a16:creationId xmlns:a16="http://schemas.microsoft.com/office/drawing/2014/main" id="{A5FC419D-2AB1-4638-ADE2-D194F44BC924}"/>
              </a:ext>
            </a:extLst>
          </p:cNvPr>
          <p:cNvSpPr txBox="1"/>
          <p:nvPr/>
        </p:nvSpPr>
        <p:spPr>
          <a:xfrm>
            <a:off x="5297865" y="3059668"/>
            <a:ext cx="474810" cy="369332"/>
          </a:xfrm>
          <a:prstGeom prst="rect">
            <a:avLst/>
          </a:prstGeom>
          <a:noFill/>
        </p:spPr>
        <p:txBody>
          <a:bodyPr wrap="none" rtlCol="0">
            <a:spAutoFit/>
          </a:bodyPr>
          <a:lstStyle/>
          <a:p>
            <a:r>
              <a:rPr lang="en-US" dirty="0">
                <a:solidFill>
                  <a:schemeClr val="accent1">
                    <a:lumMod val="75000"/>
                  </a:schemeClr>
                </a:solidFill>
              </a:rPr>
              <a:t>OR</a:t>
            </a:r>
          </a:p>
        </p:txBody>
      </p:sp>
    </p:spTree>
    <p:extLst>
      <p:ext uri="{BB962C8B-B14F-4D97-AF65-F5344CB8AC3E}">
        <p14:creationId xmlns:p14="http://schemas.microsoft.com/office/powerpoint/2010/main" val="368609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1D04-41FB-46D4-A2E1-1D7DD790FD1D}"/>
              </a:ext>
            </a:extLst>
          </p:cNvPr>
          <p:cNvSpPr>
            <a:spLocks noGrp="1"/>
          </p:cNvSpPr>
          <p:nvPr>
            <p:ph type="title"/>
          </p:nvPr>
        </p:nvSpPr>
        <p:spPr>
          <a:xfrm>
            <a:off x="677334" y="609600"/>
            <a:ext cx="3442180" cy="804421"/>
          </a:xfrm>
        </p:spPr>
        <p:txBody>
          <a:bodyPr/>
          <a:lstStyle/>
          <a:p>
            <a:r>
              <a:rPr lang="en-US" dirty="0"/>
              <a:t>Preprocessing</a:t>
            </a:r>
          </a:p>
        </p:txBody>
      </p:sp>
      <p:sp>
        <p:nvSpPr>
          <p:cNvPr id="4" name="Rectangle 3">
            <a:extLst>
              <a:ext uri="{FF2B5EF4-FFF2-40B4-BE49-F238E27FC236}">
                <a16:creationId xmlns:a16="http://schemas.microsoft.com/office/drawing/2014/main" id="{D3449EDF-D02F-4A7D-8125-E3D836380180}"/>
              </a:ext>
            </a:extLst>
          </p:cNvPr>
          <p:cNvSpPr/>
          <p:nvPr/>
        </p:nvSpPr>
        <p:spPr>
          <a:xfrm>
            <a:off x="677334" y="1654928"/>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Basic</a:t>
            </a:r>
          </a:p>
        </p:txBody>
      </p:sp>
      <p:sp>
        <p:nvSpPr>
          <p:cNvPr id="5" name="Rectangle 4">
            <a:extLst>
              <a:ext uri="{FF2B5EF4-FFF2-40B4-BE49-F238E27FC236}">
                <a16:creationId xmlns:a16="http://schemas.microsoft.com/office/drawing/2014/main" id="{9332BEF2-C0F6-4DA0-AF64-C097A63ECC68}"/>
              </a:ext>
            </a:extLst>
          </p:cNvPr>
          <p:cNvSpPr/>
          <p:nvPr/>
        </p:nvSpPr>
        <p:spPr>
          <a:xfrm>
            <a:off x="677333" y="3473516"/>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Stemming</a:t>
            </a:r>
          </a:p>
        </p:txBody>
      </p:sp>
      <p:sp>
        <p:nvSpPr>
          <p:cNvPr id="6" name="Rectangle 5">
            <a:extLst>
              <a:ext uri="{FF2B5EF4-FFF2-40B4-BE49-F238E27FC236}">
                <a16:creationId xmlns:a16="http://schemas.microsoft.com/office/drawing/2014/main" id="{2158BE21-936E-4593-B098-AADDF8D41421}"/>
              </a:ext>
            </a:extLst>
          </p:cNvPr>
          <p:cNvSpPr/>
          <p:nvPr/>
        </p:nvSpPr>
        <p:spPr>
          <a:xfrm>
            <a:off x="677333" y="5292104"/>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TF-IDF</a:t>
            </a:r>
          </a:p>
        </p:txBody>
      </p:sp>
      <p:sp>
        <p:nvSpPr>
          <p:cNvPr id="7" name="Equals 6">
            <a:extLst>
              <a:ext uri="{FF2B5EF4-FFF2-40B4-BE49-F238E27FC236}">
                <a16:creationId xmlns:a16="http://schemas.microsoft.com/office/drawing/2014/main" id="{E8FB06B5-7C49-491C-9C23-501DD40D4F6D}"/>
              </a:ext>
            </a:extLst>
          </p:cNvPr>
          <p:cNvSpPr/>
          <p:nvPr/>
        </p:nvSpPr>
        <p:spPr>
          <a:xfrm>
            <a:off x="3205114" y="5292104"/>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Equals 7">
            <a:extLst>
              <a:ext uri="{FF2B5EF4-FFF2-40B4-BE49-F238E27FC236}">
                <a16:creationId xmlns:a16="http://schemas.microsoft.com/office/drawing/2014/main" id="{B69A50DD-B2B5-4DD8-AA12-3DB16339D4D7}"/>
              </a:ext>
            </a:extLst>
          </p:cNvPr>
          <p:cNvSpPr/>
          <p:nvPr/>
        </p:nvSpPr>
        <p:spPr>
          <a:xfrm>
            <a:off x="3205114" y="3473516"/>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Equals 8">
            <a:extLst>
              <a:ext uri="{FF2B5EF4-FFF2-40B4-BE49-F238E27FC236}">
                <a16:creationId xmlns:a16="http://schemas.microsoft.com/office/drawing/2014/main" id="{1A851C8B-CDD0-4604-98AE-871365A21179}"/>
              </a:ext>
            </a:extLst>
          </p:cNvPr>
          <p:cNvSpPr/>
          <p:nvPr/>
        </p:nvSpPr>
        <p:spPr>
          <a:xfrm>
            <a:off x="3205114" y="1654928"/>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649D65BF-3D6A-4F3F-B225-269B77D28B10}"/>
              </a:ext>
            </a:extLst>
          </p:cNvPr>
          <p:cNvSpPr txBox="1"/>
          <p:nvPr/>
        </p:nvSpPr>
        <p:spPr>
          <a:xfrm>
            <a:off x="4119514" y="1818875"/>
            <a:ext cx="3280528" cy="646331"/>
          </a:xfrm>
          <a:prstGeom prst="rect">
            <a:avLst/>
          </a:prstGeom>
          <a:noFill/>
        </p:spPr>
        <p:txBody>
          <a:bodyPr wrap="square" rtlCol="0">
            <a:spAutoFit/>
          </a:bodyPr>
          <a:lstStyle/>
          <a:p>
            <a:r>
              <a:rPr lang="en-US" dirty="0"/>
              <a:t>"The PRESIDENT is running!!! For Re-election 2024."</a:t>
            </a:r>
          </a:p>
        </p:txBody>
      </p:sp>
      <p:sp>
        <p:nvSpPr>
          <p:cNvPr id="14" name="Arrow: Right 13">
            <a:extLst>
              <a:ext uri="{FF2B5EF4-FFF2-40B4-BE49-F238E27FC236}">
                <a16:creationId xmlns:a16="http://schemas.microsoft.com/office/drawing/2014/main" id="{4FB1428A-D4B9-4782-9BFA-268959B37D69}"/>
              </a:ext>
            </a:extLst>
          </p:cNvPr>
          <p:cNvSpPr/>
          <p:nvPr/>
        </p:nvSpPr>
        <p:spPr>
          <a:xfrm>
            <a:off x="7381188" y="18690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7172F17-1E23-4E7B-8DFE-43E1ED57A90B}"/>
              </a:ext>
            </a:extLst>
          </p:cNvPr>
          <p:cNvSpPr txBox="1"/>
          <p:nvPr/>
        </p:nvSpPr>
        <p:spPr>
          <a:xfrm>
            <a:off x="8564253" y="1926699"/>
            <a:ext cx="3627747" cy="369332"/>
          </a:xfrm>
          <a:prstGeom prst="rect">
            <a:avLst/>
          </a:prstGeom>
          <a:noFill/>
        </p:spPr>
        <p:txBody>
          <a:bodyPr wrap="square" rtlCol="0">
            <a:spAutoFit/>
          </a:bodyPr>
          <a:lstStyle/>
          <a:p>
            <a:r>
              <a:rPr lang="en-US" dirty="0"/>
              <a:t>"president running re election"</a:t>
            </a:r>
          </a:p>
        </p:txBody>
      </p:sp>
      <p:sp>
        <p:nvSpPr>
          <p:cNvPr id="17" name="TextBox 16">
            <a:extLst>
              <a:ext uri="{FF2B5EF4-FFF2-40B4-BE49-F238E27FC236}">
                <a16:creationId xmlns:a16="http://schemas.microsoft.com/office/drawing/2014/main" id="{EA77E445-3E69-4FB0-B7A7-D96311487F49}"/>
              </a:ext>
            </a:extLst>
          </p:cNvPr>
          <p:cNvSpPr txBox="1"/>
          <p:nvPr/>
        </p:nvSpPr>
        <p:spPr>
          <a:xfrm>
            <a:off x="4296650" y="3568352"/>
            <a:ext cx="3280528" cy="646331"/>
          </a:xfrm>
          <a:prstGeom prst="rect">
            <a:avLst/>
          </a:prstGeom>
          <a:noFill/>
        </p:spPr>
        <p:txBody>
          <a:bodyPr wrap="square" rtlCol="0">
            <a:spAutoFit/>
          </a:bodyPr>
          <a:lstStyle/>
          <a:p>
            <a:r>
              <a:rPr lang="en-US" dirty="0"/>
              <a:t>["running", "elections", "happily"]</a:t>
            </a:r>
          </a:p>
        </p:txBody>
      </p:sp>
      <p:sp>
        <p:nvSpPr>
          <p:cNvPr id="18" name="Arrow: Right 17">
            <a:extLst>
              <a:ext uri="{FF2B5EF4-FFF2-40B4-BE49-F238E27FC236}">
                <a16:creationId xmlns:a16="http://schemas.microsoft.com/office/drawing/2014/main" id="{DA01C722-9D9D-437C-80AE-1A6E8762B5B0}"/>
              </a:ext>
            </a:extLst>
          </p:cNvPr>
          <p:cNvSpPr/>
          <p:nvPr/>
        </p:nvSpPr>
        <p:spPr>
          <a:xfrm>
            <a:off x="7407495" y="36795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575D70B-DBD1-4DD0-8800-C1C38F01855F}"/>
              </a:ext>
            </a:extLst>
          </p:cNvPr>
          <p:cNvSpPr txBox="1"/>
          <p:nvPr/>
        </p:nvSpPr>
        <p:spPr>
          <a:xfrm>
            <a:off x="9165595" y="3737190"/>
            <a:ext cx="3627747" cy="369332"/>
          </a:xfrm>
          <a:prstGeom prst="rect">
            <a:avLst/>
          </a:prstGeom>
          <a:noFill/>
        </p:spPr>
        <p:txBody>
          <a:bodyPr wrap="square" rtlCol="0">
            <a:spAutoFit/>
          </a:bodyPr>
          <a:lstStyle/>
          <a:p>
            <a:r>
              <a:rPr lang="en-US" dirty="0"/>
              <a:t>["run", "elect", "</a:t>
            </a:r>
            <a:r>
              <a:rPr lang="en-US" dirty="0" err="1"/>
              <a:t>happi</a:t>
            </a:r>
            <a:r>
              <a:rPr lang="en-US" dirty="0"/>
              <a:t>"]</a:t>
            </a:r>
          </a:p>
        </p:txBody>
      </p:sp>
      <p:sp>
        <p:nvSpPr>
          <p:cNvPr id="20" name="TextBox 19">
            <a:extLst>
              <a:ext uri="{FF2B5EF4-FFF2-40B4-BE49-F238E27FC236}">
                <a16:creationId xmlns:a16="http://schemas.microsoft.com/office/drawing/2014/main" id="{6BDF532C-E46F-476E-8F4D-54AC95C4D174}"/>
              </a:ext>
            </a:extLst>
          </p:cNvPr>
          <p:cNvSpPr txBox="1"/>
          <p:nvPr/>
        </p:nvSpPr>
        <p:spPr>
          <a:xfrm>
            <a:off x="4296650" y="5439857"/>
            <a:ext cx="3280528" cy="646331"/>
          </a:xfrm>
          <a:prstGeom prst="rect">
            <a:avLst/>
          </a:prstGeom>
          <a:noFill/>
        </p:spPr>
        <p:txBody>
          <a:bodyPr wrap="square" rtlCol="0">
            <a:spAutoFit/>
          </a:bodyPr>
          <a:lstStyle/>
          <a:p>
            <a:r>
              <a:rPr lang="en-US" dirty="0"/>
              <a:t>["president", "running", "election"]</a:t>
            </a:r>
          </a:p>
        </p:txBody>
      </p:sp>
      <p:sp>
        <p:nvSpPr>
          <p:cNvPr id="21" name="Arrow: Right 20">
            <a:extLst>
              <a:ext uri="{FF2B5EF4-FFF2-40B4-BE49-F238E27FC236}">
                <a16:creationId xmlns:a16="http://schemas.microsoft.com/office/drawing/2014/main" id="{13FE65CB-0D29-4941-878A-48C71BAF827C}"/>
              </a:ext>
            </a:extLst>
          </p:cNvPr>
          <p:cNvSpPr/>
          <p:nvPr/>
        </p:nvSpPr>
        <p:spPr>
          <a:xfrm>
            <a:off x="7381188" y="54900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DBA91D6-95BD-4675-B959-813C19972D3B}"/>
              </a:ext>
            </a:extLst>
          </p:cNvPr>
          <p:cNvSpPr txBox="1"/>
          <p:nvPr/>
        </p:nvSpPr>
        <p:spPr>
          <a:xfrm>
            <a:off x="9355701" y="5542974"/>
            <a:ext cx="2097463" cy="369332"/>
          </a:xfrm>
          <a:prstGeom prst="rect">
            <a:avLst/>
          </a:prstGeom>
          <a:noFill/>
        </p:spPr>
        <p:txBody>
          <a:bodyPr wrap="square" rtlCol="0">
            <a:spAutoFit/>
          </a:bodyPr>
          <a:lstStyle/>
          <a:p>
            <a:r>
              <a:rPr lang="en-US" dirty="0"/>
              <a:t>[0.32, 0.12, 0.56]</a:t>
            </a:r>
          </a:p>
        </p:txBody>
      </p:sp>
    </p:spTree>
    <p:extLst>
      <p:ext uri="{BB962C8B-B14F-4D97-AF65-F5344CB8AC3E}">
        <p14:creationId xmlns:p14="http://schemas.microsoft.com/office/powerpoint/2010/main" val="94165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1D04-41FB-46D4-A2E1-1D7DD790FD1D}"/>
              </a:ext>
            </a:extLst>
          </p:cNvPr>
          <p:cNvSpPr>
            <a:spLocks noGrp="1"/>
          </p:cNvSpPr>
          <p:nvPr>
            <p:ph type="title"/>
          </p:nvPr>
        </p:nvSpPr>
        <p:spPr/>
        <p:txBody>
          <a:bodyPr/>
          <a:lstStyle/>
          <a:p>
            <a:r>
              <a:rPr lang="en-US" dirty="0" err="1"/>
              <a:t>Cont</a:t>
            </a:r>
            <a:r>
              <a:rPr lang="en-US" dirty="0"/>
              <a:t>…</a:t>
            </a:r>
          </a:p>
        </p:txBody>
      </p:sp>
      <p:sp>
        <p:nvSpPr>
          <p:cNvPr id="4" name="Rectangle 3">
            <a:extLst>
              <a:ext uri="{FF2B5EF4-FFF2-40B4-BE49-F238E27FC236}">
                <a16:creationId xmlns:a16="http://schemas.microsoft.com/office/drawing/2014/main" id="{D3449EDF-D02F-4A7D-8125-E3D836380180}"/>
              </a:ext>
            </a:extLst>
          </p:cNvPr>
          <p:cNvSpPr/>
          <p:nvPr/>
        </p:nvSpPr>
        <p:spPr>
          <a:xfrm>
            <a:off x="677334" y="1654928"/>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Hot Encoder</a:t>
            </a:r>
          </a:p>
        </p:txBody>
      </p:sp>
      <p:sp>
        <p:nvSpPr>
          <p:cNvPr id="5" name="Rectangle 4">
            <a:extLst>
              <a:ext uri="{FF2B5EF4-FFF2-40B4-BE49-F238E27FC236}">
                <a16:creationId xmlns:a16="http://schemas.microsoft.com/office/drawing/2014/main" id="{9332BEF2-C0F6-4DA0-AF64-C097A63ECC68}"/>
              </a:ext>
            </a:extLst>
          </p:cNvPr>
          <p:cNvSpPr/>
          <p:nvPr/>
        </p:nvSpPr>
        <p:spPr>
          <a:xfrm>
            <a:off x="677333" y="3473516"/>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Lemmatization</a:t>
            </a:r>
          </a:p>
        </p:txBody>
      </p:sp>
      <p:sp>
        <p:nvSpPr>
          <p:cNvPr id="6" name="Rectangle 5">
            <a:extLst>
              <a:ext uri="{FF2B5EF4-FFF2-40B4-BE49-F238E27FC236}">
                <a16:creationId xmlns:a16="http://schemas.microsoft.com/office/drawing/2014/main" id="{2158BE21-936E-4593-B098-AADDF8D41421}"/>
              </a:ext>
            </a:extLst>
          </p:cNvPr>
          <p:cNvSpPr/>
          <p:nvPr/>
        </p:nvSpPr>
        <p:spPr>
          <a:xfrm>
            <a:off x="677333" y="5292104"/>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Tokenization</a:t>
            </a:r>
          </a:p>
        </p:txBody>
      </p:sp>
      <p:sp>
        <p:nvSpPr>
          <p:cNvPr id="7" name="Equals 6">
            <a:extLst>
              <a:ext uri="{FF2B5EF4-FFF2-40B4-BE49-F238E27FC236}">
                <a16:creationId xmlns:a16="http://schemas.microsoft.com/office/drawing/2014/main" id="{E8FB06B5-7C49-491C-9C23-501DD40D4F6D}"/>
              </a:ext>
            </a:extLst>
          </p:cNvPr>
          <p:cNvSpPr/>
          <p:nvPr/>
        </p:nvSpPr>
        <p:spPr>
          <a:xfrm>
            <a:off x="3205114" y="5292104"/>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Equals 7">
            <a:extLst>
              <a:ext uri="{FF2B5EF4-FFF2-40B4-BE49-F238E27FC236}">
                <a16:creationId xmlns:a16="http://schemas.microsoft.com/office/drawing/2014/main" id="{B69A50DD-B2B5-4DD8-AA12-3DB16339D4D7}"/>
              </a:ext>
            </a:extLst>
          </p:cNvPr>
          <p:cNvSpPr/>
          <p:nvPr/>
        </p:nvSpPr>
        <p:spPr>
          <a:xfrm>
            <a:off x="3205114" y="3473516"/>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Equals 8">
            <a:extLst>
              <a:ext uri="{FF2B5EF4-FFF2-40B4-BE49-F238E27FC236}">
                <a16:creationId xmlns:a16="http://schemas.microsoft.com/office/drawing/2014/main" id="{1A851C8B-CDD0-4604-98AE-871365A21179}"/>
              </a:ext>
            </a:extLst>
          </p:cNvPr>
          <p:cNvSpPr/>
          <p:nvPr/>
        </p:nvSpPr>
        <p:spPr>
          <a:xfrm>
            <a:off x="3205114" y="1654928"/>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F206D266-A9A4-4F6E-A237-80EA7FF31ABF}"/>
              </a:ext>
            </a:extLst>
          </p:cNvPr>
          <p:cNvSpPr txBox="1"/>
          <p:nvPr/>
        </p:nvSpPr>
        <p:spPr>
          <a:xfrm>
            <a:off x="4298623" y="5287639"/>
            <a:ext cx="3280528" cy="923330"/>
          </a:xfrm>
          <a:prstGeom prst="rect">
            <a:avLst/>
          </a:prstGeom>
          <a:noFill/>
        </p:spPr>
        <p:txBody>
          <a:bodyPr wrap="square" rtlCol="0">
            <a:spAutoFit/>
          </a:bodyPr>
          <a:lstStyle/>
          <a:p>
            <a:r>
              <a:rPr lang="en-US" dirty="0"/>
              <a:t>"The president is running for re-election in the upcoming general election!"</a:t>
            </a:r>
          </a:p>
        </p:txBody>
      </p:sp>
      <p:sp>
        <p:nvSpPr>
          <p:cNvPr id="11" name="Arrow: Right 10">
            <a:extLst>
              <a:ext uri="{FF2B5EF4-FFF2-40B4-BE49-F238E27FC236}">
                <a16:creationId xmlns:a16="http://schemas.microsoft.com/office/drawing/2014/main" id="{E19F4E77-FFDA-4FDB-A2D8-EE7457FF1803}"/>
              </a:ext>
            </a:extLst>
          </p:cNvPr>
          <p:cNvSpPr/>
          <p:nvPr/>
        </p:nvSpPr>
        <p:spPr>
          <a:xfrm>
            <a:off x="7466029" y="550698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72005A5-9D24-46F9-81E2-F360B81964D2}"/>
              </a:ext>
            </a:extLst>
          </p:cNvPr>
          <p:cNvSpPr txBox="1"/>
          <p:nvPr/>
        </p:nvSpPr>
        <p:spPr>
          <a:xfrm>
            <a:off x="8573680" y="5149139"/>
            <a:ext cx="3627747" cy="1200329"/>
          </a:xfrm>
          <a:prstGeom prst="rect">
            <a:avLst/>
          </a:prstGeom>
          <a:noFill/>
        </p:spPr>
        <p:txBody>
          <a:bodyPr wrap="square" rtlCol="0">
            <a:spAutoFit/>
          </a:bodyPr>
          <a:lstStyle/>
          <a:p>
            <a:r>
              <a:rPr lang="en-US" dirty="0"/>
              <a:t>["The", "president", "is", "running", "for", "re", "election", "in", "the", "upcoming", "general", "election"]</a:t>
            </a:r>
          </a:p>
        </p:txBody>
      </p:sp>
      <p:sp>
        <p:nvSpPr>
          <p:cNvPr id="14" name="TextBox 13">
            <a:extLst>
              <a:ext uri="{FF2B5EF4-FFF2-40B4-BE49-F238E27FC236}">
                <a16:creationId xmlns:a16="http://schemas.microsoft.com/office/drawing/2014/main" id="{819B10BA-2ABF-493F-A220-0E366B16F9A6}"/>
              </a:ext>
            </a:extLst>
          </p:cNvPr>
          <p:cNvSpPr txBox="1"/>
          <p:nvPr/>
        </p:nvSpPr>
        <p:spPr>
          <a:xfrm>
            <a:off x="4119514" y="3603084"/>
            <a:ext cx="3280528" cy="646331"/>
          </a:xfrm>
          <a:prstGeom prst="rect">
            <a:avLst/>
          </a:prstGeom>
          <a:noFill/>
        </p:spPr>
        <p:txBody>
          <a:bodyPr wrap="square" rtlCol="0">
            <a:spAutoFit/>
          </a:bodyPr>
          <a:lstStyle/>
          <a:p>
            <a:r>
              <a:rPr lang="en-US" dirty="0"/>
              <a:t>["running", "elections", "was", "better"]</a:t>
            </a:r>
          </a:p>
        </p:txBody>
      </p:sp>
      <p:sp>
        <p:nvSpPr>
          <p:cNvPr id="15" name="Arrow: Right 14">
            <a:extLst>
              <a:ext uri="{FF2B5EF4-FFF2-40B4-BE49-F238E27FC236}">
                <a16:creationId xmlns:a16="http://schemas.microsoft.com/office/drawing/2014/main" id="{6CDA05E9-5ED2-42CD-97E1-2783700ECDD6}"/>
              </a:ext>
            </a:extLst>
          </p:cNvPr>
          <p:cNvSpPr/>
          <p:nvPr/>
        </p:nvSpPr>
        <p:spPr>
          <a:xfrm>
            <a:off x="7286920" y="36839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0FEC1BF-422F-4FD2-A8A9-5091EEB7D67B}"/>
              </a:ext>
            </a:extLst>
          </p:cNvPr>
          <p:cNvSpPr txBox="1"/>
          <p:nvPr/>
        </p:nvSpPr>
        <p:spPr>
          <a:xfrm>
            <a:off x="8444437" y="3683935"/>
            <a:ext cx="3627747" cy="369332"/>
          </a:xfrm>
          <a:prstGeom prst="rect">
            <a:avLst/>
          </a:prstGeom>
          <a:noFill/>
        </p:spPr>
        <p:txBody>
          <a:bodyPr wrap="square" rtlCol="0">
            <a:spAutoFit/>
          </a:bodyPr>
          <a:lstStyle/>
          <a:p>
            <a:r>
              <a:rPr lang="en-US" dirty="0"/>
              <a:t>["run", "election", "be", "good"]</a:t>
            </a:r>
          </a:p>
        </p:txBody>
      </p:sp>
      <p:sp>
        <p:nvSpPr>
          <p:cNvPr id="19" name="TextBox 18">
            <a:extLst>
              <a:ext uri="{FF2B5EF4-FFF2-40B4-BE49-F238E27FC236}">
                <a16:creationId xmlns:a16="http://schemas.microsoft.com/office/drawing/2014/main" id="{84CF19A2-C291-4377-8091-0F79A17F855B}"/>
              </a:ext>
            </a:extLst>
          </p:cNvPr>
          <p:cNvSpPr txBox="1"/>
          <p:nvPr/>
        </p:nvSpPr>
        <p:spPr>
          <a:xfrm>
            <a:off x="4185501" y="1758356"/>
            <a:ext cx="3280528" cy="646331"/>
          </a:xfrm>
          <a:prstGeom prst="rect">
            <a:avLst/>
          </a:prstGeom>
          <a:noFill/>
        </p:spPr>
        <p:txBody>
          <a:bodyPr wrap="square" rtlCol="0">
            <a:spAutoFit/>
          </a:bodyPr>
          <a:lstStyle/>
          <a:p>
            <a:r>
              <a:rPr lang="en-US" dirty="0"/>
              <a:t>Party: ["Democrat", "Republican", "Independent"]</a:t>
            </a:r>
          </a:p>
        </p:txBody>
      </p:sp>
      <p:sp>
        <p:nvSpPr>
          <p:cNvPr id="20" name="Arrow: Right 19">
            <a:extLst>
              <a:ext uri="{FF2B5EF4-FFF2-40B4-BE49-F238E27FC236}">
                <a16:creationId xmlns:a16="http://schemas.microsoft.com/office/drawing/2014/main" id="{CC542B96-ACC3-4042-9B05-DA9A562C551B}"/>
              </a:ext>
            </a:extLst>
          </p:cNvPr>
          <p:cNvSpPr/>
          <p:nvPr/>
        </p:nvSpPr>
        <p:spPr>
          <a:xfrm>
            <a:off x="7466029" y="187809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6B7539F-DE9A-4B7E-96E7-118FCEB6E427}"/>
              </a:ext>
            </a:extLst>
          </p:cNvPr>
          <p:cNvSpPr txBox="1"/>
          <p:nvPr/>
        </p:nvSpPr>
        <p:spPr>
          <a:xfrm>
            <a:off x="8573680" y="1650463"/>
            <a:ext cx="3627747" cy="923330"/>
          </a:xfrm>
          <a:prstGeom prst="rect">
            <a:avLst/>
          </a:prstGeom>
          <a:noFill/>
        </p:spPr>
        <p:txBody>
          <a:bodyPr wrap="square" rtlCol="0">
            <a:spAutoFit/>
          </a:bodyPr>
          <a:lstStyle/>
          <a:p>
            <a:r>
              <a:rPr lang="en-US" dirty="0"/>
              <a:t>Democrat: [1, 0, 0]</a:t>
            </a:r>
          </a:p>
          <a:p>
            <a:r>
              <a:rPr lang="en-US" dirty="0"/>
              <a:t>Republican: [0, 1, 0]</a:t>
            </a:r>
          </a:p>
          <a:p>
            <a:r>
              <a:rPr lang="en-US" dirty="0"/>
              <a:t>Independent: [0, 0, 1]</a:t>
            </a:r>
          </a:p>
        </p:txBody>
      </p:sp>
    </p:spTree>
    <p:extLst>
      <p:ext uri="{BB962C8B-B14F-4D97-AF65-F5344CB8AC3E}">
        <p14:creationId xmlns:p14="http://schemas.microsoft.com/office/powerpoint/2010/main" val="19386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90BD-726B-42E6-81EE-5C7F2D2289B7}"/>
              </a:ext>
            </a:extLst>
          </p:cNvPr>
          <p:cNvSpPr>
            <a:spLocks noGrp="1"/>
          </p:cNvSpPr>
          <p:nvPr>
            <p:ph type="title"/>
          </p:nvPr>
        </p:nvSpPr>
        <p:spPr/>
        <p:txBody>
          <a:bodyPr/>
          <a:lstStyle/>
          <a:p>
            <a:r>
              <a:rPr lang="en-US" dirty="0"/>
              <a:t>Model Explanation</a:t>
            </a:r>
          </a:p>
        </p:txBody>
      </p:sp>
      <p:sp>
        <p:nvSpPr>
          <p:cNvPr id="4" name="Rectangle 3">
            <a:extLst>
              <a:ext uri="{FF2B5EF4-FFF2-40B4-BE49-F238E27FC236}">
                <a16:creationId xmlns:a16="http://schemas.microsoft.com/office/drawing/2014/main" id="{0D30BB94-A0E9-4B9E-AC5D-EEF164548C31}"/>
              </a:ext>
            </a:extLst>
          </p:cNvPr>
          <p:cNvSpPr/>
          <p:nvPr/>
        </p:nvSpPr>
        <p:spPr>
          <a:xfrm>
            <a:off x="886120" y="1602557"/>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5" name="Rectangle 4">
            <a:extLst>
              <a:ext uri="{FF2B5EF4-FFF2-40B4-BE49-F238E27FC236}">
                <a16:creationId xmlns:a16="http://schemas.microsoft.com/office/drawing/2014/main" id="{0B133180-AC7E-48A2-8233-52C2C207BB95}"/>
              </a:ext>
            </a:extLst>
          </p:cNvPr>
          <p:cNvSpPr/>
          <p:nvPr/>
        </p:nvSpPr>
        <p:spPr>
          <a:xfrm>
            <a:off x="4976366" y="1602557"/>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Gradient Boosting</a:t>
            </a:r>
          </a:p>
        </p:txBody>
      </p:sp>
      <p:sp>
        <p:nvSpPr>
          <p:cNvPr id="6" name="Rectangle 5">
            <a:extLst>
              <a:ext uri="{FF2B5EF4-FFF2-40B4-BE49-F238E27FC236}">
                <a16:creationId xmlns:a16="http://schemas.microsoft.com/office/drawing/2014/main" id="{FC9B4A99-425C-4C2C-B9BE-6CEE5486D887}"/>
              </a:ext>
            </a:extLst>
          </p:cNvPr>
          <p:cNvSpPr/>
          <p:nvPr/>
        </p:nvSpPr>
        <p:spPr>
          <a:xfrm>
            <a:off x="9066614" y="1602557"/>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9" name="Arrow: Down 8">
            <a:extLst>
              <a:ext uri="{FF2B5EF4-FFF2-40B4-BE49-F238E27FC236}">
                <a16:creationId xmlns:a16="http://schemas.microsoft.com/office/drawing/2014/main" id="{A62AC8CE-01A3-40EC-AFCD-564C50E506E5}"/>
              </a:ext>
            </a:extLst>
          </p:cNvPr>
          <p:cNvSpPr/>
          <p:nvPr/>
        </p:nvSpPr>
        <p:spPr>
          <a:xfrm>
            <a:off x="1591197" y="277148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5791F881-80F5-4243-AE28-9886503445B1}"/>
              </a:ext>
            </a:extLst>
          </p:cNvPr>
          <p:cNvSpPr/>
          <p:nvPr/>
        </p:nvSpPr>
        <p:spPr>
          <a:xfrm>
            <a:off x="5681443" y="281233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157294F-A68E-44B1-AF93-7BB997AE7684}"/>
              </a:ext>
            </a:extLst>
          </p:cNvPr>
          <p:cNvSpPr/>
          <p:nvPr/>
        </p:nvSpPr>
        <p:spPr>
          <a:xfrm>
            <a:off x="9771691" y="277148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8276678-14DC-4922-B017-ECF2FB82A242}"/>
              </a:ext>
            </a:extLst>
          </p:cNvPr>
          <p:cNvSpPr txBox="1"/>
          <p:nvPr/>
        </p:nvSpPr>
        <p:spPr>
          <a:xfrm>
            <a:off x="352852" y="4134450"/>
            <a:ext cx="2961319" cy="1754326"/>
          </a:xfrm>
          <a:prstGeom prst="rect">
            <a:avLst/>
          </a:prstGeom>
          <a:noFill/>
        </p:spPr>
        <p:txBody>
          <a:bodyPr wrap="square" rtlCol="0">
            <a:spAutoFit/>
          </a:bodyPr>
          <a:lstStyle/>
          <a:p>
            <a:pPr algn="ctr"/>
            <a:r>
              <a:rPr lang="en-US" dirty="0"/>
              <a:t>A simple linear baseline that works well with TF-IDF features. Used to establish initial performance and interpret feature importance.</a:t>
            </a:r>
          </a:p>
        </p:txBody>
      </p:sp>
      <p:sp>
        <p:nvSpPr>
          <p:cNvPr id="16" name="Rectangle 15">
            <a:extLst>
              <a:ext uri="{FF2B5EF4-FFF2-40B4-BE49-F238E27FC236}">
                <a16:creationId xmlns:a16="http://schemas.microsoft.com/office/drawing/2014/main" id="{7F7C5406-3EDA-41BF-92CA-F0326DDBB70A}"/>
              </a:ext>
            </a:extLst>
          </p:cNvPr>
          <p:cNvSpPr/>
          <p:nvPr/>
        </p:nvSpPr>
        <p:spPr>
          <a:xfrm>
            <a:off x="352852" y="4093766"/>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2AE711B-8A96-402C-A5AA-0C7D39C51556}"/>
              </a:ext>
            </a:extLst>
          </p:cNvPr>
          <p:cNvSpPr txBox="1"/>
          <p:nvPr/>
        </p:nvSpPr>
        <p:spPr>
          <a:xfrm>
            <a:off x="4445656" y="4272949"/>
            <a:ext cx="2961319" cy="1477328"/>
          </a:xfrm>
          <a:prstGeom prst="rect">
            <a:avLst/>
          </a:prstGeom>
          <a:noFill/>
        </p:spPr>
        <p:txBody>
          <a:bodyPr wrap="square" rtlCol="0">
            <a:spAutoFit/>
          </a:bodyPr>
          <a:lstStyle/>
          <a:p>
            <a:pPr algn="ctr"/>
            <a:r>
              <a:rPr lang="en-US" dirty="0"/>
              <a:t>Builds models sequentially to correct previous errors. Chosen for its ability to capture complex patterns and improve accuracy.</a:t>
            </a:r>
          </a:p>
        </p:txBody>
      </p:sp>
      <p:sp>
        <p:nvSpPr>
          <p:cNvPr id="22" name="Rectangle 21">
            <a:extLst>
              <a:ext uri="{FF2B5EF4-FFF2-40B4-BE49-F238E27FC236}">
                <a16:creationId xmlns:a16="http://schemas.microsoft.com/office/drawing/2014/main" id="{A7FF966D-CC40-49E5-810E-DB98E9B7BB87}"/>
              </a:ext>
            </a:extLst>
          </p:cNvPr>
          <p:cNvSpPr/>
          <p:nvPr/>
        </p:nvSpPr>
        <p:spPr>
          <a:xfrm>
            <a:off x="4445656" y="4093766"/>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8D38404-47E2-4620-BC3C-2B1DF42CF0F2}"/>
              </a:ext>
            </a:extLst>
          </p:cNvPr>
          <p:cNvSpPr txBox="1"/>
          <p:nvPr/>
        </p:nvSpPr>
        <p:spPr>
          <a:xfrm>
            <a:off x="8538459" y="4272949"/>
            <a:ext cx="2961319" cy="1477328"/>
          </a:xfrm>
          <a:prstGeom prst="rect">
            <a:avLst/>
          </a:prstGeom>
          <a:noFill/>
        </p:spPr>
        <p:txBody>
          <a:bodyPr wrap="square" rtlCol="0">
            <a:spAutoFit/>
          </a:bodyPr>
          <a:lstStyle/>
          <a:p>
            <a:pPr algn="ctr"/>
            <a:r>
              <a:rPr lang="en-US" dirty="0"/>
              <a:t>An ensemble model combining many decision trees to reduce overfitting and improve robustness over simple models.</a:t>
            </a:r>
          </a:p>
        </p:txBody>
      </p:sp>
      <p:sp>
        <p:nvSpPr>
          <p:cNvPr id="24" name="Rectangle 23">
            <a:extLst>
              <a:ext uri="{FF2B5EF4-FFF2-40B4-BE49-F238E27FC236}">
                <a16:creationId xmlns:a16="http://schemas.microsoft.com/office/drawing/2014/main" id="{F3DFE7E5-AFCE-45E5-A850-A26338686942}"/>
              </a:ext>
            </a:extLst>
          </p:cNvPr>
          <p:cNvSpPr/>
          <p:nvPr/>
        </p:nvSpPr>
        <p:spPr>
          <a:xfrm>
            <a:off x="8538459" y="4093766"/>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8039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665</TotalTime>
  <Words>893</Words>
  <Application>Microsoft Office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Imposter</vt:lpstr>
      <vt:lpstr>🤔 Problem Statement</vt:lpstr>
      <vt:lpstr>📂 Dataset </vt:lpstr>
      <vt:lpstr>PowerPoint Presentation</vt:lpstr>
      <vt:lpstr>EDA Visualizations</vt:lpstr>
      <vt:lpstr>🛠️ Methodology</vt:lpstr>
      <vt:lpstr>Preprocessing</vt:lpstr>
      <vt:lpstr>Cont…</vt:lpstr>
      <vt:lpstr>Model Explanation</vt:lpstr>
      <vt:lpstr>Cont…</vt:lpstr>
      <vt:lpstr>PowerPoint Presentation</vt:lpstr>
      <vt:lpstr>Loss Curves (Top 2)</vt:lpstr>
      <vt:lpstr>📊 Results &amp; Discussion </vt:lpstr>
      <vt:lpstr>Deployed URL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Imposter</dc:title>
  <dc:creator>Mohammed Raghib</dc:creator>
  <cp:lastModifiedBy>Mohammed Raghib</cp:lastModifiedBy>
  <cp:revision>30</cp:revision>
  <dcterms:created xsi:type="dcterms:W3CDTF">2025-10-06T20:12:02Z</dcterms:created>
  <dcterms:modified xsi:type="dcterms:W3CDTF">2025-10-16T11:35:22Z</dcterms:modified>
</cp:coreProperties>
</file>