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10/7/2025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10/7/2025</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10/7/2025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E8342-3503-41AE-846B-CFF11E121935}"/>
              </a:ext>
            </a:extLst>
          </p:cNvPr>
          <p:cNvSpPr>
            <a:spLocks noGrp="1"/>
          </p:cNvSpPr>
          <p:nvPr>
            <p:ph type="ctrTitle"/>
          </p:nvPr>
        </p:nvSpPr>
        <p:spPr/>
        <p:txBody>
          <a:bodyPr/>
          <a:lstStyle/>
          <a:p>
            <a:r>
              <a:rPr lang="en-US" dirty="0"/>
              <a:t>Imposter</a:t>
            </a:r>
          </a:p>
        </p:txBody>
      </p:sp>
      <p:sp>
        <p:nvSpPr>
          <p:cNvPr id="3" name="Subtitle 2">
            <a:extLst>
              <a:ext uri="{FF2B5EF4-FFF2-40B4-BE49-F238E27FC236}">
                <a16:creationId xmlns:a16="http://schemas.microsoft.com/office/drawing/2014/main" id="{2D26690E-DBB5-4283-9E26-8BDFC4D86457}"/>
              </a:ext>
            </a:extLst>
          </p:cNvPr>
          <p:cNvSpPr>
            <a:spLocks noGrp="1"/>
          </p:cNvSpPr>
          <p:nvPr>
            <p:ph type="subTitle" idx="1"/>
          </p:nvPr>
        </p:nvSpPr>
        <p:spPr/>
        <p:txBody>
          <a:bodyPr/>
          <a:lstStyle/>
          <a:p>
            <a:r>
              <a:rPr lang="en-US" dirty="0"/>
              <a:t>Mohammed Raghib</a:t>
            </a:r>
          </a:p>
        </p:txBody>
      </p:sp>
    </p:spTree>
    <p:extLst>
      <p:ext uri="{BB962C8B-B14F-4D97-AF65-F5344CB8AC3E}">
        <p14:creationId xmlns:p14="http://schemas.microsoft.com/office/powerpoint/2010/main" val="518470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1DE29-FEA6-47F2-893D-191FF93DA04C}"/>
              </a:ext>
            </a:extLst>
          </p:cNvPr>
          <p:cNvSpPr>
            <a:spLocks noGrp="1"/>
          </p:cNvSpPr>
          <p:nvPr>
            <p:ph type="title"/>
          </p:nvPr>
        </p:nvSpPr>
        <p:spPr/>
        <p:txBody>
          <a:bodyPr/>
          <a:lstStyle/>
          <a:p>
            <a:r>
              <a:rPr lang="en-US" b="1" dirty="0"/>
              <a:t>🤔 Problem Statement</a:t>
            </a:r>
          </a:p>
        </p:txBody>
      </p:sp>
      <p:sp>
        <p:nvSpPr>
          <p:cNvPr id="3" name="Content Placeholder 2">
            <a:extLst>
              <a:ext uri="{FF2B5EF4-FFF2-40B4-BE49-F238E27FC236}">
                <a16:creationId xmlns:a16="http://schemas.microsoft.com/office/drawing/2014/main" id="{A9DF0A5A-BC8A-497A-8528-FE26149035EB}"/>
              </a:ext>
            </a:extLst>
          </p:cNvPr>
          <p:cNvSpPr>
            <a:spLocks noGrp="1"/>
          </p:cNvSpPr>
          <p:nvPr>
            <p:ph idx="1"/>
          </p:nvPr>
        </p:nvSpPr>
        <p:spPr/>
        <p:txBody>
          <a:bodyPr/>
          <a:lstStyle/>
          <a:p>
            <a:r>
              <a:rPr lang="en-US" dirty="0"/>
              <a:t>The widespread circulation of fake news on digital platforms poses a major threat to public trust and informed decision-making. Detecting misinformation is challenging because false statements often use subtle linguistic cues, emotional tones, and biased phrasing that make them appear credible. This project aims to build a machine learning model capable of classifying news statements into multiple truthfulness levels using the LIAR dataset. A Flask-based web application is also developed to allow real-time predictions, helping demonstrate how natural language processing can support efforts to identify and limit misinformation online.</a:t>
            </a:r>
          </a:p>
          <a:p>
            <a:endParaRPr lang="en-US" dirty="0"/>
          </a:p>
        </p:txBody>
      </p:sp>
    </p:spTree>
    <p:extLst>
      <p:ext uri="{BB962C8B-B14F-4D97-AF65-F5344CB8AC3E}">
        <p14:creationId xmlns:p14="http://schemas.microsoft.com/office/powerpoint/2010/main" val="3724542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F6757-BD0C-41CA-863D-1550C865078C}"/>
              </a:ext>
            </a:extLst>
          </p:cNvPr>
          <p:cNvSpPr>
            <a:spLocks noGrp="1"/>
          </p:cNvSpPr>
          <p:nvPr>
            <p:ph type="title"/>
          </p:nvPr>
        </p:nvSpPr>
        <p:spPr/>
        <p:txBody>
          <a:bodyPr/>
          <a:lstStyle/>
          <a:p>
            <a:r>
              <a:rPr lang="en-US" b="1" dirty="0"/>
              <a:t>📂 Dataset</a:t>
            </a:r>
            <a:br>
              <a:rPr lang="en-US" b="1" dirty="0"/>
            </a:br>
            <a:endParaRPr lang="en-US" dirty="0"/>
          </a:p>
        </p:txBody>
      </p:sp>
      <p:sp>
        <p:nvSpPr>
          <p:cNvPr id="3" name="Content Placeholder 2">
            <a:extLst>
              <a:ext uri="{FF2B5EF4-FFF2-40B4-BE49-F238E27FC236}">
                <a16:creationId xmlns:a16="http://schemas.microsoft.com/office/drawing/2014/main" id="{2C1C9FBB-2BF0-4BB8-96E1-3ABDB8F62009}"/>
              </a:ext>
            </a:extLst>
          </p:cNvPr>
          <p:cNvSpPr>
            <a:spLocks noGrp="1"/>
          </p:cNvSpPr>
          <p:nvPr>
            <p:ph idx="1"/>
          </p:nvPr>
        </p:nvSpPr>
        <p:spPr/>
        <p:txBody>
          <a:bodyPr/>
          <a:lstStyle/>
          <a:p>
            <a:r>
              <a:rPr lang="en-US" dirty="0"/>
              <a:t>This project uses the </a:t>
            </a:r>
            <a:r>
              <a:rPr lang="en-US" b="1" dirty="0"/>
              <a:t>LIAR dataset</a:t>
            </a:r>
            <a:r>
              <a:rPr lang="en-US" dirty="0"/>
              <a:t>, a publicly available benchmark collected by </a:t>
            </a:r>
            <a:r>
              <a:rPr lang="en-US" b="1" dirty="0"/>
              <a:t>William Yang Wang (UCSB)</a:t>
            </a:r>
            <a:r>
              <a:rPr lang="en-US" dirty="0"/>
              <a:t> for fake news classification. It contains over </a:t>
            </a:r>
            <a:r>
              <a:rPr lang="en-US" b="1" dirty="0"/>
              <a:t>12,000 short political statements</a:t>
            </a:r>
            <a:r>
              <a:rPr lang="en-US" dirty="0"/>
              <a:t> labeled into six categories — </a:t>
            </a:r>
            <a:r>
              <a:rPr lang="en-US" i="1" dirty="0"/>
              <a:t>pants-fire, false, barely-true, half-true, mostly-true,</a:t>
            </a:r>
            <a:r>
              <a:rPr lang="en-US" dirty="0"/>
              <a:t> and </a:t>
            </a:r>
            <a:r>
              <a:rPr lang="en-US" i="1" dirty="0"/>
              <a:t>true</a:t>
            </a:r>
            <a:r>
              <a:rPr lang="en-US" dirty="0"/>
              <a:t>. Each record includes additional metadata such as the speaker, context, and source, providing valuable linguistic and contextual variety. The data is divided into training, validation, and test sets, ensuring fair evaluation. This dataset was chosen because it reflects the complexity of real-world misinformation and supports the development of multi-class classification models.</a:t>
            </a:r>
          </a:p>
          <a:p>
            <a:endParaRPr lang="en-US" dirty="0"/>
          </a:p>
        </p:txBody>
      </p:sp>
    </p:spTree>
    <p:extLst>
      <p:ext uri="{BB962C8B-B14F-4D97-AF65-F5344CB8AC3E}">
        <p14:creationId xmlns:p14="http://schemas.microsoft.com/office/powerpoint/2010/main" val="1036525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286A8-3334-46C4-8C48-958B61158EFA}"/>
              </a:ext>
            </a:extLst>
          </p:cNvPr>
          <p:cNvSpPr>
            <a:spLocks noGrp="1"/>
          </p:cNvSpPr>
          <p:nvPr>
            <p:ph type="title"/>
          </p:nvPr>
        </p:nvSpPr>
        <p:spPr/>
        <p:txBody>
          <a:bodyPr/>
          <a:lstStyle/>
          <a:p>
            <a:r>
              <a:rPr lang="en-US" b="1" dirty="0"/>
              <a:t>🛠️ Methodology</a:t>
            </a:r>
            <a:endParaRPr lang="en-US" dirty="0"/>
          </a:p>
        </p:txBody>
      </p:sp>
      <p:sp>
        <p:nvSpPr>
          <p:cNvPr id="3" name="Content Placeholder 2">
            <a:extLst>
              <a:ext uri="{FF2B5EF4-FFF2-40B4-BE49-F238E27FC236}">
                <a16:creationId xmlns:a16="http://schemas.microsoft.com/office/drawing/2014/main" id="{5A94D5F1-C9B9-4E17-9D8C-F8B3E9E68525}"/>
              </a:ext>
            </a:extLst>
          </p:cNvPr>
          <p:cNvSpPr>
            <a:spLocks noGrp="1"/>
          </p:cNvSpPr>
          <p:nvPr>
            <p:ph idx="1"/>
          </p:nvPr>
        </p:nvSpPr>
        <p:spPr>
          <a:xfrm>
            <a:off x="677333" y="1602557"/>
            <a:ext cx="9626163" cy="4438805"/>
          </a:xfrm>
        </p:spPr>
        <p:txBody>
          <a:bodyPr>
            <a:normAutofit lnSpcReduction="10000"/>
          </a:bodyPr>
          <a:lstStyle/>
          <a:p>
            <a:r>
              <a:rPr lang="en-US" dirty="0"/>
              <a:t>This multi-class classification project, aimed at </a:t>
            </a:r>
            <a:r>
              <a:rPr lang="en-US" b="1" dirty="0"/>
              <a:t>Fake News Detection</a:t>
            </a:r>
            <a:r>
              <a:rPr lang="en-US" dirty="0"/>
              <a:t> using the LIAR dataset, was executed through a structured, four-phase methodology. The process began with </a:t>
            </a:r>
            <a:r>
              <a:rPr lang="en-US" b="1" dirty="0"/>
              <a:t>Exploratory Data Analysis (EDA) and Feature Engineering</a:t>
            </a:r>
            <a:r>
              <a:rPr lang="en-US" dirty="0"/>
              <a:t>, where raw text statements underwent cleaning and normalization (tokenization, lemmatization). Crucially, new predictive </a:t>
            </a:r>
            <a:r>
              <a:rPr lang="en-US" b="1" dirty="0"/>
              <a:t>Ratio Features</a:t>
            </a:r>
            <a:r>
              <a:rPr lang="en-US" dirty="0"/>
              <a:t> were engineered based on the speaker's historical truthfulness counts. The second phase, </a:t>
            </a:r>
            <a:r>
              <a:rPr lang="en-US" b="1" dirty="0"/>
              <a:t>Baseline Model Making</a:t>
            </a:r>
            <a:r>
              <a:rPr lang="en-US" dirty="0"/>
              <a:t>, established an initial benchmark using a comprehensive </a:t>
            </a:r>
            <a:r>
              <a:rPr lang="en-US" b="1" dirty="0" err="1"/>
              <a:t>scikit</a:t>
            </a:r>
            <a:r>
              <a:rPr lang="en-US" b="1" dirty="0"/>
              <a:t>-learn Pipeline</a:t>
            </a:r>
            <a:r>
              <a:rPr lang="en-US" dirty="0"/>
              <a:t> incorporating TF-IDF for text and scaling/encoding for numerical and categorical features, training a </a:t>
            </a:r>
            <a:r>
              <a:rPr lang="en-US" b="1" dirty="0"/>
              <a:t>Logistic Regression</a:t>
            </a:r>
            <a:r>
              <a:rPr lang="en-US" dirty="0"/>
              <a:t> model. The project then moved into </a:t>
            </a:r>
            <a:r>
              <a:rPr lang="en-US" b="1" dirty="0"/>
              <a:t>Comprehensive Experimentation</a:t>
            </a:r>
            <a:r>
              <a:rPr lang="en-US" dirty="0"/>
              <a:t>, evaluating a wider array of models, including traditional Machine Learning (</a:t>
            </a:r>
            <a:r>
              <a:rPr lang="en-US" dirty="0" err="1"/>
              <a:t>LinearSVC</a:t>
            </a:r>
            <a:r>
              <a:rPr lang="en-US" dirty="0"/>
              <a:t>), Ensemble Methods, and </a:t>
            </a:r>
            <a:r>
              <a:rPr lang="en-US" b="1" dirty="0"/>
              <a:t>Deep Learning</a:t>
            </a:r>
            <a:r>
              <a:rPr lang="en-US" dirty="0"/>
              <a:t> models (LSTM and GRU), along with targeted hyperparameter tuning. The final, dedicated phase focused on </a:t>
            </a:r>
            <a:r>
              <a:rPr lang="en-US" b="1" dirty="0"/>
              <a:t>Specialized Gradient Boosting</a:t>
            </a:r>
            <a:r>
              <a:rPr lang="en-US" dirty="0"/>
              <a:t> (GBC/</a:t>
            </a:r>
            <a:r>
              <a:rPr lang="en-US" dirty="0" err="1"/>
              <a:t>XGBoost</a:t>
            </a:r>
            <a:r>
              <a:rPr lang="en-US" dirty="0"/>
              <a:t>) for maximum performance. Throughout all phases, the models were primarily evaluated using the </a:t>
            </a:r>
            <a:r>
              <a:rPr lang="en-US" b="1" dirty="0"/>
              <a:t>Macro F1-Score</a:t>
            </a:r>
            <a:r>
              <a:rPr lang="en-US" dirty="0"/>
              <a:t> to ensure balanced performance across all six truthfulness categories. The best-performing model was then selected and applied to the untouched Test Set for a final, unbiased assessment before being deployed via a </a:t>
            </a:r>
            <a:r>
              <a:rPr lang="en-US" b="1" dirty="0"/>
              <a:t>Flask API</a:t>
            </a:r>
            <a:r>
              <a:rPr lang="en-US" dirty="0"/>
              <a:t>.</a:t>
            </a:r>
          </a:p>
        </p:txBody>
      </p:sp>
    </p:spTree>
    <p:extLst>
      <p:ext uri="{BB962C8B-B14F-4D97-AF65-F5344CB8AC3E}">
        <p14:creationId xmlns:p14="http://schemas.microsoft.com/office/powerpoint/2010/main" val="3686092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4FD6D-80EA-450A-A6AB-3F1D09A1D757}"/>
              </a:ext>
            </a:extLst>
          </p:cNvPr>
          <p:cNvSpPr>
            <a:spLocks noGrp="1"/>
          </p:cNvSpPr>
          <p:nvPr>
            <p:ph type="title"/>
          </p:nvPr>
        </p:nvSpPr>
        <p:spPr/>
        <p:txBody>
          <a:bodyPr/>
          <a:lstStyle/>
          <a:p>
            <a:r>
              <a:rPr lang="en-US" b="1" dirty="0"/>
              <a:t>📊 Results &amp; Discussion</a:t>
            </a:r>
            <a:br>
              <a:rPr lang="en-US" b="1" dirty="0"/>
            </a:br>
            <a:endParaRPr lang="en-US" dirty="0"/>
          </a:p>
        </p:txBody>
      </p:sp>
      <p:sp>
        <p:nvSpPr>
          <p:cNvPr id="3" name="Content Placeholder 2">
            <a:extLst>
              <a:ext uri="{FF2B5EF4-FFF2-40B4-BE49-F238E27FC236}">
                <a16:creationId xmlns:a16="http://schemas.microsoft.com/office/drawing/2014/main" id="{6008018F-2113-4B2C-9181-0EBEFA9CB6F4}"/>
              </a:ext>
            </a:extLst>
          </p:cNvPr>
          <p:cNvSpPr>
            <a:spLocks noGrp="1"/>
          </p:cNvSpPr>
          <p:nvPr>
            <p:ph idx="1"/>
          </p:nvPr>
        </p:nvSpPr>
        <p:spPr/>
        <p:txBody>
          <a:bodyPr/>
          <a:lstStyle/>
          <a:p>
            <a:r>
              <a:rPr lang="en-US" dirty="0"/>
              <a:t>The </a:t>
            </a:r>
            <a:r>
              <a:rPr lang="en-US" b="1" dirty="0"/>
              <a:t>Gradient Boosting model</a:t>
            </a:r>
            <a:r>
              <a:rPr lang="en-US" dirty="0"/>
              <a:t> achieved the most reliable results among all tested approaches, reaching an accuracy of around </a:t>
            </a:r>
            <a:r>
              <a:rPr lang="en-US" b="1" dirty="0"/>
              <a:t>30–40%</a:t>
            </a:r>
            <a:r>
              <a:rPr lang="en-US" dirty="0"/>
              <a:t> on the test set. While this indicates that the model is </a:t>
            </a:r>
            <a:r>
              <a:rPr lang="en-US" b="1" dirty="0"/>
              <a:t>underfitting</a:t>
            </a:r>
            <a:r>
              <a:rPr lang="en-US" dirty="0"/>
              <a:t> and not yet capturing deeper linguistic patterns.</a:t>
            </a:r>
          </a:p>
        </p:txBody>
      </p:sp>
    </p:spTree>
    <p:extLst>
      <p:ext uri="{BB962C8B-B14F-4D97-AF65-F5344CB8AC3E}">
        <p14:creationId xmlns:p14="http://schemas.microsoft.com/office/powerpoint/2010/main" val="3674145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FA8ED56-5502-40FD-B174-7C92879391B0}"/>
              </a:ext>
            </a:extLst>
          </p:cNvPr>
          <p:cNvSpPr txBox="1"/>
          <p:nvPr/>
        </p:nvSpPr>
        <p:spPr>
          <a:xfrm>
            <a:off x="3796645" y="2875002"/>
            <a:ext cx="4598709" cy="1107996"/>
          </a:xfrm>
          <a:prstGeom prst="rect">
            <a:avLst/>
          </a:prstGeom>
          <a:noFill/>
        </p:spPr>
        <p:txBody>
          <a:bodyPr wrap="square" rtlCol="0">
            <a:spAutoFit/>
          </a:bodyPr>
          <a:lstStyle/>
          <a:p>
            <a:r>
              <a:rPr lang="en-US" sz="6600" dirty="0"/>
              <a:t>THANK YOU</a:t>
            </a:r>
          </a:p>
        </p:txBody>
      </p:sp>
    </p:spTree>
    <p:extLst>
      <p:ext uri="{BB962C8B-B14F-4D97-AF65-F5344CB8AC3E}">
        <p14:creationId xmlns:p14="http://schemas.microsoft.com/office/powerpoint/2010/main" val="179512997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30</TotalTime>
  <Words>478</Words>
  <Application>Microsoft Office PowerPoint</Application>
  <PresentationFormat>Widescreen</PresentationFormat>
  <Paragraphs>11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Trebuchet MS</vt:lpstr>
      <vt:lpstr>Wingdings 3</vt:lpstr>
      <vt:lpstr>Facet</vt:lpstr>
      <vt:lpstr>Imposter</vt:lpstr>
      <vt:lpstr>🤔 Problem Statement</vt:lpstr>
      <vt:lpstr>📂 Dataset </vt:lpstr>
      <vt:lpstr>🛠️ Methodology</vt:lpstr>
      <vt:lpstr>📊 Results &amp; Discussion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Imposter</dc:title>
  <dc:creator>Mohammed Raghib</dc:creator>
  <cp:lastModifiedBy>Mohammed Raghib</cp:lastModifiedBy>
  <cp:revision>3</cp:revision>
  <dcterms:created xsi:type="dcterms:W3CDTF">2025-10-06T20:12:02Z</dcterms:created>
  <dcterms:modified xsi:type="dcterms:W3CDTF">2025-10-07T19:14:46Z</dcterms:modified>
</cp:coreProperties>
</file>