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4" r:id="rId8"/>
    <p:sldId id="260"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Fake%20News%20Detector.html" TargetMode="External"/><Relationship Id="rId2" Type="http://schemas.openxmlformats.org/officeDocument/2006/relationships/hyperlink" Target="https://wbd.ms/share/v2/aHR0cHM6Ly93aGl0ZWJvYXJkLm1pY3Jvc29mdC5jb20vYXBpL3YxLjAvd2hpdGVib2FyZHMvcmVkZWVtLzkxNmI5MGI3ZWM1MTQwODE4NGUzNzZjYzhkYWQ2NmM4X0JCQTcxNzYyLTEyRTAtNDJFMS1CMzI0LTVCMTMxRjQyNEUzRF82MjhjN2Y1Ni0xOWQ1LTRiZjYtYWVmOS01NDc3NDNkZTM0O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mposter-0prh.onrend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342-3503-41AE-846B-CFF11E121935}"/>
              </a:ext>
            </a:extLst>
          </p:cNvPr>
          <p:cNvSpPr>
            <a:spLocks noGrp="1"/>
          </p:cNvSpPr>
          <p:nvPr>
            <p:ph type="ctrTitle"/>
          </p:nvPr>
        </p:nvSpPr>
        <p:spPr/>
        <p:txBody>
          <a:bodyPr/>
          <a:lstStyle/>
          <a:p>
            <a:r>
              <a:rPr lang="en-US" dirty="0"/>
              <a:t>Imposter</a:t>
            </a:r>
          </a:p>
        </p:txBody>
      </p:sp>
      <p:sp>
        <p:nvSpPr>
          <p:cNvPr id="3" name="Subtitle 2">
            <a:extLst>
              <a:ext uri="{FF2B5EF4-FFF2-40B4-BE49-F238E27FC236}">
                <a16:creationId xmlns:a16="http://schemas.microsoft.com/office/drawing/2014/main" id="{2D26690E-DBB5-4283-9E26-8BDFC4D86457}"/>
              </a:ext>
            </a:extLst>
          </p:cNvPr>
          <p:cNvSpPr>
            <a:spLocks noGrp="1"/>
          </p:cNvSpPr>
          <p:nvPr>
            <p:ph type="subTitle" idx="1"/>
          </p:nvPr>
        </p:nvSpPr>
        <p:spPr/>
        <p:txBody>
          <a:bodyPr/>
          <a:lstStyle/>
          <a:p>
            <a:r>
              <a:rPr lang="en-US" dirty="0"/>
              <a:t>Mohammed Raghib</a:t>
            </a:r>
          </a:p>
        </p:txBody>
      </p:sp>
    </p:spTree>
    <p:extLst>
      <p:ext uri="{BB962C8B-B14F-4D97-AF65-F5344CB8AC3E}">
        <p14:creationId xmlns:p14="http://schemas.microsoft.com/office/powerpoint/2010/main" val="51847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ED56-5502-40FD-B174-7C92879391B0}"/>
              </a:ext>
            </a:extLst>
          </p:cNvPr>
          <p:cNvSpPr txBox="1"/>
          <p:nvPr/>
        </p:nvSpPr>
        <p:spPr>
          <a:xfrm>
            <a:off x="3796645" y="2875002"/>
            <a:ext cx="4598709"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17951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DE29-FEA6-47F2-893D-191FF93DA04C}"/>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A9DF0A5A-BC8A-497A-8528-FE26149035EB}"/>
              </a:ext>
            </a:extLst>
          </p:cNvPr>
          <p:cNvSpPr>
            <a:spLocks noGrp="1"/>
          </p:cNvSpPr>
          <p:nvPr>
            <p:ph idx="1"/>
          </p:nvPr>
        </p:nvSpPr>
        <p:spPr/>
        <p:txBody>
          <a:bodyPr/>
          <a:lstStyle/>
          <a:p>
            <a:r>
              <a:rPr lang="en-US" dirty="0"/>
              <a:t>This project focuses on building a </a:t>
            </a:r>
            <a:r>
              <a:rPr lang="en-US" b="1" dirty="0"/>
              <a:t>machine learning model that detects fake news</a:t>
            </a:r>
            <a:r>
              <a:rPr lang="en-US" dirty="0"/>
              <a:t>, addressing the growing problem of misinformation spreading rapidly across digital platforms. False information often appears credible due to subtle wording, emotional tone, or biased phrasing, making it difficult to identify manually. To tackle this, the model analyzes news statements using natural language processing techniques and classifies them into multiple truthfulness categories based on the </a:t>
            </a:r>
            <a:r>
              <a:rPr lang="en-US" b="1" dirty="0"/>
              <a:t>LIAR dataset</a:t>
            </a:r>
            <a:r>
              <a:rPr lang="en-US" dirty="0"/>
              <a:t>.</a:t>
            </a:r>
          </a:p>
        </p:txBody>
      </p:sp>
    </p:spTree>
    <p:extLst>
      <p:ext uri="{BB962C8B-B14F-4D97-AF65-F5344CB8AC3E}">
        <p14:creationId xmlns:p14="http://schemas.microsoft.com/office/powerpoint/2010/main" val="37245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757-BD0C-41CA-863D-1550C865078C}"/>
              </a:ext>
            </a:extLst>
          </p:cNvPr>
          <p:cNvSpPr>
            <a:spLocks noGrp="1"/>
          </p:cNvSpPr>
          <p:nvPr>
            <p:ph type="title"/>
          </p:nvPr>
        </p:nvSpPr>
        <p:spPr/>
        <p:txBody>
          <a:bodyPr/>
          <a:lstStyle/>
          <a:p>
            <a:r>
              <a:rPr lang="en-US" b="1" dirty="0"/>
              <a:t>📂 Dataset</a:t>
            </a:r>
            <a:br>
              <a:rPr lang="en-US" b="1" dirty="0"/>
            </a:br>
            <a:endParaRPr lang="en-US" dirty="0"/>
          </a:p>
        </p:txBody>
      </p:sp>
      <p:sp>
        <p:nvSpPr>
          <p:cNvPr id="3" name="Content Placeholder 2">
            <a:extLst>
              <a:ext uri="{FF2B5EF4-FFF2-40B4-BE49-F238E27FC236}">
                <a16:creationId xmlns:a16="http://schemas.microsoft.com/office/drawing/2014/main" id="{2C1C9FBB-2BF0-4BB8-96E1-3ABDB8F62009}"/>
              </a:ext>
            </a:extLst>
          </p:cNvPr>
          <p:cNvSpPr>
            <a:spLocks noGrp="1"/>
          </p:cNvSpPr>
          <p:nvPr>
            <p:ph idx="1"/>
          </p:nvPr>
        </p:nvSpPr>
        <p:spPr>
          <a:xfrm>
            <a:off x="677334" y="1415871"/>
            <a:ext cx="8596668" cy="2543387"/>
          </a:xfrm>
        </p:spPr>
        <p:txBody>
          <a:bodyPr>
            <a:normAutofit lnSpcReduction="10000"/>
          </a:bodyPr>
          <a:lstStyle/>
          <a:p>
            <a:r>
              <a:rPr lang="en-US" dirty="0"/>
              <a:t>This project uses the </a:t>
            </a:r>
            <a:r>
              <a:rPr lang="en-US" b="1" dirty="0"/>
              <a:t>LIAR dataset</a:t>
            </a:r>
            <a:r>
              <a:rPr lang="en-US" dirty="0"/>
              <a:t>, a publicly available benchmark collected by </a:t>
            </a:r>
            <a:r>
              <a:rPr lang="en-US" b="1" dirty="0"/>
              <a:t>William Yang Wang (UCSB)</a:t>
            </a:r>
            <a:r>
              <a:rPr lang="en-US" dirty="0"/>
              <a:t> for fake news classification. It contains over </a:t>
            </a:r>
            <a:r>
              <a:rPr lang="en-US" b="1" dirty="0"/>
              <a:t>12,000 short political statements</a:t>
            </a:r>
            <a:r>
              <a:rPr lang="en-US" dirty="0"/>
              <a:t> labeled into six categories — </a:t>
            </a:r>
            <a:r>
              <a:rPr lang="en-US" i="1" dirty="0"/>
              <a:t>pants-fire, false, barely-true, half-true, mostly-true,</a:t>
            </a:r>
            <a:r>
              <a:rPr lang="en-US" dirty="0"/>
              <a:t> and </a:t>
            </a:r>
            <a:r>
              <a:rPr lang="en-US" i="1" dirty="0"/>
              <a:t>true</a:t>
            </a:r>
            <a:r>
              <a:rPr lang="en-US" dirty="0"/>
              <a:t>. Each record includes additional metadata such as the speaker, context, and source, providing valuable linguistic and contextual variety. The data is divided into training, validation, and test sets, ensuring fair evaluation. This dataset was chosen because it reflects the complexity of real-world misinformation and supports the development of multi-class classification models.</a:t>
            </a:r>
          </a:p>
          <a:p>
            <a:endParaRPr lang="en-US" dirty="0"/>
          </a:p>
        </p:txBody>
      </p:sp>
    </p:spTree>
    <p:extLst>
      <p:ext uri="{BB962C8B-B14F-4D97-AF65-F5344CB8AC3E}">
        <p14:creationId xmlns:p14="http://schemas.microsoft.com/office/powerpoint/2010/main" val="103652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5706C-0CF3-4C9D-95D7-ACD3C533A096}"/>
              </a:ext>
            </a:extLst>
          </p:cNvPr>
          <p:cNvPicPr>
            <a:picLocks noChangeAspect="1"/>
          </p:cNvPicPr>
          <p:nvPr/>
        </p:nvPicPr>
        <p:blipFill>
          <a:blip r:embed="rId2"/>
          <a:stretch>
            <a:fillRect/>
          </a:stretch>
        </p:blipFill>
        <p:spPr>
          <a:xfrm>
            <a:off x="442123" y="992706"/>
            <a:ext cx="11307753" cy="5020376"/>
          </a:xfrm>
          <a:prstGeom prst="rect">
            <a:avLst/>
          </a:prstGeom>
        </p:spPr>
      </p:pic>
    </p:spTree>
    <p:extLst>
      <p:ext uri="{BB962C8B-B14F-4D97-AF65-F5344CB8AC3E}">
        <p14:creationId xmlns:p14="http://schemas.microsoft.com/office/powerpoint/2010/main" val="8023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86D9-9652-4AE7-B3FE-7208D5A890C9}"/>
              </a:ext>
            </a:extLst>
          </p:cNvPr>
          <p:cNvSpPr>
            <a:spLocks noGrp="1"/>
          </p:cNvSpPr>
          <p:nvPr>
            <p:ph type="title"/>
          </p:nvPr>
        </p:nvSpPr>
        <p:spPr/>
        <p:txBody>
          <a:bodyPr/>
          <a:lstStyle/>
          <a:p>
            <a:r>
              <a:rPr lang="en-US" dirty="0"/>
              <a:t>EDA Visualizations</a:t>
            </a:r>
          </a:p>
        </p:txBody>
      </p:sp>
      <p:pic>
        <p:nvPicPr>
          <p:cNvPr id="4" name="Picture 3">
            <a:extLst>
              <a:ext uri="{FF2B5EF4-FFF2-40B4-BE49-F238E27FC236}">
                <a16:creationId xmlns:a16="http://schemas.microsoft.com/office/drawing/2014/main" id="{3A747E35-C34F-4CC1-8515-CF93F4EF6D9D}"/>
              </a:ext>
            </a:extLst>
          </p:cNvPr>
          <p:cNvPicPr>
            <a:picLocks noChangeAspect="1"/>
          </p:cNvPicPr>
          <p:nvPr/>
        </p:nvPicPr>
        <p:blipFill>
          <a:blip r:embed="rId2"/>
          <a:stretch>
            <a:fillRect/>
          </a:stretch>
        </p:blipFill>
        <p:spPr>
          <a:xfrm>
            <a:off x="6974165" y="225356"/>
            <a:ext cx="3552172" cy="2089288"/>
          </a:xfrm>
          <a:prstGeom prst="rect">
            <a:avLst/>
          </a:prstGeom>
        </p:spPr>
      </p:pic>
      <p:pic>
        <p:nvPicPr>
          <p:cNvPr id="5" name="Picture 4">
            <a:extLst>
              <a:ext uri="{FF2B5EF4-FFF2-40B4-BE49-F238E27FC236}">
                <a16:creationId xmlns:a16="http://schemas.microsoft.com/office/drawing/2014/main" id="{9EF34764-65D2-4694-8B1D-770185820187}"/>
              </a:ext>
            </a:extLst>
          </p:cNvPr>
          <p:cNvPicPr>
            <a:picLocks noChangeAspect="1"/>
          </p:cNvPicPr>
          <p:nvPr/>
        </p:nvPicPr>
        <p:blipFill>
          <a:blip r:embed="rId3"/>
          <a:stretch>
            <a:fillRect/>
          </a:stretch>
        </p:blipFill>
        <p:spPr>
          <a:xfrm>
            <a:off x="537882" y="1270000"/>
            <a:ext cx="3552172" cy="2563215"/>
          </a:xfrm>
          <a:prstGeom prst="rect">
            <a:avLst/>
          </a:prstGeom>
        </p:spPr>
      </p:pic>
      <p:pic>
        <p:nvPicPr>
          <p:cNvPr id="6" name="Picture 5">
            <a:extLst>
              <a:ext uri="{FF2B5EF4-FFF2-40B4-BE49-F238E27FC236}">
                <a16:creationId xmlns:a16="http://schemas.microsoft.com/office/drawing/2014/main" id="{52DCBFDE-8D61-467D-8C7B-CA202F02685D}"/>
              </a:ext>
            </a:extLst>
          </p:cNvPr>
          <p:cNvPicPr>
            <a:picLocks noChangeAspect="1"/>
          </p:cNvPicPr>
          <p:nvPr/>
        </p:nvPicPr>
        <p:blipFill>
          <a:blip r:embed="rId4"/>
          <a:stretch>
            <a:fillRect/>
          </a:stretch>
        </p:blipFill>
        <p:spPr>
          <a:xfrm>
            <a:off x="6781060" y="2786413"/>
            <a:ext cx="4741637" cy="2724449"/>
          </a:xfrm>
          <a:prstGeom prst="rect">
            <a:avLst/>
          </a:prstGeom>
        </p:spPr>
      </p:pic>
      <p:pic>
        <p:nvPicPr>
          <p:cNvPr id="7" name="Picture 6">
            <a:extLst>
              <a:ext uri="{FF2B5EF4-FFF2-40B4-BE49-F238E27FC236}">
                <a16:creationId xmlns:a16="http://schemas.microsoft.com/office/drawing/2014/main" id="{31C13DBB-AEBB-4333-90C1-B7CB232D19D8}"/>
              </a:ext>
            </a:extLst>
          </p:cNvPr>
          <p:cNvPicPr>
            <a:picLocks noChangeAspect="1"/>
          </p:cNvPicPr>
          <p:nvPr/>
        </p:nvPicPr>
        <p:blipFill>
          <a:blip r:embed="rId5"/>
          <a:stretch>
            <a:fillRect/>
          </a:stretch>
        </p:blipFill>
        <p:spPr>
          <a:xfrm>
            <a:off x="2945091" y="4043719"/>
            <a:ext cx="3150909" cy="2744475"/>
          </a:xfrm>
          <a:prstGeom prst="rect">
            <a:avLst/>
          </a:prstGeom>
        </p:spPr>
      </p:pic>
    </p:spTree>
    <p:extLst>
      <p:ext uri="{BB962C8B-B14F-4D97-AF65-F5344CB8AC3E}">
        <p14:creationId xmlns:p14="http://schemas.microsoft.com/office/powerpoint/2010/main" val="222838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6A8-3334-46C4-8C48-958B61158EFA}"/>
              </a:ext>
            </a:extLst>
          </p:cNvPr>
          <p:cNvSpPr>
            <a:spLocks noGrp="1"/>
          </p:cNvSpPr>
          <p:nvPr>
            <p:ph type="title"/>
          </p:nvPr>
        </p:nvSpPr>
        <p:spPr/>
        <p:txBody>
          <a:bodyPr/>
          <a:lstStyle/>
          <a:p>
            <a:r>
              <a:rPr lang="en-US" b="1" dirty="0"/>
              <a:t>🛠️ Methodology</a:t>
            </a:r>
            <a:endParaRPr lang="en-US" dirty="0"/>
          </a:p>
        </p:txBody>
      </p:sp>
      <p:sp>
        <p:nvSpPr>
          <p:cNvPr id="3" name="Content Placeholder 2">
            <a:extLst>
              <a:ext uri="{FF2B5EF4-FFF2-40B4-BE49-F238E27FC236}">
                <a16:creationId xmlns:a16="http://schemas.microsoft.com/office/drawing/2014/main" id="{5A94D5F1-C9B9-4E17-9D8C-F8B3E9E68525}"/>
              </a:ext>
            </a:extLst>
          </p:cNvPr>
          <p:cNvSpPr>
            <a:spLocks noGrp="1"/>
          </p:cNvSpPr>
          <p:nvPr>
            <p:ph idx="1"/>
          </p:nvPr>
        </p:nvSpPr>
        <p:spPr>
          <a:xfrm>
            <a:off x="4790823" y="3908775"/>
            <a:ext cx="1478002" cy="646331"/>
          </a:xfrm>
        </p:spPr>
        <p:txBody>
          <a:bodyPr>
            <a:normAutofit/>
          </a:bodyPr>
          <a:lstStyle/>
          <a:p>
            <a:pPr marL="0" indent="0" algn="ctr">
              <a:buNone/>
            </a:pPr>
            <a:r>
              <a:rPr lang="en-US" dirty="0">
                <a:hlinkClick r:id="rId2"/>
              </a:rPr>
              <a:t>View Flow Chart Online </a:t>
            </a:r>
            <a:endParaRPr lang="en-US" dirty="0"/>
          </a:p>
        </p:txBody>
      </p:sp>
      <p:sp>
        <p:nvSpPr>
          <p:cNvPr id="4" name="TextBox 3">
            <a:extLst>
              <a:ext uri="{FF2B5EF4-FFF2-40B4-BE49-F238E27FC236}">
                <a16:creationId xmlns:a16="http://schemas.microsoft.com/office/drawing/2014/main" id="{DAA1F43C-179D-453C-A3B4-DE7AA63EB418}"/>
              </a:ext>
            </a:extLst>
          </p:cNvPr>
          <p:cNvSpPr txBox="1"/>
          <p:nvPr/>
        </p:nvSpPr>
        <p:spPr>
          <a:xfrm>
            <a:off x="4507015" y="1944715"/>
            <a:ext cx="2045618" cy="646331"/>
          </a:xfrm>
          <a:prstGeom prst="rect">
            <a:avLst/>
          </a:prstGeom>
          <a:noFill/>
        </p:spPr>
        <p:txBody>
          <a:bodyPr wrap="square" rtlCol="0">
            <a:spAutoFit/>
          </a:bodyPr>
          <a:lstStyle/>
          <a:p>
            <a:pPr algn="ctr"/>
            <a:r>
              <a:rPr lang="en-US" dirty="0">
                <a:hlinkClick r:id="rId3" action="ppaction://hlinkfile"/>
              </a:rPr>
              <a:t>Download Flow Chart HTML File</a:t>
            </a:r>
            <a:endParaRPr lang="en-US" dirty="0"/>
          </a:p>
        </p:txBody>
      </p:sp>
      <p:sp>
        <p:nvSpPr>
          <p:cNvPr id="5" name="TextBox 4">
            <a:extLst>
              <a:ext uri="{FF2B5EF4-FFF2-40B4-BE49-F238E27FC236}">
                <a16:creationId xmlns:a16="http://schemas.microsoft.com/office/drawing/2014/main" id="{A5FC419D-2AB1-4638-ADE2-D194F44BC924}"/>
              </a:ext>
            </a:extLst>
          </p:cNvPr>
          <p:cNvSpPr txBox="1"/>
          <p:nvPr/>
        </p:nvSpPr>
        <p:spPr>
          <a:xfrm>
            <a:off x="5297865" y="3059668"/>
            <a:ext cx="474810" cy="369332"/>
          </a:xfrm>
          <a:prstGeom prst="rect">
            <a:avLst/>
          </a:prstGeom>
          <a:noFill/>
        </p:spPr>
        <p:txBody>
          <a:bodyPr wrap="none" rtlCol="0">
            <a:spAutoFit/>
          </a:bodyPr>
          <a:lstStyle/>
          <a:p>
            <a:r>
              <a:rPr lang="en-US" dirty="0">
                <a:solidFill>
                  <a:schemeClr val="accent1">
                    <a:lumMod val="75000"/>
                  </a:schemeClr>
                </a:solidFill>
              </a:rPr>
              <a:t>OR</a:t>
            </a:r>
          </a:p>
        </p:txBody>
      </p:sp>
    </p:spTree>
    <p:extLst>
      <p:ext uri="{BB962C8B-B14F-4D97-AF65-F5344CB8AC3E}">
        <p14:creationId xmlns:p14="http://schemas.microsoft.com/office/powerpoint/2010/main" val="368609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5AEBDC-3CDA-4841-984A-A739952C5AE1}"/>
              </a:ext>
            </a:extLst>
          </p:cNvPr>
          <p:cNvGraphicFramePr>
            <a:graphicFrameLocks noGrp="1"/>
          </p:cNvGraphicFramePr>
          <p:nvPr>
            <p:ph idx="1"/>
            <p:extLst>
              <p:ext uri="{D42A27DB-BD31-4B8C-83A1-F6EECF244321}">
                <p14:modId xmlns:p14="http://schemas.microsoft.com/office/powerpoint/2010/main" val="1635686666"/>
              </p:ext>
            </p:extLst>
          </p:nvPr>
        </p:nvGraphicFramePr>
        <p:xfrm>
          <a:off x="611347" y="4107730"/>
          <a:ext cx="8596310" cy="2468880"/>
        </p:xfrm>
        <a:graphic>
          <a:graphicData uri="http://schemas.openxmlformats.org/drawingml/2006/table">
            <a:tbl>
              <a:tblPr/>
              <a:tblGrid>
                <a:gridCol w="1719262">
                  <a:extLst>
                    <a:ext uri="{9D8B030D-6E8A-4147-A177-3AD203B41FA5}">
                      <a16:colId xmlns:a16="http://schemas.microsoft.com/office/drawing/2014/main" val="2144958883"/>
                    </a:ext>
                  </a:extLst>
                </a:gridCol>
                <a:gridCol w="1719262">
                  <a:extLst>
                    <a:ext uri="{9D8B030D-6E8A-4147-A177-3AD203B41FA5}">
                      <a16:colId xmlns:a16="http://schemas.microsoft.com/office/drawing/2014/main" val="1813881759"/>
                    </a:ext>
                  </a:extLst>
                </a:gridCol>
                <a:gridCol w="1719262">
                  <a:extLst>
                    <a:ext uri="{9D8B030D-6E8A-4147-A177-3AD203B41FA5}">
                      <a16:colId xmlns:a16="http://schemas.microsoft.com/office/drawing/2014/main" val="2277090665"/>
                    </a:ext>
                  </a:extLst>
                </a:gridCol>
                <a:gridCol w="1719262">
                  <a:extLst>
                    <a:ext uri="{9D8B030D-6E8A-4147-A177-3AD203B41FA5}">
                      <a16:colId xmlns:a16="http://schemas.microsoft.com/office/drawing/2014/main" val="2390459180"/>
                    </a:ext>
                  </a:extLst>
                </a:gridCol>
                <a:gridCol w="1719262">
                  <a:extLst>
                    <a:ext uri="{9D8B030D-6E8A-4147-A177-3AD203B41FA5}">
                      <a16:colId xmlns:a16="http://schemas.microsoft.com/office/drawing/2014/main" val="763631855"/>
                    </a:ext>
                  </a:extLst>
                </a:gridCol>
              </a:tblGrid>
              <a:tr h="0">
                <a:tc>
                  <a:txBody>
                    <a:bodyPr/>
                    <a:lstStyle/>
                    <a:p>
                      <a:r>
                        <a:rPr lang="en-US" b="1"/>
                        <a:t>Model</a:t>
                      </a:r>
                      <a:endParaRPr lang="en-US"/>
                    </a:p>
                  </a:txBody>
                  <a:tcPr anchor="ctr">
                    <a:lnL>
                      <a:noFill/>
                    </a:lnL>
                    <a:lnR>
                      <a:noFill/>
                    </a:lnR>
                    <a:lnT>
                      <a:noFill/>
                    </a:lnT>
                    <a:lnB>
                      <a:noFill/>
                    </a:lnB>
                  </a:tcPr>
                </a:tc>
                <a:tc>
                  <a:txBody>
                    <a:bodyPr/>
                    <a:lstStyle/>
                    <a:p>
                      <a:r>
                        <a:rPr lang="en-US" b="1"/>
                        <a:t>Accuracy</a:t>
                      </a:r>
                      <a:endParaRPr lang="en-US"/>
                    </a:p>
                  </a:txBody>
                  <a:tcPr anchor="ctr">
                    <a:lnL>
                      <a:noFill/>
                    </a:lnL>
                    <a:lnR>
                      <a:noFill/>
                    </a:lnR>
                    <a:lnT>
                      <a:noFill/>
                    </a:lnT>
                    <a:lnB>
                      <a:noFill/>
                    </a:lnB>
                  </a:tcPr>
                </a:tc>
                <a:tc>
                  <a:txBody>
                    <a:bodyPr/>
                    <a:lstStyle/>
                    <a:p>
                      <a:r>
                        <a:rPr lang="en-US" b="1"/>
                        <a:t>Precision</a:t>
                      </a:r>
                      <a:endParaRPr lang="en-US"/>
                    </a:p>
                  </a:txBody>
                  <a:tcPr anchor="ctr">
                    <a:lnL>
                      <a:noFill/>
                    </a:lnL>
                    <a:lnR>
                      <a:noFill/>
                    </a:lnR>
                    <a:lnT>
                      <a:noFill/>
                    </a:lnT>
                    <a:lnB>
                      <a:noFill/>
                    </a:lnB>
                  </a:tcPr>
                </a:tc>
                <a:tc>
                  <a:txBody>
                    <a:bodyPr/>
                    <a:lstStyle/>
                    <a:p>
                      <a:r>
                        <a:rPr lang="en-US" b="1"/>
                        <a:t>Recall</a:t>
                      </a:r>
                      <a:endParaRPr lang="en-US"/>
                    </a:p>
                  </a:txBody>
                  <a:tcPr anchor="ctr">
                    <a:lnL>
                      <a:noFill/>
                    </a:lnL>
                    <a:lnR>
                      <a:noFill/>
                    </a:lnR>
                    <a:lnT>
                      <a:noFill/>
                    </a:lnT>
                    <a:lnB>
                      <a:noFill/>
                    </a:lnB>
                  </a:tcPr>
                </a:tc>
                <a:tc>
                  <a:txBody>
                    <a:bodyPr/>
                    <a:lstStyle/>
                    <a:p>
                      <a:r>
                        <a:rPr lang="en-US" b="1"/>
                        <a:t>F1-Score</a:t>
                      </a:r>
                      <a:endParaRPr lang="en-US"/>
                    </a:p>
                  </a:txBody>
                  <a:tcPr anchor="ctr">
                    <a:lnL>
                      <a:noFill/>
                    </a:lnL>
                    <a:lnR>
                      <a:noFill/>
                    </a:lnR>
                    <a:lnT>
                      <a:noFill/>
                    </a:lnT>
                    <a:lnB>
                      <a:noFill/>
                    </a:lnB>
                  </a:tcPr>
                </a:tc>
                <a:extLst>
                  <a:ext uri="{0D108BD9-81ED-4DB2-BD59-A6C34878D82A}">
                    <a16:rowId xmlns:a16="http://schemas.microsoft.com/office/drawing/2014/main" val="1208984030"/>
                  </a:ext>
                </a:extLst>
              </a:tr>
              <a:tr h="0">
                <a:tc>
                  <a:txBody>
                    <a:bodyPr/>
                    <a:lstStyle/>
                    <a:p>
                      <a:r>
                        <a:rPr lang="en-US"/>
                        <a:t>Logistic Regression</a:t>
                      </a:r>
                    </a:p>
                  </a:txBody>
                  <a:tcPr anchor="ctr">
                    <a:lnL>
                      <a:noFill/>
                    </a:lnL>
                    <a:lnR>
                      <a:noFill/>
                    </a:lnR>
                    <a:lnT>
                      <a:noFill/>
                    </a:lnT>
                    <a:lnB>
                      <a:noFill/>
                    </a:lnB>
                  </a:tcPr>
                </a:tc>
                <a:tc>
                  <a:txBody>
                    <a:bodyPr/>
                    <a:lstStyle/>
                    <a:p>
                      <a:r>
                        <a:rPr lang="en-US" b="1"/>
                        <a:t>0.2478</a:t>
                      </a:r>
                      <a:endParaRPr lang="en-US"/>
                    </a:p>
                  </a:txBody>
                  <a:tcPr anchor="ctr">
                    <a:lnL>
                      <a:noFill/>
                    </a:lnL>
                    <a:lnR>
                      <a:noFill/>
                    </a:lnR>
                    <a:lnT>
                      <a:noFill/>
                    </a:lnT>
                    <a:lnB>
                      <a:noFill/>
                    </a:lnB>
                  </a:tcPr>
                </a:tc>
                <a:tc>
                  <a:txBody>
                    <a:bodyPr/>
                    <a:lstStyle/>
                    <a:p>
                      <a:r>
                        <a:rPr lang="en-US" b="1"/>
                        <a:t>0.2535</a:t>
                      </a:r>
                      <a:endParaRPr lang="en-US"/>
                    </a:p>
                  </a:txBody>
                  <a:tcPr anchor="ctr">
                    <a:lnL>
                      <a:noFill/>
                    </a:lnL>
                    <a:lnR>
                      <a:noFill/>
                    </a:lnR>
                    <a:lnT>
                      <a:noFill/>
                    </a:lnT>
                    <a:lnB>
                      <a:noFill/>
                    </a:lnB>
                  </a:tcPr>
                </a:tc>
                <a:tc>
                  <a:txBody>
                    <a:bodyPr/>
                    <a:lstStyle/>
                    <a:p>
                      <a:r>
                        <a:rPr lang="en-US" b="1"/>
                        <a:t>0.2478</a:t>
                      </a:r>
                      <a:endParaRPr lang="en-US"/>
                    </a:p>
                  </a:txBody>
                  <a:tcPr anchor="ctr">
                    <a:lnL>
                      <a:noFill/>
                    </a:lnL>
                    <a:lnR>
                      <a:noFill/>
                    </a:lnR>
                    <a:lnT>
                      <a:noFill/>
                    </a:lnT>
                    <a:lnB>
                      <a:noFill/>
                    </a:lnB>
                  </a:tcPr>
                </a:tc>
                <a:tc>
                  <a:txBody>
                    <a:bodyPr/>
                    <a:lstStyle/>
                    <a:p>
                      <a:r>
                        <a:rPr lang="en-US" b="1" dirty="0"/>
                        <a:t>0.2389</a:t>
                      </a:r>
                      <a:endParaRPr lang="en-US" dirty="0"/>
                    </a:p>
                  </a:txBody>
                  <a:tcPr anchor="ctr">
                    <a:lnL>
                      <a:noFill/>
                    </a:lnL>
                    <a:lnR>
                      <a:noFill/>
                    </a:lnR>
                    <a:lnT>
                      <a:noFill/>
                    </a:lnT>
                    <a:lnB>
                      <a:noFill/>
                    </a:lnB>
                  </a:tcPr>
                </a:tc>
                <a:extLst>
                  <a:ext uri="{0D108BD9-81ED-4DB2-BD59-A6C34878D82A}">
                    <a16:rowId xmlns:a16="http://schemas.microsoft.com/office/drawing/2014/main" val="2857027099"/>
                  </a:ext>
                </a:extLst>
              </a:tr>
              <a:tr h="0">
                <a:tc>
                  <a:txBody>
                    <a:bodyPr/>
                    <a:lstStyle/>
                    <a:p>
                      <a:r>
                        <a:rPr lang="en-US"/>
                        <a:t>Naive Bayes</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0.2531</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0.2184</a:t>
                      </a:r>
                    </a:p>
                  </a:txBody>
                  <a:tcPr anchor="ctr">
                    <a:lnL>
                      <a:noFill/>
                    </a:lnL>
                    <a:lnR>
                      <a:noFill/>
                    </a:lnR>
                    <a:lnT>
                      <a:noFill/>
                    </a:lnT>
                    <a:lnB>
                      <a:noFill/>
                    </a:lnB>
                  </a:tcPr>
                </a:tc>
                <a:extLst>
                  <a:ext uri="{0D108BD9-81ED-4DB2-BD59-A6C34878D82A}">
                    <a16:rowId xmlns:a16="http://schemas.microsoft.com/office/drawing/2014/main" val="3387553124"/>
                  </a:ext>
                </a:extLst>
              </a:tr>
              <a:tr h="0">
                <a:tc>
                  <a:txBody>
                    <a:bodyPr/>
                    <a:lstStyle/>
                    <a:p>
                      <a:r>
                        <a:rPr lang="en-US"/>
                        <a:t>Linear SVM</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0.2365</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0.2367</a:t>
                      </a:r>
                    </a:p>
                  </a:txBody>
                  <a:tcPr anchor="ctr">
                    <a:lnL>
                      <a:noFill/>
                    </a:lnL>
                    <a:lnR>
                      <a:noFill/>
                    </a:lnR>
                    <a:lnT>
                      <a:noFill/>
                    </a:lnT>
                    <a:lnB>
                      <a:noFill/>
                    </a:lnB>
                  </a:tcPr>
                </a:tc>
                <a:extLst>
                  <a:ext uri="{0D108BD9-81ED-4DB2-BD59-A6C34878D82A}">
                    <a16:rowId xmlns:a16="http://schemas.microsoft.com/office/drawing/2014/main" val="3521519051"/>
                  </a:ext>
                </a:extLst>
              </a:tr>
              <a:tr h="0">
                <a:tc>
                  <a:txBody>
                    <a:bodyPr/>
                    <a:lstStyle/>
                    <a:p>
                      <a:r>
                        <a:rPr lang="en-US"/>
                        <a:t>LSTM</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0.0385</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0.0643</a:t>
                      </a:r>
                    </a:p>
                  </a:txBody>
                  <a:tcPr anchor="ctr">
                    <a:lnL>
                      <a:noFill/>
                    </a:lnL>
                    <a:lnR>
                      <a:noFill/>
                    </a:lnR>
                    <a:lnT>
                      <a:noFill/>
                    </a:lnT>
                    <a:lnB>
                      <a:noFill/>
                    </a:lnB>
                  </a:tcPr>
                </a:tc>
                <a:extLst>
                  <a:ext uri="{0D108BD9-81ED-4DB2-BD59-A6C34878D82A}">
                    <a16:rowId xmlns:a16="http://schemas.microsoft.com/office/drawing/2014/main" val="1813746849"/>
                  </a:ext>
                </a:extLst>
              </a:tr>
              <a:tr h="0">
                <a:tc>
                  <a:txBody>
                    <a:bodyPr/>
                    <a:lstStyle/>
                    <a:p>
                      <a:r>
                        <a:rPr lang="en-US"/>
                        <a:t>GRU</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a:t>0.0420</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dirty="0"/>
                        <a:t>0.0697</a:t>
                      </a:r>
                    </a:p>
                  </a:txBody>
                  <a:tcPr anchor="ctr">
                    <a:lnL>
                      <a:noFill/>
                    </a:lnL>
                    <a:lnR>
                      <a:noFill/>
                    </a:lnR>
                    <a:lnT>
                      <a:noFill/>
                    </a:lnT>
                    <a:lnB>
                      <a:noFill/>
                    </a:lnB>
                  </a:tcPr>
                </a:tc>
                <a:extLst>
                  <a:ext uri="{0D108BD9-81ED-4DB2-BD59-A6C34878D82A}">
                    <a16:rowId xmlns:a16="http://schemas.microsoft.com/office/drawing/2014/main" val="2096432786"/>
                  </a:ext>
                </a:extLst>
              </a:tr>
            </a:tbl>
          </a:graphicData>
        </a:graphic>
      </p:graphicFrame>
      <p:sp>
        <p:nvSpPr>
          <p:cNvPr id="7" name="TextBox 6">
            <a:extLst>
              <a:ext uri="{FF2B5EF4-FFF2-40B4-BE49-F238E27FC236}">
                <a16:creationId xmlns:a16="http://schemas.microsoft.com/office/drawing/2014/main" id="{BAC1343B-9516-46A4-926D-24AB7DB4002B}"/>
              </a:ext>
            </a:extLst>
          </p:cNvPr>
          <p:cNvSpPr txBox="1"/>
          <p:nvPr/>
        </p:nvSpPr>
        <p:spPr>
          <a:xfrm>
            <a:off x="348792" y="3711134"/>
            <a:ext cx="3799002" cy="369332"/>
          </a:xfrm>
          <a:prstGeom prst="rect">
            <a:avLst/>
          </a:prstGeom>
          <a:noFill/>
        </p:spPr>
        <p:txBody>
          <a:bodyPr wrap="square" rtlCol="0">
            <a:spAutoFit/>
          </a:bodyPr>
          <a:lstStyle/>
          <a:p>
            <a:r>
              <a:rPr lang="en-US" b="1" dirty="0"/>
              <a:t>More Experimentation Results:</a:t>
            </a:r>
          </a:p>
        </p:txBody>
      </p:sp>
      <p:sp>
        <p:nvSpPr>
          <p:cNvPr id="8" name="TextBox 7">
            <a:extLst>
              <a:ext uri="{FF2B5EF4-FFF2-40B4-BE49-F238E27FC236}">
                <a16:creationId xmlns:a16="http://schemas.microsoft.com/office/drawing/2014/main" id="{26D48C04-9F96-4BED-BF0D-486456D7AE79}"/>
              </a:ext>
            </a:extLst>
          </p:cNvPr>
          <p:cNvSpPr txBox="1"/>
          <p:nvPr/>
        </p:nvSpPr>
        <p:spPr>
          <a:xfrm>
            <a:off x="348792" y="96724"/>
            <a:ext cx="3799002" cy="369332"/>
          </a:xfrm>
          <a:prstGeom prst="rect">
            <a:avLst/>
          </a:prstGeom>
          <a:noFill/>
        </p:spPr>
        <p:txBody>
          <a:bodyPr wrap="square" rtlCol="0">
            <a:spAutoFit/>
          </a:bodyPr>
          <a:lstStyle/>
          <a:p>
            <a:r>
              <a:rPr lang="en-US" b="1" dirty="0"/>
              <a:t>Experimentation Results:</a:t>
            </a:r>
          </a:p>
        </p:txBody>
      </p:sp>
      <p:graphicFrame>
        <p:nvGraphicFramePr>
          <p:cNvPr id="9" name="Table 8">
            <a:extLst>
              <a:ext uri="{FF2B5EF4-FFF2-40B4-BE49-F238E27FC236}">
                <a16:creationId xmlns:a16="http://schemas.microsoft.com/office/drawing/2014/main" id="{5A0B61F2-B469-4C42-B28F-17B3241206BF}"/>
              </a:ext>
            </a:extLst>
          </p:cNvPr>
          <p:cNvGraphicFramePr>
            <a:graphicFrameLocks noGrp="1"/>
          </p:cNvGraphicFramePr>
          <p:nvPr>
            <p:extLst>
              <p:ext uri="{D42A27DB-BD31-4B8C-83A1-F6EECF244321}">
                <p14:modId xmlns:p14="http://schemas.microsoft.com/office/powerpoint/2010/main" val="2038534688"/>
              </p:ext>
            </p:extLst>
          </p:nvPr>
        </p:nvGraphicFramePr>
        <p:xfrm>
          <a:off x="611347" y="479625"/>
          <a:ext cx="9437628" cy="3204240"/>
        </p:xfrm>
        <a:graphic>
          <a:graphicData uri="http://schemas.openxmlformats.org/drawingml/2006/table">
            <a:tbl>
              <a:tblPr/>
              <a:tblGrid>
                <a:gridCol w="1572938">
                  <a:extLst>
                    <a:ext uri="{9D8B030D-6E8A-4147-A177-3AD203B41FA5}">
                      <a16:colId xmlns:a16="http://schemas.microsoft.com/office/drawing/2014/main" val="2535399793"/>
                    </a:ext>
                  </a:extLst>
                </a:gridCol>
                <a:gridCol w="1572938">
                  <a:extLst>
                    <a:ext uri="{9D8B030D-6E8A-4147-A177-3AD203B41FA5}">
                      <a16:colId xmlns:a16="http://schemas.microsoft.com/office/drawing/2014/main" val="429417141"/>
                    </a:ext>
                  </a:extLst>
                </a:gridCol>
                <a:gridCol w="1572938">
                  <a:extLst>
                    <a:ext uri="{9D8B030D-6E8A-4147-A177-3AD203B41FA5}">
                      <a16:colId xmlns:a16="http://schemas.microsoft.com/office/drawing/2014/main" val="692446876"/>
                    </a:ext>
                  </a:extLst>
                </a:gridCol>
                <a:gridCol w="1572938">
                  <a:extLst>
                    <a:ext uri="{9D8B030D-6E8A-4147-A177-3AD203B41FA5}">
                      <a16:colId xmlns:a16="http://schemas.microsoft.com/office/drawing/2014/main" val="1916046425"/>
                    </a:ext>
                  </a:extLst>
                </a:gridCol>
                <a:gridCol w="1572938">
                  <a:extLst>
                    <a:ext uri="{9D8B030D-6E8A-4147-A177-3AD203B41FA5}">
                      <a16:colId xmlns:a16="http://schemas.microsoft.com/office/drawing/2014/main" val="2546919646"/>
                    </a:ext>
                  </a:extLst>
                </a:gridCol>
                <a:gridCol w="1572938">
                  <a:extLst>
                    <a:ext uri="{9D8B030D-6E8A-4147-A177-3AD203B41FA5}">
                      <a16:colId xmlns:a16="http://schemas.microsoft.com/office/drawing/2014/main" val="349308438"/>
                    </a:ext>
                  </a:extLst>
                </a:gridCol>
              </a:tblGrid>
              <a:tr h="246480">
                <a:tc>
                  <a:txBody>
                    <a:bodyPr/>
                    <a:lstStyle/>
                    <a:p>
                      <a:r>
                        <a:rPr lang="en-US" sz="800" b="1"/>
                        <a:t>Model</a:t>
                      </a:r>
                      <a:endParaRPr lang="en-US" sz="800"/>
                    </a:p>
                  </a:txBody>
                  <a:tcPr marL="42653" marR="42653" marT="21327" marB="21327" anchor="ctr">
                    <a:lnL>
                      <a:noFill/>
                    </a:lnL>
                    <a:lnR>
                      <a:noFill/>
                    </a:lnR>
                    <a:lnT>
                      <a:noFill/>
                    </a:lnT>
                    <a:lnB>
                      <a:noFill/>
                    </a:lnB>
                  </a:tcPr>
                </a:tc>
                <a:tc>
                  <a:txBody>
                    <a:bodyPr/>
                    <a:lstStyle/>
                    <a:p>
                      <a:r>
                        <a:rPr lang="en-US" sz="800" b="1"/>
                        <a:t>Preprocessing</a:t>
                      </a:r>
                      <a:endParaRPr lang="en-US" sz="800"/>
                    </a:p>
                  </a:txBody>
                  <a:tcPr marL="42653" marR="42653" marT="21327" marB="21327" anchor="ctr">
                    <a:lnL>
                      <a:noFill/>
                    </a:lnL>
                    <a:lnR>
                      <a:noFill/>
                    </a:lnR>
                    <a:lnT>
                      <a:noFill/>
                    </a:lnT>
                    <a:lnB>
                      <a:noFill/>
                    </a:lnB>
                  </a:tcPr>
                </a:tc>
                <a:tc>
                  <a:txBody>
                    <a:bodyPr/>
                    <a:lstStyle/>
                    <a:p>
                      <a:r>
                        <a:rPr lang="en-US" sz="800" b="1"/>
                        <a:t>Vectorizer</a:t>
                      </a:r>
                      <a:endParaRPr lang="en-US" sz="800"/>
                    </a:p>
                  </a:txBody>
                  <a:tcPr marL="42653" marR="42653" marT="21327" marB="21327" anchor="ctr">
                    <a:lnL>
                      <a:noFill/>
                    </a:lnL>
                    <a:lnR>
                      <a:noFill/>
                    </a:lnR>
                    <a:lnT>
                      <a:noFill/>
                    </a:lnT>
                    <a:lnB>
                      <a:noFill/>
                    </a:lnB>
                  </a:tcPr>
                </a:tc>
                <a:tc>
                  <a:txBody>
                    <a:bodyPr/>
                    <a:lstStyle/>
                    <a:p>
                      <a:r>
                        <a:rPr lang="en-US" sz="800" b="1"/>
                        <a:t>Train Accuracy</a:t>
                      </a:r>
                      <a:endParaRPr lang="en-US" sz="800"/>
                    </a:p>
                  </a:txBody>
                  <a:tcPr marL="42653" marR="42653" marT="21327" marB="21327" anchor="ctr">
                    <a:lnL>
                      <a:noFill/>
                    </a:lnL>
                    <a:lnR>
                      <a:noFill/>
                    </a:lnR>
                    <a:lnT>
                      <a:noFill/>
                    </a:lnT>
                    <a:lnB>
                      <a:noFill/>
                    </a:lnB>
                  </a:tcPr>
                </a:tc>
                <a:tc>
                  <a:txBody>
                    <a:bodyPr/>
                    <a:lstStyle/>
                    <a:p>
                      <a:r>
                        <a:rPr lang="en-US" sz="800" b="1"/>
                        <a:t>Validation Accuracy</a:t>
                      </a:r>
                      <a:endParaRPr lang="en-US" sz="800"/>
                    </a:p>
                  </a:txBody>
                  <a:tcPr marL="42653" marR="42653" marT="21327" marB="21327" anchor="ctr">
                    <a:lnL>
                      <a:noFill/>
                    </a:lnL>
                    <a:lnR>
                      <a:noFill/>
                    </a:lnR>
                    <a:lnT>
                      <a:noFill/>
                    </a:lnT>
                    <a:lnB>
                      <a:noFill/>
                    </a:lnB>
                  </a:tcPr>
                </a:tc>
                <a:tc>
                  <a:txBody>
                    <a:bodyPr/>
                    <a:lstStyle/>
                    <a:p>
                      <a:r>
                        <a:rPr lang="en-US" sz="800" b="1"/>
                        <a:t>F1-Macro</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2593797553"/>
                  </a:ext>
                </a:extLst>
              </a:tr>
              <a:tr h="246480">
                <a:tc>
                  <a:txBody>
                    <a:bodyPr/>
                    <a:lstStyle/>
                    <a:p>
                      <a:r>
                        <a:rPr lang="en-US" sz="800" b="1"/>
                        <a:t>Gradient Boosting</a:t>
                      </a:r>
                      <a:endParaRPr lang="en-US" sz="800"/>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0.5527</a:t>
                      </a:r>
                    </a:p>
                  </a:txBody>
                  <a:tcPr marL="42653" marR="42653" marT="21327" marB="21327" anchor="ctr">
                    <a:lnL>
                      <a:noFill/>
                    </a:lnL>
                    <a:lnR>
                      <a:noFill/>
                    </a:lnR>
                    <a:lnT>
                      <a:noFill/>
                    </a:lnT>
                    <a:lnB>
                      <a:noFill/>
                    </a:lnB>
                  </a:tcPr>
                </a:tc>
                <a:tc>
                  <a:txBody>
                    <a:bodyPr/>
                    <a:lstStyle/>
                    <a:p>
                      <a:r>
                        <a:rPr lang="en-US" sz="800" b="1"/>
                        <a:t>0.3832</a:t>
                      </a:r>
                      <a:endParaRPr lang="en-US" sz="800"/>
                    </a:p>
                  </a:txBody>
                  <a:tcPr marL="42653" marR="42653" marT="21327" marB="21327" anchor="ctr">
                    <a:lnL>
                      <a:noFill/>
                    </a:lnL>
                    <a:lnR>
                      <a:noFill/>
                    </a:lnR>
                    <a:lnT>
                      <a:noFill/>
                    </a:lnT>
                    <a:lnB>
                      <a:noFill/>
                    </a:lnB>
                  </a:tcPr>
                </a:tc>
                <a:tc>
                  <a:txBody>
                    <a:bodyPr/>
                    <a:lstStyle/>
                    <a:p>
                      <a:r>
                        <a:rPr lang="en-US" sz="800"/>
                        <a:t>0.3313</a:t>
                      </a:r>
                    </a:p>
                  </a:txBody>
                  <a:tcPr marL="42653" marR="42653" marT="21327" marB="21327" anchor="ctr">
                    <a:lnL>
                      <a:noFill/>
                    </a:lnL>
                    <a:lnR>
                      <a:noFill/>
                    </a:lnR>
                    <a:lnT>
                      <a:noFill/>
                    </a:lnT>
                    <a:lnB>
                      <a:noFill/>
                    </a:lnB>
                  </a:tcPr>
                </a:tc>
                <a:extLst>
                  <a:ext uri="{0D108BD9-81ED-4DB2-BD59-A6C34878D82A}">
                    <a16:rowId xmlns:a16="http://schemas.microsoft.com/office/drawing/2014/main" val="299015388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0.5534</a:t>
                      </a:r>
                    </a:p>
                  </a:txBody>
                  <a:tcPr marL="42653" marR="42653" marT="21327" marB="21327" anchor="ctr">
                    <a:lnL>
                      <a:noFill/>
                    </a:lnL>
                    <a:lnR>
                      <a:noFill/>
                    </a:lnR>
                    <a:lnT>
                      <a:noFill/>
                    </a:lnT>
                    <a:lnB>
                      <a:noFill/>
                    </a:lnB>
                  </a:tcPr>
                </a:tc>
                <a:tc>
                  <a:txBody>
                    <a:bodyPr/>
                    <a:lstStyle/>
                    <a:p>
                      <a:r>
                        <a:rPr lang="en-US" sz="800"/>
                        <a:t>0.3816</a:t>
                      </a:r>
                    </a:p>
                  </a:txBody>
                  <a:tcPr marL="42653" marR="42653" marT="21327" marB="21327" anchor="ctr">
                    <a:lnL>
                      <a:noFill/>
                    </a:lnL>
                    <a:lnR>
                      <a:noFill/>
                    </a:lnR>
                    <a:lnT>
                      <a:noFill/>
                    </a:lnT>
                    <a:lnB>
                      <a:noFill/>
                    </a:lnB>
                  </a:tcPr>
                </a:tc>
                <a:tc>
                  <a:txBody>
                    <a:bodyPr/>
                    <a:lstStyle/>
                    <a:p>
                      <a:r>
                        <a:rPr lang="en-US" sz="800"/>
                        <a:t>0.3295</a:t>
                      </a:r>
                    </a:p>
                  </a:txBody>
                  <a:tcPr marL="42653" marR="42653" marT="21327" marB="21327" anchor="ctr">
                    <a:lnL>
                      <a:noFill/>
                    </a:lnL>
                    <a:lnR>
                      <a:noFill/>
                    </a:lnR>
                    <a:lnT>
                      <a:noFill/>
                    </a:lnT>
                    <a:lnB>
                      <a:noFill/>
                    </a:lnB>
                  </a:tcPr>
                </a:tc>
                <a:extLst>
                  <a:ext uri="{0D108BD9-81ED-4DB2-BD59-A6C34878D82A}">
                    <a16:rowId xmlns:a16="http://schemas.microsoft.com/office/drawing/2014/main" val="147321631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0.5342</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0.3180</a:t>
                      </a:r>
                    </a:p>
                  </a:txBody>
                  <a:tcPr marL="42653" marR="42653" marT="21327" marB="21327" anchor="ctr">
                    <a:lnL>
                      <a:noFill/>
                    </a:lnL>
                    <a:lnR>
                      <a:noFill/>
                    </a:lnR>
                    <a:lnT>
                      <a:noFill/>
                    </a:lnT>
                    <a:lnB>
                      <a:noFill/>
                    </a:lnB>
                  </a:tcPr>
                </a:tc>
                <a:extLst>
                  <a:ext uri="{0D108BD9-81ED-4DB2-BD59-A6C34878D82A}">
                    <a16:rowId xmlns:a16="http://schemas.microsoft.com/office/drawing/2014/main" val="767604328"/>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675341531"/>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0.3746</a:t>
                      </a:r>
                    </a:p>
                  </a:txBody>
                  <a:tcPr marL="42653" marR="42653" marT="21327" marB="21327" anchor="ctr">
                    <a:lnL>
                      <a:noFill/>
                    </a:lnL>
                    <a:lnR>
                      <a:noFill/>
                    </a:lnR>
                    <a:lnT>
                      <a:noFill/>
                    </a:lnT>
                    <a:lnB>
                      <a:noFill/>
                    </a:lnB>
                  </a:tcPr>
                </a:tc>
                <a:tc>
                  <a:txBody>
                    <a:bodyPr/>
                    <a:lstStyle/>
                    <a:p>
                      <a:r>
                        <a:rPr lang="en-US" sz="800"/>
                        <a:t>0.2929</a:t>
                      </a:r>
                    </a:p>
                  </a:txBody>
                  <a:tcPr marL="42653" marR="42653" marT="21327" marB="21327" anchor="ctr">
                    <a:lnL>
                      <a:noFill/>
                    </a:lnL>
                    <a:lnR>
                      <a:noFill/>
                    </a:lnR>
                    <a:lnT>
                      <a:noFill/>
                    </a:lnT>
                    <a:lnB>
                      <a:noFill/>
                    </a:lnB>
                  </a:tcPr>
                </a:tc>
                <a:extLst>
                  <a:ext uri="{0D108BD9-81ED-4DB2-BD59-A6C34878D82A}">
                    <a16:rowId xmlns:a16="http://schemas.microsoft.com/office/drawing/2014/main" val="1968265032"/>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0.5380</a:t>
                      </a:r>
                    </a:p>
                  </a:txBody>
                  <a:tcPr marL="42653" marR="42653" marT="21327" marB="21327" anchor="ctr">
                    <a:lnL>
                      <a:noFill/>
                    </a:lnL>
                    <a:lnR>
                      <a:noFill/>
                    </a:lnR>
                    <a:lnT>
                      <a:noFill/>
                    </a:lnT>
                    <a:lnB>
                      <a:noFill/>
                    </a:lnB>
                  </a:tcPr>
                </a:tc>
                <a:tc>
                  <a:txBody>
                    <a:bodyPr/>
                    <a:lstStyle/>
                    <a:p>
                      <a:r>
                        <a:rPr lang="en-US" sz="800"/>
                        <a:t>0.3731</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50218456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0.3692</a:t>
                      </a:r>
                    </a:p>
                  </a:txBody>
                  <a:tcPr marL="42653" marR="42653" marT="21327" marB="21327" anchor="ctr">
                    <a:lnL>
                      <a:noFill/>
                    </a:lnL>
                    <a:lnR>
                      <a:noFill/>
                    </a:lnR>
                    <a:lnT>
                      <a:noFill/>
                    </a:lnT>
                    <a:lnB>
                      <a:noFill/>
                    </a:lnB>
                  </a:tcPr>
                </a:tc>
                <a:tc>
                  <a:txBody>
                    <a:bodyPr/>
                    <a:lstStyle/>
                    <a:p>
                      <a:r>
                        <a:rPr lang="en-US" sz="800"/>
                        <a:t>0.3008</a:t>
                      </a:r>
                    </a:p>
                  </a:txBody>
                  <a:tcPr marL="42653" marR="42653" marT="21327" marB="21327" anchor="ctr">
                    <a:lnL>
                      <a:noFill/>
                    </a:lnL>
                    <a:lnR>
                      <a:noFill/>
                    </a:lnR>
                    <a:lnT>
                      <a:noFill/>
                    </a:lnT>
                    <a:lnB>
                      <a:noFill/>
                    </a:lnB>
                  </a:tcPr>
                </a:tc>
                <a:extLst>
                  <a:ext uri="{0D108BD9-81ED-4DB2-BD59-A6C34878D82A}">
                    <a16:rowId xmlns:a16="http://schemas.microsoft.com/office/drawing/2014/main" val="398392315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0.3676</a:t>
                      </a:r>
                    </a:p>
                  </a:txBody>
                  <a:tcPr marL="42653" marR="42653" marT="21327" marB="21327" anchor="ctr">
                    <a:lnL>
                      <a:noFill/>
                    </a:lnL>
                    <a:lnR>
                      <a:noFill/>
                    </a:lnR>
                    <a:lnT>
                      <a:noFill/>
                    </a:lnT>
                    <a:lnB>
                      <a:noFill/>
                    </a:lnB>
                  </a:tcPr>
                </a:tc>
                <a:tc>
                  <a:txBody>
                    <a:bodyPr/>
                    <a:lstStyle/>
                    <a:p>
                      <a:r>
                        <a:rPr lang="en-US" sz="800"/>
                        <a:t>0.2978</a:t>
                      </a:r>
                    </a:p>
                  </a:txBody>
                  <a:tcPr marL="42653" marR="42653" marT="21327" marB="21327" anchor="ctr">
                    <a:lnL>
                      <a:noFill/>
                    </a:lnL>
                    <a:lnR>
                      <a:noFill/>
                    </a:lnR>
                    <a:lnT>
                      <a:noFill/>
                    </a:lnT>
                    <a:lnB>
                      <a:noFill/>
                    </a:lnB>
                  </a:tcPr>
                </a:tc>
                <a:extLst>
                  <a:ext uri="{0D108BD9-81ED-4DB2-BD59-A6C34878D82A}">
                    <a16:rowId xmlns:a16="http://schemas.microsoft.com/office/drawing/2014/main" val="287373200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0.4456</a:t>
                      </a:r>
                    </a:p>
                  </a:txBody>
                  <a:tcPr marL="42653" marR="42653" marT="21327" marB="21327" anchor="ctr">
                    <a:lnL>
                      <a:noFill/>
                    </a:lnL>
                    <a:lnR>
                      <a:noFill/>
                    </a:lnR>
                    <a:lnT>
                      <a:noFill/>
                    </a:lnT>
                    <a:lnB>
                      <a:noFill/>
                    </a:lnB>
                  </a:tcPr>
                </a:tc>
                <a:tc>
                  <a:txBody>
                    <a:bodyPr/>
                    <a:lstStyle/>
                    <a:p>
                      <a:r>
                        <a:rPr lang="en-US" sz="800"/>
                        <a:t>0.3622</a:t>
                      </a:r>
                    </a:p>
                  </a:txBody>
                  <a:tcPr marL="42653" marR="42653" marT="21327" marB="21327" anchor="ctr">
                    <a:lnL>
                      <a:noFill/>
                    </a:lnL>
                    <a:lnR>
                      <a:noFill/>
                    </a:lnR>
                    <a:lnT>
                      <a:noFill/>
                    </a:lnT>
                    <a:lnB>
                      <a:noFill/>
                    </a:lnB>
                  </a:tcPr>
                </a:tc>
                <a:tc>
                  <a:txBody>
                    <a:bodyPr/>
                    <a:lstStyle/>
                    <a:p>
                      <a:r>
                        <a:rPr lang="en-US" sz="800" b="1"/>
                        <a:t>0.3547</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3907102910"/>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0.4421</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0.3511</a:t>
                      </a:r>
                    </a:p>
                  </a:txBody>
                  <a:tcPr marL="42653" marR="42653" marT="21327" marB="21327" anchor="ctr">
                    <a:lnL>
                      <a:noFill/>
                    </a:lnL>
                    <a:lnR>
                      <a:noFill/>
                    </a:lnR>
                    <a:lnT>
                      <a:noFill/>
                    </a:lnT>
                    <a:lnB>
                      <a:noFill/>
                    </a:lnB>
                  </a:tcPr>
                </a:tc>
                <a:extLst>
                  <a:ext uri="{0D108BD9-81ED-4DB2-BD59-A6C34878D82A}">
                    <a16:rowId xmlns:a16="http://schemas.microsoft.com/office/drawing/2014/main" val="411580016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0.4495</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0.3524</a:t>
                      </a:r>
                    </a:p>
                  </a:txBody>
                  <a:tcPr marL="42653" marR="42653" marT="21327" marB="21327" anchor="ctr">
                    <a:lnL>
                      <a:noFill/>
                    </a:lnL>
                    <a:lnR>
                      <a:noFill/>
                    </a:lnR>
                    <a:lnT>
                      <a:noFill/>
                    </a:lnT>
                    <a:lnB>
                      <a:noFill/>
                    </a:lnB>
                  </a:tcPr>
                </a:tc>
                <a:extLst>
                  <a:ext uri="{0D108BD9-81ED-4DB2-BD59-A6C34878D82A}">
                    <a16:rowId xmlns:a16="http://schemas.microsoft.com/office/drawing/2014/main" val="2060366655"/>
                  </a:ext>
                </a:extLst>
              </a:tr>
              <a:tr h="246480">
                <a:tc>
                  <a:txBody>
                    <a:bodyPr/>
                    <a:lstStyle/>
                    <a:p>
                      <a:r>
                        <a:rPr lang="en-US" sz="800" dirty="0"/>
                        <a:t>Logistic Regression</a:t>
                      </a:r>
                    </a:p>
                  </a:txBody>
                  <a:tcPr marL="42653" marR="42653" marT="21327" marB="21327" anchor="ctr">
                    <a:lnL>
                      <a:noFill/>
                    </a:lnL>
                    <a:lnR>
                      <a:noFill/>
                    </a:lnR>
                    <a:lnT>
                      <a:noFill/>
                    </a:lnT>
                    <a:lnB>
                      <a:noFill/>
                    </a:lnB>
                  </a:tcPr>
                </a:tc>
                <a:tc>
                  <a:txBody>
                    <a:bodyPr/>
                    <a:lstStyle/>
                    <a:p>
                      <a:r>
                        <a:rPr lang="en-US" sz="800" dirty="0" err="1"/>
                        <a:t>Stopwords</a:t>
                      </a:r>
                      <a:endParaRPr lang="en-US" sz="800" dirty="0"/>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0.4449</a:t>
                      </a:r>
                    </a:p>
                  </a:txBody>
                  <a:tcPr marL="42653" marR="42653" marT="21327" marB="21327" anchor="ctr">
                    <a:lnL>
                      <a:noFill/>
                    </a:lnL>
                    <a:lnR>
                      <a:noFill/>
                    </a:lnR>
                    <a:lnT>
                      <a:noFill/>
                    </a:lnT>
                    <a:lnB>
                      <a:noFill/>
                    </a:lnB>
                  </a:tcPr>
                </a:tc>
                <a:tc>
                  <a:txBody>
                    <a:bodyPr/>
                    <a:lstStyle/>
                    <a:p>
                      <a:r>
                        <a:rPr lang="en-US" sz="800"/>
                        <a:t>0.3575</a:t>
                      </a:r>
                    </a:p>
                  </a:txBody>
                  <a:tcPr marL="42653" marR="42653" marT="21327" marB="21327" anchor="ctr">
                    <a:lnL>
                      <a:noFill/>
                    </a:lnL>
                    <a:lnR>
                      <a:noFill/>
                    </a:lnR>
                    <a:lnT>
                      <a:noFill/>
                    </a:lnT>
                    <a:lnB>
                      <a:noFill/>
                    </a:lnB>
                  </a:tcPr>
                </a:tc>
                <a:tc>
                  <a:txBody>
                    <a:bodyPr/>
                    <a:lstStyle/>
                    <a:p>
                      <a:r>
                        <a:rPr lang="en-US" sz="800" dirty="0"/>
                        <a:t>0.3488</a:t>
                      </a:r>
                    </a:p>
                  </a:txBody>
                  <a:tcPr marL="42653" marR="42653" marT="21327" marB="21327" anchor="ctr">
                    <a:lnL>
                      <a:noFill/>
                    </a:lnL>
                    <a:lnR>
                      <a:noFill/>
                    </a:lnR>
                    <a:lnT>
                      <a:noFill/>
                    </a:lnT>
                    <a:lnB>
                      <a:noFill/>
                    </a:lnB>
                  </a:tcPr>
                </a:tc>
                <a:extLst>
                  <a:ext uri="{0D108BD9-81ED-4DB2-BD59-A6C34878D82A}">
                    <a16:rowId xmlns:a16="http://schemas.microsoft.com/office/drawing/2014/main" val="2519639270"/>
                  </a:ext>
                </a:extLst>
              </a:tr>
            </a:tbl>
          </a:graphicData>
        </a:graphic>
      </p:graphicFrame>
    </p:spTree>
    <p:extLst>
      <p:ext uri="{BB962C8B-B14F-4D97-AF65-F5344CB8AC3E}">
        <p14:creationId xmlns:p14="http://schemas.microsoft.com/office/powerpoint/2010/main" val="425038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D6D-80EA-450A-A6AB-3F1D09A1D757}"/>
              </a:ext>
            </a:extLst>
          </p:cNvPr>
          <p:cNvSpPr>
            <a:spLocks noGrp="1"/>
          </p:cNvSpPr>
          <p:nvPr>
            <p:ph type="title"/>
          </p:nvPr>
        </p:nvSpPr>
        <p:spPr/>
        <p:txBody>
          <a:bodyPr/>
          <a:lstStyle/>
          <a:p>
            <a:r>
              <a:rPr lang="en-US" b="1" dirty="0"/>
              <a:t>📊 Results &amp; Discussion</a:t>
            </a:r>
            <a:br>
              <a:rPr lang="en-US" b="1" dirty="0"/>
            </a:br>
            <a:endParaRPr lang="en-US" dirty="0"/>
          </a:p>
        </p:txBody>
      </p:sp>
      <p:sp>
        <p:nvSpPr>
          <p:cNvPr id="3" name="Content Placeholder 2">
            <a:extLst>
              <a:ext uri="{FF2B5EF4-FFF2-40B4-BE49-F238E27FC236}">
                <a16:creationId xmlns:a16="http://schemas.microsoft.com/office/drawing/2014/main" id="{6008018F-2113-4B2C-9181-0EBEFA9CB6F4}"/>
              </a:ext>
            </a:extLst>
          </p:cNvPr>
          <p:cNvSpPr>
            <a:spLocks noGrp="1"/>
          </p:cNvSpPr>
          <p:nvPr>
            <p:ph idx="1"/>
          </p:nvPr>
        </p:nvSpPr>
        <p:spPr/>
        <p:txBody>
          <a:bodyPr/>
          <a:lstStyle/>
          <a:p>
            <a:r>
              <a:rPr lang="en-US" dirty="0"/>
              <a:t>The </a:t>
            </a:r>
            <a:r>
              <a:rPr lang="en-US" b="1" dirty="0"/>
              <a:t>Gradient Boosting model</a:t>
            </a:r>
            <a:r>
              <a:rPr lang="en-US" dirty="0"/>
              <a:t> achieved the most reliable results among all tested approaches, reaching an accuracy of around </a:t>
            </a:r>
            <a:r>
              <a:rPr lang="en-US" b="1" dirty="0"/>
              <a:t>30–40%</a:t>
            </a:r>
            <a:r>
              <a:rPr lang="en-US" dirty="0"/>
              <a:t> on the test set. While this indicates that the model is </a:t>
            </a:r>
            <a:r>
              <a:rPr lang="en-US" b="1" dirty="0"/>
              <a:t>underfitting</a:t>
            </a:r>
            <a:r>
              <a:rPr lang="en-US" dirty="0"/>
              <a:t> and not yet capturing deeper linguistic patterns.</a:t>
            </a:r>
          </a:p>
        </p:txBody>
      </p:sp>
      <p:graphicFrame>
        <p:nvGraphicFramePr>
          <p:cNvPr id="4" name="Table 3">
            <a:extLst>
              <a:ext uri="{FF2B5EF4-FFF2-40B4-BE49-F238E27FC236}">
                <a16:creationId xmlns:a16="http://schemas.microsoft.com/office/drawing/2014/main" id="{BAA32A28-9A7A-4374-994C-0085D55D4AA8}"/>
              </a:ext>
            </a:extLst>
          </p:cNvPr>
          <p:cNvGraphicFramePr>
            <a:graphicFrameLocks noGrp="1"/>
          </p:cNvGraphicFramePr>
          <p:nvPr>
            <p:extLst>
              <p:ext uri="{D42A27DB-BD31-4B8C-83A1-F6EECF244321}">
                <p14:modId xmlns:p14="http://schemas.microsoft.com/office/powerpoint/2010/main" val="3384653893"/>
              </p:ext>
            </p:extLst>
          </p:nvPr>
        </p:nvGraphicFramePr>
        <p:xfrm>
          <a:off x="1064362" y="3647441"/>
          <a:ext cx="8596312" cy="2560320"/>
        </p:xfrm>
        <a:graphic>
          <a:graphicData uri="http://schemas.openxmlformats.org/drawingml/2006/table">
            <a:tbl>
              <a:tblPr/>
              <a:tblGrid>
                <a:gridCol w="4298156">
                  <a:extLst>
                    <a:ext uri="{9D8B030D-6E8A-4147-A177-3AD203B41FA5}">
                      <a16:colId xmlns:a16="http://schemas.microsoft.com/office/drawing/2014/main" val="1595823355"/>
                    </a:ext>
                  </a:extLst>
                </a:gridCol>
                <a:gridCol w="4298156">
                  <a:extLst>
                    <a:ext uri="{9D8B030D-6E8A-4147-A177-3AD203B41FA5}">
                      <a16:colId xmlns:a16="http://schemas.microsoft.com/office/drawing/2014/main" val="2785045482"/>
                    </a:ext>
                  </a:extLst>
                </a:gridCol>
              </a:tblGrid>
              <a:tr h="0">
                <a:tc>
                  <a:txBody>
                    <a:bodyPr/>
                    <a:lstStyle/>
                    <a:p>
                      <a:r>
                        <a:rPr lang="en-US" b="1" dirty="0"/>
                        <a:t>Parameter</a:t>
                      </a:r>
                      <a:endParaRPr lang="en-US" dirty="0"/>
                    </a:p>
                  </a:txBody>
                  <a:tcPr anchor="ctr">
                    <a:lnL>
                      <a:noFill/>
                    </a:lnL>
                    <a:lnR>
                      <a:noFill/>
                    </a:lnR>
                    <a:lnT>
                      <a:noFill/>
                    </a:lnT>
                    <a:lnB>
                      <a:noFill/>
                    </a:lnB>
                  </a:tcPr>
                </a:tc>
                <a:tc>
                  <a:txBody>
                    <a:bodyPr/>
                    <a:lstStyle/>
                    <a:p>
                      <a:r>
                        <a:rPr lang="en-US" b="1"/>
                        <a:t>Details</a:t>
                      </a:r>
                      <a:endParaRPr lang="en-US"/>
                    </a:p>
                  </a:txBody>
                  <a:tcPr anchor="ctr">
                    <a:lnL>
                      <a:noFill/>
                    </a:lnL>
                    <a:lnR>
                      <a:noFill/>
                    </a:lnR>
                    <a:lnT>
                      <a:noFill/>
                    </a:lnT>
                    <a:lnB>
                      <a:noFill/>
                    </a:lnB>
                  </a:tcPr>
                </a:tc>
                <a:extLst>
                  <a:ext uri="{0D108BD9-81ED-4DB2-BD59-A6C34878D82A}">
                    <a16:rowId xmlns:a16="http://schemas.microsoft.com/office/drawing/2014/main" val="25313154"/>
                  </a:ext>
                </a:extLst>
              </a:tr>
              <a:tr h="0">
                <a:tc>
                  <a:txBody>
                    <a:bodyPr/>
                    <a:lstStyle/>
                    <a:p>
                      <a:r>
                        <a:rPr lang="en-US" b="0" dirty="0"/>
                        <a:t>Model</a:t>
                      </a:r>
                    </a:p>
                  </a:txBody>
                  <a:tcPr anchor="ctr">
                    <a:lnL>
                      <a:noFill/>
                    </a:lnL>
                    <a:lnR>
                      <a:noFill/>
                    </a:lnR>
                    <a:lnT>
                      <a:noFill/>
                    </a:lnT>
                    <a:lnB>
                      <a:noFill/>
                    </a:lnB>
                  </a:tcPr>
                </a:tc>
                <a:tc>
                  <a:txBody>
                    <a:bodyPr/>
                    <a:lstStyle/>
                    <a:p>
                      <a:r>
                        <a:rPr lang="en-US"/>
                        <a:t>Gradient Boosting</a:t>
                      </a:r>
                    </a:p>
                  </a:txBody>
                  <a:tcPr anchor="ctr">
                    <a:lnL>
                      <a:noFill/>
                    </a:lnL>
                    <a:lnR>
                      <a:noFill/>
                    </a:lnR>
                    <a:lnT>
                      <a:noFill/>
                    </a:lnT>
                    <a:lnB>
                      <a:noFill/>
                    </a:lnB>
                  </a:tcPr>
                </a:tc>
                <a:extLst>
                  <a:ext uri="{0D108BD9-81ED-4DB2-BD59-A6C34878D82A}">
                    <a16:rowId xmlns:a16="http://schemas.microsoft.com/office/drawing/2014/main" val="402780223"/>
                  </a:ext>
                </a:extLst>
              </a:tr>
              <a:tr h="0">
                <a:tc>
                  <a:txBody>
                    <a:bodyPr/>
                    <a:lstStyle/>
                    <a:p>
                      <a:r>
                        <a:rPr lang="en-US" b="0" dirty="0"/>
                        <a:t>Preprocessing</a:t>
                      </a:r>
                    </a:p>
                  </a:txBody>
                  <a:tcPr anchor="ctr">
                    <a:lnL>
                      <a:noFill/>
                    </a:lnL>
                    <a:lnR>
                      <a:noFill/>
                    </a:lnR>
                    <a:lnT>
                      <a:noFill/>
                    </a:lnT>
                    <a:lnB>
                      <a:noFill/>
                    </a:lnB>
                  </a:tcPr>
                </a:tc>
                <a:tc>
                  <a:txBody>
                    <a:bodyPr/>
                    <a:lstStyle/>
                    <a:p>
                      <a:r>
                        <a:rPr lang="en-US"/>
                        <a:t>Basic</a:t>
                      </a:r>
                    </a:p>
                  </a:txBody>
                  <a:tcPr anchor="ctr">
                    <a:lnL>
                      <a:noFill/>
                    </a:lnL>
                    <a:lnR>
                      <a:noFill/>
                    </a:lnR>
                    <a:lnT>
                      <a:noFill/>
                    </a:lnT>
                    <a:lnB>
                      <a:noFill/>
                    </a:lnB>
                  </a:tcPr>
                </a:tc>
                <a:extLst>
                  <a:ext uri="{0D108BD9-81ED-4DB2-BD59-A6C34878D82A}">
                    <a16:rowId xmlns:a16="http://schemas.microsoft.com/office/drawing/2014/main" val="1665576930"/>
                  </a:ext>
                </a:extLst>
              </a:tr>
              <a:tr h="0">
                <a:tc>
                  <a:txBody>
                    <a:bodyPr/>
                    <a:lstStyle/>
                    <a:p>
                      <a:r>
                        <a:rPr lang="en-US" b="0" dirty="0"/>
                        <a:t>Vectorizer</a:t>
                      </a:r>
                    </a:p>
                  </a:txBody>
                  <a:tcPr anchor="ctr">
                    <a:lnL>
                      <a:noFill/>
                    </a:lnL>
                    <a:lnR>
                      <a:noFill/>
                    </a:lnR>
                    <a:lnT>
                      <a:noFill/>
                    </a:lnT>
                    <a:lnB>
                      <a:noFill/>
                    </a:lnB>
                  </a:tcPr>
                </a:tc>
                <a:tc>
                  <a:txBody>
                    <a:bodyPr/>
                    <a:lstStyle/>
                    <a:p>
                      <a:r>
                        <a:rPr lang="en-US"/>
                        <a:t>TF-IDF (Standard)</a:t>
                      </a:r>
                    </a:p>
                  </a:txBody>
                  <a:tcPr anchor="ctr">
                    <a:lnL>
                      <a:noFill/>
                    </a:lnL>
                    <a:lnR>
                      <a:noFill/>
                    </a:lnR>
                    <a:lnT>
                      <a:noFill/>
                    </a:lnT>
                    <a:lnB>
                      <a:noFill/>
                    </a:lnB>
                  </a:tcPr>
                </a:tc>
                <a:extLst>
                  <a:ext uri="{0D108BD9-81ED-4DB2-BD59-A6C34878D82A}">
                    <a16:rowId xmlns:a16="http://schemas.microsoft.com/office/drawing/2014/main" val="340822165"/>
                  </a:ext>
                </a:extLst>
              </a:tr>
              <a:tr h="0">
                <a:tc>
                  <a:txBody>
                    <a:bodyPr/>
                    <a:lstStyle/>
                    <a:p>
                      <a:r>
                        <a:rPr lang="en-US" b="0" dirty="0"/>
                        <a:t>Training</a:t>
                      </a:r>
                      <a:r>
                        <a:rPr lang="en-US" b="1" dirty="0"/>
                        <a:t> </a:t>
                      </a:r>
                      <a:r>
                        <a:rPr lang="en-US" b="0" dirty="0"/>
                        <a:t>Accuracy</a:t>
                      </a:r>
                    </a:p>
                  </a:txBody>
                  <a:tcPr anchor="ctr">
                    <a:lnL>
                      <a:noFill/>
                    </a:lnL>
                    <a:lnR>
                      <a:noFill/>
                    </a:lnR>
                    <a:lnT>
                      <a:noFill/>
                    </a:lnT>
                    <a:lnB>
                      <a:noFill/>
                    </a:lnB>
                  </a:tcPr>
                </a:tc>
                <a:tc>
                  <a:txBody>
                    <a:bodyPr/>
                    <a:lstStyle/>
                    <a:p>
                      <a:r>
                        <a:rPr lang="en-US"/>
                        <a:t>0.3572</a:t>
                      </a:r>
                    </a:p>
                  </a:txBody>
                  <a:tcPr anchor="ctr">
                    <a:lnL>
                      <a:noFill/>
                    </a:lnL>
                    <a:lnR>
                      <a:noFill/>
                    </a:lnR>
                    <a:lnT>
                      <a:noFill/>
                    </a:lnT>
                    <a:lnB>
                      <a:noFill/>
                    </a:lnB>
                  </a:tcPr>
                </a:tc>
                <a:extLst>
                  <a:ext uri="{0D108BD9-81ED-4DB2-BD59-A6C34878D82A}">
                    <a16:rowId xmlns:a16="http://schemas.microsoft.com/office/drawing/2014/main" val="282425283"/>
                  </a:ext>
                </a:extLst>
              </a:tr>
              <a:tr h="0">
                <a:tc>
                  <a:txBody>
                    <a:bodyPr/>
                    <a:lstStyle/>
                    <a:p>
                      <a:r>
                        <a:rPr lang="en-US" b="0" dirty="0"/>
                        <a:t>Validation Accuracy</a:t>
                      </a:r>
                    </a:p>
                  </a:txBody>
                  <a:tcPr anchor="ctr">
                    <a:lnL>
                      <a:noFill/>
                    </a:lnL>
                    <a:lnR>
                      <a:noFill/>
                    </a:lnR>
                    <a:lnT>
                      <a:noFill/>
                    </a:lnT>
                    <a:lnB>
                      <a:noFill/>
                    </a:lnB>
                  </a:tcPr>
                </a:tc>
                <a:tc>
                  <a:txBody>
                    <a:bodyPr/>
                    <a:lstStyle/>
                    <a:p>
                      <a:r>
                        <a:rPr lang="en-US" b="0" dirty="0"/>
                        <a:t>0.3450</a:t>
                      </a:r>
                    </a:p>
                  </a:txBody>
                  <a:tcPr anchor="ctr">
                    <a:lnL>
                      <a:noFill/>
                    </a:lnL>
                    <a:lnR>
                      <a:noFill/>
                    </a:lnR>
                    <a:lnT>
                      <a:noFill/>
                    </a:lnT>
                    <a:lnB>
                      <a:noFill/>
                    </a:lnB>
                  </a:tcPr>
                </a:tc>
                <a:extLst>
                  <a:ext uri="{0D108BD9-81ED-4DB2-BD59-A6C34878D82A}">
                    <a16:rowId xmlns:a16="http://schemas.microsoft.com/office/drawing/2014/main" val="3166576367"/>
                  </a:ext>
                </a:extLst>
              </a:tr>
              <a:tr h="0">
                <a:tc>
                  <a:txBody>
                    <a:bodyPr/>
                    <a:lstStyle/>
                    <a:p>
                      <a:r>
                        <a:rPr lang="en-US" b="0" dirty="0"/>
                        <a:t>F1-Macro Score</a:t>
                      </a:r>
                    </a:p>
                  </a:txBody>
                  <a:tcPr anchor="ctr">
                    <a:lnL>
                      <a:noFill/>
                    </a:lnL>
                    <a:lnR>
                      <a:noFill/>
                    </a:lnR>
                    <a:lnT>
                      <a:noFill/>
                    </a:lnT>
                    <a:lnB>
                      <a:noFill/>
                    </a:lnB>
                  </a:tcPr>
                </a:tc>
                <a:tc>
                  <a:txBody>
                    <a:bodyPr/>
                    <a:lstStyle/>
                    <a:p>
                      <a:r>
                        <a:rPr lang="en-US" b="0" dirty="0"/>
                        <a:t>0.2248</a:t>
                      </a:r>
                    </a:p>
                  </a:txBody>
                  <a:tcPr anchor="ctr">
                    <a:lnL>
                      <a:noFill/>
                    </a:lnL>
                    <a:lnR>
                      <a:noFill/>
                    </a:lnR>
                    <a:lnT>
                      <a:noFill/>
                    </a:lnT>
                    <a:lnB>
                      <a:noFill/>
                    </a:lnB>
                  </a:tcPr>
                </a:tc>
                <a:extLst>
                  <a:ext uri="{0D108BD9-81ED-4DB2-BD59-A6C34878D82A}">
                    <a16:rowId xmlns:a16="http://schemas.microsoft.com/office/drawing/2014/main" val="3918115088"/>
                  </a:ext>
                </a:extLst>
              </a:tr>
            </a:tbl>
          </a:graphicData>
        </a:graphic>
      </p:graphicFrame>
    </p:spTree>
    <p:extLst>
      <p:ext uri="{BB962C8B-B14F-4D97-AF65-F5344CB8AC3E}">
        <p14:creationId xmlns:p14="http://schemas.microsoft.com/office/powerpoint/2010/main" val="367414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51D1-E209-4996-8825-E032DB57E9DE}"/>
              </a:ext>
            </a:extLst>
          </p:cNvPr>
          <p:cNvSpPr>
            <a:spLocks noGrp="1"/>
          </p:cNvSpPr>
          <p:nvPr>
            <p:ph type="title"/>
          </p:nvPr>
        </p:nvSpPr>
        <p:spPr/>
        <p:txBody>
          <a:bodyPr/>
          <a:lstStyle/>
          <a:p>
            <a:r>
              <a:rPr lang="en-US" dirty="0"/>
              <a:t>Deployed URL</a:t>
            </a:r>
          </a:p>
        </p:txBody>
      </p:sp>
      <p:sp>
        <p:nvSpPr>
          <p:cNvPr id="3" name="Content Placeholder 2">
            <a:extLst>
              <a:ext uri="{FF2B5EF4-FFF2-40B4-BE49-F238E27FC236}">
                <a16:creationId xmlns:a16="http://schemas.microsoft.com/office/drawing/2014/main" id="{7AA95387-778C-4B01-8FDA-732132701C59}"/>
              </a:ext>
            </a:extLst>
          </p:cNvPr>
          <p:cNvSpPr>
            <a:spLocks noGrp="1"/>
          </p:cNvSpPr>
          <p:nvPr>
            <p:ph idx="1"/>
          </p:nvPr>
        </p:nvSpPr>
        <p:spPr/>
        <p:txBody>
          <a:bodyPr/>
          <a:lstStyle/>
          <a:p>
            <a:r>
              <a:rPr lang="en-US" dirty="0">
                <a:hlinkClick r:id="rId2"/>
              </a:rPr>
              <a:t>Click to open</a:t>
            </a:r>
            <a:endParaRPr lang="en-US" dirty="0"/>
          </a:p>
        </p:txBody>
      </p:sp>
    </p:spTree>
    <p:extLst>
      <p:ext uri="{BB962C8B-B14F-4D97-AF65-F5344CB8AC3E}">
        <p14:creationId xmlns:p14="http://schemas.microsoft.com/office/powerpoint/2010/main" val="4201121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TotalTime>
  <Words>452</Words>
  <Application>Microsoft Office PowerPoint</Application>
  <PresentationFormat>Widescreen</PresentationFormat>
  <Paragraphs>140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Imposter</vt:lpstr>
      <vt:lpstr>🤔 Problem Statement</vt:lpstr>
      <vt:lpstr>📂 Dataset </vt:lpstr>
      <vt:lpstr>PowerPoint Presentation</vt:lpstr>
      <vt:lpstr>EDA Visualizations</vt:lpstr>
      <vt:lpstr>🛠️ Methodology</vt:lpstr>
      <vt:lpstr>PowerPoint Presentation</vt:lpstr>
      <vt:lpstr>📊 Results &amp; Discussion </vt:lpstr>
      <vt:lpstr>Deployed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dc:title>
  <dc:creator>Mohammed Raghib</dc:creator>
  <cp:lastModifiedBy>Mohammed Raghib</cp:lastModifiedBy>
  <cp:revision>10</cp:revision>
  <dcterms:created xsi:type="dcterms:W3CDTF">2025-10-06T20:12:02Z</dcterms:created>
  <dcterms:modified xsi:type="dcterms:W3CDTF">2025-10-14T12:36:41Z</dcterms:modified>
</cp:coreProperties>
</file>