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3" r:id="rId1"/>
  </p:sldMasterIdLst>
  <p:notesMasterIdLst>
    <p:notesMasterId r:id="rId22"/>
  </p:notesMasterIdLst>
  <p:sldIdLst>
    <p:sldId id="256" r:id="rId2"/>
    <p:sldId id="278" r:id="rId3"/>
    <p:sldId id="284" r:id="rId4"/>
    <p:sldId id="283" r:id="rId5"/>
    <p:sldId id="282" r:id="rId6"/>
    <p:sldId id="259" r:id="rId7"/>
    <p:sldId id="279" r:id="rId8"/>
    <p:sldId id="280" r:id="rId9"/>
    <p:sldId id="267" r:id="rId10"/>
    <p:sldId id="260" r:id="rId11"/>
    <p:sldId id="266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9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eza/Desktop/Stuff3/JHU/Information%20Retrieval/Course%20Proj/results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 of each algorithm</a:t>
            </a:r>
            <a:r>
              <a:rPr lang="en-US" baseline="0" dirty="0"/>
              <a:t> per Stock when there was a Positive and Negative score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accuracy!$B$1</c:f>
              <c:strCache>
                <c:ptCount val="1"/>
                <c:pt idx="0">
                  <c:v>Loughran-McDonald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accuracy!$A$2:$A$6</c:f>
              <c:strCache>
                <c:ptCount val="5"/>
                <c:pt idx="0">
                  <c:v>AMZN</c:v>
                </c:pt>
                <c:pt idx="1">
                  <c:v>IBM</c:v>
                </c:pt>
                <c:pt idx="2">
                  <c:v>BA</c:v>
                </c:pt>
                <c:pt idx="3">
                  <c:v>GE</c:v>
                </c:pt>
                <c:pt idx="4">
                  <c:v>DIS</c:v>
                </c:pt>
              </c:strCache>
            </c:strRef>
          </c:cat>
          <c:val>
            <c:numRef>
              <c:f>accuracy!$B$2:$B$6</c:f>
              <c:numCache>
                <c:formatCode>0.00%</c:formatCode>
                <c:ptCount val="5"/>
                <c:pt idx="0">
                  <c:v>0.47058823529411697</c:v>
                </c:pt>
                <c:pt idx="1">
                  <c:v>0.44444444444444398</c:v>
                </c:pt>
                <c:pt idx="2">
                  <c:v>0.52631578947368396</c:v>
                </c:pt>
                <c:pt idx="3">
                  <c:v>0.69230769230769196</c:v>
                </c:pt>
                <c:pt idx="4">
                  <c:v>0.45454545454545398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06-8E46-94D9-2941511A51D9}"/>
            </c:ext>
          </c:extLst>
        </c:ser>
        <c:ser>
          <c:idx val="1"/>
          <c:order val="1"/>
          <c:tx>
            <c:strRef>
              <c:f>accuracy!$C$1</c:f>
              <c:strCache>
                <c:ptCount val="1"/>
                <c:pt idx="0">
                  <c:v>SentiWordNet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accuracy!$A$2:$A$6</c:f>
              <c:strCache>
                <c:ptCount val="5"/>
                <c:pt idx="0">
                  <c:v>AMZN</c:v>
                </c:pt>
                <c:pt idx="1">
                  <c:v>IBM</c:v>
                </c:pt>
                <c:pt idx="2">
                  <c:v>BA</c:v>
                </c:pt>
                <c:pt idx="3">
                  <c:v>GE</c:v>
                </c:pt>
                <c:pt idx="4">
                  <c:v>DIS</c:v>
                </c:pt>
              </c:strCache>
            </c:strRef>
          </c:cat>
          <c:val>
            <c:numRef>
              <c:f>accuracy!$C$2:$C$6</c:f>
              <c:numCache>
                <c:formatCode>0.00%</c:formatCode>
                <c:ptCount val="5"/>
                <c:pt idx="0">
                  <c:v>0.58823529411764697</c:v>
                </c:pt>
                <c:pt idx="1">
                  <c:v>0.66666666666666596</c:v>
                </c:pt>
                <c:pt idx="2">
                  <c:v>0.55555555555555503</c:v>
                </c:pt>
                <c:pt idx="3">
                  <c:v>0.45454545454545398</c:v>
                </c:pt>
                <c:pt idx="4">
                  <c:v>0.33333333333333298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06-8E46-94D9-2941511A51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2534303"/>
        <c:axId val="1032535951"/>
      </c:barChart>
      <c:catAx>
        <c:axId val="1032534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2535951"/>
        <c:crosses val="autoZero"/>
        <c:auto val="1"/>
        <c:lblAlgn val="ctr"/>
        <c:lblOffset val="100"/>
        <c:noMultiLvlLbl val="0"/>
      </c:catAx>
      <c:valAx>
        <c:axId val="1032535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2534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D2114-88E2-0F4C-8340-880FFB062B4E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41C9E-96B9-DE43-AA18-FFA8C4CA7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97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41C9E-96B9-DE43-AA18-FFA8C4CA7F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99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41C9E-96B9-DE43-AA18-FFA8C4CA7F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67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41C9E-96B9-DE43-AA18-FFA8C4CA7F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69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41C9E-96B9-DE43-AA18-FFA8C4CA7F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62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41C9E-96B9-DE43-AA18-FFA8C4CA7F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84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41C9E-96B9-DE43-AA18-FFA8C4CA7F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42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41C9E-96B9-DE43-AA18-FFA8C4CA7F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03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41C9E-96B9-DE43-AA18-FFA8C4CA7F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42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41C9E-96B9-DE43-AA18-FFA8C4CA7F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05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41C9E-96B9-DE43-AA18-FFA8C4CA7F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26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41C9E-96B9-DE43-AA18-FFA8C4CA7F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7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41C9E-96B9-DE43-AA18-FFA8C4CA7F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74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41C9E-96B9-DE43-AA18-FFA8C4CA7F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70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41C9E-96B9-DE43-AA18-FFA8C4CA7F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52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41C9E-96B9-DE43-AA18-FFA8C4CA7F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70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41C9E-96B9-DE43-AA18-FFA8C4CA7F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83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41C9E-96B9-DE43-AA18-FFA8C4CA7F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00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41C9E-96B9-DE43-AA18-FFA8C4CA7F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34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41C9E-96B9-DE43-AA18-FFA8C4CA7F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56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41C9E-96B9-DE43-AA18-FFA8C4CA7F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6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December 12,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1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December 12, 2021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36586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December 12,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06609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December 12,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578471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December 12,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11944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December 12, 2021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940000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December 12, 2021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999560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December 12,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58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December 12,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0FED-6E95-4177-A7EF-CD303B9E611D}" type="datetime4">
              <a:rPr lang="en-US" smtClean="0"/>
              <a:t>December 12,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1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December 12,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6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December 12,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5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December 12,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December 12, 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0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December 12, 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3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December 12, 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0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December 12,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1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33960BD-7AC1-4217-9611-AAA56D3EE38F}" type="datetime4">
              <a:rPr lang="en-US" smtClean="0"/>
              <a:pPr/>
              <a:t>December 12,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2711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 descr="Blue light streaks ad red bokeh on a black background">
            <a:extLst>
              <a:ext uri="{FF2B5EF4-FFF2-40B4-BE49-F238E27FC236}">
                <a16:creationId xmlns:a16="http://schemas.microsoft.com/office/drawing/2014/main" id="{DAB09D2F-07B5-4DC9-9F80-474D8AE712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6027" r="9091" b="148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F1D7D4-56BB-AE42-B4C9-429C59877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sz="6700" dirty="0"/>
              <a:t>Information Retrieval from 10-K Filings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C03FF-1C90-D748-93A1-26C2D5D42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Mohammed Momin</a:t>
            </a: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644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ACBB-C570-104A-B92E-AB6285E33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16" y="520459"/>
            <a:ext cx="9810604" cy="1216024"/>
          </a:xfrm>
        </p:spPr>
        <p:txBody>
          <a:bodyPr/>
          <a:lstStyle/>
          <a:p>
            <a:r>
              <a:rPr lang="en-US" dirty="0"/>
              <a:t>AMAZON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8A28DC-DEE5-4F48-8ED4-7D6BB88CD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16" y="1736483"/>
            <a:ext cx="5855484" cy="2759857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E4F771-ADB9-614A-BA82-09E4EE310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630" y="1576584"/>
            <a:ext cx="4640853" cy="3455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A607A7-9889-3248-84ED-24E27FBC3531}"/>
              </a:ext>
            </a:extLst>
          </p:cNvPr>
          <p:cNvSpPr txBox="1"/>
          <p:nvPr/>
        </p:nvSpPr>
        <p:spPr>
          <a:xfrm>
            <a:off x="240516" y="4767209"/>
            <a:ext cx="4788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SentiWordNet</a:t>
            </a:r>
            <a:r>
              <a:rPr lang="en-US" dirty="0"/>
              <a:t> Accuracy: 58.82%</a:t>
            </a:r>
          </a:p>
          <a:p>
            <a:r>
              <a:rPr lang="en-US" dirty="0"/>
              <a:t>Loughran-McDonald Accuracy: 47.06%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81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B518397-E7F7-1D41-B9FC-EDDFA72B9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58" y="634653"/>
            <a:ext cx="9810604" cy="1216024"/>
          </a:xfrm>
        </p:spPr>
        <p:txBody>
          <a:bodyPr/>
          <a:lstStyle/>
          <a:p>
            <a:r>
              <a:rPr lang="en-US" dirty="0"/>
              <a:t>IBM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B3C8B0-22C9-7745-9E36-EE84AEB179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67090" y="2049032"/>
            <a:ext cx="4991584" cy="3994927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F27BDC-96D4-7A47-BF72-BC530CF8CB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33326" y="2049032"/>
            <a:ext cx="4991584" cy="397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3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ACBB-C570-104A-B92E-AB6285E33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16" y="520459"/>
            <a:ext cx="9810604" cy="1216024"/>
          </a:xfrm>
        </p:spPr>
        <p:txBody>
          <a:bodyPr/>
          <a:lstStyle/>
          <a:p>
            <a:r>
              <a:rPr lang="en-US" dirty="0"/>
              <a:t>IBM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607A7-9889-3248-84ED-24E27FBC3531}"/>
              </a:ext>
            </a:extLst>
          </p:cNvPr>
          <p:cNvSpPr txBox="1"/>
          <p:nvPr/>
        </p:nvSpPr>
        <p:spPr>
          <a:xfrm>
            <a:off x="240516" y="4767209"/>
            <a:ext cx="4585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SentiWordNet</a:t>
            </a:r>
            <a:r>
              <a:rPr lang="en-US" dirty="0"/>
              <a:t> Accuracy: 66.67%</a:t>
            </a:r>
          </a:p>
          <a:p>
            <a:r>
              <a:rPr lang="en-US" dirty="0"/>
              <a:t>Loughran-McDonald Accuracy: 44.44%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6D24012-DA9C-7041-AD5F-713911D32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44" y="1576584"/>
            <a:ext cx="5925447" cy="319062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5E71DC-EB18-0F46-9613-7AA39C9F5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819" y="1436385"/>
            <a:ext cx="4585638" cy="344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36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B518397-E7F7-1D41-B9FC-EDDFA72B9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99" y="622127"/>
            <a:ext cx="9810604" cy="1216024"/>
          </a:xfrm>
        </p:spPr>
        <p:txBody>
          <a:bodyPr/>
          <a:lstStyle/>
          <a:p>
            <a:r>
              <a:rPr lang="en-US" dirty="0"/>
              <a:t>Boeing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B7BB0BC-C3AD-5E4C-8B46-DAAFF7A851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11511" y="2021602"/>
            <a:ext cx="5016500" cy="3978602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5D107A8-D807-5045-9EC2-FE22923DEB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63990" y="2015712"/>
            <a:ext cx="4916682" cy="398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14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ACBB-C570-104A-B92E-AB6285E33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16" y="520459"/>
            <a:ext cx="9810604" cy="1216024"/>
          </a:xfrm>
        </p:spPr>
        <p:txBody>
          <a:bodyPr/>
          <a:lstStyle/>
          <a:p>
            <a:r>
              <a:rPr lang="en-US" dirty="0"/>
              <a:t>Boeing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607A7-9889-3248-84ED-24E27FBC3531}"/>
              </a:ext>
            </a:extLst>
          </p:cNvPr>
          <p:cNvSpPr txBox="1"/>
          <p:nvPr/>
        </p:nvSpPr>
        <p:spPr>
          <a:xfrm>
            <a:off x="240516" y="4767209"/>
            <a:ext cx="4566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SentiWordNet</a:t>
            </a:r>
            <a:r>
              <a:rPr lang="en-US" dirty="0"/>
              <a:t> Accuracy: 55.56%</a:t>
            </a:r>
          </a:p>
          <a:p>
            <a:r>
              <a:rPr lang="en-US" dirty="0"/>
              <a:t>Loughran-McDonald Accuracy: 52.63%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A4803A-C270-074D-8017-51411A66C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16" y="1436385"/>
            <a:ext cx="5304096" cy="333082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77A09C-42DD-514C-956B-631CABE4F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297" y="1436385"/>
            <a:ext cx="4566637" cy="340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62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B518397-E7F7-1D41-B9FC-EDDFA72B9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99" y="572023"/>
            <a:ext cx="9810604" cy="1216024"/>
          </a:xfrm>
        </p:spPr>
        <p:txBody>
          <a:bodyPr/>
          <a:lstStyle/>
          <a:p>
            <a:r>
              <a:rPr lang="en-US" dirty="0"/>
              <a:t>General Electric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A5CBA9-8050-334F-A009-D38E6B80E5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67607" y="2035543"/>
            <a:ext cx="5016500" cy="4036454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3C5C384-E3EA-8742-9546-DC55D9A40A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01806" y="2035543"/>
            <a:ext cx="5022587" cy="403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40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ACBB-C570-104A-B92E-AB6285E33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16" y="520459"/>
            <a:ext cx="9810604" cy="1216024"/>
          </a:xfrm>
        </p:spPr>
        <p:txBody>
          <a:bodyPr/>
          <a:lstStyle/>
          <a:p>
            <a:r>
              <a:rPr lang="en-US" dirty="0"/>
              <a:t>General Electric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607A7-9889-3248-84ED-24E27FBC3531}"/>
              </a:ext>
            </a:extLst>
          </p:cNvPr>
          <p:cNvSpPr txBox="1"/>
          <p:nvPr/>
        </p:nvSpPr>
        <p:spPr>
          <a:xfrm>
            <a:off x="240516" y="4508798"/>
            <a:ext cx="473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SentiWordNet</a:t>
            </a:r>
            <a:r>
              <a:rPr lang="en-US" dirty="0"/>
              <a:t> Accuracy: 45.45%</a:t>
            </a:r>
          </a:p>
          <a:p>
            <a:r>
              <a:rPr lang="en-US" dirty="0"/>
              <a:t>Loughran-McDonald Accuracy: 69.23%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2C7E8-C573-3844-83FC-5CFC3A518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16" y="1436385"/>
            <a:ext cx="5961736" cy="2809937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45FCA5-4D67-814E-A1DC-8180BEEF5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904" y="1173907"/>
            <a:ext cx="4486134" cy="333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99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B518397-E7F7-1D41-B9FC-EDDFA72B9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933" y="521919"/>
            <a:ext cx="9810604" cy="1216024"/>
          </a:xfrm>
        </p:spPr>
        <p:txBody>
          <a:bodyPr/>
          <a:lstStyle/>
          <a:p>
            <a:r>
              <a:rPr lang="en-US" dirty="0"/>
              <a:t>Disney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B0C79A7-1365-2249-94DD-E5A361FA0E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79518" y="1978025"/>
            <a:ext cx="4929272" cy="4002965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A89330A-79D5-0D4F-9253-298CA98BBF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6866" y="1978025"/>
            <a:ext cx="4935616" cy="400296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3C1C744-1F72-AC47-BD07-657AB9FB311D}"/>
              </a:ext>
            </a:extLst>
          </p:cNvPr>
          <p:cNvSpPr txBox="1">
            <a:spLocks/>
          </p:cNvSpPr>
          <p:nvPr/>
        </p:nvSpPr>
        <p:spPr>
          <a:xfrm>
            <a:off x="1203279" y="7620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47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ACBB-C570-104A-B92E-AB6285E33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16" y="520459"/>
            <a:ext cx="9810604" cy="1216024"/>
          </a:xfrm>
        </p:spPr>
        <p:txBody>
          <a:bodyPr/>
          <a:lstStyle/>
          <a:p>
            <a:r>
              <a:rPr lang="en-US" dirty="0"/>
              <a:t>Disney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607A7-9889-3248-84ED-24E27FBC3531}"/>
              </a:ext>
            </a:extLst>
          </p:cNvPr>
          <p:cNvSpPr txBox="1"/>
          <p:nvPr/>
        </p:nvSpPr>
        <p:spPr>
          <a:xfrm>
            <a:off x="240516" y="4508798"/>
            <a:ext cx="5156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SentiWordNet</a:t>
            </a:r>
            <a:r>
              <a:rPr lang="en-US" dirty="0"/>
              <a:t> Accuracy: 33.33%</a:t>
            </a:r>
          </a:p>
          <a:p>
            <a:r>
              <a:rPr lang="en-US" dirty="0"/>
              <a:t>Loughran-McDonald Accuracy: 45.45%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5A75FE-35DE-4C47-9562-2E7461A4B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16" y="1425872"/>
            <a:ext cx="5929904" cy="292763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459FB9-A4BE-0A41-BB7D-3E81B49ED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54" y="1274343"/>
            <a:ext cx="4678380" cy="348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60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234A-0AA3-6243-95B1-EECAA02C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algorithms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1D89F4-6C84-534B-A14A-FE6BE49D74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451444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7509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8D15-76F2-BB41-BC50-58F61E42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10-K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5B977-1675-0A4E-AC42-165792011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022" y="1866317"/>
            <a:ext cx="5040276" cy="4134955"/>
          </a:xfrm>
        </p:spPr>
        <p:txBody>
          <a:bodyPr>
            <a:normAutofit/>
          </a:bodyPr>
          <a:lstStyle/>
          <a:p>
            <a:pPr mar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800" dirty="0"/>
              <a:t>1 - Business</a:t>
            </a:r>
          </a:p>
          <a:p>
            <a:pPr mar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800" dirty="0"/>
              <a:t>1A - Risk Factors</a:t>
            </a:r>
          </a:p>
          <a:p>
            <a:pPr mar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800" dirty="0"/>
              <a:t>1B - Unresolved Staff Comments</a:t>
            </a:r>
          </a:p>
          <a:p>
            <a:pPr mar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800" dirty="0"/>
              <a:t>2 - Properties</a:t>
            </a:r>
          </a:p>
          <a:p>
            <a:pPr mar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800" dirty="0"/>
              <a:t>3 - Legal Proceedings</a:t>
            </a:r>
          </a:p>
          <a:p>
            <a:pPr mar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800" dirty="0"/>
              <a:t>4 - Mine Safety Disclosures</a:t>
            </a:r>
          </a:p>
          <a:p>
            <a:pPr mar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800" dirty="0"/>
              <a:t>5 - Market for Registrant’s Common Equity, Related Stockholder Matters and Issuer Purchases of Equity Securities</a:t>
            </a:r>
          </a:p>
          <a:p>
            <a:pPr mar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800" dirty="0"/>
              <a:t>6 - Selected Financial Data (prior to February 2021)</a:t>
            </a:r>
          </a:p>
          <a:p>
            <a:pPr mar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800" dirty="0"/>
              <a:t>7 - Management’s Discussion and Analysis of Financial Condition and Results of Operations</a:t>
            </a:r>
          </a:p>
          <a:p>
            <a:pPr mar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800" dirty="0"/>
              <a:t>7A - Quantitative and Qualitative Disclosures about Market Risk</a:t>
            </a:r>
          </a:p>
          <a:p>
            <a:pPr mar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800" dirty="0"/>
              <a:t>8 - Financial Statements and Supplementary Data</a:t>
            </a:r>
          </a:p>
          <a:p>
            <a:pPr mar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800" dirty="0"/>
              <a:t>9 - Changes in and Disagreements with Accountants on Accounting and Financial Disclosure</a:t>
            </a:r>
          </a:p>
          <a:p>
            <a:pPr mar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800" dirty="0"/>
              <a:t>9A - Controls and Procedures</a:t>
            </a:r>
          </a:p>
          <a:p>
            <a:pPr mar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800" dirty="0"/>
              <a:t>9B - Other Information</a:t>
            </a:r>
          </a:p>
          <a:p>
            <a:pPr mar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800" dirty="0"/>
              <a:t>10 - Directors, Executive Officers and Corporate Governance</a:t>
            </a:r>
          </a:p>
          <a:p>
            <a:pPr mar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800" dirty="0"/>
              <a:t>11 - Executive Compensation</a:t>
            </a:r>
          </a:p>
          <a:p>
            <a:pPr mar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800" dirty="0"/>
              <a:t>12 - Security Ownership of Certain Beneficial Owners and Management and Related Stockholder Matters</a:t>
            </a:r>
          </a:p>
          <a:p>
            <a:pPr mar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800" dirty="0"/>
              <a:t>13 - Certain Relationships and Related Transactions, and Director Independence</a:t>
            </a:r>
          </a:p>
          <a:p>
            <a:pPr mar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800" dirty="0"/>
              <a:t>14 - Principal Accountant Fees and 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9F17E6-8B75-C247-A804-8610A6815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298" y="2592888"/>
            <a:ext cx="6501370" cy="268181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1549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4FF8-BD20-BE49-B1C1-A8F22C06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Conclusion, Things to improve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49BA9-D928-7149-BF82-49131BC24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SentiWordNet</a:t>
            </a:r>
            <a:r>
              <a:rPr lang="en-US" dirty="0"/>
              <a:t> worked better for some stocks while Loughran-McDonald performed better for other stocks</a:t>
            </a:r>
          </a:p>
          <a:p>
            <a:r>
              <a:rPr lang="en-US" dirty="0"/>
              <a:t>Why are there not sentiment scores for documents from certain years for a stock?</a:t>
            </a:r>
          </a:p>
          <a:p>
            <a:r>
              <a:rPr lang="en-US" dirty="0"/>
              <a:t>‘actual’ signal to compare predictions to can be based on beating the market</a:t>
            </a:r>
          </a:p>
          <a:p>
            <a:r>
              <a:rPr lang="en-US" dirty="0"/>
              <a:t>Assign different weights to each section of the 10-K filing based on importance</a:t>
            </a:r>
          </a:p>
          <a:p>
            <a:r>
              <a:rPr lang="en-US" dirty="0"/>
              <a:t>Analyze 10-Q filings</a:t>
            </a:r>
          </a:p>
        </p:txBody>
      </p:sp>
    </p:spTree>
    <p:extLst>
      <p:ext uri="{BB962C8B-B14F-4D97-AF65-F5344CB8AC3E}">
        <p14:creationId xmlns:p14="http://schemas.microsoft.com/office/powerpoint/2010/main" val="171079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1D99D-9FE5-C841-8956-C914562E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789C3-665F-BB46-81F8-F0F44EF77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 develop an algorithm that prompts buy and sell signals of a stock based on sentiment analysis from 10-K filings of the company being traded.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C50A70DB-4E4F-4580-849C-B4A13C9980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707" r="18984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358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BDB0-9E3E-1E43-9BB7-06E6B8E7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831340"/>
            <a:ext cx="9404723" cy="1400530"/>
          </a:xfrm>
        </p:spPr>
        <p:txBody>
          <a:bodyPr/>
          <a:lstStyle/>
          <a:p>
            <a:r>
              <a:rPr lang="en-US" dirty="0"/>
              <a:t>Prior 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33075D-B6CC-5940-8A3B-2D5BABF023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46111" y="2283063"/>
            <a:ext cx="5220172" cy="272168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D31E5-921D-6546-A666-1942A12B2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5719" y="2283063"/>
            <a:ext cx="4396341" cy="25397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Categories</a:t>
            </a:r>
          </a:p>
          <a:p>
            <a:r>
              <a:rPr lang="en-US" dirty="0"/>
              <a:t>Positive</a:t>
            </a:r>
          </a:p>
          <a:p>
            <a:r>
              <a:rPr lang="en-US" dirty="0"/>
              <a:t>Negative</a:t>
            </a:r>
          </a:p>
          <a:p>
            <a:r>
              <a:rPr lang="en-US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00752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A35C1-AE7E-444F-B8A7-C46B8A4B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Work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DEBEC428-348B-774E-988A-303E7111D8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46111" y="2056092"/>
            <a:ext cx="5139298" cy="295426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C5B8C-90DB-1248-B85D-39B190C05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6593" y="1613042"/>
            <a:ext cx="4396341" cy="384035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Categories</a:t>
            </a:r>
            <a:endParaRPr lang="en-US" dirty="0"/>
          </a:p>
          <a:p>
            <a:r>
              <a:rPr lang="en-US" dirty="0"/>
              <a:t>Negative</a:t>
            </a:r>
          </a:p>
          <a:p>
            <a:r>
              <a:rPr lang="en-US" dirty="0"/>
              <a:t>Positive</a:t>
            </a:r>
          </a:p>
          <a:p>
            <a:r>
              <a:rPr lang="en-US" dirty="0"/>
              <a:t>Uncertainty</a:t>
            </a:r>
          </a:p>
          <a:p>
            <a:r>
              <a:rPr lang="en-US" dirty="0"/>
              <a:t>Litigious</a:t>
            </a:r>
          </a:p>
          <a:p>
            <a:r>
              <a:rPr lang="en-US" dirty="0" err="1"/>
              <a:t>Strong_Modal</a:t>
            </a:r>
            <a:endParaRPr lang="en-US" dirty="0"/>
          </a:p>
          <a:p>
            <a:r>
              <a:rPr lang="en-US" dirty="0" err="1"/>
              <a:t>Weak_Modal</a:t>
            </a:r>
            <a:endParaRPr lang="en-US" dirty="0"/>
          </a:p>
          <a:p>
            <a:r>
              <a:rPr lang="en-US" dirty="0"/>
              <a:t>Constraining</a:t>
            </a:r>
          </a:p>
          <a:p>
            <a:r>
              <a:rPr lang="en-US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80545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73C8-EE1B-184B-A2C1-6CCA0A97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Pain Points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A36DB3-6E12-2848-A0A2-747D81B64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27765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857E5C-058A-8648-8B88-E63ACD45E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79951"/>
            <a:ext cx="12192000" cy="144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6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73C8-EE1B-184B-A2C1-6CCA0A97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4EDDBA-F3BA-874A-965B-92231B347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78" y="1713588"/>
            <a:ext cx="9810605" cy="453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7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D296-9B3D-F54C-8157-1FA71AEF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33884-DA1C-F346-A4D7-0F6BA6C74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Select a list of stocks (AMZN, IBM, BA, GE, DIS)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each company’s unique CIK (Central Index Key) to retrieve their 10-Ks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all 10-K filings from 2010-2020 for the given set of stocks using the CIK and store them in a dictionary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Preprocess the 10-K filings and tokenize the words like in previous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Generate sentiment bag of words from the 10-k documents using the sentiment word lists (Loughran-McDonald and </a:t>
            </a:r>
            <a:r>
              <a:rPr lang="en-US" dirty="0" err="1"/>
              <a:t>SentiWordNet</a:t>
            </a:r>
            <a:r>
              <a:rPr lang="en-US" dirty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From the sentiment word lists, generate sentiment term frequency–inverse document frequency (TFIDF) from the 10-K documents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From the TFID weights, calculate the cosine similarity and plot it over time for each sentiment category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positive and negative cosine similarity to create a trading strategy of buying and selling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55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0388-D686-0441-92F4-C40C1BD78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728" y="622127"/>
            <a:ext cx="9810604" cy="1216024"/>
          </a:xfrm>
        </p:spPr>
        <p:txBody>
          <a:bodyPr/>
          <a:lstStyle/>
          <a:p>
            <a:r>
              <a:rPr lang="en-US" dirty="0"/>
              <a:t>AMAZON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E1E63F-726C-CE49-9A05-04DADD56A5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37728" y="1960582"/>
            <a:ext cx="5020813" cy="40233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87D9D6-1A8C-234B-BDF7-5AE2C8D01D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33459" y="1960582"/>
            <a:ext cx="5020813" cy="402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86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{0C966C49-A832-2E42-B576-1912117B6438}tf10001062</Template>
  <TotalTime>2577</TotalTime>
  <Words>508</Words>
  <Application>Microsoft Macintosh PowerPoint</Application>
  <PresentationFormat>Widescreen</PresentationFormat>
  <Paragraphs>98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Ion</vt:lpstr>
      <vt:lpstr>Information Retrieval from 10-K Filings</vt:lpstr>
      <vt:lpstr>10-K Documents</vt:lpstr>
      <vt:lpstr>Purpose</vt:lpstr>
      <vt:lpstr>Prior Work</vt:lpstr>
      <vt:lpstr>Prior Work</vt:lpstr>
      <vt:lpstr>Pain Points</vt:lpstr>
      <vt:lpstr>Solution</vt:lpstr>
      <vt:lpstr>Algorithm</vt:lpstr>
      <vt:lpstr>AMAZON</vt:lpstr>
      <vt:lpstr>AMAZON</vt:lpstr>
      <vt:lpstr>IBM</vt:lpstr>
      <vt:lpstr>IBM</vt:lpstr>
      <vt:lpstr>Boeing</vt:lpstr>
      <vt:lpstr>Boeing</vt:lpstr>
      <vt:lpstr>General Electric</vt:lpstr>
      <vt:lpstr>General Electric</vt:lpstr>
      <vt:lpstr>Disney</vt:lpstr>
      <vt:lpstr>Disney</vt:lpstr>
      <vt:lpstr>Comparison between algorithms</vt:lpstr>
      <vt:lpstr>Conclusion, Things to improve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 on company 10-k filings</dc:title>
  <dc:creator>Mohammed Momin</dc:creator>
  <cp:lastModifiedBy>Mohammed Momin</cp:lastModifiedBy>
  <cp:revision>12</cp:revision>
  <dcterms:created xsi:type="dcterms:W3CDTF">2021-12-05T20:29:33Z</dcterms:created>
  <dcterms:modified xsi:type="dcterms:W3CDTF">2021-12-13T21:20:35Z</dcterms:modified>
</cp:coreProperties>
</file>