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1" d="100"/>
          <a:sy n="61" d="100"/>
        </p:scale>
        <p:origin x="-1626" y="-87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C746702-7C57-4A21-BB41-3B9DDB3A359F}" type="datetimeFigureOut">
              <a:rPr lang="en-IN" smtClean="0"/>
              <a:pPr/>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8F466AC-6E8A-4DA4-BEAD-F41CBB570E3B}" type="slidenum">
              <a:rPr lang="en-IN" smtClean="0"/>
              <a:pPr/>
              <a:t>‹#›</a:t>
            </a:fld>
            <a:endParaRPr lang="en-IN"/>
          </a:p>
        </p:txBody>
      </p:sp>
    </p:spTree>
    <p:extLst>
      <p:ext uri="{BB962C8B-B14F-4D97-AF65-F5344CB8AC3E}">
        <p14:creationId xmlns:p14="http://schemas.microsoft.com/office/powerpoint/2010/main" xmlns="" val="187970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466AC-6E8A-4DA4-BEAD-F41CBB570E3B}" type="slidenum">
              <a:rPr lang="en-IN" smtClean="0"/>
              <a:pPr/>
              <a:t>8</a:t>
            </a:fld>
            <a:endParaRPr lang="en-IN"/>
          </a:p>
        </p:txBody>
      </p:sp>
    </p:spTree>
    <p:extLst>
      <p:ext uri="{BB962C8B-B14F-4D97-AF65-F5344CB8AC3E}">
        <p14:creationId xmlns:p14="http://schemas.microsoft.com/office/powerpoint/2010/main" xmlns="" val="222915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82535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800600" y="137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381125" y="41009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1708986" y="2158856"/>
            <a:ext cx="13019171"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         AI STORY GENERATOR</a:t>
            </a:r>
            <a:endParaRPr spc="15" dirty="0"/>
          </a:p>
        </p:txBody>
      </p:sp>
      <p:sp>
        <p:nvSpPr>
          <p:cNvPr id="8" name="object 8"/>
          <p:cNvSpPr txBox="1"/>
          <p:nvPr/>
        </p:nvSpPr>
        <p:spPr>
          <a:xfrm>
            <a:off x="5257800" y="3994489"/>
            <a:ext cx="2286000" cy="2675091"/>
          </a:xfrm>
          <a:prstGeom prst="rect">
            <a:avLst/>
          </a:prstGeom>
        </p:spPr>
        <p:txBody>
          <a:bodyPr vert="horz" wrap="square" lIns="0" tIns="12700" rIns="0" bIns="0" rtlCol="0">
            <a:spAutoFit/>
          </a:bodyPr>
          <a:lstStyle/>
          <a:p>
            <a:pPr marL="12700">
              <a:lnSpc>
                <a:spcPct val="100000"/>
              </a:lnSpc>
              <a:spcBef>
                <a:spcPts val="100"/>
              </a:spcBef>
            </a:pPr>
            <a:r>
              <a:rPr lang="en-IN" sz="2400" b="1" i="1" spc="10" dirty="0">
                <a:solidFill>
                  <a:srgbClr val="2D936B"/>
                </a:solidFill>
                <a:latin typeface="Trebuchet MS"/>
                <a:cs typeface="Trebuchet MS"/>
              </a:rPr>
              <a:t>Presented By</a:t>
            </a:r>
            <a:r>
              <a:rPr lang="en-IN" sz="2400" b="1" i="1" spc="10" dirty="0" smtClean="0">
                <a:solidFill>
                  <a:srgbClr val="2D936B"/>
                </a:solidFill>
                <a:latin typeface="Trebuchet MS"/>
                <a:cs typeface="Trebuchet MS"/>
              </a:rPr>
              <a:t>:</a:t>
            </a:r>
          </a:p>
          <a:p>
            <a:pPr marL="12700">
              <a:lnSpc>
                <a:spcPct val="100000"/>
              </a:lnSpc>
              <a:spcBef>
                <a:spcPts val="100"/>
              </a:spcBef>
            </a:pPr>
            <a:endParaRPr lang="en-IN" sz="2400" b="1" i="1" spc="10" dirty="0" smtClean="0">
              <a:solidFill>
                <a:srgbClr val="2D936B"/>
              </a:solidFill>
              <a:latin typeface="Trebuchet MS"/>
              <a:cs typeface="Trebuchet MS"/>
            </a:endParaRPr>
          </a:p>
          <a:p>
            <a:pPr marL="12700">
              <a:lnSpc>
                <a:spcPct val="100000"/>
              </a:lnSpc>
              <a:spcBef>
                <a:spcPts val="100"/>
              </a:spcBef>
            </a:pPr>
            <a:endParaRPr lang="en-IN" sz="2400" b="1" i="1" spc="10" dirty="0" smtClean="0">
              <a:solidFill>
                <a:srgbClr val="2D936B"/>
              </a:solidFill>
              <a:latin typeface="Trebuchet MS"/>
              <a:cs typeface="Trebuchet MS"/>
            </a:endParaRPr>
          </a:p>
          <a:p>
            <a:pPr marL="12700">
              <a:lnSpc>
                <a:spcPct val="100000"/>
              </a:lnSpc>
              <a:spcBef>
                <a:spcPts val="100"/>
              </a:spcBef>
            </a:pPr>
            <a:r>
              <a:rPr lang="en-IN" sz="2400" b="1" i="1" spc="10" dirty="0" smtClean="0">
                <a:solidFill>
                  <a:srgbClr val="2D936B"/>
                </a:solidFill>
                <a:latin typeface="Trebuchet MS"/>
                <a:cs typeface="Trebuchet MS"/>
              </a:rPr>
              <a:t> </a:t>
            </a:r>
          </a:p>
          <a:p>
            <a:pPr marL="12700">
              <a:lnSpc>
                <a:spcPct val="100000"/>
              </a:lnSpc>
              <a:spcBef>
                <a:spcPts val="100"/>
              </a:spcBef>
            </a:pPr>
            <a:endParaRPr lang="en-IN" sz="2400" b="1" i="1" spc="10" dirty="0" smtClean="0">
              <a:solidFill>
                <a:srgbClr val="2D936B"/>
              </a:solidFill>
              <a:latin typeface="Trebuchet MS"/>
              <a:cs typeface="Trebuchet MS"/>
            </a:endParaRPr>
          </a:p>
          <a:p>
            <a:pPr marL="12700">
              <a:lnSpc>
                <a:spcPct val="100000"/>
              </a:lnSpc>
              <a:spcBef>
                <a:spcPts val="100"/>
              </a:spcBef>
            </a:pPr>
            <a:endParaRPr lang="en-IN" sz="2400" b="1" i="1" spc="10" dirty="0" smtClean="0">
              <a:solidFill>
                <a:srgbClr val="2D936B"/>
              </a:solidFill>
              <a:latin typeface="Trebuchet MS"/>
              <a:cs typeface="Trebuchet MS"/>
            </a:endParaRPr>
          </a:p>
          <a:p>
            <a:pPr marL="12700">
              <a:lnSpc>
                <a:spcPct val="100000"/>
              </a:lnSpc>
              <a:spcBef>
                <a:spcPts val="100"/>
              </a:spcBef>
            </a:pPr>
            <a:r>
              <a:rPr lang="en-IN" sz="2400" b="1" i="1" spc="10" dirty="0" smtClean="0">
                <a:solidFill>
                  <a:srgbClr val="2D936B"/>
                </a:solidFill>
                <a:latin typeface="Trebuchet MS"/>
                <a:cs typeface="Trebuchet MS"/>
              </a:rPr>
              <a:t>    </a:t>
            </a:r>
            <a:endParaRPr sz="2400" i="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B33277A4-D9B0-ECFF-843B-A2EB563725D3}"/>
              </a:ext>
            </a:extLst>
          </p:cNvPr>
          <p:cNvSpPr txBox="1"/>
          <p:nvPr/>
        </p:nvSpPr>
        <p:spPr>
          <a:xfrm>
            <a:off x="5238964" y="4376645"/>
            <a:ext cx="4948720" cy="1538883"/>
          </a:xfrm>
          <a:prstGeom prst="rect">
            <a:avLst/>
          </a:prstGeom>
          <a:noFill/>
        </p:spPr>
        <p:txBody>
          <a:bodyPr wrap="square" rtlCol="0">
            <a:spAutoFit/>
          </a:bodyPr>
          <a:lstStyle/>
          <a:p>
            <a:r>
              <a:rPr lang="en-IN" sz="2000" b="1" dirty="0" smtClean="0"/>
              <a:t>Mohammed </a:t>
            </a:r>
            <a:r>
              <a:rPr lang="en-IN" sz="2000" b="1" dirty="0" err="1" smtClean="0"/>
              <a:t>Riyan</a:t>
            </a:r>
            <a:r>
              <a:rPr lang="en-IN" sz="2000" b="1" dirty="0" smtClean="0"/>
              <a:t> N</a:t>
            </a:r>
          </a:p>
          <a:p>
            <a:r>
              <a:rPr lang="en-IN" sz="2000" b="1" dirty="0" smtClean="0"/>
              <a:t>513121104022</a:t>
            </a:r>
            <a:endParaRPr lang="en-IN" sz="2000" b="1" dirty="0"/>
          </a:p>
          <a:p>
            <a:r>
              <a:rPr lang="en-US" b="1" dirty="0">
                <a:latin typeface="Trebuchet MS" pitchFamily="34" charset="0"/>
              </a:rPr>
              <a:t>THANTHAI PERIYAR GOVERNMENT INSTITUTE</a:t>
            </a:r>
          </a:p>
          <a:p>
            <a:r>
              <a:rPr lang="en-US" b="1" dirty="0">
                <a:latin typeface="Trebuchet MS" pitchFamily="34" charset="0"/>
              </a:rPr>
              <a:t>OF TECHNOLOGY VELLORE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descr="Screenshot 2024-04-05 154621.png"/>
          <p:cNvPicPr>
            <a:picLocks noChangeAspect="1"/>
          </p:cNvPicPr>
          <p:nvPr/>
        </p:nvPicPr>
        <p:blipFill>
          <a:blip r:embed="rId3"/>
          <a:stretch>
            <a:fillRect/>
          </a:stretch>
        </p:blipFill>
        <p:spPr>
          <a:xfrm>
            <a:off x="1095340" y="1428736"/>
            <a:ext cx="10501386" cy="5000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Browse 280,279 Stock ...">
            <a:extLst>
              <a:ext uri="{FF2B5EF4-FFF2-40B4-BE49-F238E27FC236}">
                <a16:creationId xmlns:a16="http://schemas.microsoft.com/office/drawing/2014/main" xmlns="" id="{D25CC5A4-7D2A-D92A-18AA-852AF64FA76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1447800"/>
            <a:ext cx="7467600" cy="2676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1122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8"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427927" cy="2655855"/>
          </a:xfrm>
          <a:prstGeom prst="rect">
            <a:avLst/>
          </a:prstGeom>
        </p:spPr>
        <p:txBody>
          <a:bodyPr vert="horz" wrap="square" lIns="0" tIns="16510" rIns="0" bIns="0" rtlCol="0">
            <a:spAutoFit/>
          </a:bodyPr>
          <a:lstStyle/>
          <a:p>
            <a:pPr marL="12700">
              <a:spcBef>
                <a:spcPts val="130"/>
              </a:spcBef>
            </a:pPr>
            <a:r>
              <a:rPr sz="4250" spc="5"/>
              <a:t>PROJECT</a:t>
            </a:r>
            <a:r>
              <a:rPr sz="4250" spc="-85"/>
              <a:t> </a:t>
            </a:r>
            <a:r>
              <a:rPr sz="4250" spc="25" smtClean="0"/>
              <a:t>TITLE</a:t>
            </a:r>
            <a:r>
              <a:rPr lang="en-IN" sz="4250" spc="25" dirty="0" smtClean="0"/>
              <a:t/>
            </a:r>
            <a:br>
              <a:rPr lang="en-IN" sz="4250" spc="25" dirty="0" smtClean="0"/>
            </a:br>
            <a:r>
              <a:rPr lang="en-IN" sz="4250" spc="25" dirty="0" smtClean="0"/>
              <a:t/>
            </a:r>
            <a:br>
              <a:rPr lang="en-IN" sz="4250" spc="25" dirty="0" smtClean="0"/>
            </a:br>
            <a:r>
              <a:rPr lang="en-IN" sz="4400" spc="15" dirty="0" smtClean="0"/>
              <a:t>AI STORY GENERATOR</a:t>
            </a:r>
            <a:r>
              <a:rPr lang="en-IN" sz="4400" dirty="0" smtClean="0"/>
              <a:t/>
            </a:r>
            <a:br>
              <a:rPr lang="en-IN" sz="4400" dirty="0" smtClean="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8869F763-71F1-7340-7EF0-8A115C888AFB}"/>
              </a:ext>
            </a:extLst>
          </p:cNvPr>
          <p:cNvSpPr txBox="1"/>
          <p:nvPr/>
        </p:nvSpPr>
        <p:spPr>
          <a:xfrm>
            <a:off x="2453325" y="1895472"/>
            <a:ext cx="4743450" cy="3429000"/>
          </a:xfrm>
          <a:prstGeom prst="rect">
            <a:avLst/>
          </a:prstGeom>
          <a:noFill/>
        </p:spPr>
        <p:txBody>
          <a:bodyPr wrap="square" rtlCol="0">
            <a:spAutoFit/>
          </a:bodyPr>
          <a:lstStyle/>
          <a:p>
            <a:pPr marL="457200" lvl="0" indent="-457200">
              <a:buFont typeface="+mj-lt"/>
              <a:buAutoNum type="arabicPeriod"/>
            </a:pPr>
            <a:r>
              <a:rPr lang="en-US" sz="2400" dirty="0">
                <a:solidFill>
                  <a:prstClr val="black"/>
                </a:solidFill>
                <a:latin typeface="Trebuchet MS" panose="020B0603020202020204" pitchFamily="34" charset="0"/>
              </a:rPr>
              <a:t>Problem Statement</a:t>
            </a:r>
          </a:p>
          <a:p>
            <a:pPr marL="457200" lvl="0" indent="-457200">
              <a:buFont typeface="+mj-lt"/>
              <a:buAutoNum type="arabicPeriod"/>
            </a:pPr>
            <a:r>
              <a:rPr lang="en-US" sz="2400" dirty="0">
                <a:solidFill>
                  <a:prstClr val="black"/>
                </a:solidFill>
                <a:latin typeface="Trebuchet MS" panose="020B0603020202020204" pitchFamily="34" charset="0"/>
              </a:rPr>
              <a:t>Project overview</a:t>
            </a:r>
          </a:p>
          <a:p>
            <a:pPr marL="457200" lvl="0" indent="-457200">
              <a:buFont typeface="+mj-lt"/>
              <a:buAutoNum type="arabicPeriod"/>
            </a:pPr>
            <a:r>
              <a:rPr lang="en-US" sz="2400" dirty="0">
                <a:solidFill>
                  <a:prstClr val="black"/>
                </a:solidFill>
                <a:latin typeface="Trebuchet MS" panose="020B0603020202020204" pitchFamily="34" charset="0"/>
              </a:rPr>
              <a:t>End Users</a:t>
            </a:r>
          </a:p>
          <a:p>
            <a:pPr marL="457200" lvl="0" indent="-457200">
              <a:buFont typeface="+mj-lt"/>
              <a:buAutoNum type="arabicPeriod"/>
            </a:pPr>
            <a:r>
              <a:rPr lang="en-US" sz="2400" dirty="0">
                <a:solidFill>
                  <a:prstClr val="black"/>
                </a:solidFill>
                <a:latin typeface="Trebuchet MS" panose="020B0603020202020204" pitchFamily="34" charset="0"/>
              </a:rPr>
              <a:t>Solution and its proposition</a:t>
            </a:r>
          </a:p>
          <a:p>
            <a:pPr marL="457200" lvl="0" indent="-457200">
              <a:buFont typeface="+mj-lt"/>
              <a:buAutoNum type="arabicPeriod"/>
            </a:pPr>
            <a:r>
              <a:rPr lang="en-US" sz="2400" dirty="0">
                <a:solidFill>
                  <a:prstClr val="black"/>
                </a:solidFill>
                <a:latin typeface="Trebuchet MS" panose="020B0603020202020204" pitchFamily="34" charset="0"/>
              </a:rPr>
              <a:t>The WOW in the solution</a:t>
            </a:r>
          </a:p>
          <a:p>
            <a:pPr marL="457200" lvl="0" indent="-457200">
              <a:buFont typeface="+mj-lt"/>
              <a:buAutoNum type="arabicPeriod"/>
            </a:pPr>
            <a:r>
              <a:rPr lang="en-US" sz="2400" dirty="0">
                <a:solidFill>
                  <a:prstClr val="black"/>
                </a:solidFill>
                <a:latin typeface="Trebuchet MS" panose="020B0603020202020204" pitchFamily="34" charset="0"/>
              </a:rPr>
              <a:t>Modeling</a:t>
            </a:r>
          </a:p>
          <a:p>
            <a:pPr marL="457200" lvl="0" indent="-457200">
              <a:buFont typeface="+mj-lt"/>
              <a:buAutoNum type="arabicPeriod"/>
            </a:pPr>
            <a:r>
              <a:rPr lang="en-US" sz="2400" dirty="0">
                <a:solidFill>
                  <a:prstClr val="black"/>
                </a:solidFill>
                <a:latin typeface="Trebuchet MS" panose="020B0603020202020204" pitchFamily="34" charset="0"/>
              </a:rPr>
              <a:t>Results</a:t>
            </a:r>
          </a:p>
          <a:p>
            <a:pPr marL="457200" lvl="0" indent="-457200">
              <a:buFont typeface="+mj-lt"/>
              <a:buAutoNum type="arabicPeriod"/>
            </a:pPr>
            <a:r>
              <a:rPr lang="en-US" sz="2400" dirty="0">
                <a:solidFill>
                  <a:prstClr val="black"/>
                </a:solidFill>
                <a:latin typeface="Trebuchet MS" panose="020B0603020202020204" pitchFamily="34" charset="0"/>
              </a:rPr>
              <a:t>Conclusion</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101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10702"/>
          </a:xfrm>
          <a:prstGeom prst="rect">
            <a:avLst/>
          </a:prstGeom>
        </p:spPr>
        <p:txBody>
          <a:bodyPr vert="horz" wrap="square" lIns="0" tIns="16510" rIns="0" bIns="0" rtlCol="0">
            <a:spAutoFit/>
          </a:bodyPr>
          <a:lstStyle/>
          <a:p>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r>
            <a:br>
              <a:rPr lang="en-IN" sz="4250" spc="10" dirty="0"/>
            </a:br>
            <a:r>
              <a:rPr lang="en-US" sz="2000" b="0" dirty="0" smtClean="0"/>
              <a:t>Design an AI-powered story generator that can create engaging and coherent narratives across various genres (e.g., fantasy, science fiction, mystery). The system should be able to take user inputs such as themes, characters, and settings, and generate original and compelling storylines with well-developed plots, realistic dialogues, and consistent narrative structure. The AI should also have the ability to learn from user feedback to improve its storytelling capabilities over time. The goal is to create a versatile and user-friendly tool that can be used by writers, educators, and enthusiasts to spark creativity and explore new story ideas.</a:t>
            </a:r>
            <a:r>
              <a:rPr lang="en-US" sz="4400" b="0" dirty="0" smtClean="0"/>
              <a:t/>
            </a:r>
            <a:br>
              <a:rPr lang="en-US" sz="4400" b="0" dirty="0" smtClean="0"/>
            </a:br>
            <a:r>
              <a:rPr lang="en-US" sz="4400" b="0" dirty="0" smtClean="0"/>
              <a:t/>
            </a:r>
            <a:br>
              <a:rPr lang="en-US" sz="4400" b="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9522" y="214290"/>
            <a:ext cx="554926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2">
            <a:extLst>
              <a:ext uri="{FF2B5EF4-FFF2-40B4-BE49-F238E27FC236}">
                <a16:creationId xmlns:a16="http://schemas.microsoft.com/office/drawing/2014/main" xmlns="" id="{E974843E-1DB9-961B-74C8-3AFB1B99CB3C}"/>
              </a:ext>
            </a:extLst>
          </p:cNvPr>
          <p:cNvSpPr>
            <a:spLocks noChangeArrowheads="1"/>
          </p:cNvSpPr>
          <p:nvPr/>
        </p:nvSpPr>
        <p:spPr bwMode="auto">
          <a:xfrm>
            <a:off x="452398" y="1041023"/>
            <a:ext cx="7858125" cy="58169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buFont typeface="Arial" pitchFamily="34" charset="0"/>
              <a:buChar char="•"/>
            </a:pPr>
            <a:r>
              <a:rPr lang="en-US" b="1" dirty="0" smtClean="0"/>
              <a:t>User Interface</a:t>
            </a:r>
            <a:r>
              <a:rPr lang="en-US" dirty="0" smtClean="0"/>
              <a:t>: The project will include a user-friendly interface where users can input their preferences such as themes, characters, settings, and desired storyline elements.</a:t>
            </a:r>
          </a:p>
          <a:p>
            <a:pPr>
              <a:buFont typeface="Arial" pitchFamily="34" charset="0"/>
              <a:buChar char="•"/>
            </a:pPr>
            <a:r>
              <a:rPr lang="en-US" b="1" dirty="0" smtClean="0"/>
              <a:t>Natural Language Processing (NLP)</a:t>
            </a:r>
            <a:r>
              <a:rPr lang="en-US" dirty="0" smtClean="0"/>
              <a:t>: The system will leverage NLP techniques to understand and interpret user inputs, extract relevant information, and generate coherent sentences and dialogues.</a:t>
            </a:r>
          </a:p>
          <a:p>
            <a:pPr>
              <a:buFont typeface="Arial" pitchFamily="34" charset="0"/>
              <a:buChar char="•"/>
            </a:pPr>
            <a:r>
              <a:rPr lang="en-US" b="1" dirty="0" smtClean="0"/>
              <a:t>Machine Learning (ML)</a:t>
            </a:r>
            <a:r>
              <a:rPr lang="en-US" dirty="0" smtClean="0"/>
              <a:t>: ML algorithms will be used to analyze and learn from existing stories and literary works to generate new and unique storylines.</a:t>
            </a:r>
          </a:p>
          <a:p>
            <a:pPr>
              <a:buFont typeface="Arial" pitchFamily="34" charset="0"/>
              <a:buChar char="•"/>
            </a:pPr>
            <a:r>
              <a:rPr lang="en-US" b="1" dirty="0" smtClean="0"/>
              <a:t>Deep Learning (DL)</a:t>
            </a:r>
            <a:r>
              <a:rPr lang="en-US" dirty="0" smtClean="0"/>
              <a:t>: DL models like recurrent neural networks (RNNs) or transformer models (e.g., GPT-3) will be employed to generate long-form narratives with realistic and engaging plots.</a:t>
            </a:r>
          </a:p>
          <a:p>
            <a:pPr>
              <a:buFont typeface="Arial" pitchFamily="34" charset="0"/>
              <a:buChar char="•"/>
            </a:pPr>
            <a:r>
              <a:rPr lang="en-US" b="1" dirty="0" smtClean="0"/>
              <a:t>Feedback Mechanism</a:t>
            </a:r>
            <a:r>
              <a:rPr lang="en-US" dirty="0" smtClean="0"/>
              <a:t>: The system will incorporate a feedback mechanism where users can provide feedback on generated stories, helping the AI improve its storytelling capabilities over time.</a:t>
            </a:r>
          </a:p>
          <a:p>
            <a:pPr>
              <a:buFont typeface="Arial" pitchFamily="34" charset="0"/>
              <a:buChar char="•"/>
            </a:pPr>
            <a:r>
              <a:rPr lang="en-US" b="1" dirty="0" smtClean="0"/>
              <a:t>Genre Flexibility</a:t>
            </a:r>
            <a:r>
              <a:rPr lang="en-US" dirty="0" smtClean="0"/>
              <a:t>: The AI Story Generator will be designed to work across multiple genres such as fantasy, science fiction, mystery, romance, etc., ensuring versatility and creativity.</a:t>
            </a:r>
          </a:p>
          <a:p>
            <a:pPr>
              <a:buFont typeface="Arial" pitchFamily="34" charset="0"/>
              <a:buChar char="•"/>
            </a:pPr>
            <a:r>
              <a:rPr lang="en-US" b="1" dirty="0" smtClean="0"/>
              <a:t>Quality Control</a:t>
            </a:r>
            <a:r>
              <a:rPr lang="en-US" dirty="0" smtClean="0"/>
              <a:t>: The project will implement quality control measures to ensure that generated stories are grammatically correct, logically coherent, and free from biases or offensive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90BB9C0A-332E-1775-DF20-39A0649A1D17}"/>
              </a:ext>
            </a:extLst>
          </p:cNvPr>
          <p:cNvSpPr txBox="1"/>
          <p:nvPr/>
        </p:nvSpPr>
        <p:spPr>
          <a:xfrm>
            <a:off x="914400" y="1739442"/>
            <a:ext cx="8215947" cy="2862322"/>
          </a:xfrm>
          <a:prstGeom prst="rect">
            <a:avLst/>
          </a:prstGeom>
          <a:noFill/>
        </p:spPr>
        <p:txBody>
          <a:bodyPr wrap="square">
            <a:spAutoFit/>
          </a:bodyPr>
          <a:lstStyle/>
          <a:p>
            <a:pPr algn="just">
              <a:buFont typeface="Wingdings" pitchFamily="2" charset="2"/>
              <a:buChar char="§"/>
            </a:pPr>
            <a:r>
              <a:rPr lang="en-US" sz="3600" b="1" dirty="0" smtClean="0"/>
              <a:t>Educators </a:t>
            </a:r>
            <a:r>
              <a:rPr lang="en-US" sz="3600" b="1" dirty="0" smtClean="0"/>
              <a:t>and </a:t>
            </a:r>
            <a:r>
              <a:rPr lang="en-US" sz="3600" b="1" dirty="0" smtClean="0"/>
              <a:t>Students</a:t>
            </a:r>
          </a:p>
          <a:p>
            <a:pPr algn="just">
              <a:buFont typeface="Wingdings" pitchFamily="2" charset="2"/>
              <a:buChar char="§"/>
            </a:pPr>
            <a:r>
              <a:rPr lang="en-US" sz="3600" b="1" dirty="0" smtClean="0"/>
              <a:t>Content </a:t>
            </a:r>
            <a:r>
              <a:rPr lang="en-US" sz="3600" b="1" dirty="0" smtClean="0"/>
              <a:t>Creators</a:t>
            </a:r>
          </a:p>
          <a:p>
            <a:pPr algn="just">
              <a:buFont typeface="Wingdings" pitchFamily="2" charset="2"/>
              <a:buChar char="§"/>
            </a:pPr>
            <a:r>
              <a:rPr lang="en-US" sz="3600" b="1" dirty="0" smtClean="0"/>
              <a:t>Story Enthusiasts and </a:t>
            </a:r>
            <a:r>
              <a:rPr lang="en-US" sz="3600" b="1" dirty="0" smtClean="0"/>
              <a:t>Hobbyists</a:t>
            </a:r>
          </a:p>
          <a:p>
            <a:pPr algn="just">
              <a:buFont typeface="Wingdings" pitchFamily="2" charset="2"/>
              <a:buChar char="§"/>
            </a:pPr>
            <a:r>
              <a:rPr lang="en-US" sz="3600" b="1" dirty="0" smtClean="0"/>
              <a:t>Publishers and Storytelling </a:t>
            </a:r>
            <a:r>
              <a:rPr lang="en-US" sz="3600" b="1" dirty="0" smtClean="0"/>
              <a:t>Platforms</a:t>
            </a:r>
          </a:p>
          <a:p>
            <a:pPr algn="just">
              <a:buFont typeface="Wingdings" pitchFamily="2" charset="2"/>
              <a:buChar char="§"/>
            </a:pPr>
            <a:r>
              <a:rPr lang="en-US" sz="3600" b="1" dirty="0" smtClean="0"/>
              <a:t>Language </a:t>
            </a:r>
            <a:r>
              <a:rPr lang="en-US" sz="3600" b="1" dirty="0" smtClean="0"/>
              <a:t>Learners</a:t>
            </a:r>
            <a:endParaRPr lang="en-US" sz="3600" b="0" i="0" dirty="0">
              <a:solidFill>
                <a:srgbClr val="1F1F1F"/>
              </a:solidFill>
              <a:effectLst/>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02" y="1371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71D7A51A-330B-C12C-F174-F29DA02BDA44}"/>
              </a:ext>
            </a:extLst>
          </p:cNvPr>
          <p:cNvSpPr txBox="1"/>
          <p:nvPr/>
        </p:nvSpPr>
        <p:spPr>
          <a:xfrm>
            <a:off x="2819401" y="1676400"/>
            <a:ext cx="6991349" cy="5109091"/>
          </a:xfrm>
          <a:prstGeom prst="rect">
            <a:avLst/>
          </a:prstGeom>
          <a:noFill/>
        </p:spPr>
        <p:txBody>
          <a:bodyPr wrap="square">
            <a:spAutoFit/>
          </a:bodyPr>
          <a:lstStyle/>
          <a:p>
            <a:pPr marL="342900" indent="-342900">
              <a:buFont typeface="+mj-lt"/>
              <a:buAutoNum type="arabicPeriod"/>
            </a:pPr>
            <a:r>
              <a:rPr lang="en-US" b="1" dirty="0" smtClean="0"/>
              <a:t>Advanced AI Algorithms</a:t>
            </a:r>
            <a:r>
              <a:rPr lang="en-US" dirty="0" smtClean="0"/>
              <a:t>: Our platform utilizes state-of-the-art AI algorithms, including transformer models like GPT-3, to generate rich and immersive stories with realistic dialogues, well-developed characters, and engaging plots</a:t>
            </a:r>
            <a:r>
              <a:rPr lang="en-US" dirty="0" smtClean="0"/>
              <a:t>.</a:t>
            </a:r>
          </a:p>
          <a:p>
            <a:pPr marL="342900" indent="-342900">
              <a:buFont typeface="+mj-lt"/>
              <a:buAutoNum type="arabicPeriod"/>
            </a:pPr>
            <a:r>
              <a:rPr lang="en-US" b="1" dirty="0" smtClean="0"/>
              <a:t>User-Centric Design</a:t>
            </a:r>
            <a:r>
              <a:rPr lang="en-US" dirty="0" smtClean="0"/>
              <a:t>: The user interface is designed to be intuitive and user-friendly, allowing writers, educators, and enthusiasts to easily input their preferences, explore different story elements, and customize generated stories to their </a:t>
            </a:r>
            <a:r>
              <a:rPr lang="en-US" dirty="0" smtClean="0"/>
              <a:t>liking</a:t>
            </a:r>
          </a:p>
          <a:p>
            <a:pPr marL="342900" indent="-342900">
              <a:buFont typeface="+mj-lt"/>
              <a:buAutoNum type="arabicPeriod"/>
            </a:pPr>
            <a:r>
              <a:rPr lang="en-US" b="1" dirty="0" smtClean="0"/>
              <a:t>Personalized Storytelling</a:t>
            </a:r>
            <a:r>
              <a:rPr lang="en-US" dirty="0" smtClean="0"/>
              <a:t>: Our AI Story Generator can personalize stories based on user inputs such as themes, characters, settings, and desired narrative arcs. This level of customization ensures that each story is unique and tailored to the user's creative vision</a:t>
            </a:r>
            <a:r>
              <a:rPr lang="en-US" dirty="0" smtClean="0"/>
              <a:t>.</a:t>
            </a:r>
          </a:p>
          <a:p>
            <a:pPr marL="342900" indent="-342900">
              <a:buFont typeface="+mj-lt"/>
              <a:buAutoNum type="arabicPeriod"/>
            </a:pPr>
            <a:r>
              <a:rPr lang="en-US" b="1" dirty="0" smtClean="0"/>
              <a:t>Feedback Loop</a:t>
            </a:r>
            <a:r>
              <a:rPr lang="en-US" dirty="0" smtClean="0"/>
              <a:t>: The platform includes a feedback mechanism where users can provide input on generated stories, helping the AI learn and improve its storytelling capabilities over time. This iterative process ensures continuous enhancement and adaptation to user preferences</a:t>
            </a:r>
            <a:r>
              <a:rPr lang="en-US" dirty="0">
                <a:effectLst/>
              </a:rPr>
              <a:t/>
            </a:r>
            <a:br>
              <a:rPr lang="en-US" dirty="0">
                <a:effectLst/>
              </a:rPr>
            </a:br>
            <a:endParaRPr lang="en-US" sz="2000" b="0" i="0" dirty="0">
              <a:solidFill>
                <a:srgbClr val="1F1F1F"/>
              </a:solidFill>
              <a:effectLst/>
              <a:latin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58978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53C8597F-9F46-37ED-889E-20EFCE4C1CFC}"/>
              </a:ext>
            </a:extLst>
          </p:cNvPr>
          <p:cNvSpPr txBox="1"/>
          <p:nvPr/>
        </p:nvSpPr>
        <p:spPr>
          <a:xfrm>
            <a:off x="2438400" y="1544098"/>
            <a:ext cx="6915150" cy="5078313"/>
          </a:xfrm>
          <a:prstGeom prst="rect">
            <a:avLst/>
          </a:prstGeom>
          <a:noFill/>
        </p:spPr>
        <p:txBody>
          <a:bodyPr wrap="square">
            <a:spAutoFit/>
          </a:bodyPr>
          <a:lstStyle/>
          <a:p>
            <a:pPr>
              <a:buFont typeface="Wingdings" pitchFamily="2" charset="2"/>
              <a:buChar char="v"/>
            </a:pPr>
            <a:r>
              <a:rPr lang="en-US" sz="2400" dirty="0" smtClean="0"/>
              <a:t>My solution for an AI Story Generator involves developing a sophisticated platform that integrates advanced natural language processing (NLP), machine learning (ML), and deep learning (DL) algorithms. This platform will allow users to input their preferences such as themes, characters, and settings, and generate original and engaging stories with well-developed plots and realistic dialogues. The system will also include a feedback mechanism to continuously improve its storytelling capabilities over time</a:t>
            </a:r>
            <a:r>
              <a:rPr lang="en-US" sz="2000" dirty="0" smtClean="0"/>
              <a:t>.</a:t>
            </a:r>
          </a:p>
          <a:p>
            <a:r>
              <a:rPr lang="en-US" sz="2000" dirty="0" smtClean="0"/>
              <a:t/>
            </a:r>
            <a:br>
              <a:rPr lang="en-US" sz="2000" dirty="0" smtClean="0"/>
            </a:br>
            <a:r>
              <a:rPr lang="en-US" sz="2000" b="0" i="0" dirty="0" smtClean="0">
                <a:solidFill>
                  <a:srgbClr val="0D0D0D"/>
                </a:solidFill>
                <a:effectLst/>
                <a:latin typeface="Söhne"/>
              </a:rPr>
              <a:t>.</a:t>
            </a:r>
          </a:p>
          <a:p>
            <a:pPr algn="l"/>
            <a:endParaRPr lang="en-US" sz="2000" b="0" i="0" dirty="0">
              <a:solidFill>
                <a:srgbClr val="1F1F1F"/>
              </a:solidFill>
              <a:effectLst/>
              <a:latin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xmlns="" id="{E638CEF5-B12A-1FB7-7853-7167DAFE592E}"/>
              </a:ext>
            </a:extLst>
          </p:cNvPr>
          <p:cNvSpPr txBox="1"/>
          <p:nvPr/>
        </p:nvSpPr>
        <p:spPr>
          <a:xfrm>
            <a:off x="752475" y="1367853"/>
            <a:ext cx="8782050" cy="5324535"/>
          </a:xfrm>
          <a:prstGeom prst="rect">
            <a:avLst/>
          </a:prstGeom>
          <a:noFill/>
        </p:spPr>
        <p:txBody>
          <a:bodyPr wrap="square">
            <a:spAutoFit/>
          </a:bodyPr>
          <a:lstStyle/>
          <a:p>
            <a:r>
              <a:rPr lang="en-US" sz="2400" b="1" dirty="0" smtClean="0"/>
              <a:t>Natural Language Processing (NLP)</a:t>
            </a:r>
            <a:r>
              <a:rPr lang="en-US" sz="2400" dirty="0" smtClean="0"/>
              <a:t>:</a:t>
            </a:r>
          </a:p>
          <a:p>
            <a:r>
              <a:rPr lang="en-US" sz="2400" dirty="0" smtClean="0"/>
              <a:t>Tokenization: Breaking down text into individual words or tokens.</a:t>
            </a:r>
          </a:p>
          <a:p>
            <a:r>
              <a:rPr lang="en-US" sz="2400" dirty="0" smtClean="0"/>
              <a:t>Part-of-Speech Tagging: Identifying the grammatical parts of speech for each token.</a:t>
            </a:r>
          </a:p>
          <a:p>
            <a:r>
              <a:rPr lang="en-US" sz="2400" b="1" dirty="0" smtClean="0"/>
              <a:t>Machine Learning (ML)</a:t>
            </a:r>
            <a:r>
              <a:rPr lang="en-US" sz="2400" dirty="0" smtClean="0"/>
              <a:t>:</a:t>
            </a:r>
          </a:p>
          <a:p>
            <a:r>
              <a:rPr lang="en-US" sz="2400" dirty="0" smtClean="0"/>
              <a:t>Text Generation Models: Using ML models like Recurrent Neural Networks (RNNs), Long Short-Term Memory (LSTM) networks, or Transformer models (e.g., GPT-3) for generating coherent and context-aware text.</a:t>
            </a:r>
          </a:p>
          <a:p>
            <a:r>
              <a:rPr lang="en-US" sz="2400" b="1" dirty="0" smtClean="0"/>
              <a:t>Deep Learning (DL)</a:t>
            </a:r>
            <a:r>
              <a:rPr lang="en-US" sz="2400" dirty="0" smtClean="0"/>
              <a:t>:</a:t>
            </a:r>
          </a:p>
          <a:p>
            <a:r>
              <a:rPr lang="en-US" sz="2400" dirty="0" smtClean="0"/>
              <a:t>Transformer Models: Utilizing pre-trained transformer models like GPT-3 for generating long-form narratives with diverse and realistic content.</a:t>
            </a:r>
          </a:p>
          <a:p>
            <a:pPr algn="l"/>
            <a:endParaRPr lang="en-US" sz="28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653</Words>
  <Application>Microsoft Office PowerPoint</Application>
  <PresentationFormat>Custom</PresentationFormat>
  <Paragraphs>70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AI STORY GENERATOR</vt:lpstr>
      <vt:lpstr>PROJECT TITLE  AI STORY GENERATOR </vt:lpstr>
      <vt:lpstr>AGENDA</vt:lpstr>
      <vt:lpstr>PROBLEM STATEMENT Design an AI-powered story generator that can create engaging and coherent narratives across various genres (e.g., fantasy, science fiction, mystery). The system should be able to take user inputs such as themes, characters, and settings, and generate original and compelling storylines with well-developed plots, realistic dialogues, and consistent narrative structure. The AI should also have the ability to learn from user feedback to improve its storytelling capabilities over time. The goal is to create a versatile and user-friendly tool that can be used by writers, educators, and enthusiasts to spark creativity and explore new story ideas.  </vt:lpstr>
      <vt:lpstr>PROJECT OVERVIEW</vt:lpstr>
      <vt:lpstr>WHO ARE THE END USERS?</vt:lpstr>
      <vt:lpstr>YOUR SOLUTION AND ITS VALUE PROPOSITION</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DENOISEING USING CNN MNIST-DATASET</dc:title>
  <dc:creator>Gokul</dc:creator>
  <cp:lastModifiedBy>CSE 17</cp:lastModifiedBy>
  <cp:revision>5</cp:revision>
  <dcterms:created xsi:type="dcterms:W3CDTF">2024-04-02T12:54:10Z</dcterms:created>
  <dcterms:modified xsi:type="dcterms:W3CDTF">2024-04-05T10:18:54Z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