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60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298" r:id="rId11"/>
    <p:sldId id="306" r:id="rId12"/>
    <p:sldId id="307" r:id="rId13"/>
    <p:sldId id="275" r:id="rId14"/>
    <p:sldId id="277" r:id="rId15"/>
    <p:sldId id="311" r:id="rId16"/>
    <p:sldId id="259" r:id="rId17"/>
    <p:sldId id="285" r:id="rId18"/>
    <p:sldId id="288" r:id="rId19"/>
    <p:sldId id="309" r:id="rId20"/>
  </p:sldIdLst>
  <p:sldSz cx="9144000" cy="5143500" type="screen16x9"/>
  <p:notesSz cx="6858000" cy="9144000"/>
  <p:embeddedFontLst>
    <p:embeddedFont>
      <p:font typeface="Cavolini" panose="03000502040302020204" pitchFamily="66" charset="0"/>
      <p:regular r:id="rId22"/>
      <p:bold r:id="rId23"/>
      <p:italic r:id="rId24"/>
      <p:boldItalic r:id="rId25"/>
    </p:embeddedFont>
    <p:embeddedFont>
      <p:font typeface="Titillium Web" panose="00000500000000000000" pitchFamily="2" charset="0"/>
      <p:regular r:id="rId26"/>
      <p:bold r:id="rId27"/>
      <p:italic r:id="rId28"/>
      <p:boldItalic r:id="rId29"/>
    </p:embeddedFont>
    <p:embeddedFont>
      <p:font typeface="Titillium Web ExtraLight" panose="000003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B44B9-4524-4C0D-8AF8-5427DF5A4584}">
  <a:tblStyle styleId="{65EB44B9-4524-4C0D-8AF8-5427DF5A4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6F2201-81D1-4D0E-8F2B-302A704BE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0" autoAdjust="0"/>
    <p:restoredTop sz="90372"/>
  </p:normalViewPr>
  <p:slideViewPr>
    <p:cSldViewPr snapToGrid="0">
      <p:cViewPr varScale="1">
        <p:scale>
          <a:sx n="142" d="100"/>
          <a:sy n="142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e10566ab4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e10566ab4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33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Eliyza</a:t>
            </a:r>
          </a:p>
        </p:txBody>
      </p:sp>
    </p:spTree>
    <p:extLst>
      <p:ext uri="{BB962C8B-B14F-4D97-AF65-F5344CB8AC3E}">
        <p14:creationId xmlns:p14="http://schemas.microsoft.com/office/powerpoint/2010/main" val="337153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39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Eliyza</a:t>
            </a:r>
          </a:p>
        </p:txBody>
      </p:sp>
    </p:spTree>
    <p:extLst>
      <p:ext uri="{BB962C8B-B14F-4D97-AF65-F5344CB8AC3E}">
        <p14:creationId xmlns:p14="http://schemas.microsoft.com/office/powerpoint/2010/main" val="106838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Rizwan</a:t>
            </a:r>
          </a:p>
        </p:txBody>
      </p:sp>
    </p:spTree>
    <p:extLst>
      <p:ext uri="{BB962C8B-B14F-4D97-AF65-F5344CB8AC3E}">
        <p14:creationId xmlns:p14="http://schemas.microsoft.com/office/powerpoint/2010/main" val="116687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78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e10566ab4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e10566ab4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2D0E-F656-4B37-8CC5-0B51CC7053D9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ECEA-0E94-43E2-B4F2-5F8CB45C9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45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409904" y="628104"/>
            <a:ext cx="8162966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Cavolini" panose="03000502040302020204" pitchFamily="66" charset="0"/>
                <a:cs typeface="Cavolini" panose="03000502040302020204" pitchFamily="66" charset="0"/>
              </a:rPr>
              <a:t>Mental Health in the Tech Industry</a:t>
            </a:r>
            <a:endParaRPr sz="54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1028" name="Picture 4" descr="University logo guidelines">
            <a:extLst>
              <a:ext uri="{FF2B5EF4-FFF2-40B4-BE49-F238E27FC236}">
                <a16:creationId xmlns:a16="http://schemas.microsoft.com/office/drawing/2014/main" id="{7934A3BC-B4E8-03B3-71BE-213C86EA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73" y="-193182"/>
            <a:ext cx="2992837" cy="117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9"/>
          <p:cNvSpPr/>
          <p:nvPr/>
        </p:nvSpPr>
        <p:spPr>
          <a:xfrm>
            <a:off x="131379" y="269620"/>
            <a:ext cx="762000" cy="14739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dirty="0"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47180-8F9B-2397-6F75-C23ABAA661CA}"/>
              </a:ext>
            </a:extLst>
          </p:cNvPr>
          <p:cNvSpPr txBox="1"/>
          <p:nvPr/>
        </p:nvSpPr>
        <p:spPr>
          <a:xfrm>
            <a:off x="996409" y="140831"/>
            <a:ext cx="5938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Attitudes Towards Mental Health in the Tech Industry</a:t>
            </a:r>
          </a:p>
        </p:txBody>
      </p:sp>
      <p:pic>
        <p:nvPicPr>
          <p:cNvPr id="12" name="Graphic 11" descr="Scales of justice outline">
            <a:extLst>
              <a:ext uri="{FF2B5EF4-FFF2-40B4-BE49-F238E27FC236}">
                <a16:creationId xmlns:a16="http://schemas.microsoft.com/office/drawing/2014/main" id="{F7CFF3A1-CDDA-834A-4258-7069F2089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5273" y="-97771"/>
            <a:ext cx="2208727" cy="22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1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71" y="234844"/>
            <a:ext cx="6821330" cy="994172"/>
          </a:xfrm>
        </p:spPr>
        <p:txBody>
          <a:bodyPr>
            <a:normAutofit fontScale="90000"/>
          </a:bodyPr>
          <a:lstStyle/>
          <a:p>
            <a:r>
              <a:rPr lang="en-GB" sz="2400" dirty="0">
                <a:latin typeface="ui-monospace"/>
              </a:rPr>
              <a:t>Gender differences in mental health treatment and struggles within the tech industry</a:t>
            </a:r>
            <a:br>
              <a:rPr lang="en-GB" sz="2400" dirty="0">
                <a:latin typeface="ui-monospace"/>
              </a:rPr>
            </a:b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800E9-C918-E0BB-5057-9D2AEE79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" t="3314" r="2635"/>
          <a:stretch/>
        </p:blipFill>
        <p:spPr>
          <a:xfrm>
            <a:off x="237271" y="1028700"/>
            <a:ext cx="3831809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0F0A8C-6754-CA67-9D0A-C93BB914348F}"/>
              </a:ext>
            </a:extLst>
          </p:cNvPr>
          <p:cNvSpPr txBox="1"/>
          <p:nvPr/>
        </p:nvSpPr>
        <p:spPr>
          <a:xfrm>
            <a:off x="9319" y="4219284"/>
            <a:ext cx="37433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1"/>
                </a:solidFill>
                <a:latin typeface="-apple-system"/>
              </a:rPr>
              <a:t>The number of males who received treatment almost tripled in comparison to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7358A-C466-5E08-8F39-B7670762923D}"/>
              </a:ext>
            </a:extLst>
          </p:cNvPr>
          <p:cNvSpPr txBox="1"/>
          <p:nvPr/>
        </p:nvSpPr>
        <p:spPr>
          <a:xfrm>
            <a:off x="4547442" y="4178032"/>
            <a:ext cx="458724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-apple-system"/>
              </a:rPr>
              <a:t>Interestingly, 68.5% of Females in the Tech industry suffer from Mental Health whereas only 45.35% of men do.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D24DD-701F-CB3E-5648-5054DEB74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32" r="14916" b="3906"/>
          <a:stretch/>
        </p:blipFill>
        <p:spPr>
          <a:xfrm>
            <a:off x="4905583" y="960121"/>
            <a:ext cx="3831809" cy="3030070"/>
          </a:xfrm>
          <a:prstGeom prst="rect">
            <a:avLst/>
          </a:prstGeom>
        </p:spPr>
      </p:pic>
      <p:pic>
        <p:nvPicPr>
          <p:cNvPr id="3" name="Picture 4" descr="University logo guidelines">
            <a:extLst>
              <a:ext uri="{FF2B5EF4-FFF2-40B4-BE49-F238E27FC236}">
                <a16:creationId xmlns:a16="http://schemas.microsoft.com/office/drawing/2014/main" id="{B89D1DD6-4B4F-8E6C-4FE2-06F361D8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1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9" y="177652"/>
            <a:ext cx="4911896" cy="994172"/>
          </a:xfrm>
        </p:spPr>
        <p:txBody>
          <a:bodyPr>
            <a:normAutofit fontScale="90000"/>
          </a:bodyPr>
          <a:lstStyle/>
          <a:p>
            <a:r>
              <a:rPr lang="en-GB" sz="2400" dirty="0">
                <a:latin typeface="ui-monospace"/>
              </a:rPr>
              <a:t>North America and Europe offer more mental health programs compared to other world counterparts.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3D975-FC2A-1ADC-B8AB-2ADC6827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7" y="1230713"/>
            <a:ext cx="4803998" cy="3624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28045-839D-6DB3-45A8-EDDAFA8BB0C1}"/>
              </a:ext>
            </a:extLst>
          </p:cNvPr>
          <p:cNvSpPr txBox="1"/>
          <p:nvPr/>
        </p:nvSpPr>
        <p:spPr>
          <a:xfrm>
            <a:off x="4939925" y="396581"/>
            <a:ext cx="42040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North American countries and Europe offer increased care options for their employees.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The United States is the highest in the dataset, followed closely by the United Kingdom and Canada.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The reason for this could be the presence of a higher number of tech.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Countries that are more open with conversations about mental health have more facilities than those countries that don’t.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A possible bias could be caused by the fact that the survey might have been shared more within western countries than eastern ones.</a:t>
            </a:r>
          </a:p>
        </p:txBody>
      </p:sp>
      <p:pic>
        <p:nvPicPr>
          <p:cNvPr id="3" name="Picture 4" descr="University logo guidelines">
            <a:extLst>
              <a:ext uri="{FF2B5EF4-FFF2-40B4-BE49-F238E27FC236}">
                <a16:creationId xmlns:a16="http://schemas.microsoft.com/office/drawing/2014/main" id="{3458A214-E7EA-5E3B-569B-B72EB1EB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42" y="-179924"/>
            <a:ext cx="2531578" cy="9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7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0" y="138221"/>
            <a:ext cx="7886700" cy="481657"/>
          </a:xfrm>
        </p:spPr>
        <p:txBody>
          <a:bodyPr>
            <a:noAutofit/>
          </a:bodyPr>
          <a:lstStyle/>
          <a:p>
            <a:r>
              <a:rPr lang="en-GB" sz="2200" dirty="0">
                <a:latin typeface="ui-monospace"/>
              </a:rPr>
              <a:t>Is mental and physical health treated differently? 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8FB5E-A1E3-4EF8-9406-E17F7D45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2" y="635895"/>
            <a:ext cx="3139426" cy="2127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7C4DA1-A709-FBF6-048F-320B735EB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62" y="2786743"/>
            <a:ext cx="3139426" cy="2218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CCE68-884E-92CE-4F3D-72FF3607FA46}"/>
              </a:ext>
            </a:extLst>
          </p:cNvPr>
          <p:cNvSpPr txBox="1"/>
          <p:nvPr/>
        </p:nvSpPr>
        <p:spPr>
          <a:xfrm>
            <a:off x="3475581" y="619878"/>
            <a:ext cx="55408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29% of the industry seems to have differences in mental and physical health. A high majority of 46% concluded not to know, but this may be because employees are very good at hiding or concealing their attitudes and consequences and comments can be made slyly and in a passive aggressive manner. 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Although a high proportion of 86% said they did not witness first hand and negative consequences, this could just indicate it was hidden or done behind closed doors. 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From the results, and generic research I conclude that there is a mix response. Although employers don’t express consequences and attitudes toward mental health as negative, does not necessarily mean it is how it truly is or it doesn’t affect employee management . 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7" name="Picture 4" descr="University logo guidelines">
            <a:extLst>
              <a:ext uri="{FF2B5EF4-FFF2-40B4-BE49-F238E27FC236}">
                <a16:creationId xmlns:a16="http://schemas.microsoft.com/office/drawing/2014/main" id="{262052A6-3B28-7D94-0BD0-F3EACC72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94" y="-201696"/>
            <a:ext cx="2531578" cy="9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0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8035"/>
            <a:ext cx="5069541" cy="994172"/>
          </a:xfrm>
        </p:spPr>
        <p:txBody>
          <a:bodyPr>
            <a:noAutofit/>
          </a:bodyPr>
          <a:lstStyle/>
          <a:p>
            <a:pPr algn="ctr"/>
            <a:r>
              <a:rPr lang="en-GB" sz="2200" b="1" dirty="0">
                <a:latin typeface="ui-monospace"/>
              </a:rPr>
              <a:t>Tech industry supports the overall mental health and wellbeing of their employees</a:t>
            </a:r>
            <a:endParaRPr lang="en-GB" sz="2200" b="1" dirty="0"/>
          </a:p>
        </p:txBody>
      </p:sp>
      <p:pic>
        <p:nvPicPr>
          <p:cNvPr id="3" name="Picture 4" descr="University logo guidelines">
            <a:extLst>
              <a:ext uri="{FF2B5EF4-FFF2-40B4-BE49-F238E27FC236}">
                <a16:creationId xmlns:a16="http://schemas.microsoft.com/office/drawing/2014/main" id="{CCBBDCA4-3BC0-AFD0-F98E-ACD7436E7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41" y="-23728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B2284-DC18-2EA7-4688-74CC113E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53" y="592833"/>
            <a:ext cx="3272211" cy="2290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7A910-7EA5-9AFF-2642-44505BE749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36" r="2434"/>
          <a:stretch/>
        </p:blipFill>
        <p:spPr>
          <a:xfrm>
            <a:off x="5548753" y="2958532"/>
            <a:ext cx="3272211" cy="1954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AB4458-AE89-BC4A-1C82-F402D139A44A}"/>
              </a:ext>
            </a:extLst>
          </p:cNvPr>
          <p:cNvSpPr txBox="1"/>
          <p:nvPr/>
        </p:nvSpPr>
        <p:spPr>
          <a:xfrm>
            <a:off x="188564" y="876137"/>
            <a:ext cx="5225717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sym typeface="Titillium Web"/>
              </a:rPr>
              <a:t>The Survey Data which was analysed provided the following conclusions:  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sym typeface="Titillium Web"/>
              </a:rPr>
              <a:t>Tech companies offer more wellness programs than non-tech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tabLst/>
              <a:defRPr/>
            </a:pPr>
            <a:r>
              <a:rPr lang="en-GB" dirty="0">
                <a:solidFill>
                  <a:srgbClr val="FFFFFF"/>
                </a:solidFill>
                <a:latin typeface="Titillium Web"/>
                <a:sym typeface="Titillium Web"/>
              </a:rPr>
              <a:t>Tech companies also have the highest volume of companies not offering wellness programs </a:t>
            </a:r>
          </a:p>
          <a:p>
            <a:pPr marL="76200"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tabLst/>
              <a:defRPr/>
            </a:pPr>
            <a:r>
              <a:rPr lang="en-GB" dirty="0">
                <a:solidFill>
                  <a:srgbClr val="FFFFFF"/>
                </a:solidFill>
                <a:latin typeface="Titillium Web"/>
                <a:sym typeface="Titillium Web"/>
              </a:rPr>
              <a:t>However further analysis considering the volume of companies demonstrates, the volume of non-tech and tech companies accurate data analysis demonstrates: 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sym typeface="Titillium Web"/>
              </a:rPr>
              <a:t>Only 15.7 % of  Tech Companies offered wellness programs when compared to the quantity of tech companies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sym typeface="Titillium Web"/>
              </a:rPr>
              <a:t>However 29.4 % of Non-Tech offered wellness programs when compared to the quantity of non-tech companies</a:t>
            </a:r>
          </a:p>
          <a:p>
            <a:pPr marL="76200"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Titillium Web"/>
                <a:sym typeface="Titillium Web"/>
              </a:rPr>
              <a:t>Therefore the tech industry requires development to be able to compete </a:t>
            </a:r>
            <a:r>
              <a:rPr lang="en-GB" dirty="0">
                <a:solidFill>
                  <a:srgbClr val="FFFFFF"/>
                </a:solidFill>
                <a:latin typeface="Titillium Web"/>
                <a:sym typeface="Titillium Web"/>
              </a:rPr>
              <a:t>with non-tech companies offering wellness programs to employees.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sym typeface="Titillium Web"/>
            </a:endParaRPr>
          </a:p>
          <a:p>
            <a:pPr marL="76200"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tabLst/>
              <a:defRPr/>
            </a:pPr>
            <a:endParaRPr lang="en-GB" dirty="0">
              <a:solidFill>
                <a:srgbClr val="FFFFFF"/>
              </a:solidFill>
              <a:latin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77753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9"/>
          <p:cNvSpPr/>
          <p:nvPr/>
        </p:nvSpPr>
        <p:spPr>
          <a:xfrm>
            <a:off x="131379" y="269620"/>
            <a:ext cx="762000" cy="14739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47180-8F9B-2397-6F75-C23ABAA661CA}"/>
              </a:ext>
            </a:extLst>
          </p:cNvPr>
          <p:cNvSpPr txBox="1"/>
          <p:nvPr/>
        </p:nvSpPr>
        <p:spPr>
          <a:xfrm>
            <a:off x="996409" y="140831"/>
            <a:ext cx="5938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Recommendations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for the Tech Industry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to Improve</a:t>
            </a:r>
            <a:endParaRPr lang="en-US" sz="3600" b="1" i="0" dirty="0">
              <a:solidFill>
                <a:schemeClr val="bg1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3" name="Graphic 2" descr="Lights On outline">
            <a:extLst>
              <a:ext uri="{FF2B5EF4-FFF2-40B4-BE49-F238E27FC236}">
                <a16:creationId xmlns:a16="http://schemas.microsoft.com/office/drawing/2014/main" id="{CE358121-3847-53C5-048D-A52DB789F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5272" y="0"/>
            <a:ext cx="2208728" cy="2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7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C13BFF-2609-3E75-E544-72954A7D804E}"/>
              </a:ext>
            </a:extLst>
          </p:cNvPr>
          <p:cNvSpPr txBox="1"/>
          <p:nvPr/>
        </p:nvSpPr>
        <p:spPr>
          <a:xfrm>
            <a:off x="0" y="1336205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Slack-Lato"/>
              </a:rPr>
              <a:t>Companies, in specific tech companies can offer a variety of aid to support their employee's mental health: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GB" sz="1600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Slack-Lato"/>
              </a:rPr>
              <a:t>Presence of Mental Health First Aiders within each team to allow employees to have points of contact when support is needed.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GB" sz="1600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Slack-Lato"/>
              </a:rPr>
              <a:t>Presence of Mental Health days, which are days employees can take throughout the year to look after themselves.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GB" sz="1600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Slack-Lato"/>
              </a:rPr>
              <a:t>Investing in programs such as </a:t>
            </a:r>
            <a:r>
              <a:rPr lang="en-GB" sz="1600" dirty="0" err="1">
                <a:solidFill>
                  <a:schemeClr val="bg1"/>
                </a:solidFill>
                <a:latin typeface="Slack-Lato"/>
              </a:rPr>
              <a:t>help@hand</a:t>
            </a:r>
            <a:r>
              <a:rPr lang="en-GB" sz="1600" dirty="0">
                <a:solidFill>
                  <a:schemeClr val="bg1"/>
                </a:solidFill>
                <a:latin typeface="Slack-Lato"/>
              </a:rPr>
              <a:t> or </a:t>
            </a:r>
            <a:r>
              <a:rPr lang="en-GB" sz="1600" dirty="0" err="1">
                <a:solidFill>
                  <a:schemeClr val="bg1"/>
                </a:solidFill>
                <a:latin typeface="Slack-Lato"/>
              </a:rPr>
              <a:t>betterhelp</a:t>
            </a:r>
            <a:r>
              <a:rPr lang="en-GB" sz="1600" dirty="0">
                <a:solidFill>
                  <a:schemeClr val="bg1"/>
                </a:solidFill>
                <a:latin typeface="Slack-Lato"/>
              </a:rPr>
              <a:t>, which are online platforms where employees can get support from certified doctors and psychologists.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GB" sz="1600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Slack-Lato"/>
              </a:rPr>
              <a:t>Offering an adequate salary and a flexible working schedule can widely support the employees mental health.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AACB71-3213-4F9A-591C-466620306FE8}"/>
              </a:ext>
            </a:extLst>
          </p:cNvPr>
          <p:cNvSpPr txBox="1">
            <a:spLocks/>
          </p:cNvSpPr>
          <p:nvPr/>
        </p:nvSpPr>
        <p:spPr>
          <a:xfrm>
            <a:off x="0" y="30727"/>
            <a:ext cx="7886700" cy="99417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ui-monospace"/>
              </a:rPr>
              <a:t>Recommendations to aid employees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4"/>
          <p:cNvSpPr/>
          <p:nvPr/>
        </p:nvSpPr>
        <p:spPr>
          <a:xfrm>
            <a:off x="560375" y="1360925"/>
            <a:ext cx="3931800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Mental</a:t>
            </a:r>
            <a:endParaRPr sz="54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43" name="Google Shape;1143;p44"/>
          <p:cNvSpPr/>
          <p:nvPr/>
        </p:nvSpPr>
        <p:spPr>
          <a:xfrm>
            <a:off x="4654806" y="1360925"/>
            <a:ext cx="3928819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GB" sz="6000" b="1" dirty="0">
                <a:solidFill>
                  <a:schemeClr val="lt1"/>
                </a:solidFill>
                <a:latin typeface="Titillium Web"/>
                <a:sym typeface="Titillium Web"/>
              </a:rPr>
              <a:t>   Health</a:t>
            </a:r>
            <a:endParaRPr sz="6000" b="1" dirty="0">
              <a:solidFill>
                <a:schemeClr val="lt1"/>
              </a:solidFill>
              <a:latin typeface="Titillium Web"/>
              <a:sym typeface="Titillium Web"/>
            </a:endParaRPr>
          </a:p>
        </p:txBody>
      </p:sp>
      <p:sp>
        <p:nvSpPr>
          <p:cNvPr id="1144" name="Google Shape;1144;p44"/>
          <p:cNvSpPr/>
          <p:nvPr/>
        </p:nvSpPr>
        <p:spPr>
          <a:xfrm>
            <a:off x="560375" y="2925974"/>
            <a:ext cx="3931800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algn="ctr"/>
            <a:r>
              <a:rPr lang="en-GB" sz="5400" b="1" dirty="0">
                <a:solidFill>
                  <a:schemeClr val="lt1"/>
                </a:solidFill>
                <a:latin typeface="Titillium Web"/>
                <a:sym typeface="Titillium Web"/>
              </a:rPr>
              <a:t>Matters</a:t>
            </a:r>
            <a:endParaRPr sz="5400" b="1" dirty="0">
              <a:solidFill>
                <a:schemeClr val="lt1"/>
              </a:solidFill>
              <a:latin typeface="Titillium Web"/>
              <a:sym typeface="Titillium Web"/>
            </a:endParaRPr>
          </a:p>
        </p:txBody>
      </p:sp>
      <p:sp>
        <p:nvSpPr>
          <p:cNvPr id="1145" name="Google Shape;1145;p44"/>
          <p:cNvSpPr/>
          <p:nvPr/>
        </p:nvSpPr>
        <p:spPr>
          <a:xfrm>
            <a:off x="4654806" y="2925974"/>
            <a:ext cx="3931800" cy="14103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Too</a:t>
            </a:r>
            <a:endParaRPr sz="6000" b="1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46" name="Google Shape;1146;p44"/>
          <p:cNvSpPr/>
          <p:nvPr/>
        </p:nvSpPr>
        <p:spPr>
          <a:xfrm>
            <a:off x="3363513" y="1694662"/>
            <a:ext cx="2259300" cy="2151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4"/>
          <p:cNvSpPr/>
          <p:nvPr/>
        </p:nvSpPr>
        <p:spPr>
          <a:xfrm rot="5400000">
            <a:off x="3580599" y="1640512"/>
            <a:ext cx="2151000" cy="225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4"/>
          <p:cNvSpPr/>
          <p:nvPr/>
        </p:nvSpPr>
        <p:spPr>
          <a:xfrm rot="10800000">
            <a:off x="3526449" y="1851155"/>
            <a:ext cx="2259300" cy="2151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4"/>
          <p:cNvSpPr/>
          <p:nvPr/>
        </p:nvSpPr>
        <p:spPr>
          <a:xfrm rot="-5400000">
            <a:off x="3417663" y="1797005"/>
            <a:ext cx="2151000" cy="2259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4"/>
          <p:cNvSpPr/>
          <p:nvPr/>
        </p:nvSpPr>
        <p:spPr>
          <a:xfrm>
            <a:off x="3926515" y="2143385"/>
            <a:ext cx="271333" cy="3869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i="0" dirty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M</a:t>
            </a:r>
            <a:endParaRPr b="1" i="0" dirty="0">
              <a:ln>
                <a:noFill/>
              </a:ln>
              <a:solidFill>
                <a:schemeClr val="lt1"/>
              </a:solidFill>
              <a:latin typeface="Titillium Web"/>
            </a:endParaRPr>
          </a:p>
        </p:txBody>
      </p:sp>
      <p:sp>
        <p:nvSpPr>
          <p:cNvPr id="1151" name="Google Shape;1151;p44"/>
          <p:cNvSpPr/>
          <p:nvPr/>
        </p:nvSpPr>
        <p:spPr>
          <a:xfrm>
            <a:off x="4875853" y="2150255"/>
            <a:ext cx="514956" cy="3737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i="0" dirty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H</a:t>
            </a:r>
            <a:endParaRPr b="1" i="0" dirty="0">
              <a:ln>
                <a:noFill/>
              </a:ln>
              <a:solidFill>
                <a:schemeClr val="lt1"/>
              </a:solidFill>
              <a:latin typeface="Titillium Web"/>
            </a:endParaRPr>
          </a:p>
        </p:txBody>
      </p:sp>
      <p:sp>
        <p:nvSpPr>
          <p:cNvPr id="1152" name="Google Shape;1152;p44"/>
          <p:cNvSpPr/>
          <p:nvPr/>
        </p:nvSpPr>
        <p:spPr>
          <a:xfrm>
            <a:off x="3894185" y="3128048"/>
            <a:ext cx="325600" cy="3869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i="0" dirty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M</a:t>
            </a:r>
            <a:endParaRPr b="1" i="0" dirty="0">
              <a:ln>
                <a:noFill/>
              </a:ln>
              <a:solidFill>
                <a:schemeClr val="lt1"/>
              </a:solidFill>
              <a:latin typeface="Titillium Web"/>
            </a:endParaRPr>
          </a:p>
        </p:txBody>
      </p:sp>
      <p:sp>
        <p:nvSpPr>
          <p:cNvPr id="1153" name="Google Shape;1153;p44"/>
          <p:cNvSpPr/>
          <p:nvPr/>
        </p:nvSpPr>
        <p:spPr>
          <a:xfrm>
            <a:off x="4982655" y="3134918"/>
            <a:ext cx="288653" cy="3737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T</a:t>
            </a:r>
          </a:p>
        </p:txBody>
      </p:sp>
      <p:pic>
        <p:nvPicPr>
          <p:cNvPr id="6" name="Graphic 5" descr="Brain in head outline">
            <a:extLst>
              <a:ext uri="{FF2B5EF4-FFF2-40B4-BE49-F238E27FC236}">
                <a16:creationId xmlns:a16="http://schemas.microsoft.com/office/drawing/2014/main" id="{5CC12969-C982-DFA0-EB26-93CB81A3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7632" y="-193224"/>
            <a:ext cx="2044379" cy="20443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7"/>
          <p:cNvSpPr txBox="1">
            <a:spLocks noGrp="1"/>
          </p:cNvSpPr>
          <p:nvPr>
            <p:ph type="title"/>
          </p:nvPr>
        </p:nvSpPr>
        <p:spPr>
          <a:xfrm>
            <a:off x="353309" y="371736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volini" panose="03000502040302020204" pitchFamily="66" charset="0"/>
                <a:cs typeface="Cavolini" panose="03000502040302020204" pitchFamily="66" charset="0"/>
              </a:rPr>
              <a:t>TEAM PRESENTATION</a:t>
            </a:r>
            <a:endParaRPr sz="36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31DA6-5AA5-F40E-FC7F-91351BFDEF0A}"/>
              </a:ext>
            </a:extLst>
          </p:cNvPr>
          <p:cNvSpPr txBox="1"/>
          <p:nvPr/>
        </p:nvSpPr>
        <p:spPr>
          <a:xfrm>
            <a:off x="444321" y="1229136"/>
            <a:ext cx="7594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Fazeleh Arjmandilari</a:t>
            </a:r>
          </a:p>
          <a:p>
            <a:endParaRPr lang="en-GB" sz="24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GB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Tharusha Heenatigala</a:t>
            </a:r>
          </a:p>
          <a:p>
            <a:endParaRPr lang="en-GB" sz="24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GB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Eliza Shafaq</a:t>
            </a:r>
          </a:p>
          <a:p>
            <a:endParaRPr lang="en-GB" sz="24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GB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Rizwan Nawaz</a:t>
            </a:r>
          </a:p>
        </p:txBody>
      </p:sp>
      <p:pic>
        <p:nvPicPr>
          <p:cNvPr id="7" name="Graphic 6" descr="Meeting outline">
            <a:extLst>
              <a:ext uri="{FF2B5EF4-FFF2-40B4-BE49-F238E27FC236}">
                <a16:creationId xmlns:a16="http://schemas.microsoft.com/office/drawing/2014/main" id="{620F7F34-C086-FB1E-97F3-AD7E3B44F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647" y="-161469"/>
            <a:ext cx="2796353" cy="27963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86B6"/>
        </a:solidFill>
        <a:effectLst/>
      </p:bgPr>
    </p:bg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F119-8B9E-C82E-E99F-40A4DC08FC55}"/>
              </a:ext>
            </a:extLst>
          </p:cNvPr>
          <p:cNvSpPr txBox="1">
            <a:spLocks/>
          </p:cNvSpPr>
          <p:nvPr/>
        </p:nvSpPr>
        <p:spPr>
          <a:xfrm>
            <a:off x="763205" y="1665628"/>
            <a:ext cx="7054271" cy="70408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600" b="1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Thank you for listening</a:t>
            </a:r>
            <a:endParaRPr lang="en-GB" sz="3600" b="1" dirty="0">
              <a:solidFill>
                <a:schemeClr val="bg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291464-7851-5BF4-D07C-68B28CA9BE47}"/>
              </a:ext>
            </a:extLst>
          </p:cNvPr>
          <p:cNvSpPr txBox="1">
            <a:spLocks/>
          </p:cNvSpPr>
          <p:nvPr/>
        </p:nvSpPr>
        <p:spPr>
          <a:xfrm>
            <a:off x="660174" y="2554152"/>
            <a:ext cx="7054271" cy="70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Any Questions?</a:t>
            </a:r>
          </a:p>
        </p:txBody>
      </p:sp>
      <p:pic>
        <p:nvPicPr>
          <p:cNvPr id="5" name="Picture 4" descr="University logo guidelines">
            <a:extLst>
              <a:ext uri="{FF2B5EF4-FFF2-40B4-BE49-F238E27FC236}">
                <a16:creationId xmlns:a16="http://schemas.microsoft.com/office/drawing/2014/main" id="{43329EE7-BFC0-4547-EBDE-53E95972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93048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6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9"/>
          <p:cNvSpPr/>
          <p:nvPr/>
        </p:nvSpPr>
        <p:spPr>
          <a:xfrm>
            <a:off x="131379" y="269620"/>
            <a:ext cx="762000" cy="14739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47180-8F9B-2397-6F75-C23ABAA661CA}"/>
              </a:ext>
            </a:extLst>
          </p:cNvPr>
          <p:cNvSpPr txBox="1"/>
          <p:nvPr/>
        </p:nvSpPr>
        <p:spPr>
          <a:xfrm>
            <a:off x="996409" y="140831"/>
            <a:ext cx="59388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Comparing Attitudes Towards Mental Health in the Tech &amp; Non-Tech Industries</a:t>
            </a:r>
          </a:p>
        </p:txBody>
      </p:sp>
      <p:pic>
        <p:nvPicPr>
          <p:cNvPr id="12" name="Graphic 11" descr="Scales of justice outline">
            <a:extLst>
              <a:ext uri="{FF2B5EF4-FFF2-40B4-BE49-F238E27FC236}">
                <a16:creationId xmlns:a16="http://schemas.microsoft.com/office/drawing/2014/main" id="{F7CFF3A1-CDDA-834A-4258-7069F2089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5273" y="-97771"/>
            <a:ext cx="2208727" cy="22087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F115-9B86-7716-D683-17219369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15" y="26445"/>
            <a:ext cx="7686000" cy="502922"/>
          </a:xfrm>
        </p:spPr>
        <p:txBody>
          <a:bodyPr/>
          <a:lstStyle/>
          <a:p>
            <a:r>
              <a:rPr lang="en-GB" sz="2175" b="1" dirty="0">
                <a:latin typeface="ui-monospace"/>
              </a:rPr>
              <a:t>Availability of Mental Health Benefits</a:t>
            </a:r>
            <a:endParaRPr lang="en-GB" sz="2175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C43FD-25E5-543D-D07E-89E21A4F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5" y="761351"/>
            <a:ext cx="4853405" cy="4066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2D07C-E55E-2753-77A5-D87D6F45A255}"/>
              </a:ext>
            </a:extLst>
          </p:cNvPr>
          <p:cNvSpPr txBox="1"/>
          <p:nvPr/>
        </p:nvSpPr>
        <p:spPr>
          <a:xfrm>
            <a:off x="5554981" y="1091967"/>
            <a:ext cx="34718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38% of companies offer mental health benefits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30% of companies do not offer any benefits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32% are unsure whether companies offer any benefits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8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Not enough communication and awareness.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Organisations do not wish employees to utilise these resources, or it is not a priority for them.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4" name="Picture 4" descr="University logo guidelines">
            <a:extLst>
              <a:ext uri="{FF2B5EF4-FFF2-40B4-BE49-F238E27FC236}">
                <a16:creationId xmlns:a16="http://schemas.microsoft.com/office/drawing/2014/main" id="{316F7A01-C668-DBD6-5B1F-65D9B08FD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9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FB5935-CD7E-694A-580C-E9001BAC2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" t="2640" r="4477" b="4346"/>
          <a:stretch/>
        </p:blipFill>
        <p:spPr>
          <a:xfrm>
            <a:off x="117135" y="844466"/>
            <a:ext cx="5516065" cy="3841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684C5-AB97-9C63-7F9B-1140834B7316}"/>
              </a:ext>
            </a:extLst>
          </p:cNvPr>
          <p:cNvSpPr txBox="1"/>
          <p:nvPr/>
        </p:nvSpPr>
        <p:spPr>
          <a:xfrm>
            <a:off x="5806441" y="1070731"/>
            <a:ext cx="3220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46% of non-tech companies provide mental health benefits compared to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36% of tech companies provide mental health benefits compared to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8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32% of employees from both tech and non-tech industries were not aware if their companies provided mental health benefits.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6E662B-D061-BBAF-56CD-CD08D68F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15" y="40281"/>
            <a:ext cx="7686000" cy="502922"/>
          </a:xfrm>
        </p:spPr>
        <p:txBody>
          <a:bodyPr/>
          <a:lstStyle/>
          <a:p>
            <a:r>
              <a:rPr lang="en-GB" sz="2175" b="1" dirty="0">
                <a:latin typeface="ui-monospace"/>
              </a:rPr>
              <a:t>Availability of Mental Health Benefits</a:t>
            </a:r>
            <a:endParaRPr lang="en-GB" sz="2175" b="1" dirty="0"/>
          </a:p>
        </p:txBody>
      </p:sp>
      <p:pic>
        <p:nvPicPr>
          <p:cNvPr id="4" name="Picture 4" descr="University logo guidelines">
            <a:extLst>
              <a:ext uri="{FF2B5EF4-FFF2-40B4-BE49-F238E27FC236}">
                <a16:creationId xmlns:a16="http://schemas.microsoft.com/office/drawing/2014/main" id="{2FF97E23-1535-AE20-0391-530440A5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5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90" y="393947"/>
            <a:ext cx="6826103" cy="481656"/>
          </a:xfrm>
        </p:spPr>
        <p:txBody>
          <a:bodyPr>
            <a:noAutofit/>
          </a:bodyPr>
          <a:lstStyle/>
          <a:p>
            <a:r>
              <a:rPr lang="en-US" sz="2100" b="1" dirty="0">
                <a:latin typeface="-apple-system"/>
              </a:rPr>
              <a:t>Employee Awareness Regarding Available Resources and how to seek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3C6C1-D0E1-4017-422D-A86E59FD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12" y="1281052"/>
            <a:ext cx="5094752" cy="3298568"/>
          </a:xfrm>
          <a:prstGeom prst="rect">
            <a:avLst/>
          </a:prstGeom>
        </p:spPr>
      </p:pic>
      <p:pic>
        <p:nvPicPr>
          <p:cNvPr id="4" name="Picture 4" descr="University logo guidelines">
            <a:extLst>
              <a:ext uri="{FF2B5EF4-FFF2-40B4-BE49-F238E27FC236}">
                <a16:creationId xmlns:a16="http://schemas.microsoft.com/office/drawing/2014/main" id="{D2508407-37F1-9DA8-B5E7-CFBCB309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9DD55-D1D3-2604-380A-78717D35AB5A}"/>
              </a:ext>
            </a:extLst>
          </p:cNvPr>
          <p:cNvSpPr txBox="1"/>
          <p:nvPr/>
        </p:nvSpPr>
        <p:spPr>
          <a:xfrm>
            <a:off x="5589430" y="1281052"/>
            <a:ext cx="29879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b="0" i="0" dirty="0">
                <a:solidFill>
                  <a:schemeClr val="bg1"/>
                </a:solidFill>
                <a:effectLst/>
                <a:latin typeface="-apple-system"/>
              </a:rPr>
              <a:t>Only 18% of employees in tech companies aware of </a:t>
            </a:r>
            <a:r>
              <a:rPr lang="en-GB" sz="1800" dirty="0">
                <a:solidFill>
                  <a:schemeClr val="bg1"/>
                </a:solidFill>
                <a:latin typeface="-apple-system"/>
              </a:rPr>
              <a:t>available resources compared to 30% in non-tech companies</a:t>
            </a:r>
            <a:endParaRPr lang="en-GB" sz="1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8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In both industries nearly 30% of the employees are unaware of whether there are any benefits or how to reach out to them.</a:t>
            </a:r>
          </a:p>
        </p:txBody>
      </p:sp>
    </p:spTree>
    <p:extLst>
      <p:ext uri="{BB962C8B-B14F-4D97-AF65-F5344CB8AC3E}">
        <p14:creationId xmlns:p14="http://schemas.microsoft.com/office/powerpoint/2010/main" val="181453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6E280-9382-E940-7667-72F470D7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7" y="983339"/>
            <a:ext cx="5185223" cy="36990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2334D7-F6DC-AC05-C149-A36329FC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90" y="393947"/>
            <a:ext cx="6826103" cy="481656"/>
          </a:xfrm>
        </p:spPr>
        <p:txBody>
          <a:bodyPr>
            <a:noAutofit/>
          </a:bodyPr>
          <a:lstStyle/>
          <a:p>
            <a:r>
              <a:rPr lang="en-US" sz="2100" b="1" dirty="0">
                <a:latin typeface="-apple-system"/>
              </a:rPr>
              <a:t>Employee Awareness Regarding Available Resources and how to seek help</a:t>
            </a:r>
          </a:p>
        </p:txBody>
      </p:sp>
      <p:pic>
        <p:nvPicPr>
          <p:cNvPr id="2" name="Picture 4" descr="University logo guidelines">
            <a:extLst>
              <a:ext uri="{FF2B5EF4-FFF2-40B4-BE49-F238E27FC236}">
                <a16:creationId xmlns:a16="http://schemas.microsoft.com/office/drawing/2014/main" id="{8064F86A-18BC-7E31-A575-F2965CC36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C6F03-3FB7-6FC5-CD2C-369CE6A2EAF1}"/>
              </a:ext>
            </a:extLst>
          </p:cNvPr>
          <p:cNvSpPr txBox="1"/>
          <p:nvPr/>
        </p:nvSpPr>
        <p:spPr>
          <a:xfrm>
            <a:off x="5537916" y="983339"/>
            <a:ext cx="34644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b="0" i="0" dirty="0">
                <a:solidFill>
                  <a:schemeClr val="bg1"/>
                </a:solidFill>
                <a:effectLst/>
                <a:latin typeface="-apple-system"/>
              </a:rPr>
              <a:t>54% of employees are not aware of available resources or how to seek help.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8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b="0" i="0" dirty="0">
                <a:solidFill>
                  <a:schemeClr val="bg1"/>
                </a:solidFill>
                <a:effectLst/>
                <a:latin typeface="-apple-system"/>
              </a:rPr>
              <a:t>Awareness of the benefits offered by the company has to be raised.</a:t>
            </a:r>
          </a:p>
          <a:p>
            <a:pPr>
              <a:buClr>
                <a:schemeClr val="bg1"/>
              </a:buClr>
            </a:pPr>
            <a:endParaRPr lang="en-GB" sz="1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b="0" i="0" dirty="0">
                <a:solidFill>
                  <a:schemeClr val="bg1"/>
                </a:solidFill>
                <a:effectLst/>
                <a:latin typeface="-apple-system"/>
              </a:rPr>
              <a:t>Including having discussions about such issues and resources for additional help are quite limited in the tech workplaces and have room for improvement.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6" y="-135651"/>
            <a:ext cx="7886700" cy="994172"/>
          </a:xfrm>
        </p:spPr>
        <p:txBody>
          <a:bodyPr>
            <a:noAutofit/>
          </a:bodyPr>
          <a:lstStyle/>
          <a:p>
            <a:r>
              <a:rPr lang="en-GB" sz="2200" b="1" dirty="0">
                <a:latin typeface="ui-monospace"/>
              </a:rPr>
              <a:t>Difference between tech companies and non-tech </a:t>
            </a:r>
            <a:br>
              <a:rPr lang="en-GB" sz="2200" b="1" dirty="0">
                <a:latin typeface="ui-monospace"/>
              </a:rPr>
            </a:br>
            <a:r>
              <a:rPr lang="en-GB" sz="2200" b="1" dirty="0">
                <a:latin typeface="ui-monospace"/>
              </a:rPr>
              <a:t>companies that offer wellness programs</a:t>
            </a:r>
            <a:endParaRPr lang="en-GB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2C43A-1DB9-D827-6151-26B2B202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8" y="1426843"/>
            <a:ext cx="4829010" cy="3355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26759-1513-BC44-CEE8-BD759C034B61}"/>
              </a:ext>
            </a:extLst>
          </p:cNvPr>
          <p:cNvSpPr txBox="1"/>
          <p:nvPr/>
        </p:nvSpPr>
        <p:spPr>
          <a:xfrm>
            <a:off x="5204459" y="1569225"/>
            <a:ext cx="3811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Tech companies proportionally offer wellness programs more than non-tech companies.</a:t>
            </a:r>
          </a:p>
          <a:p>
            <a:pPr>
              <a:buClr>
                <a:schemeClr val="bg1"/>
              </a:buClr>
            </a:pPr>
            <a:endParaRPr lang="en-GB" sz="18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15.7 % of Tech Companies offered wellness programs </a:t>
            </a:r>
          </a:p>
          <a:p>
            <a:pPr>
              <a:buClr>
                <a:schemeClr val="bg1"/>
              </a:buClr>
            </a:pPr>
            <a:endParaRPr lang="en-GB" sz="18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800" dirty="0">
                <a:solidFill>
                  <a:schemeClr val="bg1"/>
                </a:solidFill>
                <a:latin typeface="-apple-system"/>
              </a:rPr>
              <a:t>29.4 % of Non-Tech offered wellness programs </a:t>
            </a:r>
          </a:p>
        </p:txBody>
      </p:sp>
      <p:pic>
        <p:nvPicPr>
          <p:cNvPr id="4" name="Picture 4" descr="University logo guidelines">
            <a:extLst>
              <a:ext uri="{FF2B5EF4-FFF2-40B4-BE49-F238E27FC236}">
                <a16:creationId xmlns:a16="http://schemas.microsoft.com/office/drawing/2014/main" id="{F286C233-7862-054A-B3C0-5D4D36345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3AF1A-DA93-7E0F-2733-D2C6F43A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72" y="540033"/>
            <a:ext cx="7686000" cy="3098400"/>
          </a:xfrm>
        </p:spPr>
        <p:txBody>
          <a:bodyPr/>
          <a:lstStyle/>
          <a:p>
            <a:pPr marL="57150" indent="0">
              <a:buNone/>
            </a:pPr>
            <a:r>
              <a:rPr lang="en-GB" sz="1800" dirty="0">
                <a:latin typeface="-apple-system"/>
              </a:rPr>
              <a:t>Recommendations for companies who offer Mental Health benefits:</a:t>
            </a:r>
          </a:p>
          <a:p>
            <a:pPr marL="57150" indent="0">
              <a:buNone/>
            </a:pPr>
            <a:endParaRPr lang="en-GB" sz="1800" dirty="0">
              <a:latin typeface="-apple-system"/>
            </a:endParaRPr>
          </a:p>
          <a:p>
            <a:r>
              <a:rPr lang="en-GB" sz="1800" dirty="0">
                <a:latin typeface="-apple-system"/>
              </a:rPr>
              <a:t>Include a description of the mental health benefits available in newsletters, emails, meetings, posters etc. to raise more awareness. </a:t>
            </a:r>
          </a:p>
          <a:p>
            <a:r>
              <a:rPr lang="en-GB" sz="1800" dirty="0">
                <a:latin typeface="-apple-system"/>
              </a:rPr>
              <a:t>Open discussions into mental health awareness.</a:t>
            </a:r>
          </a:p>
          <a:p>
            <a:pPr marL="57150" indent="0">
              <a:buNone/>
            </a:pPr>
            <a:endParaRPr lang="en-GB" sz="1800" dirty="0">
              <a:latin typeface="-apple-system"/>
            </a:endParaRPr>
          </a:p>
          <a:p>
            <a:pPr marL="57150" indent="0">
              <a:buNone/>
            </a:pPr>
            <a:r>
              <a:rPr lang="en-GB" sz="1800" dirty="0">
                <a:latin typeface="-apple-system"/>
              </a:rPr>
              <a:t>The tech industry could learn from non-tech companies for inspiration to evaluate what mental health benefits are being offered, how they are budgeting this and try to implement more benefits.</a:t>
            </a:r>
            <a:endParaRPr lang="en-GB" sz="1800" dirty="0"/>
          </a:p>
        </p:txBody>
      </p:sp>
      <p:pic>
        <p:nvPicPr>
          <p:cNvPr id="2" name="Picture 4" descr="University logo guidelines">
            <a:extLst>
              <a:ext uri="{FF2B5EF4-FFF2-40B4-BE49-F238E27FC236}">
                <a16:creationId xmlns:a16="http://schemas.microsoft.com/office/drawing/2014/main" id="{B370565B-8F88-63A9-590E-E76ED7B73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3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8E0-2486-1477-FE1F-7DB67F4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5" y="-163115"/>
            <a:ext cx="6816090" cy="994172"/>
          </a:xfrm>
        </p:spPr>
        <p:txBody>
          <a:bodyPr>
            <a:normAutofit/>
          </a:bodyPr>
          <a:lstStyle/>
          <a:p>
            <a:r>
              <a:rPr lang="en-GB" sz="2200" b="1" dirty="0">
                <a:latin typeface="ui-monospace"/>
              </a:rPr>
              <a:t>Consequences on employee’s mental health within tech companies and non-tech companies</a:t>
            </a:r>
            <a:endParaRPr lang="en-GB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0E3CB-0D51-4B25-8A01-6BA76D5B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0" y="965892"/>
            <a:ext cx="4216808" cy="1841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59D0F-0DC5-2AFC-4C66-B4800A9A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30" y="2942429"/>
            <a:ext cx="4216808" cy="1804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0B190-14C4-EAA4-5C81-4A19603CE846}"/>
              </a:ext>
            </a:extLst>
          </p:cNvPr>
          <p:cNvSpPr txBox="1"/>
          <p:nvPr/>
        </p:nvSpPr>
        <p:spPr>
          <a:xfrm>
            <a:off x="4492423" y="668547"/>
            <a:ext cx="453242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The tech industry seems to have slightly fewer negative consequences for mental health compared to non-tech industries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41% of tech employees stated that there consequences for mental health leave compared to a 44% of non-tech employees.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Both industries have been shown to have a high chance of negative consequences for mental health. 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GB" sz="1600" dirty="0">
                <a:solidFill>
                  <a:schemeClr val="bg1"/>
                </a:solidFill>
                <a:latin typeface="-apple-system"/>
              </a:rPr>
              <a:t>Regulations and laws protecting employee mental health should be put in place to reduce these figures, as well and union representatives, news , social media and a combined societal pressures should help removing consequences too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6" name="Picture 4" descr="University logo guidelines">
            <a:extLst>
              <a:ext uri="{FF2B5EF4-FFF2-40B4-BE49-F238E27FC236}">
                <a16:creationId xmlns:a16="http://schemas.microsoft.com/office/drawing/2014/main" id="{19A0DE52-2159-0D09-51FE-4189B645A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6" y="-179924"/>
            <a:ext cx="2617184" cy="10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64053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1020</Words>
  <Application>Microsoft Office PowerPoint</Application>
  <PresentationFormat>On-screen Show (16:9)</PresentationFormat>
  <Paragraphs>109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Titillium Web</vt:lpstr>
      <vt:lpstr>Wingdings</vt:lpstr>
      <vt:lpstr>Titillium Web ExtraLight</vt:lpstr>
      <vt:lpstr>ui-monospace</vt:lpstr>
      <vt:lpstr>Arial</vt:lpstr>
      <vt:lpstr>Cavolini</vt:lpstr>
      <vt:lpstr>-apple-system</vt:lpstr>
      <vt:lpstr>Ayuthaya</vt:lpstr>
      <vt:lpstr>Slack-Lato</vt:lpstr>
      <vt:lpstr>Thaliard template</vt:lpstr>
      <vt:lpstr>Mental Health in the Tech Industry</vt:lpstr>
      <vt:lpstr>PowerPoint Presentation</vt:lpstr>
      <vt:lpstr>Availability of Mental Health Benefits</vt:lpstr>
      <vt:lpstr>Availability of Mental Health Benefits</vt:lpstr>
      <vt:lpstr>Employee Awareness Regarding Available Resources and how to seek help</vt:lpstr>
      <vt:lpstr>Employee Awareness Regarding Available Resources and how to seek help</vt:lpstr>
      <vt:lpstr>Difference between tech companies and non-tech  companies that offer wellness programs</vt:lpstr>
      <vt:lpstr>PowerPoint Presentation</vt:lpstr>
      <vt:lpstr>Consequences on employee’s mental health within tech companies and non-tech companies</vt:lpstr>
      <vt:lpstr>PowerPoint Presentation</vt:lpstr>
      <vt:lpstr>Gender differences in mental health treatment and struggles within the tech industry </vt:lpstr>
      <vt:lpstr>North America and Europe offer more mental health programs compared to other world counterparts.</vt:lpstr>
      <vt:lpstr>Is mental and physical health treated differently? </vt:lpstr>
      <vt:lpstr>Tech industry supports the overall mental health and wellbeing of their employees</vt:lpstr>
      <vt:lpstr>PowerPoint Presentation</vt:lpstr>
      <vt:lpstr>PowerPoint Presentation</vt:lpstr>
      <vt:lpstr>PowerPoint Presentation</vt:lpstr>
      <vt:lpstr>TEAM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Tech Industry</dc:title>
  <dc:creator>Mohammed Rizwan Nawaz</dc:creator>
  <cp:lastModifiedBy>Mohammed Nawaz (NOT CURRENT)</cp:lastModifiedBy>
  <cp:revision>18</cp:revision>
  <dcterms:modified xsi:type="dcterms:W3CDTF">2022-12-08T18:38:15Z</dcterms:modified>
</cp:coreProperties>
</file>