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 r:id="rId3"/>
    <p:sldId id="396" r:id="rId5"/>
    <p:sldId id="434" r:id="rId6"/>
    <p:sldId id="447" r:id="rId7"/>
    <p:sldId id="448" r:id="rId8"/>
    <p:sldId id="449" r:id="rId9"/>
    <p:sldId id="450" r:id="rId10"/>
    <p:sldId id="451" r:id="rId11"/>
  </p:sldIdLst>
  <p:sldSz cx="9144000" cy="6858000" type="screen4x3"/>
  <p:notesSz cx="6858000" cy="9144000"/>
  <p:defaultTextStyle>
    <a:defPPr>
      <a:defRPr lang="en-CA"/>
    </a:defPPr>
    <a:lvl1pPr marL="0" lvl="0"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rgbClr val="FFFF00"/>
        </a:solidFill>
        <a:latin typeface="Comic Sans MS" panose="030F0702030302020204" pitchFamily="66" charset="0"/>
        <a:ea typeface="+mn-ea"/>
        <a:cs typeface="+mn-cs"/>
        <a:sym typeface="Symbol" panose="05050102010706020507" pitchFamily="18" charset="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FFFF"/>
    <a:srgbClr val="00CCFF"/>
    <a:srgbClr val="FF5050"/>
    <a:srgbClr val="66FF33"/>
    <a:srgbClr val="00CC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6981"/>
    <p:restoredTop sz="90928"/>
  </p:normalViewPr>
  <p:slideViewPr>
    <p:cSldViewPr showGuides="1">
      <p:cViewPr varScale="1">
        <p:scale>
          <a:sx n="99" d="100"/>
          <a:sy n="99" d="100"/>
        </p:scale>
        <p:origin x="-92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0"/>
              </a:spcBef>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205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CA" altLang="ar-EG"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spcBef>
                <a:spcPct val="0"/>
              </a:spcBef>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altLang="ar-EG"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fontAlgn="base" hangingPunct="1"/>
            <a:fld id="{9A0DB2DC-4C9A-4742-B13C-FB6460FD3503}" type="slidenum">
              <a:rPr lang="en-CA" altLang="ar-EG" sz="1200" strike="noStrike" noProof="1" dirty="0">
                <a:solidFill>
                  <a:schemeClr val="tx1"/>
                </a:solidFill>
                <a:latin typeface="Times New Roman" panose="02020603050405020304" pitchFamily="18" charset="0"/>
                <a:ea typeface="+mn-ea"/>
                <a:cs typeface="Arial" panose="020B0604020202020204" pitchFamily="34" charset="0"/>
              </a:rPr>
            </a:fld>
            <a:endParaRPr lang="en-CA" altLang="ar-EG" sz="1200" strike="noStrike" noProof="1" dirty="0">
              <a:solidFill>
                <a:schemeClr val="tx1"/>
              </a:solidFill>
              <a:latin typeface="Times New Roman" panose="02020603050405020304" pitchFamily="18" charset="0"/>
              <a:ea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Slide Image Placeholder 1"/>
          <p:cNvSpPr>
            <a:spLocks noGrp="1" noRot="1" noChangeAspect="1" noTextEdit="1"/>
          </p:cNvSpPr>
          <p:nvPr>
            <p:ph type="sldImg"/>
          </p:nvPr>
        </p:nvSpPr>
        <p:spPr/>
      </p:sp>
      <p:sp>
        <p:nvSpPr>
          <p:cNvPr id="4098" name="Notes Placeholder 2"/>
          <p:cNvSpPr>
            <a:spLocks noGrp="1"/>
          </p:cNvSpPr>
          <p:nvPr>
            <p:ph type="body"/>
          </p:nvPr>
        </p:nvSpPr>
        <p:spPr/>
        <p:txBody>
          <a:bodyPr wrap="square" lIns="91440" tIns="45720" rIns="91440" bIns="45720" anchor="t" anchorCtr="0"/>
          <a:p>
            <a:pPr lvl="0" eaLnBrk="1" hangingPunct="1"/>
            <a:endParaRPr lang="ar-EG" altLang="en-US" dirty="0">
              <a:ea typeface="Arial" panose="020B0604020202020204" pitchFamily="34" charset="0"/>
            </a:endParaRPr>
          </a:p>
        </p:txBody>
      </p:sp>
      <p:sp>
        <p:nvSpPr>
          <p:cNvPr id="409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ar-EG" sz="1200" dirty="0">
                <a:solidFill>
                  <a:schemeClr val="tx1"/>
                </a:solidFill>
                <a:latin typeface="Times New Roman" panose="02020603050405020304" pitchFamily="18" charset="0"/>
              </a:rPr>
            </a:fld>
            <a:endParaRPr lang="en-CA" altLang="ar-EG" sz="1200" dirty="0">
              <a:solidFill>
                <a:schemeClr val="tx1"/>
              </a:solidFill>
              <a:latin typeface="Times New Roman" panose="02020603050405020304" pitchFamily="18" charset="0"/>
              <a:ea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pPr fontAlgn="base"/>
            <a:r>
              <a:rPr lang="en-US" strike="noStrike" noProof="1" smtClean="0"/>
              <a:t>Click to edit Master title style</a:t>
            </a:r>
            <a:endParaRPr lang="ar-EG"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en-US" strike="noStrike" noProof="1" smtClean="0"/>
              <a:t>Click to edit Master subtitle style</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57200"/>
            <a:ext cx="1943100" cy="5638800"/>
          </a:xfrm>
        </p:spPr>
        <p:txBody>
          <a:bodyPr vert="eaVert"/>
          <a:lstStyle/>
          <a:p>
            <a:pPr fontAlgn="base"/>
            <a:r>
              <a:rPr lang="en-US" strike="noStrike" noProof="1" smtClean="0"/>
              <a:t>Click to edit Master title style</a:t>
            </a:r>
            <a:endParaRPr lang="ar-EG" strike="noStrike" noProof="1"/>
          </a:p>
        </p:txBody>
      </p:sp>
      <p:sp>
        <p:nvSpPr>
          <p:cNvPr id="3" name="Vertical Text Placeholder 2"/>
          <p:cNvSpPr>
            <a:spLocks noGrp="1"/>
          </p:cNvSpPr>
          <p:nvPr>
            <p:ph type="body" orient="vert" idx="1"/>
          </p:nvPr>
        </p:nvSpPr>
        <p:spPr>
          <a:xfrm>
            <a:off x="685800" y="457200"/>
            <a:ext cx="5676900" cy="56388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pPr fontAlgn="base"/>
            <a:r>
              <a:rPr lang="en-US" strike="noStrike" noProof="1" smtClean="0"/>
              <a:t>Click to edit Master title style</a:t>
            </a:r>
            <a:endParaRPr lang="ar-EG"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Content Placeholder 2"/>
          <p:cNvSpPr>
            <a:spLocks noGrp="1"/>
          </p:cNvSpPr>
          <p:nvPr>
            <p:ph sz="half" idx="1"/>
          </p:nvPr>
        </p:nvSpPr>
        <p:spPr>
          <a:xfrm>
            <a:off x="685800" y="1828800"/>
            <a:ext cx="3810000" cy="4267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Content Placeholder 3"/>
          <p:cNvSpPr>
            <a:spLocks noGrp="1"/>
          </p:cNvSpPr>
          <p:nvPr>
            <p:ph sz="half" idx="2"/>
          </p:nvPr>
        </p:nvSpPr>
        <p:spPr>
          <a:xfrm>
            <a:off x="4648200" y="1828800"/>
            <a:ext cx="3810000" cy="42672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pPr fontAlgn="base"/>
            <a:r>
              <a:rPr lang="en-US" strike="noStrike" noProof="1" smtClean="0"/>
              <a:t>Click to edit Master title style</a:t>
            </a:r>
            <a:endParaRPr lang="ar-EG" strike="noStrike" noProof="1"/>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30238" y="2505075"/>
            <a:ext cx="386873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788"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ar-EG"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ar-EG" strike="noStrike" noProof="1"/>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ar-EG" strike="noStrike" noProof="1"/>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pPr fontAlgn="base"/>
            <a:r>
              <a:rPr lang="en-US" strike="noStrike" noProof="1" smtClean="0"/>
              <a:t>Click to edit Master title style</a:t>
            </a:r>
            <a:endParaRPr lang="ar-EG" strike="noStrike" noProof="1"/>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ar-EG" sz="32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C1C6F"/>
            </a:gs>
          </a:gsLst>
          <a:lin ang="5400000" scaled="1"/>
          <a:tileRect/>
        </a:gradFill>
        <a:effectLst/>
      </p:bgPr>
    </p:bg>
    <p:spTree>
      <p:nvGrpSpPr>
        <p:cNvPr id="1" name=""/>
        <p:cNvGrpSpPr/>
        <p:nvPr/>
      </p:nvGrpSpPr>
      <p:grpSpPr/>
      <p:sp>
        <p:nvSpPr>
          <p:cNvPr id="1026" name="Rectangle 2"/>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fontAlgn="base"/>
            <a:r>
              <a:rPr lang="en-CA" altLang="ar-EG" strike="noStrike" noProof="1" smtClean="0"/>
              <a:t>Click to edit Master title style</a:t>
            </a:r>
            <a:endParaRPr lang="en-CA" altLang="ar-EG" strike="noStrike" noProof="1" smtClean="0"/>
          </a:p>
        </p:txBody>
      </p:sp>
      <p:sp>
        <p:nvSpPr>
          <p:cNvPr id="1027" name="Rectangle 3"/>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fontAlgn="base"/>
            <a:r>
              <a:rPr lang="en-US" altLang="ar-EG" strike="noStrike" noProof="1" smtClean="0"/>
              <a:t>- First level</a:t>
            </a:r>
            <a:endParaRPr lang="en-CA" altLang="ar-EG" strike="noStrike" noProof="1" smtClean="0"/>
          </a:p>
          <a:p>
            <a:pPr lvl="1" fontAlgn="base"/>
            <a:r>
              <a:rPr lang="en-CA" altLang="ar-EG" strike="noStrike" noProof="1" smtClean="0"/>
              <a:t>Second level</a:t>
            </a:r>
            <a:endParaRPr lang="en-CA" altLang="ar-EG" strike="noStrike" noProof="1" smtClean="0"/>
          </a:p>
          <a:p>
            <a:pPr lvl="2" fontAlgn="base"/>
            <a:r>
              <a:rPr lang="en-CA" altLang="ar-EG" strike="noStrike" noProof="1" smtClean="0"/>
              <a:t>Third level</a:t>
            </a:r>
            <a:endParaRPr lang="en-CA" altLang="ar-EG" strike="noStrike" noProof="1" smtClean="0"/>
          </a:p>
          <a:p>
            <a:pPr lvl="3" fontAlgn="base"/>
            <a:r>
              <a:rPr lang="en-CA" altLang="ar-EG" strike="noStrike" noProof="1" smtClean="0"/>
              <a:t>Fourth level</a:t>
            </a:r>
            <a:endParaRPr lang="en-CA" altLang="ar-EG" strike="noStrike" noProof="1" smtClean="0"/>
          </a:p>
          <a:p>
            <a:pPr lvl="4" fontAlgn="base"/>
            <a:r>
              <a:rPr lang="en-CA" altLang="ar-EG" strike="noStrike" noProof="1" smtClean="0"/>
              <a:t>Fifth level</a:t>
            </a:r>
            <a:endParaRPr lang="en-CA" altLang="ar-EG" strike="noStrike" noProof="1"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defRPr sz="1400">
                <a:solidFill>
                  <a:srgbClr val="00CCFF"/>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95EBB41-259B-4826-AA41-28BD30F9349A}" type="datetime1">
              <a:rPr kumimoji="0" lang="en-US" altLang="ar-EG" sz="1400" b="0" i="0" u="none" strike="noStrike" kern="1200" cap="none" spc="0" normalizeH="0" baseline="0" noProof="0" smtClean="0">
                <a:ln>
                  <a:noFill/>
                </a:ln>
                <a:solidFill>
                  <a:srgbClr val="00CCFF"/>
                </a:solidFill>
                <a:effectLst/>
                <a:uLnTx/>
                <a:uFillTx/>
                <a:latin typeface="Times New Roman" panose="02020603050405020304" pitchFamily="18" charset="0"/>
                <a:ea typeface="+mn-ea"/>
                <a:cs typeface="+mn-cs"/>
                <a:sym typeface="Symbol" panose="05050102010706020507" pitchFamily="18" charset="2"/>
              </a:rPr>
            </a:fld>
            <a:endParaRPr kumimoji="0" lang="en-CA"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1029" name="Rectangle 5"/>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spcBef>
                <a:spcPct val="0"/>
              </a:spcBef>
              <a:defRPr sz="1400">
                <a:solidFill>
                  <a:srgbClr val="00CCFF"/>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rPr>
              <a:t>CS201- Discrete Structures</a:t>
            </a:r>
            <a:endParaRPr kumimoji="0" lang="en-US" altLang="ar-EG" sz="1400" b="0" i="0" u="none" strike="noStrike" kern="1200" cap="none" spc="0" normalizeH="0" baseline="0" noProof="0">
              <a:ln>
                <a:noFill/>
              </a:ln>
              <a:solidFill>
                <a:srgbClr val="00CCFF"/>
              </a:solidFill>
              <a:effectLst/>
              <a:uLnTx/>
              <a:uFillTx/>
              <a:latin typeface="Times New Roman" panose="02020603050405020304" pitchFamily="18" charset="0"/>
              <a:ea typeface="+mn-ea"/>
              <a:cs typeface="+mn-cs"/>
              <a:sym typeface="Symbol" panose="05050102010706020507" pitchFamily="18" charset="2"/>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rgbClr val="00CCFF"/>
                </a:solidFill>
                <a:latin typeface="Times New Roman" panose="02020603050405020304" pitchFamily="18" charset="0"/>
              </a:defRPr>
            </a:lvl1pPr>
          </a:lstStyle>
          <a:p>
            <a:pPr lvl="0" eaLnBrk="1" fontAlgn="base" hangingPunct="1"/>
            <a:fld id="{9A0DB2DC-4C9A-4742-B13C-FB6460FD3503}" type="slidenum">
              <a:rPr lang="en-CA" altLang="ar-EG" strike="noStrike" noProof="1" dirty="0">
                <a:latin typeface="Times New Roman" panose="02020603050405020304" pitchFamily="18" charset="0"/>
                <a:ea typeface="+mn-ea"/>
                <a:cs typeface="+mn-cs"/>
              </a:rPr>
            </a:fld>
            <a:endParaRPr lang="en-CA" altLang="ar-EG" strike="noStrike" noProof="1" dirty="0">
              <a:latin typeface="Comic Sans MS" panose="030F0702030302020204"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defRPr>
      </a:lvl9pPr>
    </p:titleStyle>
    <p:bodyStyle>
      <a:lvl1pPr marL="342900" indent="-342900" algn="l" rtl="0" eaLnBrk="0" fontAlgn="base" hangingPunct="0">
        <a:spcBef>
          <a:spcPct val="20000"/>
        </a:spcBef>
        <a:spcAft>
          <a:spcPct val="0"/>
        </a:spcAft>
        <a:defRPr sz="36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97000">
              <a:schemeClr val="tx1"/>
            </a:gs>
          </a:gsLst>
          <a:path path="rect">
            <a:fillToRect l="50000" t="50000" r="50000" b="50000"/>
          </a:path>
          <a:tileRect/>
        </a:gradFill>
        <a:effectLst/>
      </p:bgPr>
    </p:bg>
    <p:spTree>
      <p:nvGrpSpPr>
        <p:cNvPr id="1" name=""/>
        <p:cNvGrpSpPr/>
        <p:nvPr/>
      </p:nvGrpSpPr>
      <p:grpSpPr/>
      <p:sp>
        <p:nvSpPr>
          <p:cNvPr id="126979" name="Rectangle 3"/>
          <p:cNvSpPr>
            <a:spLocks noGrp="1" noChangeArrowheads="1"/>
          </p:cNvSpPr>
          <p:nvPr>
            <p:ph idx="1"/>
          </p:nvPr>
        </p:nvSpPr>
        <p:spPr>
          <a:xfrm>
            <a:off x="1979930" y="2430780"/>
            <a:ext cx="4893310" cy="99822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ar-EG" sz="4000" b="0" i="0" u="none" strike="noStrike" kern="1200" cap="none" spc="0" normalizeH="0" baseline="0" noProof="0" smtClean="0">
                <a:ln w="22225">
                  <a:solidFill>
                    <a:schemeClr val="accent2"/>
                  </a:solidFill>
                  <a:prstDash val="solid"/>
                </a:ln>
                <a:solidFill>
                  <a:schemeClr val="accent2">
                    <a:lumMod val="40000"/>
                    <a:lumOff val="60000"/>
                  </a:schemeClr>
                </a:solidFill>
                <a:effectLst>
                  <a:glow rad="101600">
                    <a:schemeClr val="accent4">
                      <a:satMod val="175000"/>
                      <a:alpha val="40000"/>
                    </a:schemeClr>
                  </a:glow>
                </a:effectLst>
                <a:uLnTx/>
                <a:uFillTx/>
                <a:latin typeface="Arial Black" panose="020B0A04020102020204" charset="0"/>
                <a:ea typeface="+mn-ea"/>
                <a:cs typeface="Arial Black" panose="020B0A04020102020204" charset="0"/>
                <a:sym typeface="Symbol" panose="05050102010706020507" pitchFamily="18" charset="2"/>
              </a:rPr>
              <a:t>Cloud computing</a:t>
            </a:r>
            <a:endParaRPr kumimoji="0" lang="en-US" altLang="ar-EG" sz="4000" b="0" i="0" u="none" strike="noStrike" kern="1200" cap="none" spc="0" normalizeH="0" baseline="0" noProof="0" smtClean="0">
              <a:ln w="22225">
                <a:solidFill>
                  <a:schemeClr val="accent2"/>
                </a:solidFill>
                <a:prstDash val="solid"/>
              </a:ln>
              <a:solidFill>
                <a:schemeClr val="accent2">
                  <a:lumMod val="40000"/>
                  <a:lumOff val="60000"/>
                </a:schemeClr>
              </a:solidFill>
              <a:effectLst>
                <a:glow rad="101600">
                  <a:schemeClr val="accent4">
                    <a:satMod val="175000"/>
                    <a:alpha val="40000"/>
                  </a:schemeClr>
                </a:glow>
              </a:effectLst>
              <a:uLnTx/>
              <a:uFillTx/>
              <a:latin typeface="Arial Black" panose="020B0A04020102020204" charset="0"/>
              <a:ea typeface="+mn-ea"/>
              <a:cs typeface="Arial Black" panose="020B0A04020102020204" charset="0"/>
              <a:sym typeface="Symbol" panose="05050102010706020507" pitchFamily="18" charset="2"/>
            </a:endParaRPr>
          </a:p>
        </p:txBody>
      </p:sp>
      <p:sp>
        <p:nvSpPr>
          <p:cNvPr id="126980" name="Rectangle 4"/>
          <p:cNvSpPr>
            <a:spLocks noChangeArrowheads="1"/>
          </p:cNvSpPr>
          <p:nvPr/>
        </p:nvSpPr>
        <p:spPr bwMode="auto">
          <a:xfrm>
            <a:off x="683260" y="4293235"/>
            <a:ext cx="7848600" cy="164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algn="l" rtl="0" fontAlgn="base">
              <a:spcBef>
                <a:spcPct val="0"/>
              </a:spcBef>
              <a:spcAft>
                <a:spcPct val="0"/>
              </a:spcAft>
              <a:defRPr sz="2400">
                <a:solidFill>
                  <a:schemeClr val="tx1"/>
                </a:solidFill>
                <a:latin typeface="Times New Roman" panose="02020603050405020304" pitchFamily="18" charset="0"/>
              </a:defRPr>
            </a:lvl6pPr>
            <a:lvl7pPr marL="914400" algn="l" rtl="0" fontAlgn="base">
              <a:spcBef>
                <a:spcPct val="0"/>
              </a:spcBef>
              <a:spcAft>
                <a:spcPct val="0"/>
              </a:spcAft>
              <a:defRPr sz="2400">
                <a:solidFill>
                  <a:schemeClr val="tx1"/>
                </a:solidFill>
                <a:latin typeface="Times New Roman" panose="02020603050405020304" pitchFamily="18" charset="0"/>
              </a:defRPr>
            </a:lvl7pPr>
            <a:lvl8pPr marL="1371600" algn="l" rtl="0" fontAlgn="base">
              <a:spcBef>
                <a:spcPct val="0"/>
              </a:spcBef>
              <a:spcAft>
                <a:spcPct val="0"/>
              </a:spcAft>
              <a:defRPr sz="2400">
                <a:solidFill>
                  <a:schemeClr val="tx1"/>
                </a:solidFill>
                <a:latin typeface="Times New Roman" panose="02020603050405020304" pitchFamily="18" charset="0"/>
              </a:defRPr>
            </a:lvl8pPr>
            <a:lvl9pPr marL="1828800" algn="l" rtl="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team : ___________________________________</a:t>
            </a:r>
            <a:endParaRPr kumimoji="0" lang="en-US" altLang="ar-EG" sz="1800" b="0"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          </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rPr>
              <a:t> 1_Mohammad Ali Rajab Ali</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sym typeface="Symbol" panose="05050102010706020507" pitchFamily="18" charset="2"/>
              </a:rPr>
              <a:t>  2_Mohammad Adel Ali  </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80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sym typeface="Symbol" panose="05050102010706020507" pitchFamily="18" charset="2"/>
              </a:rPr>
              <a:t>  3_Mohamed Rashad Fathy </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p:txBody>
      </p:sp>
      <p:sp>
        <p:nvSpPr>
          <p:cNvPr id="3" name="Text Box 2"/>
          <p:cNvSpPr txBox="1"/>
          <p:nvPr/>
        </p:nvSpPr>
        <p:spPr>
          <a:xfrm>
            <a:off x="755650" y="5228590"/>
            <a:ext cx="3384550" cy="1045210"/>
          </a:xfrm>
          <a:prstGeom prst="rect">
            <a:avLst/>
          </a:prstGeom>
          <a:noFill/>
        </p:spPr>
        <p:txBody>
          <a:bodyPr wrap="square" rtlCol="0" anchor="t">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ar-EG"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lang="en-US" altLang="ar-EG" sz="1400" noProof="0" dirty="0" smtClean="0">
                <a:ln>
                  <a:noFill/>
                </a:ln>
                <a:solidFill>
                  <a:srgbClr val="FFFF00"/>
                </a:solidFill>
                <a:effectLst>
                  <a:outerShdw blurRad="38100" dist="38100" dir="2700000" algn="tl">
                    <a:srgbClr val="000000"/>
                  </a:outerShdw>
                </a:effectLst>
                <a:uLnTx/>
                <a:uFillTx/>
                <a:sym typeface="Symbol" panose="05050102010706020507" pitchFamily="18" charset="2"/>
              </a:rPr>
              <a:t>  </a:t>
            </a:r>
            <a:r>
              <a:rPr lang="en-US" altLang="ar-EG" sz="1600" noProof="0" dirty="0" smtClean="0">
                <a:ln>
                  <a:noFill/>
                </a:ln>
                <a:solidFill>
                  <a:srgbClr val="FFFF00"/>
                </a:solidFill>
                <a:effectLst>
                  <a:outerShdw blurRad="38100" dist="38100" dir="2700000" algn="tl">
                    <a:srgbClr val="000000"/>
                  </a:outerShdw>
                </a:effectLst>
                <a:uLnTx/>
                <a:uFillTx/>
                <a:sym typeface="Symbol" panose="05050102010706020507" pitchFamily="18" charset="2"/>
              </a:rPr>
              <a:t>4_ Mohamed Atef    </a:t>
            </a:r>
            <a:endParaRPr kumimoji="0" lang="en-US" altLang="ar-EG" sz="1800" b="0"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Comic Sans MS" panose="030F0702030302020204" pitchFamily="66"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endParaRPr lang="en-US" altLang="ar-EG" sz="1800" noProof="0" dirty="0" smtClean="0">
              <a:ln>
                <a:noFill/>
              </a:ln>
              <a:solidFill>
                <a:srgbClr val="FFFF00"/>
              </a:solidFill>
              <a:effectLst>
                <a:outerShdw blurRad="38100" dist="38100" dir="2700000" algn="tl">
                  <a:srgbClr val="000000"/>
                </a:outerShdw>
              </a:effectLst>
              <a:uLnTx/>
              <a:uFillTx/>
              <a:sym typeface="Symbol" panose="05050102010706020507" pitchFamily="18" charset="2"/>
            </a:endParaRPr>
          </a:p>
        </p:txBody>
      </p:sp>
      <p:sp>
        <p:nvSpPr>
          <p:cNvPr id="5" name="Text Box 4"/>
          <p:cNvSpPr txBox="1"/>
          <p:nvPr/>
        </p:nvSpPr>
        <p:spPr>
          <a:xfrm>
            <a:off x="3013710" y="3716655"/>
            <a:ext cx="3116580" cy="953135"/>
          </a:xfrm>
          <a:prstGeom prst="rect">
            <a:avLst/>
          </a:prstGeom>
          <a:noFill/>
        </p:spPr>
        <p:txBody>
          <a:bodyPr wrap="none" rtlCol="0" anchor="t">
            <a:spAutoFit/>
          </a:bodyPr>
          <a:p>
            <a:r>
              <a:rPr lang="en-US" altLang="ar-EG" sz="2000" noProof="0" smtClean="0">
                <a:ln>
                  <a:noFill/>
                </a:ln>
                <a:solidFill>
                  <a:schemeClr val="bg1"/>
                </a:solidFill>
                <a:effectLst>
                  <a:outerShdw blurRad="38100" dist="38100" dir="2700000" algn="tl">
                    <a:srgbClr val="000000"/>
                  </a:outerShdw>
                </a:effectLst>
                <a:uLnTx/>
                <a:uFillTx/>
                <a:latin typeface="+mn-lt"/>
                <a:sym typeface="Symbol" panose="05050102010706020507" pitchFamily="18" charset="2"/>
              </a:rPr>
              <a:t> </a:t>
            </a:r>
            <a:r>
              <a:rPr lang="en-US" altLang="ar-EG" sz="2000" noProof="0" smtClean="0">
                <a:ln>
                  <a:noFill/>
                </a:ln>
                <a:solidFill>
                  <a:srgbClr val="FF0000"/>
                </a:solidFill>
                <a:effectLst>
                  <a:outerShdw blurRad="38100" dist="38100" dir="2700000" algn="tl">
                    <a:srgbClr val="000000"/>
                  </a:outerShdw>
                </a:effectLst>
                <a:uLnTx/>
                <a:uFillTx/>
                <a:latin typeface="+mn-lt"/>
                <a:sym typeface="Symbol" panose="05050102010706020507" pitchFamily="18" charset="2"/>
              </a:rPr>
              <a:t>     GROUP 2  Section 4</a:t>
            </a:r>
            <a:r>
              <a:rPr lang="en-US" altLang="ar-EG" noProof="0" smtClean="0">
                <a:ln>
                  <a:noFill/>
                </a:ln>
                <a:gradFill>
                  <a:gsLst>
                    <a:gs pos="0">
                      <a:srgbClr val="14CD68"/>
                    </a:gs>
                    <a:gs pos="100000">
                      <a:srgbClr val="0B6E38"/>
                    </a:gs>
                  </a:gsLst>
                  <a:lin scaled="0"/>
                </a:gradFill>
                <a:effectLst>
                  <a:outerShdw blurRad="38100" dist="38100" dir="2700000" algn="tl">
                    <a:srgbClr val="000000"/>
                  </a:outerShdw>
                </a:effectLst>
                <a:uLnTx/>
                <a:uFillTx/>
                <a:latin typeface="+mn-lt"/>
                <a:sym typeface="Symbol" panose="05050102010706020507" pitchFamily="18" charset="2"/>
              </a:rPr>
              <a:t> </a:t>
            </a:r>
            <a:endParaRPr lang="en-US" altLang="ar-EG" noProof="0" smtClean="0">
              <a:ln>
                <a:noFill/>
              </a:ln>
              <a:gradFill>
                <a:gsLst>
                  <a:gs pos="0">
                    <a:srgbClr val="14CD68"/>
                  </a:gs>
                  <a:gs pos="100000">
                    <a:srgbClr val="0B6E38"/>
                  </a:gs>
                </a:gsLst>
                <a:lin scaled="0"/>
              </a:gradFill>
              <a:effectLst>
                <a:outerShdw blurRad="38100" dist="38100" dir="2700000" algn="tl">
                  <a:srgbClr val="000000"/>
                </a:outerShdw>
              </a:effectLst>
              <a:uLnTx/>
              <a:uFillTx/>
              <a:latin typeface="+mn-lt"/>
              <a:sym typeface="Symbol" panose="05050102010706020507" pitchFamily="18" charset="2"/>
            </a:endParaRPr>
          </a:p>
          <a:p>
            <a:endParaRPr lang="en-US"/>
          </a:p>
        </p:txBody>
      </p:sp>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6979">
                                            <p:txEl>
                                              <p:charRg st="4294967295" end="4294967295"/>
                                            </p:txEl>
                                          </p:spTgt>
                                        </p:tgtEl>
                                        <p:attrNameLst>
                                          <p:attrName>style.visibility</p:attrName>
                                        </p:attrNameLst>
                                      </p:cBhvr>
                                      <p:to>
                                        <p:strVal val="visible"/>
                                      </p:to>
                                    </p:set>
                                    <p:anim calcmode="lin" valueType="num">
                                      <p:cBhvr>
                                        <p:cTn id="7" dur="500" fill="hold"/>
                                        <p:tgtEl>
                                          <p:spTgt spid="126979">
                                            <p:txEl>
                                              <p:charRg st="4294967295" end="4294967295"/>
                                            </p:txEl>
                                          </p:spTgt>
                                        </p:tgtEl>
                                        <p:attrNameLst>
                                          <p:attrName>ppt_w</p:attrName>
                                        </p:attrNameLst>
                                      </p:cBhvr>
                                      <p:tavLst>
                                        <p:tav tm="0">
                                          <p:val>
                                            <p:fltVal val="0.000000"/>
                                          </p:val>
                                        </p:tav>
                                        <p:tav tm="100000">
                                          <p:val>
                                            <p:strVal val="#ppt_w"/>
                                          </p:val>
                                        </p:tav>
                                      </p:tavLst>
                                    </p:anim>
                                    <p:anim calcmode="lin" valueType="num">
                                      <p:cBhvr>
                                        <p:cTn id="8" dur="500" fill="hold"/>
                                        <p:tgtEl>
                                          <p:spTgt spid="126979">
                                            <p:txEl>
                                              <p:charRg st="4294967295" end="4294967295"/>
                                            </p:txEl>
                                          </p:spTgt>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6979">
                                            <p:txEl>
                                              <p:charRg st="0" end="11"/>
                                            </p:txEl>
                                          </p:spTgt>
                                        </p:tgtEl>
                                        <p:attrNameLst>
                                          <p:attrName>style.visibility</p:attrName>
                                        </p:attrNameLst>
                                      </p:cBhvr>
                                      <p:to>
                                        <p:strVal val="visible"/>
                                      </p:to>
                                    </p:set>
                                    <p:anim calcmode="lin" valueType="num">
                                      <p:cBhvr>
                                        <p:cTn id="13" dur="500" fill="hold"/>
                                        <p:tgtEl>
                                          <p:spTgt spid="126979">
                                            <p:txEl>
                                              <p:charRg st="0" end="11"/>
                                            </p:txEl>
                                          </p:spTgt>
                                        </p:tgtEl>
                                        <p:attrNameLst>
                                          <p:attrName>ppt_w</p:attrName>
                                        </p:attrNameLst>
                                      </p:cBhvr>
                                      <p:tavLst>
                                        <p:tav tm="0">
                                          <p:val>
                                            <p:fltVal val="0.000000"/>
                                          </p:val>
                                        </p:tav>
                                        <p:tav tm="100000">
                                          <p:val>
                                            <p:strVal val="#ppt_w"/>
                                          </p:val>
                                        </p:tav>
                                      </p:tavLst>
                                    </p:anim>
                                    <p:anim calcmode="lin" valueType="num">
                                      <p:cBhvr>
                                        <p:cTn id="14" dur="500" fill="hold"/>
                                        <p:tgtEl>
                                          <p:spTgt spid="126979">
                                            <p:txEl>
                                              <p:charRg st="0" end="11"/>
                                            </p:txEl>
                                          </p:spTgt>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6980"/>
                                        </p:tgtEl>
                                        <p:attrNameLst>
                                          <p:attrName>style.visibility</p:attrName>
                                        </p:attrNameLst>
                                      </p:cBhvr>
                                      <p:to>
                                        <p:strVal val="visible"/>
                                      </p:to>
                                    </p:set>
                                    <p:anim calcmode="lin" valueType="num">
                                      <p:cBhvr>
                                        <p:cTn id="19" dur="500" fill="hold"/>
                                        <p:tgtEl>
                                          <p:spTgt spid="126980"/>
                                        </p:tgtEl>
                                        <p:attrNameLst>
                                          <p:attrName>ppt_x</p:attrName>
                                        </p:attrNameLst>
                                      </p:cBhvr>
                                      <p:tavLst>
                                        <p:tav tm="0">
                                          <p:val>
                                            <p:strVal val="#ppt_x"/>
                                          </p:val>
                                        </p:tav>
                                        <p:tav tm="100000">
                                          <p:val>
                                            <p:strVal val="#ppt_x"/>
                                          </p:val>
                                        </p:tav>
                                      </p:tavLst>
                                    </p:anim>
                                    <p:anim calcmode="lin" valueType="num">
                                      <p:cBhvr>
                                        <p:cTn id="20"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P spid="12698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0" y="332740"/>
            <a:ext cx="5039995" cy="645160"/>
          </a:xfrm>
          <a:prstGeom prst="rect">
            <a:avLst/>
          </a:prstGeom>
          <a:noFill/>
        </p:spPr>
        <p:txBody>
          <a:bodyPr wrap="none" rtlCol="0">
            <a:spAutoFit/>
          </a:bodyPr>
          <a:p>
            <a:pPr marL="342900" marR="0" lvl="0" indent="-342900" algn="l" defTabSz="914400" rtl="0" eaLnBrk="1" fontAlgn="base" latinLnBrk="0" hangingPunct="1">
              <a:lnSpc>
                <a:spcPct val="90000"/>
              </a:lnSpc>
              <a:spcBef>
                <a:spcPct val="20000"/>
              </a:spcBef>
              <a:spcAft>
                <a:spcPct val="0"/>
              </a:spcAft>
              <a:buClrTx/>
              <a:buSzTx/>
              <a:buFontTx/>
              <a:buNone/>
              <a:defRPr/>
            </a:pPr>
            <a:r>
              <a:rPr lang="en-US" altLang="ar-EG" sz="4000" noProof="0" smtClean="0">
                <a:ln w="22225">
                  <a:solidFill>
                    <a:schemeClr val="accent2"/>
                  </a:solidFill>
                  <a:prstDash val="solid"/>
                </a:ln>
                <a:solidFill>
                  <a:schemeClr val="accent2">
                    <a:lumMod val="40000"/>
                    <a:lumOff val="60000"/>
                  </a:schemeClr>
                </a:solidFill>
                <a:effectLst>
                  <a:glow rad="139700">
                    <a:schemeClr val="accent1">
                      <a:satMod val="175000"/>
                      <a:alpha val="40000"/>
                    </a:schemeClr>
                  </a:glow>
                </a:effectLst>
                <a:uLnTx/>
                <a:uFillTx/>
                <a:latin typeface="Arial Black" panose="020B0A04020102020204" charset="0"/>
                <a:cs typeface="Arial Black" panose="020B0A04020102020204" charset="0"/>
                <a:sym typeface="Symbol" panose="05050102010706020507" pitchFamily="18" charset="2"/>
              </a:rPr>
              <a:t> Cloud computing</a:t>
            </a:r>
            <a:endParaRPr kumimoji="0" lang="en-US" altLang="ar-EG" sz="4000" b="0" i="0" u="none" strike="noStrike" kern="1200" cap="none" spc="0" normalizeH="0" baseline="0" noProof="0" smtClean="0">
              <a:ln w="22225">
                <a:solidFill>
                  <a:schemeClr val="accent2"/>
                </a:solidFill>
                <a:prstDash val="solid"/>
              </a:ln>
              <a:solidFill>
                <a:schemeClr val="accent2">
                  <a:lumMod val="40000"/>
                  <a:lumOff val="60000"/>
                </a:schemeClr>
              </a:solidFill>
              <a:effectLst>
                <a:glow rad="139700">
                  <a:schemeClr val="accent1">
                    <a:satMod val="175000"/>
                    <a:alpha val="40000"/>
                  </a:schemeClr>
                </a:glow>
              </a:effectLst>
              <a:uLnTx/>
              <a:uFillTx/>
              <a:latin typeface="Arial Black" panose="020B0A04020102020204" charset="0"/>
              <a:ea typeface="+mn-ea"/>
              <a:cs typeface="Arial Black" panose="020B0A04020102020204" charset="0"/>
              <a:sym typeface="Symbol" panose="05050102010706020507" pitchFamily="18" charset="2"/>
            </a:endParaRPr>
          </a:p>
        </p:txBody>
      </p:sp>
      <p:sp>
        <p:nvSpPr>
          <p:cNvPr id="4" name="Text Box 3"/>
          <p:cNvSpPr txBox="1"/>
          <p:nvPr/>
        </p:nvSpPr>
        <p:spPr>
          <a:xfrm>
            <a:off x="539750" y="4293235"/>
            <a:ext cx="7439025" cy="1814830"/>
          </a:xfrm>
          <a:prstGeom prst="rect">
            <a:avLst/>
          </a:prstGeom>
          <a:noFill/>
        </p:spPr>
        <p:txBody>
          <a:bodyPr wrap="square" rtlCol="0" anchor="t">
            <a:spAutoFit/>
          </a:bodyPr>
          <a:p>
            <a:r>
              <a:rPr lang="en-US">
                <a:solidFill>
                  <a:srgbClr val="00FFFF"/>
                </a:solidFill>
                <a:effectLst>
                  <a:glow rad="228600">
                    <a:schemeClr val="accent2">
                      <a:satMod val="175000"/>
                      <a:alpha val="40000"/>
                    </a:schemeClr>
                  </a:glow>
                  <a:outerShdw blurRad="50800" dist="38100" dir="5400000" algn="t" rotWithShape="0">
                    <a:prstClr val="black">
                      <a:alpha val="40000"/>
                    </a:prstClr>
                  </a:outerShdw>
                </a:effectLst>
                <a:latin typeface="Arial Rounded MT Bold" panose="020F0704030504030204" charset="0"/>
                <a:cs typeface="Arial Rounded MT Bold" panose="020F0704030504030204" charset="0"/>
              </a:rPr>
              <a:t>is the use  in Internet-connected service to store manage or process data .</a:t>
            </a:r>
            <a:endParaRPr lang="en-US">
              <a:solidFill>
                <a:srgbClr val="00FFFF"/>
              </a:solidFill>
              <a:effectLst>
                <a:glow rad="228600">
                  <a:schemeClr val="accent2">
                    <a:satMod val="175000"/>
                    <a:alpha val="40000"/>
                  </a:schemeClr>
                </a:glow>
                <a:outerShdw blurRad="50800" dist="38100" dir="5400000" algn="t" rotWithShape="0">
                  <a:prstClr val="black">
                    <a:alpha val="40000"/>
                  </a:prstClr>
                </a:outerShdw>
              </a:effectLst>
              <a:latin typeface="Arial Rounded MT Bold" panose="020F0704030504030204" charset="0"/>
              <a:cs typeface="Arial Rounded MT Bold" panose="020F0704030504030204" charset="0"/>
            </a:endParaRPr>
          </a:p>
          <a:p>
            <a:r>
              <a:rPr lang="en-US">
                <a:solidFill>
                  <a:srgbClr val="00FFFF"/>
                </a:solidFill>
                <a:effectLst>
                  <a:glow rad="228600">
                    <a:schemeClr val="accent2">
                      <a:satMod val="175000"/>
                      <a:alpha val="40000"/>
                    </a:schemeClr>
                  </a:glow>
                  <a:outerShdw blurRad="50800" dist="38100" dir="5400000" algn="t" rotWithShape="0">
                    <a:prstClr val="black">
                      <a:alpha val="40000"/>
                    </a:prstClr>
                  </a:outerShdw>
                </a:effectLst>
                <a:latin typeface="Arial Rounded MT Bold" panose="020F0704030504030204" charset="0"/>
                <a:cs typeface="Arial Rounded MT Bold" panose="020F0704030504030204" charset="0"/>
              </a:rPr>
              <a:t>it is can be broadly viewed as the two generation in computer technology</a:t>
            </a:r>
            <a:endParaRPr lang="en-US">
              <a:solidFill>
                <a:srgbClr val="00FFFF"/>
              </a:solidFill>
              <a:effectLst>
                <a:glow rad="228600">
                  <a:schemeClr val="accent2">
                    <a:satMod val="175000"/>
                    <a:alpha val="40000"/>
                  </a:schemeClr>
                </a:glow>
                <a:outerShdw blurRad="50800" dist="38100" dir="5400000" algn="t" rotWithShape="0">
                  <a:prstClr val="black">
                    <a:alpha val="40000"/>
                  </a:prstClr>
                </a:outerShdw>
              </a:effectLst>
              <a:latin typeface="Arial Rounded MT Bold" panose="020F0704030504030204" charset="0"/>
              <a:cs typeface="Arial Rounded MT Bold" panose="020F0704030504030204" charset="0"/>
            </a:endParaRPr>
          </a:p>
        </p:txBody>
      </p:sp>
      <p:sp>
        <p:nvSpPr>
          <p:cNvPr id="7" name="Text Box 6"/>
          <p:cNvSpPr txBox="1"/>
          <p:nvPr/>
        </p:nvSpPr>
        <p:spPr>
          <a:xfrm>
            <a:off x="251460" y="1196975"/>
            <a:ext cx="2540000" cy="521970"/>
          </a:xfrm>
          <a:prstGeom prst="rect">
            <a:avLst/>
          </a:prstGeom>
          <a:noFill/>
        </p:spPr>
        <p:txBody>
          <a:bodyPr wrap="square" rtlCol="0" anchor="t">
            <a:spAutoFit/>
          </a:bodyPr>
          <a:p>
            <a:r>
              <a:rPr lang="en-US"/>
              <a:t>what is it !</a:t>
            </a:r>
            <a:endParaRPr lang="en-US"/>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252095" y="3789045"/>
            <a:ext cx="8726170" cy="2245360"/>
          </a:xfrm>
          <a:prstGeom prst="rect">
            <a:avLst/>
          </a:prstGeom>
          <a:noFill/>
        </p:spPr>
        <p:txBody>
          <a:bodyPr wrap="square" rtlCol="0" anchor="t">
            <a:spAutoFit/>
          </a:bodyPr>
          <a:p>
            <a:r>
              <a:rPr lang="en-US">
                <a:ln w="6600">
                  <a:solidFill>
                    <a:schemeClr val="accent2"/>
                  </a:solidFill>
                  <a:prstDash val="solid"/>
                </a:ln>
                <a:solidFill>
                  <a:schemeClr val="bg1"/>
                </a:solidFill>
                <a:effectLst>
                  <a:glow rad="2286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rPr>
              <a:t>more companies find it cheaper and easier to rely on cloud computing instead of building their own server warehouses in their own office buildings, the industry is expected to grow exponentially over the coming years</a:t>
            </a:r>
            <a:endParaRPr lang="en-US">
              <a:ln w="6600">
                <a:solidFill>
                  <a:schemeClr val="accent2"/>
                </a:solidFill>
                <a:prstDash val="solid"/>
              </a:ln>
              <a:solidFill>
                <a:schemeClr val="bg1"/>
              </a:solidFill>
              <a:effectLst>
                <a:glow rad="2286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endParaRPr>
          </a:p>
        </p:txBody>
      </p:sp>
      <p:sp>
        <p:nvSpPr>
          <p:cNvPr id="3" name="Text Box 2"/>
          <p:cNvSpPr txBox="1"/>
          <p:nvPr/>
        </p:nvSpPr>
        <p:spPr>
          <a:xfrm>
            <a:off x="2124075" y="2492375"/>
            <a:ext cx="5543550" cy="768350"/>
          </a:xfrm>
          <a:prstGeom prst="rect">
            <a:avLst/>
          </a:prstGeom>
          <a:noFill/>
        </p:spPr>
        <p:txBody>
          <a:bodyPr wrap="square" rtlCol="0" anchor="t">
            <a:spAutoFit/>
          </a:bodyPr>
          <a:p>
            <a:r>
              <a:rPr lang="en-US" sz="4400">
                <a:effectLst>
                  <a:outerShdw blurRad="60007" dist="310007" dir="7680000" sy="30000" kx="1300200" algn="ctr" rotWithShape="0">
                    <a:prstClr val="black">
                      <a:alpha val="32000"/>
                    </a:prstClr>
                  </a:outerShdw>
                </a:effectLst>
              </a:rPr>
              <a:t>reason to use it !</a:t>
            </a:r>
            <a:endParaRPr lang="en-US" sz="4400">
              <a:effectLst>
                <a:outerShdw blurRad="60007" dist="310007" dir="7680000" sy="30000" kx="1300200" algn="ctr" rotWithShape="0">
                  <a:prstClr val="black">
                    <a:alpha val="32000"/>
                  </a:prst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857250" y="3068955"/>
            <a:ext cx="7429500" cy="2676525"/>
          </a:xfrm>
          <a:prstGeom prst="rect">
            <a:avLst/>
          </a:prstGeom>
          <a:noFill/>
        </p:spPr>
        <p:txBody>
          <a:bodyPr wrap="square" rtlCol="0" anchor="t">
            <a:spAutoFit/>
          </a:bodyPr>
          <a:p>
            <a:r>
              <a:rPr lang="en-US">
                <a:ln w="6600">
                  <a:solidFill>
                    <a:schemeClr val="accent2"/>
                  </a:solidFill>
                  <a:prstDash val="solid"/>
                </a:ln>
                <a:solidFill>
                  <a:srgbClr val="FFFFFF"/>
                </a:solidFill>
                <a:effectLst>
                  <a:glow rad="2286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rPr>
              <a:t>As more and more companies find it cheaper and easier to rely on cloud computing instead of building their own server warehouses in their own office buildings, the industry is expected to grow exponentially over the coming years</a:t>
            </a:r>
            <a:endParaRPr lang="en-US">
              <a:ln w="6600">
                <a:solidFill>
                  <a:schemeClr val="accent2"/>
                </a:solidFill>
                <a:prstDash val="solid"/>
              </a:ln>
              <a:solidFill>
                <a:srgbClr val="FFFFFF"/>
              </a:solidFill>
              <a:effectLst>
                <a:glow rad="228600">
                  <a:schemeClr val="accent4">
                    <a:satMod val="175000"/>
                    <a:alpha val="40000"/>
                  </a:schemeClr>
                </a:glow>
                <a:outerShdw dist="38100" dir="2700000" algn="tl" rotWithShape="0">
                  <a:schemeClr val="accent2"/>
                </a:outerShdw>
              </a:effectLst>
              <a:latin typeface="Arial Rounded MT Bold" panose="020F0704030504030204" charset="0"/>
              <a:cs typeface="Arial Rounded MT Bold" panose="020F0704030504030204" charset="0"/>
            </a:endParaRPr>
          </a:p>
        </p:txBody>
      </p:sp>
      <p:sp>
        <p:nvSpPr>
          <p:cNvPr id="3" name="Text Box 2"/>
          <p:cNvSpPr txBox="1"/>
          <p:nvPr/>
        </p:nvSpPr>
        <p:spPr>
          <a:xfrm>
            <a:off x="2915920" y="2276475"/>
            <a:ext cx="4404360" cy="645160"/>
          </a:xfrm>
          <a:prstGeom prst="rect">
            <a:avLst/>
          </a:prstGeom>
          <a:noFill/>
        </p:spPr>
        <p:txBody>
          <a:bodyPr wrap="square" rtlCol="0" anchor="t">
            <a:spAutoFit/>
          </a:bodyPr>
          <a:p>
            <a:r>
              <a:rPr lang="en-US" sz="3600">
                <a:effectLst>
                  <a:outerShdw blurRad="60007" dist="310007" dir="7680000" sy="30000" kx="1300200" algn="ctr" rotWithShape="0">
                    <a:prstClr val="black">
                      <a:alpha val="32000"/>
                    </a:prstClr>
                  </a:outerShdw>
                </a:effectLst>
              </a:rPr>
              <a:t>why you use !</a:t>
            </a:r>
            <a:endParaRPr lang="en-US" sz="3600">
              <a:effectLst>
                <a:outerShdw blurRad="60007" dist="310007" dir="7680000" sy="30000" kx="1300200" algn="ctr" rotWithShape="0">
                  <a:prstClr val="black">
                    <a:alpha val="32000"/>
                  </a:prst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332105" y="1124585"/>
            <a:ext cx="8479790" cy="5262245"/>
          </a:xfrm>
          <a:prstGeom prst="rect">
            <a:avLst/>
          </a:prstGeom>
          <a:noFill/>
        </p:spPr>
        <p:txBody>
          <a:bodyPr wrap="square" rtlCol="0" anchor="t">
            <a:spAutoFit/>
          </a:bodyPr>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The cloud makes it possible for you to access your information from anywhere at any time.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While a traditional computer setup requires you to be in the same location as your data storage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device, the cloud takes away that step. The cloud removes the need for you to be in the same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physical location as the hardware that stores your data. Your cloud provider can both own and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house the hardware and software necessary to run your home or business applications.</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This is especially helpful for businesses that cannot afford the same amount of hardware and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storage space as a bigger company. Small companies can store their information in the cloud,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removing the cost of purchasing and storing memory devices. Additionally, because you only need to buy the amount of storage space you will use, a business can purchase more space or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reduce their subscription as their business grows or as they find they need less storage space.</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One requirement is that you need to have an internet connection in order to access the cloud.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This means that if you want to look at a specific document you have housed in the cloud, you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must first establish an internet connection either through a wireless or wired internet or a mobile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broadband connection. The benefit is that you can access that same document from wherever </a:t>
            </a:r>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sym typeface="+mn-ea"/>
              </a:rPr>
              <a:t>you </a:t>
            </a:r>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are with any device that can access the internet. These devices could be a desktop, laptop, tablet,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or phone. This can also help your business to function more smoothly because anyone who can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connect to the internet and your cloud can work on documents, access software, and store data.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Imagine picking up your smartphone and downloading a .pdf document to review instead of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having to stop by the office to print it or upload it to your laptop. This is the freedom that the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cloud can provide for you or your organization.</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p:txBody>
      </p:sp>
      <p:sp>
        <p:nvSpPr>
          <p:cNvPr id="3" name="Text Box 2"/>
          <p:cNvSpPr txBox="1"/>
          <p:nvPr/>
        </p:nvSpPr>
        <p:spPr>
          <a:xfrm>
            <a:off x="1548130" y="404495"/>
            <a:ext cx="5829300" cy="645160"/>
          </a:xfrm>
          <a:prstGeom prst="rect">
            <a:avLst/>
          </a:prstGeom>
          <a:noFill/>
        </p:spPr>
        <p:txBody>
          <a:bodyPr wrap="square" rtlCol="0" anchor="t">
            <a:spAutoFit/>
          </a:bodyPr>
          <a:p>
            <a:r>
              <a:rPr lang="en-US" sz="3600">
                <a:effectLst>
                  <a:outerShdw blurRad="60007" dist="310007" dir="7680000" sy="30000" kx="1300200" algn="ctr" rotWithShape="0">
                    <a:prstClr val="black">
                      <a:alpha val="32000"/>
                    </a:prstClr>
                  </a:outerShdw>
                </a:effectLst>
              </a:rPr>
              <a:t>How can you use the cloud?</a:t>
            </a:r>
            <a:endParaRPr lang="en-US" sz="3600">
              <a:effectLst>
                <a:outerShdw blurRad="60007" dist="310007" dir="7680000" sy="30000" kx="1300200" algn="ctr" rotWithShape="0">
                  <a:prstClr val="black">
                    <a:alpha val="32000"/>
                  </a:prst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857250" y="1268730"/>
            <a:ext cx="7429500" cy="5569585"/>
          </a:xfrm>
          <a:prstGeom prst="rect">
            <a:avLst/>
          </a:prstGeom>
          <a:noFill/>
        </p:spPr>
        <p:txBody>
          <a:bodyPr wrap="square" rtlCol="0" anchor="t">
            <a:spAutoFit/>
          </a:bodyPr>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There are different types of clouds that you can subscribe to depending on your needs. As a </a:t>
            </a:r>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sym typeface="+mn-ea"/>
              </a:rPr>
              <a:t>home user or small business owner, you will most likely use public cloud services. </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1.Public Cloud - A public cloud can be accessed by any subscriber with an internet connection </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and access to the cloud space. </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2. Private Cloud - A private cloud is established for a specific group or organization and limits </a:t>
            </a:r>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sym typeface="+mn-ea"/>
              </a:rPr>
              <a:t>access to just that group. </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3.Community Cloud - A community cloud is shared among two or more organizations that </a:t>
            </a:r>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sym typeface="+mn-ea"/>
              </a:rPr>
              <a:t>have similar cloud requirements.</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4. Hybrid Cloud - A hybrid cloud is essentially a combination of at least two clouds, where the </a:t>
            </a:r>
            <a:r>
              <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sym typeface="+mn-ea"/>
              </a:rPr>
              <a:t>clouds included are a mixture of public, private, or community.</a:t>
            </a:r>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8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endParaRPr lang="en-US" sz="1600">
              <a:solidFill>
                <a:schemeClr val="bg1"/>
              </a:solidFill>
              <a:latin typeface="Arial Rounded MT Bold" panose="020F0704030504030204" charset="0"/>
              <a:cs typeface="Arial Rounded MT Bold" panose="020F0704030504030204" charset="0"/>
            </a:endParaRPr>
          </a:p>
          <a:p>
            <a:endParaRPr lang="en-US" sz="1600">
              <a:solidFill>
                <a:schemeClr val="bg1"/>
              </a:solidFill>
              <a:latin typeface="Arial Rounded MT Bold" panose="020F0704030504030204" charset="0"/>
              <a:cs typeface="Arial Rounded MT Bold" panose="020F0704030504030204" charset="0"/>
            </a:endParaRPr>
          </a:p>
        </p:txBody>
      </p:sp>
      <p:sp>
        <p:nvSpPr>
          <p:cNvPr id="3" name="Text Box 2"/>
          <p:cNvSpPr txBox="1"/>
          <p:nvPr/>
        </p:nvSpPr>
        <p:spPr>
          <a:xfrm>
            <a:off x="2484120" y="332740"/>
            <a:ext cx="4404360" cy="645160"/>
          </a:xfrm>
          <a:prstGeom prst="rect">
            <a:avLst/>
          </a:prstGeom>
          <a:noFill/>
        </p:spPr>
        <p:txBody>
          <a:bodyPr wrap="square" rtlCol="0" anchor="t">
            <a:spAutoFit/>
          </a:bodyPr>
          <a:p>
            <a:r>
              <a:rPr lang="en-US" sz="3600"/>
              <a:t>Types of clouds</a:t>
            </a:r>
            <a:endParaRPr lang="en-US" sz="36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2" name="Text Box 1"/>
          <p:cNvSpPr txBox="1"/>
          <p:nvPr/>
        </p:nvSpPr>
        <p:spPr>
          <a:xfrm>
            <a:off x="857250" y="981075"/>
            <a:ext cx="7429500" cy="5262245"/>
          </a:xfrm>
          <a:prstGeom prst="rect">
            <a:avLst/>
          </a:prstGeom>
          <a:noFill/>
        </p:spPr>
        <p:txBody>
          <a:bodyPr wrap="square" rtlCol="0" anchor="t">
            <a:spAutoFit/>
          </a:bodyPr>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To summarize, the cloud provides many options for the everyday computer user as well as large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and small businesses. It opens up the world of computing to a broader range of uses and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increases the ease of use by giving access through any internet connection. However, with this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increased ease also come drawbacks. You have less control over who has access to your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information and little to no knowledge of where it is stored. You also must be aware of the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security risks of having data stored on the cloud. The cloud is a big target for malicious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individuals and may have disadvantages because it can be accessed through an unsecured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internet connection.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If you are considering using the cloud, be certain that you identify what information you will be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putting out in the cloud, who will have access to that information, and what you will need to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make sure it is protected. Additionally, know your options in terms of what type of cloud will be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best for your needs, what type of provider will be most useful to you, and what the reputation </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a:p>
            <a:r>
              <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rPr>
              <a:t>and responsibilities of the providers you are considering are before you sign up.</a:t>
            </a:r>
            <a:endParaRPr lang="en-US" sz="1400">
              <a:solidFill>
                <a:schemeClr val="bg1"/>
              </a:solidFill>
              <a:effectLst>
                <a:outerShdw blurRad="63500" sx="102000" sy="102000" algn="ctr" rotWithShape="0">
                  <a:prstClr val="black">
                    <a:alpha val="40000"/>
                  </a:prstClr>
                </a:outerShdw>
              </a:effectLst>
              <a:latin typeface="Arial Rounded MT Bold" panose="020F0704030504030204" charset="0"/>
              <a:cs typeface="Arial Rounded MT Bold" panose="020F0704030504030204" charset="0"/>
            </a:endParaRPr>
          </a:p>
        </p:txBody>
      </p:sp>
      <p:sp>
        <p:nvSpPr>
          <p:cNvPr id="4" name="Text Box 3"/>
          <p:cNvSpPr txBox="1"/>
          <p:nvPr/>
        </p:nvSpPr>
        <p:spPr>
          <a:xfrm>
            <a:off x="3132455" y="335915"/>
            <a:ext cx="4404360" cy="645160"/>
          </a:xfrm>
          <a:prstGeom prst="rect">
            <a:avLst/>
          </a:prstGeom>
          <a:noFill/>
        </p:spPr>
        <p:txBody>
          <a:bodyPr wrap="square" rtlCol="0" anchor="t">
            <a:spAutoFit/>
          </a:bodyPr>
          <a:p>
            <a:r>
              <a:rPr lang="en-US" sz="3600">
                <a:effectLst>
                  <a:outerShdw blurRad="60007" dist="310007" dir="7680000" sy="30000" kx="1300200" algn="ctr" rotWithShape="0">
                    <a:prstClr val="black">
                      <a:alpha val="32000"/>
                    </a:prstClr>
                  </a:outerShdw>
                </a:effectLst>
              </a:rPr>
              <a:t>Conclusions</a:t>
            </a:r>
            <a:r>
              <a:rPr lang="en-US" sz="3600"/>
              <a:t> </a:t>
            </a:r>
            <a:endParaRPr lang="en-US" sz="36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CCFF"/>
            </a:gs>
            <a:gs pos="84000">
              <a:schemeClr val="tx1"/>
            </a:gs>
          </a:gsLst>
          <a:path path="rect">
            <a:fillToRect l="50000" t="50000" r="50000" b="50000"/>
          </a:path>
          <a:tileRect/>
        </a:gradFill>
        <a:effectLst/>
      </p:bgPr>
    </p:bg>
    <p:spTree>
      <p:nvGrpSpPr>
        <p:cNvPr id="1" name=""/>
        <p:cNvGrpSpPr/>
        <p:nvPr/>
      </p:nvGrpSpPr>
      <p:grpSpPr/>
      <p:sp>
        <p:nvSpPr>
          <p:cNvPr id="6" name="Text Box 5"/>
          <p:cNvSpPr txBox="1"/>
          <p:nvPr/>
        </p:nvSpPr>
        <p:spPr>
          <a:xfrm>
            <a:off x="4429760" y="6381115"/>
            <a:ext cx="284480" cy="337185"/>
          </a:xfrm>
          <a:prstGeom prst="rect">
            <a:avLst/>
          </a:prstGeom>
          <a:noFill/>
        </p:spPr>
        <p:txBody>
          <a:bodyPr wrap="none" rtlCol="0" anchor="t">
            <a:spAutoFit/>
          </a:bodyPr>
          <a:p>
            <a:pPr lvl="0" algn="ctr"/>
            <a:fld id="{9A0DB2DC-4C9A-4742-B13C-FB6460FD3503}" type="slidenum">
              <a:rPr lang="en-CA" altLang="ar-EG" sz="1600" dirty="0">
                <a:solidFill>
                  <a:schemeClr val="accent2"/>
                </a:solidFill>
                <a:latin typeface="Times New Roman" panose="02020603050405020304" pitchFamily="18" charset="0"/>
              </a:rPr>
            </a:fld>
            <a:endParaRPr lang="en-CA" altLang="ar-EG" sz="1600" dirty="0">
              <a:solidFill>
                <a:schemeClr val="accent2"/>
              </a:solidFill>
              <a:latin typeface="Times New Roman" panose="02020603050405020304" pitchFamily="18" charset="0"/>
            </a:endParaRPr>
          </a:p>
        </p:txBody>
      </p:sp>
      <p:sp>
        <p:nvSpPr>
          <p:cNvPr id="3" name="Text Box 2"/>
          <p:cNvSpPr txBox="1"/>
          <p:nvPr/>
        </p:nvSpPr>
        <p:spPr>
          <a:xfrm>
            <a:off x="3275965" y="2852420"/>
            <a:ext cx="4404360" cy="922020"/>
          </a:xfrm>
          <a:prstGeom prst="rect">
            <a:avLst/>
          </a:prstGeom>
          <a:noFill/>
        </p:spPr>
        <p:txBody>
          <a:bodyPr wrap="square" rtlCol="0" anchor="t">
            <a:spAutoFit/>
          </a:bodyPr>
          <a:p>
            <a:r>
              <a:rPr lang="en-US" sz="5400">
                <a:ln w="22225">
                  <a:solidFill>
                    <a:schemeClr val="accent2"/>
                  </a:solidFill>
                  <a:prstDash val="solid"/>
                </a:ln>
                <a:solidFill>
                  <a:schemeClr val="accent2">
                    <a:lumMod val="40000"/>
                    <a:lumOff val="60000"/>
                  </a:schemeClr>
                </a:solidFill>
                <a:effectLst/>
              </a:rPr>
              <a:t>Thanks</a:t>
            </a:r>
            <a:endParaRPr lang="en-US" sz="540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altLang="ar-EG" sz="2800" b="0" i="0" u="none" strike="noStrike" cap="none" normalizeH="0" baseline="0" smtClean="0">
            <a:ln>
              <a:noFill/>
            </a:ln>
            <a:solidFill>
              <a:srgbClr val="FFFF00"/>
            </a:solidFill>
            <a:effectLst/>
            <a:latin typeface="Comic Sans MS" panose="030F0702030302020204" pitchFamily="66" charset="0"/>
            <a:sym typeface="Symbol" panose="05050102010706020507" pitchFamily="18" charset="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en-CA" altLang="ar-EG" sz="2800" b="0" i="0" u="none" strike="noStrike" cap="none" normalizeH="0" baseline="0" smtClean="0">
            <a:ln>
              <a:noFill/>
            </a:ln>
            <a:solidFill>
              <a:srgbClr val="FFFF00"/>
            </a:solidFill>
            <a:effectLst/>
            <a:latin typeface="Comic Sans MS" panose="030F0702030302020204" pitchFamily="66" charset="0"/>
            <a:sym typeface="Symbol" panose="05050102010706020507" pitchFamily="18" charset="2"/>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4551</Words>
  <Application>WPS Presentation</Application>
  <PresentationFormat>On-screen Show (4:3)</PresentationFormat>
  <Paragraphs>104</Paragraphs>
  <Slides>8</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SimSun</vt:lpstr>
      <vt:lpstr>Wingdings</vt:lpstr>
      <vt:lpstr>Comic Sans MS</vt:lpstr>
      <vt:lpstr>Symbol</vt:lpstr>
      <vt:lpstr>Times New Roman</vt:lpstr>
      <vt:lpstr>Arial Black</vt:lpstr>
      <vt:lpstr>Arial Rounded MT Bold</vt:lpstr>
      <vt:lpstr>Microsoft YaHei</vt:lpstr>
      <vt:lpstr>Aldhabi</vt:lpstr>
      <vt:lpstr>Tahoma</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Pomplun</dc:creator>
  <cp:lastModifiedBy>moham</cp:lastModifiedBy>
  <cp:revision>83</cp:revision>
  <dcterms:created xsi:type="dcterms:W3CDTF">2001-02-24T00:16:00Z</dcterms:created>
  <dcterms:modified xsi:type="dcterms:W3CDTF">2022-01-06T09:48:17Z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6CAFBC64B4DC425380824113185090B7</vt:lpwstr>
  </property>
  <property fmtid="{D5CDD505-2E9C-101B-9397-08002B2CF9AE}" pid="3" name="KSOProductBuildVer">
    <vt:lpwstr>1033-11.2.0.10426</vt:lpwstr>
  </property>
</Properties>
</file>