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7998-7B2E-4142-84AE-5852C18B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A500B-A67C-44FB-BE21-11227E07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F809-A38B-4F47-B8F0-3BFFF61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7C29-F7C8-43FB-87C4-2526E339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AD80-9CE9-412B-9631-65859DB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2318-5E45-4331-BFFB-9762936F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59C77-737A-4CA4-B6FC-41825BB8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4558-4DEA-4203-A845-4367C277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59DB-C93D-470D-BBEA-84C1F67C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2155-F401-47BA-8D51-0A697BE5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40FC6-25F2-4B8F-8E4F-6159C7275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13BE-1EFF-41A8-A406-42B40F22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221EA-3DFA-44E0-9F33-DA68A78D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6F18-CE36-4A2D-86BC-EEA49F6B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ECFE-3908-40D5-A369-29B0EAF4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9A93-7C43-42F0-AA41-592433C8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3827-43C2-4ED5-9F5A-A7AE6E23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F9F1-1AAA-4BC3-BF99-C61FD164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DAC2-2D4D-441F-99CE-CA4F529E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47FD-4F78-43A1-9A04-1D4FC0A4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FFF7-D12B-47D1-BDF0-289F680E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95F0-066B-46DC-9FF6-569459C8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8100-AC1D-49E1-BCC6-D65D3A7C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7E1F-7FB3-4D38-866E-09C29DA8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4320-CF4C-4A77-9829-A47D4CE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EA13-9ADA-415E-AC0C-A6505EE8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BF63-9CAE-4A9B-8F27-6CADFCC09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C03E-7910-466C-BAD6-D27A1F9C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A5E7-F7F1-46F8-87DB-911B452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4B08-94A4-46D3-BAD4-2B1FA047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F3B93-3546-4656-867A-69544857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4FDD-71DE-4F48-A880-7D5C87E7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2C94-1262-41BD-8D5E-7871D5EB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F367B-3A9C-4852-BA5A-4FFD8EDC9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9F04B-C5DC-444D-A620-611A4F934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DAA1F-146D-4732-A9C3-F8ADE4BFB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68B7D-7B71-40C1-BEDF-1A8DBCE8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0FC83-824D-4980-9555-8FC33B05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12DF2-FA92-4730-A584-45AAB94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ADC5-1321-4C93-A7AD-5D51D0D8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49860-94ED-460B-8005-CC42BC30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1667A-7833-4E44-9BD0-BAC5D08A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AED63-2BAB-4698-825D-38F36B4F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9F0BC-2F1D-4E94-8146-2A46CB8A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61C27-5313-4068-B86E-F933A8BF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0BDC-5F54-4C8F-8AE0-439D12EC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3BA-8D43-4A3D-83C2-50CDE5FE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904E-0AD6-4D8E-90AB-33A1D8AD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7A21E-8ECC-41A9-9C9B-5215FC6A3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748D1-65ED-4521-9224-4D9435A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6BCC-518A-4B9E-927F-4A96C060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A681A-E139-4AD2-A29D-3FEF5E5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7B2B-73C9-4A3A-BB0A-1EB65DB6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1391-3844-484B-AB4F-5097BB88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40042-BE5C-47CB-9CBE-56B25C8E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E150-497E-4B0F-8605-0F9169AB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DCBC-689F-45CF-A4BD-BCCC69FC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9A9A5-C3AF-4ED9-B0E6-8CDFF33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AAA0E-2FB1-4797-986E-3E2202BC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BB6F-AB18-4DC0-8AB3-C7C73B10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2125-0618-4703-A665-3CFB114E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DFF1-3689-4A06-9F1D-98D156A1DF1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8AEA-8FDF-4EFF-9D2F-E918CF06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90D9-028A-4924-A94F-84B34618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E21D-F2AE-4981-B1D1-58716B72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1308.34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stars in space&#10;&#10;Description automatically generated with low confidence">
            <a:extLst>
              <a:ext uri="{FF2B5EF4-FFF2-40B4-BE49-F238E27FC236}">
                <a16:creationId xmlns:a16="http://schemas.microsoft.com/office/drawing/2014/main" id="{9F13020B-EDD6-4FE2-B2A1-BB6144ED6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2506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D782C-254B-4956-B533-7063EBE68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/>
              <a:t>Classifying Galaxy Morphology Using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31178-721C-42BE-8169-3DC30CC9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Mohammed Baharoon</a:t>
            </a:r>
          </a:p>
          <a:p>
            <a:pPr algn="l"/>
            <a:r>
              <a:rPr lang="en-US" sz="2000" dirty="0"/>
              <a:t>T5 Bootcamp</a:t>
            </a:r>
          </a:p>
          <a:p>
            <a:pPr algn="l"/>
            <a:r>
              <a:rPr lang="en-US" sz="2000" dirty="0"/>
              <a:t>1/13/2022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2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65AB-AD22-4CF0-BEC8-374FA713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8000" dirty="0"/>
              <a:t>Y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US" sz="8000" dirty="0"/>
              <a:t>Y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sz="8000" dirty="0"/>
              <a:t>A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0D522F7-25AB-4724-A2B4-959AD5C9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C9B1E-679A-4E95-B61A-78C18A2DE040}"/>
              </a:ext>
            </a:extLst>
          </p:cNvPr>
          <p:cNvSpPr txBox="1"/>
          <p:nvPr/>
        </p:nvSpPr>
        <p:spPr>
          <a:xfrm>
            <a:off x="253497" y="1023041"/>
            <a:ext cx="428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2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4C1F-6869-440E-9239-4100C43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7" y="7805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into Two Labels</a:t>
            </a:r>
          </a:p>
        </p:txBody>
      </p:sp>
      <p:pic>
        <p:nvPicPr>
          <p:cNvPr id="1026" name="Picture 2" descr="CERES: Hubble&amp;#39;s Classification System">
            <a:extLst>
              <a:ext uri="{FF2B5EF4-FFF2-40B4-BE49-F238E27FC236}">
                <a16:creationId xmlns:a16="http://schemas.microsoft.com/office/drawing/2014/main" id="{047D6894-5F16-4D23-89E3-C42EB02BA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27" y="1458274"/>
            <a:ext cx="4326279" cy="25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5AB8D4B-406D-4D4D-AE2D-55A6D64B9935}"/>
              </a:ext>
            </a:extLst>
          </p:cNvPr>
          <p:cNvCxnSpPr>
            <a:cxnSpLocks/>
          </p:cNvCxnSpPr>
          <p:nvPr/>
        </p:nvCxnSpPr>
        <p:spPr>
          <a:xfrm>
            <a:off x="7750305" y="1919496"/>
            <a:ext cx="2127564" cy="674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22A692-BC67-4CE8-A588-3E70C23CE103}"/>
              </a:ext>
            </a:extLst>
          </p:cNvPr>
          <p:cNvCxnSpPr>
            <a:cxnSpLocks/>
          </p:cNvCxnSpPr>
          <p:nvPr/>
        </p:nvCxnSpPr>
        <p:spPr>
          <a:xfrm flipV="1">
            <a:off x="7750305" y="2594022"/>
            <a:ext cx="2127564" cy="7275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CFDA9B-9309-45A1-A986-8757975927C9}"/>
              </a:ext>
            </a:extLst>
          </p:cNvPr>
          <p:cNvSpPr txBox="1"/>
          <p:nvPr/>
        </p:nvSpPr>
        <p:spPr>
          <a:xfrm>
            <a:off x="10027989" y="2405857"/>
            <a:ext cx="161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“Spiral”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D83CC6-DD27-4A2B-A1F7-40B6944B61FB}"/>
              </a:ext>
            </a:extLst>
          </p:cNvPr>
          <p:cNvCxnSpPr>
            <a:cxnSpLocks/>
          </p:cNvCxnSpPr>
          <p:nvPr/>
        </p:nvCxnSpPr>
        <p:spPr>
          <a:xfrm flipH="1">
            <a:off x="2016634" y="2611965"/>
            <a:ext cx="1142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FCF2B1-E945-4514-9EFC-BF1D74954060}"/>
              </a:ext>
            </a:extLst>
          </p:cNvPr>
          <p:cNvSpPr txBox="1"/>
          <p:nvPr/>
        </p:nvSpPr>
        <p:spPr>
          <a:xfrm>
            <a:off x="232438" y="2405858"/>
            <a:ext cx="161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“Elliptical”</a:t>
            </a:r>
          </a:p>
        </p:txBody>
      </p:sp>
      <p:pic>
        <p:nvPicPr>
          <p:cNvPr id="4" name="Picture 3" descr="A group of stars in space&#10;&#10;Description automatically generated with medium confidence">
            <a:extLst>
              <a:ext uri="{FF2B5EF4-FFF2-40B4-BE49-F238E27FC236}">
                <a16:creationId xmlns:a16="http://schemas.microsoft.com/office/drawing/2014/main" id="{DBB58109-91F0-4CE6-8EF5-4031465B8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61" y="4203075"/>
            <a:ext cx="2243373" cy="2243373"/>
          </a:xfrm>
          <a:prstGeom prst="rect">
            <a:avLst/>
          </a:prstGeom>
        </p:spPr>
      </p:pic>
      <p:pic>
        <p:nvPicPr>
          <p:cNvPr id="6" name="Picture 5" descr="A picture containing outdoor object, night, star&#10;&#10;Description automatically generated">
            <a:extLst>
              <a:ext uri="{FF2B5EF4-FFF2-40B4-BE49-F238E27FC236}">
                <a16:creationId xmlns:a16="http://schemas.microsoft.com/office/drawing/2014/main" id="{7C277934-5CFA-41F2-B20A-A0CE30584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5" y="4203075"/>
            <a:ext cx="2243373" cy="2243373"/>
          </a:xfrm>
          <a:prstGeom prst="rect">
            <a:avLst/>
          </a:prstGeom>
        </p:spPr>
      </p:pic>
      <p:pic>
        <p:nvPicPr>
          <p:cNvPr id="11" name="Picture 10" descr="A bright light in space&#10;&#10;Description automatically generated with low confidence">
            <a:extLst>
              <a:ext uri="{FF2B5EF4-FFF2-40B4-BE49-F238E27FC236}">
                <a16:creationId xmlns:a16="http://schemas.microsoft.com/office/drawing/2014/main" id="{FB961FF6-E0B9-4648-A637-011916DBE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3" y="4203075"/>
            <a:ext cx="2243373" cy="2243373"/>
          </a:xfrm>
          <a:prstGeom prst="rect">
            <a:avLst/>
          </a:prstGeom>
        </p:spPr>
      </p:pic>
      <p:pic>
        <p:nvPicPr>
          <p:cNvPr id="13" name="Picture 12" descr="A bright light in the dark&#10;&#10;Description automatically generated with medium confidence">
            <a:extLst>
              <a:ext uri="{FF2B5EF4-FFF2-40B4-BE49-F238E27FC236}">
                <a16:creationId xmlns:a16="http://schemas.microsoft.com/office/drawing/2014/main" id="{00249D23-5CDA-450C-A061-AFAF91116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39" y="4203075"/>
            <a:ext cx="2243373" cy="22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D15-DCB5-4C39-81D9-E7C2B7CF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9F22F-A076-4A4A-B5A3-567D317D6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2169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was taken from the Galaxy Zoo 2 Project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Includes a mapping of galaxy images with every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GalaxyID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over 300,000 galaxies.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60% are Spiral, 40% are Elliptical.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76,400 observations are used which also divided the classes into 53/47.</a:t>
                </a:r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b="0" i="0" u="none" strike="noStrike" dirty="0">
                  <a:solidFill>
                    <a:srgbClr val="0563C1"/>
                  </a:solidFill>
                  <a:effectLst/>
                  <a:latin typeface="Lucida Grande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  <a:p>
                <a:pPr marL="0" indent="0">
                  <a:buNone/>
                </a:pPr>
                <a:endParaRPr lang="en-US" sz="1800" dirty="0">
                  <a:latin typeface="Lucida Grande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  <a:p>
                <a:pPr marL="0" indent="0">
                  <a:buNone/>
                </a:pPr>
                <a:endParaRPr lang="en-US" sz="1800" b="0" i="0" strike="noStrike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9F22F-A076-4A4A-B5A3-567D317D6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169"/>
                <a:ext cx="10515600" cy="4351338"/>
              </a:xfrm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85ADB9-3D9D-4EA2-AC03-B6B611F67E92}"/>
              </a:ext>
            </a:extLst>
          </p:cNvPr>
          <p:cNvSpPr txBox="1"/>
          <p:nvPr/>
        </p:nvSpPr>
        <p:spPr>
          <a:xfrm>
            <a:off x="838200" y="6204988"/>
            <a:ext cx="48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[1] </a:t>
            </a:r>
            <a:r>
              <a:rPr lang="en-US" sz="1800" b="0" i="0" strike="noStrike">
                <a:effectLst/>
                <a:latin typeface="Lucida Gran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arXiv:1308.3496</a:t>
            </a:r>
            <a:r>
              <a:rPr lang="en-US" sz="1800" b="1" i="0">
                <a:effectLst/>
                <a:latin typeface="Lucida Grande"/>
              </a:rPr>
              <a:t> [astro-ph.CO]</a:t>
            </a:r>
            <a:endParaRPr lang="en-US"/>
          </a:p>
          <a:p>
            <a:endParaRPr lang="en-US" dirty="0"/>
          </a:p>
        </p:txBody>
      </p:sp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706CBA3-AEF1-4213-99F8-3F0BF9AD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4" y="4089979"/>
            <a:ext cx="3712675" cy="24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8DC2-4B9E-4438-B3DB-604BAEA1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8884-4D19-4AB3-8229-209A5C2E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PyTorch to build a Convolutional Neural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Convolutional layers, 3 Connected 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ReLU activation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 as a cost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as an optimizer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20 epochs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70E82F-276C-47EB-95F7-053ADD67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69" y="1373441"/>
            <a:ext cx="1398480" cy="13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AB5E-90BE-4EFD-A466-F6DCB67C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383233"/>
            <a:ext cx="113538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Tune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D532-69C5-4EEC-A4F7-70D54AFE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63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learning rate and batch size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390DF5F7-7DE8-4733-90DF-05353092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80" y="1708796"/>
            <a:ext cx="1495426" cy="74821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6D703FF-786E-45A0-8CB0-32AB73AFD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3" y="2600297"/>
            <a:ext cx="982164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F10F-F94D-429B-88E9-73D8A06F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AF02-7A64-4F18-84CB-7319F91B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accuracy is: 53%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metrics are: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77.65%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 83.38%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      71.63%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0D1C0E5-5FBC-488A-B2F6-396ED8C4A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39" y="1690688"/>
            <a:ext cx="4979534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D5BC-9843-4761-9651-69A0D49E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compare to Resnet18?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51F1A16-80DC-4867-A6E0-605AAC7BB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2" y="1953238"/>
            <a:ext cx="4903317" cy="3328158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70F96C-D070-4034-A176-FAD93A690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32019"/>
              </p:ext>
            </p:extLst>
          </p:nvPr>
        </p:nvGraphicFramePr>
        <p:xfrm>
          <a:off x="6962113" y="1953238"/>
          <a:ext cx="3811512" cy="27881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0504">
                  <a:extLst>
                    <a:ext uri="{9D8B030D-6E8A-4147-A177-3AD203B41FA5}">
                      <a16:colId xmlns:a16="http://schemas.microsoft.com/office/drawing/2014/main" val="3767722448"/>
                    </a:ext>
                  </a:extLst>
                </a:gridCol>
                <a:gridCol w="1270504">
                  <a:extLst>
                    <a:ext uri="{9D8B030D-6E8A-4147-A177-3AD203B41FA5}">
                      <a16:colId xmlns:a16="http://schemas.microsoft.com/office/drawing/2014/main" val="3489381363"/>
                    </a:ext>
                  </a:extLst>
                </a:gridCol>
                <a:gridCol w="1270504">
                  <a:extLst>
                    <a:ext uri="{9D8B030D-6E8A-4147-A177-3AD203B41FA5}">
                      <a16:colId xmlns:a16="http://schemas.microsoft.com/office/drawing/2014/main" val="2852712528"/>
                    </a:ext>
                  </a:extLst>
                </a:gridCol>
              </a:tblGrid>
              <a:tr h="878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pretrained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651620"/>
                  </a:ext>
                </a:extLst>
              </a:tr>
              <a:tr h="624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77.8%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526588"/>
                  </a:ext>
                </a:extLst>
              </a:tr>
              <a:tr h="624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80.64%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79.43%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785527"/>
                  </a:ext>
                </a:extLst>
              </a:tr>
              <a:tr h="624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71.63%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78.87%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56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3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655B-C4EC-475D-98BD-6A944788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FEB0-1E29-41F5-B61E-C61ABA52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know more about the history of a galaxy</a:t>
            </a:r>
          </a:p>
          <a:p>
            <a:r>
              <a:rPr lang="en-US" dirty="0"/>
              <a:t>Gain more insight about the aggregation of stars inside a specific galaxy </a:t>
            </a:r>
          </a:p>
          <a:p>
            <a:r>
              <a:rPr lang="en-US" dirty="0"/>
              <a:t>Give outer space telescopes more autonomy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5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</TotalTime>
  <Words>215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Lucida Grande</vt:lpstr>
      <vt:lpstr>Times New Roman</vt:lpstr>
      <vt:lpstr>Office Theme</vt:lpstr>
      <vt:lpstr>Classifying Galaxy Morphology Using Convolutional Neural Networks</vt:lpstr>
      <vt:lpstr>PowerPoint Presentation</vt:lpstr>
      <vt:lpstr>Reducing into Two Labels</vt:lpstr>
      <vt:lpstr>Dataset</vt:lpstr>
      <vt:lpstr>The Model</vt:lpstr>
      <vt:lpstr>Ray Tune Optimize Hyperparameters</vt:lpstr>
      <vt:lpstr>Results</vt:lpstr>
      <vt:lpstr>How does that compare to Resnet18?</vt:lpstr>
      <vt:lpstr>Why is this useful?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Galaxy Morphology Using Convolutional Neural Network</dc:title>
  <dc:creator>Mohammed Baharoon</dc:creator>
  <cp:lastModifiedBy>Mohammed Baharoon</cp:lastModifiedBy>
  <cp:revision>37</cp:revision>
  <dcterms:created xsi:type="dcterms:W3CDTF">2022-01-11T17:22:37Z</dcterms:created>
  <dcterms:modified xsi:type="dcterms:W3CDTF">2022-01-13T00:27:41Z</dcterms:modified>
</cp:coreProperties>
</file>