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78" r:id="rId6"/>
    <p:sldId id="257" r:id="rId7"/>
    <p:sldId id="259" r:id="rId8"/>
    <p:sldId id="273" r:id="rId9"/>
    <p:sldId id="275" r:id="rId10"/>
    <p:sldId id="277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43" autoAdjust="0"/>
    <p:restoredTop sz="94719" autoAdjust="0"/>
  </p:normalViewPr>
  <p:slideViewPr>
    <p:cSldViewPr snapToGrid="0">
      <p:cViewPr varScale="1">
        <p:scale>
          <a:sx n="156" d="100"/>
          <a:sy n="156" d="100"/>
        </p:scale>
        <p:origin x="99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494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9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27705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575404"/>
            <a:ext cx="9857014" cy="621603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rtAr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3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0"/>
            <a:ext cx="9779183" cy="1706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1785669"/>
            <a:ext cx="9779182" cy="4278702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EBCFC05-28F2-ED12-5DAE-0D1A11FE8A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6813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487DE67-2E54-8713-8739-36043358704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3235" y="2023984"/>
            <a:ext cx="4664075" cy="469051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 rot="5400000" flipH="1">
              <a:off x="11258144" y="5924144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794B347-3274-3D51-85DF-4203550047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6813" y="2020329"/>
            <a:ext cx="3219450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AFFF32-276A-0586-D4FD-02CA694F315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787" y="2020329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DD55F25-7BEF-26A6-157A-97540EC739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00082" y="2018581"/>
            <a:ext cx="3173279" cy="468933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2800" b="0"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57414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D71EB95-DE30-3F1F-F9EC-DA4858055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24826" y="1071418"/>
            <a:ext cx="7342348" cy="3423380"/>
          </a:xfrm>
        </p:spPr>
        <p:txBody>
          <a:bodyPr anchor="b" anchorCtr="0">
            <a:no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2837" y="1071418"/>
            <a:ext cx="1364297" cy="1740788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819153" y="3295278"/>
            <a:ext cx="1364297" cy="1690799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22389" y="4599720"/>
            <a:ext cx="3511550" cy="853643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F76E36-451C-4A7D-4E26-8AB78D34D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857012" y="-1664"/>
            <a:ext cx="2334989" cy="6859664"/>
            <a:chOff x="9857012" y="-1664"/>
            <a:chExt cx="2334989" cy="685966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AB3BC7E-B34F-EF47-B125-1574C5484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V="1">
              <a:off x="9499940" y="355410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CBC82D0-4F72-C649-8B7F-D4B087957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10866436" y="1879977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9383F23A-D872-2A4C-B386-A9D269BE69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024507" y="-1664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221FFDB-AAE2-5943-97A1-82D66AE05D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334091" y="2737752"/>
              <a:ext cx="1380830" cy="138083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E58EEF7-63CA-A845-BAC4-9D3BE0591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6200000" flipH="1">
              <a:off x="10667432" y="5333432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57A4624-D8ED-2E4B-AF8C-00DFA6A72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V="1">
              <a:off x="9857012" y="3651505"/>
              <a:ext cx="1325563" cy="1325563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312EF8-91BE-5946-BE31-8CFE107A2F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 flipV="1">
              <a:off x="9857013" y="4976359"/>
              <a:ext cx="1167494" cy="1881641"/>
            </a:xfrm>
            <a:custGeom>
              <a:avLst/>
              <a:gdLst>
                <a:gd name="connsiteX0" fmla="*/ 1167473 w 1167494"/>
                <a:gd name="connsiteY0" fmla="*/ 0 h 1881641"/>
                <a:gd name="connsiteX1" fmla="*/ 1167493 w 1167494"/>
                <a:gd name="connsiteY1" fmla="*/ 0 h 1881641"/>
                <a:gd name="connsiteX2" fmla="*/ 1167493 w 1167494"/>
                <a:gd name="connsiteY2" fmla="*/ 714148 h 1881641"/>
                <a:gd name="connsiteX3" fmla="*/ 1166666 w 1167494"/>
                <a:gd name="connsiteY3" fmla="*/ 730534 h 1881641"/>
                <a:gd name="connsiteX4" fmla="*/ 1167494 w 1167494"/>
                <a:gd name="connsiteY4" fmla="*/ 730534 h 1881641"/>
                <a:gd name="connsiteX5" fmla="*/ 1167494 w 1167494"/>
                <a:gd name="connsiteY5" fmla="*/ 1378059 h 1881641"/>
                <a:gd name="connsiteX6" fmla="*/ 1167493 w 1167494"/>
                <a:gd name="connsiteY6" fmla="*/ 1378059 h 1881641"/>
                <a:gd name="connsiteX7" fmla="*/ 1167493 w 1167494"/>
                <a:gd name="connsiteY7" fmla="*/ 1881641 h 1881641"/>
                <a:gd name="connsiteX8" fmla="*/ 0 w 1167494"/>
                <a:gd name="connsiteY8" fmla="*/ 1881641 h 1881641"/>
                <a:gd name="connsiteX9" fmla="*/ 0 w 1167494"/>
                <a:gd name="connsiteY9" fmla="*/ 1234116 h 1881641"/>
                <a:gd name="connsiteX10" fmla="*/ 0 w 1167494"/>
                <a:gd name="connsiteY10" fmla="*/ 1167492 h 1881641"/>
                <a:gd name="connsiteX11" fmla="*/ 1048124 w 1167494"/>
                <a:gd name="connsiteY11" fmla="*/ 6027 h 1881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7494" h="1881641">
                  <a:moveTo>
                    <a:pt x="1167473" y="0"/>
                  </a:moveTo>
                  <a:lnTo>
                    <a:pt x="1167493" y="0"/>
                  </a:lnTo>
                  <a:lnTo>
                    <a:pt x="1167493" y="714148"/>
                  </a:lnTo>
                  <a:lnTo>
                    <a:pt x="1166666" y="730534"/>
                  </a:lnTo>
                  <a:lnTo>
                    <a:pt x="1167494" y="730534"/>
                  </a:lnTo>
                  <a:lnTo>
                    <a:pt x="1167494" y="1378059"/>
                  </a:lnTo>
                  <a:lnTo>
                    <a:pt x="1167493" y="1378059"/>
                  </a:lnTo>
                  <a:lnTo>
                    <a:pt x="1167493" y="1881641"/>
                  </a:lnTo>
                  <a:lnTo>
                    <a:pt x="0" y="1881641"/>
                  </a:lnTo>
                  <a:lnTo>
                    <a:pt x="0" y="1234116"/>
                  </a:lnTo>
                  <a:lnTo>
                    <a:pt x="0" y="1167492"/>
                  </a:lnTo>
                  <a:cubicBezTo>
                    <a:pt x="0" y="563002"/>
                    <a:pt x="459408" y="65814"/>
                    <a:pt x="1048124" y="6027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136526"/>
            <a:ext cx="8401624" cy="1570038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227758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5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223923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0"/>
            <a:ext cx="2281237" cy="621189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300151"/>
            <a:ext cx="2281237" cy="546304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8"/>
            <a:ext cx="2281237" cy="57147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71021"/>
            <a:ext cx="10678142" cy="1635542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0429" y="2068734"/>
            <a:ext cx="904987" cy="905641"/>
          </a:xfrm>
        </p:spPr>
        <p:txBody>
          <a:bodyPr lIns="0" rIns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663665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663665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7" r:id="rId10"/>
    <p:sldLayoutId id="2147483663" r:id="rId11"/>
    <p:sldLayoutId id="2147483664" r:id="rId12"/>
    <p:sldLayoutId id="2147483665" r:id="rId13"/>
    <p:sldLayoutId id="2147483666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jp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kumar/sales-analytics" TargetMode="External"/><Relationship Id="rId2" Type="http://schemas.openxmlformats.org/officeDocument/2006/relationships/hyperlink" Target="https://powerbi.microsoft.com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161" y="747386"/>
            <a:ext cx="9779183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ALY6070 – Signature Assignment Group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543" y="5160750"/>
            <a:ext cx="10112950" cy="45736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000" dirty="0"/>
              <a:t>Presenters: Guancheng Lu, Saif Wasay Mohammed, Akanksha Chapra, Nagarjun Srinivasan</a:t>
            </a:r>
            <a:endParaRPr lang="en-US" sz="2400" dirty="0"/>
          </a:p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E775DB6-3F73-AE7C-0306-14CEF0BDC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4" name="Graphic 3" descr="Laptop with phone and calculator">
            <a:extLst>
              <a:ext uri="{FF2B5EF4-FFF2-40B4-BE49-F238E27FC236}">
                <a16:creationId xmlns:a16="http://schemas.microsoft.com/office/drawing/2014/main" id="{0F405A06-24B8-E500-DDBD-D0B3CFD8A0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8546" y="1816833"/>
            <a:ext cx="3394365" cy="3394365"/>
          </a:xfrm>
          <a:prstGeom prst="rect">
            <a:avLst/>
          </a:prstGeom>
        </p:spPr>
      </p:pic>
      <p:pic>
        <p:nvPicPr>
          <p:cNvPr id="5" name="Graphic 4" descr="Woman holding a laptop">
            <a:extLst>
              <a:ext uri="{FF2B5EF4-FFF2-40B4-BE49-F238E27FC236}">
                <a16:creationId xmlns:a16="http://schemas.microsoft.com/office/drawing/2014/main" id="{9AA669B2-251A-B99B-E4E5-A326F752F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8734" y="2612289"/>
            <a:ext cx="1781175" cy="1809750"/>
          </a:xfrm>
          <a:prstGeom prst="rect">
            <a:avLst/>
          </a:prstGeom>
        </p:spPr>
      </p:pic>
      <p:pic>
        <p:nvPicPr>
          <p:cNvPr id="6" name="Graphic 5" descr="Daffodils">
            <a:extLst>
              <a:ext uri="{FF2B5EF4-FFF2-40B4-BE49-F238E27FC236}">
                <a16:creationId xmlns:a16="http://schemas.microsoft.com/office/drawing/2014/main" id="{5630EED2-7207-C66A-A76D-04C43B36E5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36496" y="2975578"/>
            <a:ext cx="1353967" cy="135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5A1F9B-DCBE-481E-CA1A-066DD075EC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84159" y="6356350"/>
            <a:ext cx="4114800" cy="365125"/>
          </a:xfrm>
        </p:spPr>
        <p:txBody>
          <a:bodyPr/>
          <a:lstStyle/>
          <a:p>
            <a:r>
              <a:rPr lang="en-CA" dirty="0"/>
              <a:t>ALY6070 Group Presentation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4A5232-05F6-C58C-8877-11C595614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Google Shape;61;p14">
            <a:extLst>
              <a:ext uri="{FF2B5EF4-FFF2-40B4-BE49-F238E27FC236}">
                <a16:creationId xmlns:a16="http://schemas.microsoft.com/office/drawing/2014/main" id="{D2FEDC09-AB34-1B0B-5670-D4E6713D1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1550" y="1266825"/>
            <a:ext cx="9780587" cy="545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chemeClr val="dk1"/>
                </a:solidFill>
              </a:rPr>
              <a:t>Table of Contents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The Dashboard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Sum of Amount by Customer Name/Sum of Quantity by Category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Sum of Sales by State/Sum of Sales by Payment Methods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 dirty="0">
                <a:solidFill>
                  <a:schemeClr val="dk1"/>
                </a:solidFill>
              </a:rPr>
              <a:t>Profit by Month/Sum of Profit by Sub-Category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solidFill>
                <a:schemeClr val="dk1"/>
              </a:solidFill>
            </a:endParaRPr>
          </a:p>
        </p:txBody>
      </p:sp>
      <p:pic>
        <p:nvPicPr>
          <p:cNvPr id="9" name="图形 8" descr="一个有各种建筑、摩天大楼和树木的城市街区">
            <a:extLst>
              <a:ext uri="{FF2B5EF4-FFF2-40B4-BE49-F238E27FC236}">
                <a16:creationId xmlns:a16="http://schemas.microsoft.com/office/drawing/2014/main" id="{09A0A0F1-721B-7A58-3E10-9B216FF75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25432" y="2799567"/>
            <a:ext cx="5085567" cy="50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04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020" y="46856"/>
            <a:ext cx="4343960" cy="1061474"/>
          </a:xfrm>
        </p:spPr>
        <p:txBody>
          <a:bodyPr anchor="b">
            <a:normAutofit/>
          </a:bodyPr>
          <a:lstStyle/>
          <a:p>
            <a:r>
              <a:rPr lang="en-US" altLang="zh-CN" dirty="0"/>
              <a:t>The Dashboard</a:t>
            </a:r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2BFDA7F9-14A7-5BCD-47D3-906BC0E04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ALY6070 Group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dirty="0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10" name="图片 9" descr="图形用户界面&#10;&#10;描述已自动生成">
            <a:extLst>
              <a:ext uri="{FF2B5EF4-FFF2-40B4-BE49-F238E27FC236}">
                <a16:creationId xmlns:a16="http://schemas.microsoft.com/office/drawing/2014/main" id="{D8CCF916-DB60-94AD-97E2-F2C9F1523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948" y="1214801"/>
            <a:ext cx="8756230" cy="4921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50525B45-A1B4-C264-CEF4-B065FACC2F99}"/>
              </a:ext>
            </a:extLst>
          </p:cNvPr>
          <p:cNvSpPr txBox="1"/>
          <p:nvPr/>
        </p:nvSpPr>
        <p:spPr>
          <a:xfrm>
            <a:off x="6096000" y="3997042"/>
            <a:ext cx="4664075" cy="11334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kern="1200" dirty="0">
                <a:latin typeface="+mj-lt"/>
                <a:ea typeface="+mn-ea"/>
                <a:cs typeface="+mn-cs"/>
              </a:rPr>
              <a:t>A vertical Bar chart shows the total amount spent by individual customers.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Parth has the highest amount spent, approaching 5K.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200" kern="1200" dirty="0">
                <a:latin typeface="+mj-lt"/>
                <a:ea typeface="+mn-ea"/>
                <a:cs typeface="+mn-cs"/>
              </a:rPr>
              <a:t>Nitant shows the lowest amount spent among the customers.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200" kern="1200" dirty="0">
              <a:latin typeface="+mj-lt"/>
              <a:ea typeface="+mn-ea"/>
              <a:cs typeface="+mn-cs"/>
            </a:endParaRP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B8FFA4C7-4EDE-6D49-AFD4-DAC3B0FBB0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ALY6070 Group Presentation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2F209A7E-4731-50AA-3329-58A3DEB34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3" name="图片 12" descr="电子设备的屏幕&#10;&#10;描述已自动生成">
            <a:extLst>
              <a:ext uri="{FF2B5EF4-FFF2-40B4-BE49-F238E27FC236}">
                <a16:creationId xmlns:a16="http://schemas.microsoft.com/office/drawing/2014/main" id="{9B64B307-62C8-5422-6603-9208D0A5C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0157" y="684136"/>
            <a:ext cx="3848658" cy="2784764"/>
          </a:xfrm>
          <a:prstGeom prst="rect">
            <a:avLst/>
          </a:prstGeom>
        </p:spPr>
      </p:pic>
      <p:pic>
        <p:nvPicPr>
          <p:cNvPr id="3" name="图片 2" descr="图表&#10;&#10;中度可信度描述已自动生成">
            <a:extLst>
              <a:ext uri="{FF2B5EF4-FFF2-40B4-BE49-F238E27FC236}">
                <a16:creationId xmlns:a16="http://schemas.microsoft.com/office/drawing/2014/main" id="{B1D6948C-C483-E824-893D-935A5BD92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531" y="684136"/>
            <a:ext cx="3740202" cy="2831061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C1DA64B-3A67-A060-F4AB-757CC9E5B4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9954" y="3997043"/>
            <a:ext cx="4664075" cy="11334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Bar chart demonstrates </a:t>
            </a:r>
            <a:r>
              <a:rPr lang="en-US" sz="1400" dirty="0"/>
              <a:t>the quantities of items sold into three categories: Clothing, Electronics, and Furniture.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Clothing accounts for 63%, the largest share of the total quantity.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Furniture contributes 17%, the smallest proportion.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图形用户界面, 图表&#10;&#10;描述已自动生成">
            <a:extLst>
              <a:ext uri="{FF2B5EF4-FFF2-40B4-BE49-F238E27FC236}">
                <a16:creationId xmlns:a16="http://schemas.microsoft.com/office/drawing/2014/main" id="{DABC8D76-32DF-1192-E0EC-52AD77747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1619" y="656341"/>
            <a:ext cx="3412438" cy="2221303"/>
          </a:xfrm>
          <a:prstGeom prst="rect">
            <a:avLst/>
          </a:prstGeom>
          <a:noFill/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C3F12A8-D846-1EBB-B3B7-EBF805A93AFA}"/>
              </a:ext>
            </a:extLst>
          </p:cNvPr>
          <p:cNvSpPr txBox="1"/>
          <p:nvPr/>
        </p:nvSpPr>
        <p:spPr>
          <a:xfrm>
            <a:off x="7011619" y="3290022"/>
            <a:ext cx="4458976" cy="468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endParaRPr lang="en-US" sz="2200" b="1" kern="1200" dirty="0"/>
          </a:p>
        </p:txBody>
      </p:sp>
      <p:pic>
        <p:nvPicPr>
          <p:cNvPr id="6" name="Graphic 5" descr="Man holding sign">
            <a:extLst>
              <a:ext uri="{FF2B5EF4-FFF2-40B4-BE49-F238E27FC236}">
                <a16:creationId xmlns:a16="http://schemas.microsoft.com/office/drawing/2014/main" id="{932916D4-201F-9828-5DE4-9A762DF2D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0280" y="2093223"/>
            <a:ext cx="1354378" cy="2828613"/>
          </a:xfrm>
          <a:prstGeom prst="rect">
            <a:avLst/>
          </a:prstGeom>
        </p:spPr>
      </p:pic>
      <p:pic>
        <p:nvPicPr>
          <p:cNvPr id="21" name="图片 20" descr="手机屏幕的截图&#10;&#10;描述已自动生成">
            <a:extLst>
              <a:ext uri="{FF2B5EF4-FFF2-40B4-BE49-F238E27FC236}">
                <a16:creationId xmlns:a16="http://schemas.microsoft.com/office/drawing/2014/main" id="{F971FC69-8B3D-670F-D612-A5CC9777FE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7465" y="323164"/>
            <a:ext cx="3365854" cy="2659281"/>
          </a:xfrm>
          <a:prstGeom prst="rect">
            <a:avLst/>
          </a:prstGeom>
          <a:noFill/>
        </p:spPr>
      </p:pic>
      <p:sp>
        <p:nvSpPr>
          <p:cNvPr id="31" name="Footer Placeholder 8">
            <a:extLst>
              <a:ext uri="{FF2B5EF4-FFF2-40B4-BE49-F238E27FC236}">
                <a16:creationId xmlns:a16="http://schemas.microsoft.com/office/drawing/2014/main" id="{3FF21005-3C43-6329-370A-55D106A5C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ALY6070 Group Presentation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11424725-E5AD-581F-597C-C55D61CC6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E5CA59-1949-6997-0A28-D5D2F91A7F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15847" y="3290022"/>
            <a:ext cx="3365853" cy="4689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 dirty="0"/>
              <a:t>A vertical bar chart </a:t>
            </a:r>
            <a:r>
              <a:rPr lang="en-US" sz="1400" dirty="0"/>
              <a:t>showing the total sales by different payment modes: COD, UPI, Debit Card, Credit Card, and EMI.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Cash on Delivery is the most preferred payment mode with sales exceeding 2K.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C5517BD-F68E-1C2A-9781-BE54EA387820}"/>
              </a:ext>
            </a:extLst>
          </p:cNvPr>
          <p:cNvSpPr txBox="1"/>
          <p:nvPr/>
        </p:nvSpPr>
        <p:spPr>
          <a:xfrm>
            <a:off x="7011619" y="3233208"/>
            <a:ext cx="341243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a horizontal bar chart showing sales performance by state: Maharashtra, Madhya Pradesh, Uttar Pradesh, and Delhi.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Maharashtra leads with the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Uttar Pradesh and Delhi contribute minimal sales in comparison.</a:t>
            </a:r>
          </a:p>
        </p:txBody>
      </p:sp>
    </p:spTree>
    <p:extLst>
      <p:ext uri="{BB962C8B-B14F-4D97-AF65-F5344CB8AC3E}">
        <p14:creationId xmlns:p14="http://schemas.microsoft.com/office/powerpoint/2010/main" val="263998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形用户界面, 条形图&#10;&#10;描述已自动生成">
            <a:extLst>
              <a:ext uri="{FF2B5EF4-FFF2-40B4-BE49-F238E27FC236}">
                <a16:creationId xmlns:a16="http://schemas.microsoft.com/office/drawing/2014/main" id="{292D8342-0A35-EB2A-2AE5-737EF134B5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0" r="9725" b="2"/>
          <a:stretch/>
        </p:blipFill>
        <p:spPr>
          <a:xfrm>
            <a:off x="6293441" y="1041135"/>
            <a:ext cx="3936793" cy="2387865"/>
          </a:xfrm>
          <a:prstGeom prst="rect">
            <a:avLst/>
          </a:prstGeom>
          <a:noFill/>
        </p:spPr>
      </p:pic>
      <p:sp>
        <p:nvSpPr>
          <p:cNvPr id="24" name="Footer Placeholder 6">
            <a:extLst>
              <a:ext uri="{FF2B5EF4-FFF2-40B4-BE49-F238E27FC236}">
                <a16:creationId xmlns:a16="http://schemas.microsoft.com/office/drawing/2014/main" id="{6B01CC80-5AA2-0AD4-7982-C75AE6D391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ALY6070 Group 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AF48B-E0D6-B007-9D26-94F7E1BE51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25" name="图片 24" descr="手机屏幕的截图&#10;&#10;描述已自动生成">
            <a:extLst>
              <a:ext uri="{FF2B5EF4-FFF2-40B4-BE49-F238E27FC236}">
                <a16:creationId xmlns:a16="http://schemas.microsoft.com/office/drawing/2014/main" id="{9A5F2140-9F65-292B-58F3-F0DF755F0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54" y="1042839"/>
            <a:ext cx="4928507" cy="2386161"/>
          </a:xfrm>
          <a:prstGeom prst="rect">
            <a:avLst/>
          </a:prstGeom>
        </p:spPr>
      </p:pic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3C125-436C-11F0-855B-6115F8A630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0054" y="3752993"/>
            <a:ext cx="4664075" cy="46905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a bar chart displaying monthly profits, where profits above zero are in blue and losses are in 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January to April and December: Profits are significant, with January showing the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May to November: Negative profits in most months, especially May and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6465D45-418D-ABC6-3FEB-6E9FE753787D}"/>
              </a:ext>
            </a:extLst>
          </p:cNvPr>
          <p:cNvSpPr txBox="1"/>
          <p:nvPr/>
        </p:nvSpPr>
        <p:spPr>
          <a:xfrm>
            <a:off x="6293441" y="3752993"/>
            <a:ext cx="393679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a horizontal bar chart showing profits for various sub-categories: Printers, Bookcases, Saree, Accessories, and Tables.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Printers generate the highest profit, significantly surpassing other sub-categories.</a:t>
            </a:r>
          </a:p>
        </p:txBody>
      </p:sp>
    </p:spTree>
    <p:extLst>
      <p:ext uri="{BB962C8B-B14F-4D97-AF65-F5344CB8AC3E}">
        <p14:creationId xmlns:p14="http://schemas.microsoft.com/office/powerpoint/2010/main" val="18071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94276-94CB-AC36-552A-18F5C8324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8093" y="920305"/>
            <a:ext cx="3805307" cy="1570038"/>
          </a:xfrm>
        </p:spPr>
        <p:txBody>
          <a:bodyPr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B0D10DA-A8F2-888C-09C7-ADF67B1A7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85" y="3003983"/>
            <a:ext cx="2715076" cy="2715076"/>
          </a:xfrm>
          <a:prstGeom prst="rect">
            <a:avLst/>
          </a:prstGeom>
          <a:noFill/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E0D893-59DA-CE4F-00C5-791B3C903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ALY6070 Group Presentation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311C25-EACB-E0F2-2E39-A00445477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9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DF632-EB2C-D73F-400E-486EEA0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373882"/>
            <a:ext cx="9779183" cy="1570038"/>
          </a:xfrm>
        </p:spPr>
        <p:txBody>
          <a:bodyPr/>
          <a:lstStyle/>
          <a:p>
            <a:r>
              <a:rPr lang="en-CA" dirty="0"/>
              <a:t>References</a:t>
            </a:r>
            <a:endParaRPr 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9E713452-4CDC-0380-1CBD-6E33DB86C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ALY6070 Group Presentation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7F0E053-4D28-CD86-3F04-2AC110CA5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ABA1A26-926C-77A9-FBD4-6FD6C056E908}"/>
              </a:ext>
            </a:extLst>
          </p:cNvPr>
          <p:cNvSpPr txBox="1"/>
          <p:nvPr/>
        </p:nvSpPr>
        <p:spPr>
          <a:xfrm>
            <a:off x="990089" y="2230004"/>
            <a:ext cx="6097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Microsoft Corporation. (n.d.). Power BI (Version 2.115). Retrieved from </a:t>
            </a:r>
            <a:r>
              <a:rPr lang="en-US" dirty="0">
                <a:hlinkClick r:id="rId2" tooltip="https://powerbi.microsoft.com/"/>
              </a:rPr>
              <a:t>https://powerbi.microsoft.com/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Kumar, R. (2023). Sales Analytics Dataset [Dataset]. Kaggle. Retrieved from </a:t>
            </a:r>
            <a:r>
              <a:rPr lang="en-US" dirty="0">
                <a:hlinkClick r:id="rId3" tooltip="https://www.kaggle.com/datasets/rkumar/sales-analytics"/>
              </a:rPr>
              <a:t>https://www.kaggle.com/datasets/rkumar/sales-analytics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684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presentation_Win32_SL_v2" id="{1E9E7818-336A-4DB3-9653-43A16EB0A1EB}" vid="{3A0B5E3F-0982-48C9-85EE-FA4C015080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AC3131-8810-4A91-9F94-92262D4BBD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73794D-D7EA-4048-9998-F5D6224939BE}">
  <ds:schemaRefs>
    <ds:schemaRef ds:uri="71af3243-3dd4-4a8d-8c0d-dd76da1f02a5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sharepoint/v3"/>
    <ds:schemaRef ds:uri="http://purl.org/dc/dcmitype/"/>
    <ds:schemaRef ds:uri="230e9df3-be65-4c73-a93b-d1236ebd677e"/>
    <ds:schemaRef ds:uri="16c05727-aa75-4e4a-9b5f-8a80a116589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18A0498-6641-479D-8115-8BC7C8E6B1B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Words>390</Words>
  <Application>Microsoft Office PowerPoint</Application>
  <PresentationFormat>宽屏</PresentationFormat>
  <Paragraphs>47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ALY6070 – Signature Assignment Group Presentation </vt:lpstr>
      <vt:lpstr>Table of Contents The Dashboard Sum of Amount by Customer Name/Sum of Quantity by Category Sum of Sales by State/Sum of Sales by Payment Methods Profit by Month/Sum of Profit by Sub-Category   </vt:lpstr>
      <vt:lpstr>The Dashboard</vt:lpstr>
      <vt:lpstr>PowerPoint 演示文稿</vt:lpstr>
      <vt:lpstr>PowerPoint 演示文稿</vt:lpstr>
      <vt:lpstr>PowerPoint 演示文稿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Guancheng Lu</dc:creator>
  <cp:lastModifiedBy>Guancheng Lu</cp:lastModifiedBy>
  <cp:revision>360</cp:revision>
  <dcterms:created xsi:type="dcterms:W3CDTF">2023-10-12T02:55:34Z</dcterms:created>
  <dcterms:modified xsi:type="dcterms:W3CDTF">2024-12-09T05:58:47Z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