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0" r:id="rId5"/>
    <p:sldId id="262" r:id="rId6"/>
    <p:sldId id="259" r:id="rId7"/>
    <p:sldId id="263" r:id="rId8"/>
    <p:sldId id="264" r:id="rId9"/>
    <p:sldId id="265"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CF389D-3FFF-48CC-A1A2-D713E7127BE1}" v="24" dt="2023-10-21T02:57:12.9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706" autoAdjust="0"/>
  </p:normalViewPr>
  <p:slideViewPr>
    <p:cSldViewPr snapToGrid="0">
      <p:cViewPr varScale="1">
        <p:scale>
          <a:sx n="69" d="100"/>
          <a:sy n="69" d="100"/>
        </p:scale>
        <p:origin x="120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CD172F-22A9-483B-9C1E-4B76A384ADEA}" type="datetimeFigureOut">
              <a:rPr lang="en-IN" smtClean="0"/>
              <a:t>08-02-2024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7BAA15-CB95-47E7-A744-CEA5A6BB600D}" type="slidenum">
              <a:rPr lang="en-IN" smtClean="0"/>
              <a:t>‹#›</a:t>
            </a:fld>
            <a:endParaRPr lang="en-IN"/>
          </a:p>
        </p:txBody>
      </p:sp>
    </p:spTree>
    <p:extLst>
      <p:ext uri="{BB962C8B-B14F-4D97-AF65-F5344CB8AC3E}">
        <p14:creationId xmlns:p14="http://schemas.microsoft.com/office/powerpoint/2010/main" val="3962839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utilization statistics for various fuel kinds are clearly visible in the left bar chart given above. Petrol is the most widely used fuel, accounting for 6199 units. In contrast, LPG had the lowest consumption, with only one unit consumed, demonstrating a major difference in fuel preference.</a:t>
            </a:r>
          </a:p>
          <a:p>
            <a:r>
              <a:rPr lang="en-US" dirty="0">
                <a:latin typeface="Times New Roman" panose="02020603050405020304" pitchFamily="18" charset="0"/>
                <a:cs typeface="Times New Roman" panose="02020603050405020304" pitchFamily="18" charset="0"/>
              </a:rPr>
              <a:t>The right-hand bar chart above represents transmission types, providing light on a significant trend. It is clear that manual transmissions have seen much more usage than their automatic equivalents, indicating a marked preference for manual autos.</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D7BAA15-CB95-47E7-A744-CEA5A6BB600D}" type="slidenum">
              <a:rPr lang="en-IN" smtClean="0"/>
              <a:t>3</a:t>
            </a:fld>
            <a:endParaRPr lang="en-IN"/>
          </a:p>
        </p:txBody>
      </p:sp>
    </p:spTree>
    <p:extLst>
      <p:ext uri="{BB962C8B-B14F-4D97-AF65-F5344CB8AC3E}">
        <p14:creationId xmlns:p14="http://schemas.microsoft.com/office/powerpoint/2010/main" val="3550783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Upon Visualization of Types of Cars and their prices, we can see the quartile ranges of prices for each of the car types. We can also see outliers for each car type and can see there are few SUVs that are more expensive than Luxury SUVs.</a:t>
            </a:r>
          </a:p>
        </p:txBody>
      </p:sp>
      <p:sp>
        <p:nvSpPr>
          <p:cNvPr id="4" name="Slide Number Placeholder 3"/>
          <p:cNvSpPr>
            <a:spLocks noGrp="1"/>
          </p:cNvSpPr>
          <p:nvPr>
            <p:ph type="sldNum" sz="quarter" idx="5"/>
          </p:nvPr>
        </p:nvSpPr>
        <p:spPr/>
        <p:txBody>
          <a:bodyPr/>
          <a:lstStyle/>
          <a:p>
            <a:fld id="{7D7BAA15-CB95-47E7-A744-CEA5A6BB600D}" type="slidenum">
              <a:rPr lang="en-IN" smtClean="0"/>
              <a:t>4</a:t>
            </a:fld>
            <a:endParaRPr lang="en-IN"/>
          </a:p>
        </p:txBody>
      </p:sp>
    </p:spTree>
    <p:extLst>
      <p:ext uri="{BB962C8B-B14F-4D97-AF65-F5344CB8AC3E}">
        <p14:creationId xmlns:p14="http://schemas.microsoft.com/office/powerpoint/2010/main" val="1943492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bar chart above illustrates the total number of cars listed, giving some interesting facts. Notably, hatchbacks continuously lead in automobile listings each year, with the biggest numbers compared to other car categories. Luxury SUVs, on the other hand, have seen the least representation over the years. Furthermore, an interesting pattern appears as SUVs gradually grow their presence in the listings year over year surpassing Sedans as 2</a:t>
            </a:r>
            <a:r>
              <a:rPr lang="en-US" baseline="30000" dirty="0">
                <a:latin typeface="Times New Roman" panose="02020603050405020304" pitchFamily="18" charset="0"/>
                <a:cs typeface="Times New Roman" panose="02020603050405020304" pitchFamily="18" charset="0"/>
              </a:rPr>
              <a:t>nd</a:t>
            </a:r>
            <a:r>
              <a:rPr lang="en-US" dirty="0">
                <a:latin typeface="Times New Roman" panose="02020603050405020304" pitchFamily="18" charset="0"/>
                <a:cs typeface="Times New Roman" panose="02020603050405020304" pitchFamily="18" charset="0"/>
              </a:rPr>
              <a:t> Most popular car type.</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D7BAA15-CB95-47E7-A744-CEA5A6BB600D}" type="slidenum">
              <a:rPr lang="en-IN" smtClean="0"/>
              <a:t>5</a:t>
            </a:fld>
            <a:endParaRPr lang="en-IN"/>
          </a:p>
        </p:txBody>
      </p:sp>
    </p:spTree>
    <p:extLst>
      <p:ext uri="{BB962C8B-B14F-4D97-AF65-F5344CB8AC3E}">
        <p14:creationId xmlns:p14="http://schemas.microsoft.com/office/powerpoint/2010/main" val="562173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This graph demonstrates the relationship between the number of kilometers driven and the effect on the vehicle's pricing. We can observe that less driven cars are more expensive. Another measure considered is the number of prior owners. We can tell that cars with fewer past owners have been driven less and are more expensive.</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D7BAA15-CB95-47E7-A744-CEA5A6BB600D}" type="slidenum">
              <a:rPr lang="en-IN" smtClean="0"/>
              <a:t>6</a:t>
            </a:fld>
            <a:endParaRPr lang="en-IN"/>
          </a:p>
        </p:txBody>
      </p:sp>
    </p:spTree>
    <p:extLst>
      <p:ext uri="{BB962C8B-B14F-4D97-AF65-F5344CB8AC3E}">
        <p14:creationId xmlns:p14="http://schemas.microsoft.com/office/powerpoint/2010/main" val="812841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The above pie chart illustrates the listings of cars for each of the states in India. We can see that majority of the listings are from Maharashtra (MH), followed by Karnataka (KA) and Delhi (DL).</a:t>
            </a:r>
          </a:p>
        </p:txBody>
      </p:sp>
      <p:sp>
        <p:nvSpPr>
          <p:cNvPr id="4" name="Slide Number Placeholder 3"/>
          <p:cNvSpPr>
            <a:spLocks noGrp="1"/>
          </p:cNvSpPr>
          <p:nvPr>
            <p:ph type="sldNum" sz="quarter" idx="5"/>
          </p:nvPr>
        </p:nvSpPr>
        <p:spPr/>
        <p:txBody>
          <a:bodyPr/>
          <a:lstStyle/>
          <a:p>
            <a:fld id="{7D7BAA15-CB95-47E7-A744-CEA5A6BB600D}" type="slidenum">
              <a:rPr lang="en-IN" smtClean="0"/>
              <a:t>7</a:t>
            </a:fld>
            <a:endParaRPr lang="en-IN"/>
          </a:p>
        </p:txBody>
      </p:sp>
    </p:spTree>
    <p:extLst>
      <p:ext uri="{BB962C8B-B14F-4D97-AF65-F5344CB8AC3E}">
        <p14:creationId xmlns:p14="http://schemas.microsoft.com/office/powerpoint/2010/main" val="3576178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above bar chart illustrates the best-selling brand for each year. As we can see, the year 2017 has the biggest number of sales compared to previous years, but the year 2023 has the lowest number of selling cars. This could be due to the fact that we have insufficient data for the year 2023.</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D7BAA15-CB95-47E7-A744-CEA5A6BB600D}" type="slidenum">
              <a:rPr lang="en-IN" smtClean="0"/>
              <a:t>8</a:t>
            </a:fld>
            <a:endParaRPr lang="en-IN"/>
          </a:p>
        </p:txBody>
      </p:sp>
    </p:spTree>
    <p:extLst>
      <p:ext uri="{BB962C8B-B14F-4D97-AF65-F5344CB8AC3E}">
        <p14:creationId xmlns:p14="http://schemas.microsoft.com/office/powerpoint/2010/main" val="7766317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The total number of cars listed over time shows that the popularity of sedans has decreased over time, while SUV listings have increased, and hatchbacks are the most popular.</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D7BAA15-CB95-47E7-A744-CEA5A6BB600D}" type="slidenum">
              <a:rPr lang="en-IN" smtClean="0"/>
              <a:t>9</a:t>
            </a:fld>
            <a:endParaRPr lang="en-IN"/>
          </a:p>
        </p:txBody>
      </p:sp>
    </p:spTree>
    <p:extLst>
      <p:ext uri="{BB962C8B-B14F-4D97-AF65-F5344CB8AC3E}">
        <p14:creationId xmlns:p14="http://schemas.microsoft.com/office/powerpoint/2010/main" val="57440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We compared the distance driven for each automobile type and fuel type. We can see that, despite the fact that most automobiles are fueled by petrol, diesel cars are the most frequently driven, followed by CNG and then petrol.</a:t>
            </a:r>
          </a:p>
        </p:txBody>
      </p:sp>
      <p:sp>
        <p:nvSpPr>
          <p:cNvPr id="4" name="Slide Number Placeholder 3"/>
          <p:cNvSpPr>
            <a:spLocks noGrp="1"/>
          </p:cNvSpPr>
          <p:nvPr>
            <p:ph type="sldNum" sz="quarter" idx="5"/>
          </p:nvPr>
        </p:nvSpPr>
        <p:spPr/>
        <p:txBody>
          <a:bodyPr/>
          <a:lstStyle/>
          <a:p>
            <a:fld id="{7D7BAA15-CB95-47E7-A744-CEA5A6BB600D}" type="slidenum">
              <a:rPr lang="en-IN" smtClean="0"/>
              <a:t>10</a:t>
            </a:fld>
            <a:endParaRPr lang="en-IN"/>
          </a:p>
        </p:txBody>
      </p:sp>
    </p:spTree>
    <p:extLst>
      <p:ext uri="{BB962C8B-B14F-4D97-AF65-F5344CB8AC3E}">
        <p14:creationId xmlns:p14="http://schemas.microsoft.com/office/powerpoint/2010/main" val="79570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BE7FF-A696-0C12-5C91-5508F2C40793}"/>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575D9D-279A-62FC-A064-300D502E150D}"/>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346541936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0901072"/>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ujjwalwadhwa/cars24com-used-cars-dataset" TargetMode="External"/><Relationship Id="rId2" Type="http://schemas.openxmlformats.org/officeDocument/2006/relationships/hyperlink" Target="https://cran.r-project.org/doc/manuals/r-release/R-intro.html#Related-software-and-documentation"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A77B-8F50-CFAF-0559-78FE36B40AE8}"/>
              </a:ext>
            </a:extLst>
          </p:cNvPr>
          <p:cNvSpPr>
            <a:spLocks noGrp="1"/>
          </p:cNvSpPr>
          <p:nvPr>
            <p:ph type="ctrTitle"/>
          </p:nvPr>
        </p:nvSpPr>
        <p:spPr>
          <a:xfrm>
            <a:off x="0" y="0"/>
            <a:ext cx="12192000" cy="6858000"/>
          </a:xfrm>
        </p:spPr>
        <p:txBody>
          <a:bodyPr/>
          <a:lstStyle/>
          <a:p>
            <a:r>
              <a:rPr lang="en-IN" sz="1600" b="1" dirty="0">
                <a:latin typeface="Times New Roman" panose="02020603050405020304" pitchFamily="18" charset="0"/>
                <a:cs typeface="Times New Roman" panose="02020603050405020304" pitchFamily="18" charset="0"/>
              </a:rPr>
              <a:t> Data Analysis with R</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a:t>
            </a:r>
            <a:br>
              <a:rPr lang="en-IN" sz="1600" b="1"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a:t>
            </a:r>
            <a:br>
              <a:rPr lang="en-IN" sz="1600" b="1"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Mohammed Saif Wasay (002815958)</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 </a:t>
            </a:r>
            <a:br>
              <a:rPr lang="en-IN" sz="1600" b="1"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Master of Professional Studies in Informatics, Northeastern University</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ALY 6000: Introduction to Analytics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Harpreet Sharma</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February 5th, 2024</a:t>
            </a:r>
            <a:br>
              <a:rPr lang="en-IN" sz="1400" dirty="0">
                <a:latin typeface="Times New Roman" panose="02020603050405020304" pitchFamily="18" charset="0"/>
                <a:cs typeface="Times New Roman" panose="02020603050405020304" pitchFamily="18" charset="0"/>
              </a:rPr>
            </a:br>
            <a:br>
              <a:rPr lang="en-IN" sz="1400" b="1" dirty="0">
                <a:latin typeface="Times New Roman" panose="02020603050405020304" pitchFamily="18" charset="0"/>
                <a:cs typeface="Times New Roman" panose="02020603050405020304" pitchFamily="18" charset="0"/>
              </a:rPr>
            </a:br>
            <a:br>
              <a:rPr lang="en-IN" sz="1400" b="1" dirty="0">
                <a:latin typeface="Times New Roman" panose="02020603050405020304" pitchFamily="18" charset="0"/>
                <a:cs typeface="Times New Roman" panose="02020603050405020304" pitchFamily="18" charset="0"/>
              </a:rPr>
            </a:br>
            <a:br>
              <a:rPr lang="en-US" sz="1200" b="1"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4" name="Picture 3" descr="undefined">
            <a:extLst>
              <a:ext uri="{FF2B5EF4-FFF2-40B4-BE49-F238E27FC236}">
                <a16:creationId xmlns:a16="http://schemas.microsoft.com/office/drawing/2014/main" id="{30E260EB-2C67-9A37-FE93-2A79E18403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71770" y="510499"/>
            <a:ext cx="1648460" cy="1648460"/>
          </a:xfrm>
          <a:prstGeom prst="rect">
            <a:avLst/>
          </a:prstGeom>
          <a:noFill/>
          <a:ln>
            <a:noFill/>
          </a:ln>
        </p:spPr>
      </p:pic>
    </p:spTree>
    <p:extLst>
      <p:ext uri="{BB962C8B-B14F-4D97-AF65-F5344CB8AC3E}">
        <p14:creationId xmlns:p14="http://schemas.microsoft.com/office/powerpoint/2010/main" val="1173819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AF7EAC-E35D-952D-1C37-4FCB47F47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635" y="1123750"/>
            <a:ext cx="7498730" cy="4610500"/>
          </a:xfrm>
          <a:prstGeom prst="rect">
            <a:avLst/>
          </a:prstGeom>
        </p:spPr>
      </p:pic>
      <p:sp>
        <p:nvSpPr>
          <p:cNvPr id="6" name="TextBox 5">
            <a:extLst>
              <a:ext uri="{FF2B5EF4-FFF2-40B4-BE49-F238E27FC236}">
                <a16:creationId xmlns:a16="http://schemas.microsoft.com/office/drawing/2014/main" id="{CACB5F56-7947-79E1-ACF2-2DF1A73F5285}"/>
              </a:ext>
            </a:extLst>
          </p:cNvPr>
          <p:cNvSpPr txBox="1"/>
          <p:nvPr/>
        </p:nvSpPr>
        <p:spPr>
          <a:xfrm flipH="1">
            <a:off x="3431175" y="276377"/>
            <a:ext cx="5329650" cy="646331"/>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Grouped Bar Chart for Distance Driven and Type for each fuel type </a:t>
            </a:r>
          </a:p>
        </p:txBody>
      </p:sp>
    </p:spTree>
    <p:extLst>
      <p:ext uri="{BB962C8B-B14F-4D97-AF65-F5344CB8AC3E}">
        <p14:creationId xmlns:p14="http://schemas.microsoft.com/office/powerpoint/2010/main" val="3461713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0170A92-F37B-B103-06DE-73A5738CF2CC}"/>
              </a:ext>
            </a:extLst>
          </p:cNvPr>
          <p:cNvSpPr>
            <a:spLocks noGrp="1"/>
          </p:cNvSpPr>
          <p:nvPr>
            <p:ph type="subTitle" idx="1"/>
          </p:nvPr>
        </p:nvSpPr>
        <p:spPr>
          <a:xfrm>
            <a:off x="0" y="0"/>
            <a:ext cx="12192000" cy="6858000"/>
          </a:xfrm>
        </p:spPr>
        <p:txBody>
          <a:bodyPr/>
          <a:lstStyle/>
          <a:p>
            <a:pPr>
              <a:lnSpc>
                <a:spcPct val="150000"/>
              </a:lnSpc>
            </a:pPr>
            <a:r>
              <a:rPr lang="en-IN" b="1" dirty="0">
                <a:latin typeface="Times New Roman" panose="02020603050405020304" pitchFamily="18" charset="0"/>
                <a:cs typeface="Times New Roman" panose="02020603050405020304" pitchFamily="18" charset="0"/>
              </a:rPr>
              <a:t>Conclusion</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Most popular second hand cars listed are from the brand Maruti from 2010.</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Most popular cars in the Indian markets are hatchbacks, with sedans and SUVs in second place. Popularity of SUVs have risen in India and have taken over Sedans as second most popular car type.</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States with most listings are Maharashtra, Karnataka and Delhi.</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There are more Manual cars compared to Automatic in the Indian </a:t>
            </a:r>
            <a:r>
              <a:rPr lang="en-IN" sz="1800" dirty="0" err="1">
                <a:latin typeface="Times New Roman" panose="02020603050405020304" pitchFamily="18" charset="0"/>
                <a:cs typeface="Times New Roman" panose="02020603050405020304" pitchFamily="18" charset="0"/>
              </a:rPr>
              <a:t>makert</a:t>
            </a:r>
            <a:r>
              <a:rPr lang="en-IN" sz="1800" dirty="0">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Although most of the cars are fuelled by petrol, cars driven the most are fuelled by diesel.</a:t>
            </a:r>
          </a:p>
          <a:p>
            <a:pPr>
              <a:lnSpc>
                <a:spcPct val="150000"/>
              </a:lnSpc>
            </a:pPr>
            <a:r>
              <a:rPr lang="en-IN" b="1" dirty="0">
                <a:latin typeface="Times New Roman" panose="02020603050405020304" pitchFamily="18" charset="0"/>
                <a:cs typeface="Times New Roman" panose="02020603050405020304" pitchFamily="18" charset="0"/>
              </a:rPr>
              <a:t>Citations</a:t>
            </a:r>
          </a:p>
          <a:p>
            <a:pPr marL="342900" indent="-342900" algn="l">
              <a:lnSpc>
                <a:spcPct val="150000"/>
              </a:lnSpc>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Calibri" panose="020F0502020204030204" pitchFamily="34" charset="0"/>
              </a:rPr>
              <a:t>R Documentation, An introduction to R. Retrieved </a:t>
            </a:r>
            <a:r>
              <a:rPr lang="en-IN" sz="1800" dirty="0">
                <a:latin typeface="Times New Roman" panose="02020603050405020304" pitchFamily="18" charset="0"/>
                <a:cs typeface="Times New Roman" panose="02020603050405020304" pitchFamily="18" charset="0"/>
              </a:rPr>
              <a:t>5</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February 2024</a:t>
            </a:r>
            <a:r>
              <a:rPr lang="en-US" sz="1800" dirty="0">
                <a:latin typeface="Times New Roman" panose="02020603050405020304" pitchFamily="18"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Calibri" panose="020F0502020204030204" pitchFamily="34" charset="0"/>
              </a:rPr>
              <a:t>from </a:t>
            </a:r>
            <a:r>
              <a:rPr lang="en-IN" sz="1800" u="sng" kern="100" dirty="0">
                <a:solidFill>
                  <a:srgbClr val="0563C1"/>
                </a:solidFill>
                <a:effectLst/>
                <a:latin typeface="Calibri" panose="020F0502020204030204" pitchFamily="34" charset="0"/>
                <a:ea typeface="Calibri" panose="020F0502020204030204" pitchFamily="34" charset="0"/>
                <a:cs typeface="Calibri" panose="020F0502020204030204" pitchFamily="34" charset="0"/>
                <a:hlinkClick r:id="rId2"/>
              </a:rPr>
              <a:t>https://cran.r-project.org/doc/manuals/r-release/R-intro.html#Related-software-and-documentation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 reference, Kaggle Retrieved 5</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February 2024</a:t>
            </a:r>
            <a:r>
              <a:rPr lang="en-US" sz="18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from </a:t>
            </a:r>
            <a:r>
              <a:rPr lang="en-IN" sz="1800" dirty="0">
                <a:latin typeface="Times New Roman" panose="02020603050405020304" pitchFamily="18" charset="0"/>
                <a:cs typeface="Times New Roman" panose="02020603050405020304" pitchFamily="18" charset="0"/>
                <a:hlinkClick r:id="rId3"/>
              </a:rPr>
              <a:t>https://www.kaggle.com/datasets/ujjwalwadhwa/cars24com-used-cars-dataset</a:t>
            </a:r>
            <a:endParaRPr lang="en-IN"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ChatGPT, Version 3.5 Retrieved 5</a:t>
            </a:r>
            <a:r>
              <a:rPr lang="en-IN" sz="1800" baseline="30000" dirty="0">
                <a:latin typeface="Times New Roman" panose="02020603050405020304" pitchFamily="18" charset="0"/>
                <a:cs typeface="Times New Roman" panose="02020603050405020304" pitchFamily="18" charset="0"/>
              </a:rPr>
              <a:t>th</a:t>
            </a:r>
            <a:r>
              <a:rPr lang="en-IN" sz="1800" dirty="0">
                <a:latin typeface="Times New Roman" panose="02020603050405020304" pitchFamily="18" charset="0"/>
                <a:cs typeface="Times New Roman" panose="02020603050405020304" pitchFamily="18" charset="0"/>
              </a:rPr>
              <a:t> February 2024</a:t>
            </a:r>
            <a:endParaRPr lang="en-US" sz="1800" dirty="0">
              <a:latin typeface="Times New Roman" panose="02020603050405020304" pitchFamily="18" charset="0"/>
              <a:cs typeface="Times New Roman" panose="02020603050405020304" pitchFamily="18" charset="0"/>
            </a:endParaRPr>
          </a:p>
          <a:p>
            <a:pPr marL="342900" indent="-342900" algn="l">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lgn="l">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algn="l"/>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474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0170A92-F37B-B103-06DE-73A5738CF2CC}"/>
              </a:ext>
            </a:extLst>
          </p:cNvPr>
          <p:cNvSpPr>
            <a:spLocks noGrp="1"/>
          </p:cNvSpPr>
          <p:nvPr>
            <p:ph type="subTitle" idx="1"/>
          </p:nvPr>
        </p:nvSpPr>
        <p:spPr>
          <a:xfrm>
            <a:off x="0" y="0"/>
            <a:ext cx="12192000" cy="6858000"/>
          </a:xfrm>
        </p:spPr>
        <p:txBody>
          <a:bodyPr/>
          <a:lstStyle/>
          <a:p>
            <a:pPr>
              <a:lnSpc>
                <a:spcPct val="150000"/>
              </a:lnSpc>
            </a:pPr>
            <a:r>
              <a:rPr lang="en-IN" b="1" dirty="0">
                <a:latin typeface="Times New Roman" panose="02020603050405020304" pitchFamily="18" charset="0"/>
                <a:cs typeface="Times New Roman" panose="02020603050405020304" pitchFamily="18" charset="0"/>
              </a:rPr>
              <a:t>Overview</a:t>
            </a:r>
          </a:p>
          <a:p>
            <a:pPr algn="l">
              <a:lnSpc>
                <a:spcPct val="150000"/>
              </a:lnSpc>
            </a:pPr>
            <a:r>
              <a:rPr lang="en-IN" sz="1800" dirty="0">
                <a:latin typeface="Times New Roman" panose="02020603050405020304" pitchFamily="18" charset="0"/>
                <a:cs typeface="Times New Roman" panose="02020603050405020304" pitchFamily="18" charset="0"/>
              </a:rPr>
              <a:t>Dataset used for this project is from a website Cars24.com,it contains information of the cars listed on the website and has about and 8015 records and has 10 total variables. The key attributes of the data are:</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Car Name: This contains car name and its brand.</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Year: The year when the car was bought.</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Distance: Distance travelled by the car in KM</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Owner: The number of previous owner of the car</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Fuel: Type of fuel the car consumes</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Location: Region where the car is registered</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Drive: Transmission type of the car</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Type: The type of the car like Sedan, SUV, Hatchback etc.</a:t>
            </a:r>
          </a:p>
          <a:p>
            <a:pPr marL="285750" indent="-285750" algn="l">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Price: The price of the Car</a:t>
            </a:r>
          </a:p>
          <a:p>
            <a:pPr algn="l">
              <a:lnSpc>
                <a:spcPct val="150000"/>
              </a:lnSpc>
            </a:pPr>
            <a:r>
              <a:rPr lang="en-IN" sz="1800" dirty="0">
                <a:latin typeface="Times New Roman" panose="02020603050405020304" pitchFamily="18" charset="0"/>
                <a:cs typeface="Times New Roman" panose="02020603050405020304" pitchFamily="18" charset="0"/>
              </a:rPr>
              <a:t>Aim of the project is to find trends in the cars listed and visualize interesting parameters found.</a:t>
            </a:r>
          </a:p>
          <a:p>
            <a:pPr marL="285750" indent="-285750" algn="l">
              <a:lnSpc>
                <a:spcPct val="10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algn="l"/>
            <a:endParaRPr lang="en-I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8876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20170A92-F37B-B103-06DE-73A5738CF2CC}"/>
              </a:ext>
            </a:extLst>
          </p:cNvPr>
          <p:cNvSpPr>
            <a:spLocks noGrp="1"/>
          </p:cNvSpPr>
          <p:nvPr>
            <p:ph type="subTitle" idx="1"/>
          </p:nvPr>
        </p:nvSpPr>
        <p:spPr>
          <a:xfrm>
            <a:off x="0" y="0"/>
            <a:ext cx="12192000" cy="6858000"/>
          </a:xfrm>
        </p:spPr>
        <p:txBody>
          <a:bodyPr/>
          <a:lstStyle/>
          <a:p>
            <a:pPr marL="285750" indent="-285750" algn="l">
              <a:lnSpc>
                <a:spcPct val="100000"/>
              </a:lnSpc>
              <a:buFont typeface="Arial" panose="020B0604020202020204" pitchFamily="34" charset="0"/>
              <a:buChar char="•"/>
            </a:pPr>
            <a:endParaRPr lang="en-IN" sz="1800" dirty="0"/>
          </a:p>
          <a:p>
            <a:pPr algn="l"/>
            <a:endParaRPr lang="en-IN" sz="1200" b="1" dirty="0"/>
          </a:p>
        </p:txBody>
      </p:sp>
      <p:pic>
        <p:nvPicPr>
          <p:cNvPr id="3" name="Picture 2">
            <a:extLst>
              <a:ext uri="{FF2B5EF4-FFF2-40B4-BE49-F238E27FC236}">
                <a16:creationId xmlns:a16="http://schemas.microsoft.com/office/drawing/2014/main" id="{AF6C5B39-886D-7793-6AEC-D3945031F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604" y="868724"/>
            <a:ext cx="4533973" cy="4755327"/>
          </a:xfrm>
          <a:prstGeom prst="rect">
            <a:avLst/>
          </a:prstGeom>
        </p:spPr>
      </p:pic>
      <p:pic>
        <p:nvPicPr>
          <p:cNvPr id="7" name="Picture 6">
            <a:extLst>
              <a:ext uri="{FF2B5EF4-FFF2-40B4-BE49-F238E27FC236}">
                <a16:creationId xmlns:a16="http://schemas.microsoft.com/office/drawing/2014/main" id="{2C68D5B7-BA46-2508-6698-2BEAEA698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0801" y="922085"/>
            <a:ext cx="5417574" cy="4648603"/>
          </a:xfrm>
          <a:prstGeom prst="rect">
            <a:avLst/>
          </a:prstGeom>
        </p:spPr>
      </p:pic>
      <p:sp>
        <p:nvSpPr>
          <p:cNvPr id="8" name="TextBox 7">
            <a:extLst>
              <a:ext uri="{FF2B5EF4-FFF2-40B4-BE49-F238E27FC236}">
                <a16:creationId xmlns:a16="http://schemas.microsoft.com/office/drawing/2014/main" id="{5474D0DA-1F11-EAE2-D602-42C5D2EA1C8B}"/>
              </a:ext>
            </a:extLst>
          </p:cNvPr>
          <p:cNvSpPr txBox="1"/>
          <p:nvPr/>
        </p:nvSpPr>
        <p:spPr>
          <a:xfrm flipH="1">
            <a:off x="3431175" y="276377"/>
            <a:ext cx="53296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Bar Charts for Fuel and Transmission Types</a:t>
            </a:r>
          </a:p>
        </p:txBody>
      </p:sp>
    </p:spTree>
    <p:extLst>
      <p:ext uri="{BB962C8B-B14F-4D97-AF65-F5344CB8AC3E}">
        <p14:creationId xmlns:p14="http://schemas.microsoft.com/office/powerpoint/2010/main" val="1559323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E677F5-250A-3F1E-B641-0077393C18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8066" y="1112319"/>
            <a:ext cx="7475868" cy="4633362"/>
          </a:xfrm>
          <a:prstGeom prst="rect">
            <a:avLst/>
          </a:prstGeom>
        </p:spPr>
      </p:pic>
      <p:sp>
        <p:nvSpPr>
          <p:cNvPr id="6" name="TextBox 5">
            <a:extLst>
              <a:ext uri="{FF2B5EF4-FFF2-40B4-BE49-F238E27FC236}">
                <a16:creationId xmlns:a16="http://schemas.microsoft.com/office/drawing/2014/main" id="{05556B67-575F-8F48-3AAA-6ED2CBE38789}"/>
              </a:ext>
            </a:extLst>
          </p:cNvPr>
          <p:cNvSpPr txBox="1"/>
          <p:nvPr/>
        </p:nvSpPr>
        <p:spPr>
          <a:xfrm flipH="1">
            <a:off x="3431175" y="276377"/>
            <a:ext cx="53296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Boxplot plotting Prices for each car type</a:t>
            </a:r>
          </a:p>
        </p:txBody>
      </p:sp>
    </p:spTree>
    <p:extLst>
      <p:ext uri="{BB962C8B-B14F-4D97-AF65-F5344CB8AC3E}">
        <p14:creationId xmlns:p14="http://schemas.microsoft.com/office/powerpoint/2010/main" val="3135362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D1CE17-83AD-11D8-8E1E-442AF3400B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9497" y="1108509"/>
            <a:ext cx="7453006" cy="4640982"/>
          </a:xfrm>
          <a:prstGeom prst="rect">
            <a:avLst/>
          </a:prstGeom>
        </p:spPr>
      </p:pic>
      <p:sp>
        <p:nvSpPr>
          <p:cNvPr id="6" name="TextBox 5">
            <a:extLst>
              <a:ext uri="{FF2B5EF4-FFF2-40B4-BE49-F238E27FC236}">
                <a16:creationId xmlns:a16="http://schemas.microsoft.com/office/drawing/2014/main" id="{02AC6E85-5C65-D651-CC36-FE28D860046F}"/>
              </a:ext>
            </a:extLst>
          </p:cNvPr>
          <p:cNvSpPr txBox="1"/>
          <p:nvPr/>
        </p:nvSpPr>
        <p:spPr>
          <a:xfrm flipH="1">
            <a:off x="3431175" y="276377"/>
            <a:ext cx="53296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Bar Chart for Cars listed for each Car Type</a:t>
            </a:r>
          </a:p>
        </p:txBody>
      </p:sp>
    </p:spTree>
    <p:extLst>
      <p:ext uri="{BB962C8B-B14F-4D97-AF65-F5344CB8AC3E}">
        <p14:creationId xmlns:p14="http://schemas.microsoft.com/office/powerpoint/2010/main" val="35637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451F74-32CD-C367-E050-F04492B59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48" y="1097078"/>
            <a:ext cx="7414903" cy="4663844"/>
          </a:xfrm>
          <a:prstGeom prst="rect">
            <a:avLst/>
          </a:prstGeom>
        </p:spPr>
      </p:pic>
      <p:sp>
        <p:nvSpPr>
          <p:cNvPr id="6" name="TextBox 5">
            <a:extLst>
              <a:ext uri="{FF2B5EF4-FFF2-40B4-BE49-F238E27FC236}">
                <a16:creationId xmlns:a16="http://schemas.microsoft.com/office/drawing/2014/main" id="{54BA83EF-3BD3-6218-72DC-EACEFD26AC70}"/>
              </a:ext>
            </a:extLst>
          </p:cNvPr>
          <p:cNvSpPr txBox="1"/>
          <p:nvPr/>
        </p:nvSpPr>
        <p:spPr>
          <a:xfrm flipH="1">
            <a:off x="3431175" y="276377"/>
            <a:ext cx="53296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Scatter Plot for KM driven and Price of Cars</a:t>
            </a:r>
          </a:p>
        </p:txBody>
      </p:sp>
    </p:spTree>
    <p:extLst>
      <p:ext uri="{BB962C8B-B14F-4D97-AF65-F5344CB8AC3E}">
        <p14:creationId xmlns:p14="http://schemas.microsoft.com/office/powerpoint/2010/main" val="72648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D5FC82-EAA2-3810-DEC3-88A9E2D314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8548" y="1089457"/>
            <a:ext cx="7414903" cy="4679085"/>
          </a:xfrm>
          <a:prstGeom prst="rect">
            <a:avLst/>
          </a:prstGeom>
        </p:spPr>
      </p:pic>
      <p:sp>
        <p:nvSpPr>
          <p:cNvPr id="6" name="TextBox 5">
            <a:extLst>
              <a:ext uri="{FF2B5EF4-FFF2-40B4-BE49-F238E27FC236}">
                <a16:creationId xmlns:a16="http://schemas.microsoft.com/office/drawing/2014/main" id="{4DBE3E21-0489-9226-2F5F-C6A41C0921D2}"/>
              </a:ext>
            </a:extLst>
          </p:cNvPr>
          <p:cNvSpPr txBox="1"/>
          <p:nvPr/>
        </p:nvSpPr>
        <p:spPr>
          <a:xfrm flipH="1">
            <a:off x="3431175" y="276377"/>
            <a:ext cx="53296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Distribution of Listings over States</a:t>
            </a:r>
          </a:p>
        </p:txBody>
      </p:sp>
    </p:spTree>
    <p:extLst>
      <p:ext uri="{BB962C8B-B14F-4D97-AF65-F5344CB8AC3E}">
        <p14:creationId xmlns:p14="http://schemas.microsoft.com/office/powerpoint/2010/main" val="2764570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51B61D-BFC5-6117-A370-CACFC48832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4256" y="1112319"/>
            <a:ext cx="7483488" cy="4633362"/>
          </a:xfrm>
          <a:prstGeom prst="rect">
            <a:avLst/>
          </a:prstGeom>
        </p:spPr>
      </p:pic>
      <p:sp>
        <p:nvSpPr>
          <p:cNvPr id="6" name="TextBox 5">
            <a:extLst>
              <a:ext uri="{FF2B5EF4-FFF2-40B4-BE49-F238E27FC236}">
                <a16:creationId xmlns:a16="http://schemas.microsoft.com/office/drawing/2014/main" id="{12070866-0ABE-A79E-4254-4AC716894654}"/>
              </a:ext>
            </a:extLst>
          </p:cNvPr>
          <p:cNvSpPr txBox="1"/>
          <p:nvPr/>
        </p:nvSpPr>
        <p:spPr>
          <a:xfrm flipH="1">
            <a:off x="3431175" y="276377"/>
            <a:ext cx="53296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Most selling Brand for each year</a:t>
            </a:r>
          </a:p>
        </p:txBody>
      </p:sp>
    </p:spTree>
    <p:extLst>
      <p:ext uri="{BB962C8B-B14F-4D97-AF65-F5344CB8AC3E}">
        <p14:creationId xmlns:p14="http://schemas.microsoft.com/office/powerpoint/2010/main" val="405045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217EB9-5E9C-B0DA-FF43-6F4D46819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359" y="1100888"/>
            <a:ext cx="7407282" cy="4656223"/>
          </a:xfrm>
          <a:prstGeom prst="rect">
            <a:avLst/>
          </a:prstGeom>
        </p:spPr>
      </p:pic>
      <p:sp>
        <p:nvSpPr>
          <p:cNvPr id="6" name="TextBox 5">
            <a:extLst>
              <a:ext uri="{FF2B5EF4-FFF2-40B4-BE49-F238E27FC236}">
                <a16:creationId xmlns:a16="http://schemas.microsoft.com/office/drawing/2014/main" id="{52EAFB43-6A54-706D-683D-07F6D937877F}"/>
              </a:ext>
            </a:extLst>
          </p:cNvPr>
          <p:cNvSpPr txBox="1"/>
          <p:nvPr/>
        </p:nvSpPr>
        <p:spPr>
          <a:xfrm flipH="1">
            <a:off x="3431175" y="276377"/>
            <a:ext cx="5329650"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Line chart of Total Cars listed for each type</a:t>
            </a:r>
          </a:p>
        </p:txBody>
      </p:sp>
    </p:spTree>
    <p:extLst>
      <p:ext uri="{BB962C8B-B14F-4D97-AF65-F5344CB8AC3E}">
        <p14:creationId xmlns:p14="http://schemas.microsoft.com/office/powerpoint/2010/main" val="3447147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TotalTime>
  <Words>899</Words>
  <Application>Microsoft Office PowerPoint</Application>
  <PresentationFormat>Widescreen</PresentationFormat>
  <Paragraphs>49</Paragraphs>
  <Slides>11</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 Data Analysis with R     Mohammed Saif Wasay (002815958)     Master of Professional Studies in Informatics, Northeastern University     ALY 6000: Introduction to Analytics     Harpreet Sharma     February 5th, 2024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Independent Data Analysis      Mohammed Saif Ali Khan (002813055)     Master of Professional Studies in Analytics, Northeastern University     ALY 6000: Introduction to Analytics     Hootan Kamran Habibkhani     October 20, 2023</dc:title>
  <dc:creator>Mohammed Saif Ali Khan</dc:creator>
  <cp:lastModifiedBy>Mohammed Saif Wasay</cp:lastModifiedBy>
  <cp:revision>5</cp:revision>
  <dcterms:created xsi:type="dcterms:W3CDTF">2023-10-20T22:26:36Z</dcterms:created>
  <dcterms:modified xsi:type="dcterms:W3CDTF">2024-02-09T05:52:33Z</dcterms:modified>
</cp:coreProperties>
</file>