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78" r:id="rId15"/>
    <p:sldId id="268" r:id="rId16"/>
    <p:sldId id="269" r:id="rId17"/>
    <p:sldId id="271" r:id="rId18"/>
    <p:sldId id="279" r:id="rId19"/>
    <p:sldId id="270" r:id="rId20"/>
    <p:sldId id="272" r:id="rId21"/>
    <p:sldId id="273"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10/23/2021</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10/23/2021</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10/23/2021</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10/23/2021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10/23/2021</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
        <p:nvSpPr>
          <p:cNvPr id="7" name="MSIPCMContentMarking" descr="{&quot;HashCode&quot;:433722851,&quot;Placement&quot;:&quot;Footer&quot;,&quot;Top&quot;:524.1047,&quot;Left&quot;:395.7963,&quot;SlideWidth&quot;:960,&quot;SlideHeight&quot;:540}">
            <a:extLst>
              <a:ext uri="{FF2B5EF4-FFF2-40B4-BE49-F238E27FC236}">
                <a16:creationId xmlns:a16="http://schemas.microsoft.com/office/drawing/2014/main" id="{344AB546-4874-49AC-8081-E5270A3386F7}"/>
              </a:ext>
            </a:extLst>
          </p:cNvPr>
          <p:cNvSpPr txBox="1"/>
          <p:nvPr userDrawn="1"/>
        </p:nvSpPr>
        <p:spPr>
          <a:xfrm>
            <a:off x="5026613" y="6656129"/>
            <a:ext cx="2138773" cy="201870"/>
          </a:xfrm>
          <a:prstGeom prst="rect">
            <a:avLst/>
          </a:prstGeom>
          <a:noFill/>
        </p:spPr>
        <p:txBody>
          <a:bodyPr vert="horz" wrap="square" lIns="0" tIns="0" rIns="0" bIns="0" rtlCol="0" anchor="ctr" anchorCtr="1">
            <a:spAutoFit/>
          </a:bodyPr>
          <a:lstStyle/>
          <a:p>
            <a:pPr algn="ctr">
              <a:spcBef>
                <a:spcPts val="0"/>
              </a:spcBef>
              <a:spcAft>
                <a:spcPts val="0"/>
              </a:spcAft>
            </a:pPr>
            <a:r>
              <a:rPr lang="en-GB" sz="700">
                <a:solidFill>
                  <a:srgbClr val="C8C9C8"/>
                </a:solidFill>
                <a:latin typeface="Arial" panose="020B0604020202020204" pitchFamily="34" charset="0"/>
              </a:rPr>
              <a:t>Restricted Information and Basic Personal Data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3C51-FA12-488A-AE5C-F39BA08962A0}"/>
              </a:ext>
            </a:extLst>
          </p:cNvPr>
          <p:cNvSpPr>
            <a:spLocks noGrp="1"/>
          </p:cNvSpPr>
          <p:nvPr>
            <p:ph type="ctrTitle"/>
          </p:nvPr>
        </p:nvSpPr>
        <p:spPr>
          <a:xfrm>
            <a:off x="3599217" y="842433"/>
            <a:ext cx="8825658" cy="2677648"/>
          </a:xfrm>
        </p:spPr>
        <p:txBody>
          <a:bodyPr/>
          <a:lstStyle/>
          <a:p>
            <a:r>
              <a:rPr lang="en-GB" dirty="0"/>
              <a:t>PHISHING</a:t>
            </a:r>
          </a:p>
        </p:txBody>
      </p:sp>
      <p:sp>
        <p:nvSpPr>
          <p:cNvPr id="3" name="Subtitle 2">
            <a:extLst>
              <a:ext uri="{FF2B5EF4-FFF2-40B4-BE49-F238E27FC236}">
                <a16:creationId xmlns:a16="http://schemas.microsoft.com/office/drawing/2014/main" id="{6D145E1E-FAC0-436D-9CB5-7C7B2850A5D0}"/>
              </a:ext>
            </a:extLst>
          </p:cNvPr>
          <p:cNvSpPr>
            <a:spLocks noGrp="1"/>
          </p:cNvSpPr>
          <p:nvPr>
            <p:ph type="subTitle" idx="1"/>
          </p:nvPr>
        </p:nvSpPr>
        <p:spPr>
          <a:xfrm>
            <a:off x="2640856" y="3942111"/>
            <a:ext cx="8825658" cy="861420"/>
          </a:xfrm>
        </p:spPr>
        <p:txBody>
          <a:bodyPr/>
          <a:lstStyle/>
          <a:p>
            <a:r>
              <a:rPr lang="en-GB" dirty="0">
                <a:solidFill>
                  <a:schemeClr val="bg1">
                    <a:lumMod val="95000"/>
                  </a:schemeClr>
                </a:solidFill>
              </a:rPr>
              <a:t>Mohammed </a:t>
            </a:r>
            <a:r>
              <a:rPr lang="en-GB" dirty="0" err="1">
                <a:solidFill>
                  <a:schemeClr val="bg1">
                    <a:lumMod val="95000"/>
                  </a:schemeClr>
                </a:solidFill>
              </a:rPr>
              <a:t>shaad</a:t>
            </a:r>
            <a:r>
              <a:rPr lang="en-GB" dirty="0">
                <a:solidFill>
                  <a:schemeClr val="bg1">
                    <a:lumMod val="95000"/>
                  </a:schemeClr>
                </a:solidFill>
              </a:rPr>
              <a:t> </a:t>
            </a:r>
            <a:r>
              <a:rPr lang="en-GB" dirty="0" err="1">
                <a:solidFill>
                  <a:schemeClr val="bg1">
                    <a:lumMod val="95000"/>
                  </a:schemeClr>
                </a:solidFill>
              </a:rPr>
              <a:t>matcheswala</a:t>
            </a:r>
            <a:r>
              <a:rPr lang="en-GB" dirty="0">
                <a:solidFill>
                  <a:schemeClr val="bg1">
                    <a:lumMod val="95000"/>
                  </a:schemeClr>
                </a:solidFill>
              </a:rPr>
              <a:t> (</a:t>
            </a:r>
            <a:r>
              <a:rPr lang="en-GB" b="0" i="0" dirty="0">
                <a:solidFill>
                  <a:schemeClr val="bg1">
                    <a:lumMod val="95000"/>
                  </a:schemeClr>
                </a:solidFill>
                <a:effectLst/>
                <a:latin typeface="Helvetica" panose="020B0604020202020204" pitchFamily="34" charset="0"/>
              </a:rPr>
              <a:t>21065793</a:t>
            </a:r>
            <a:r>
              <a:rPr lang="en-GB" dirty="0">
                <a:solidFill>
                  <a:schemeClr val="bg1">
                    <a:lumMod val="95000"/>
                  </a:schemeClr>
                </a:solidFill>
              </a:rPr>
              <a:t>)</a:t>
            </a:r>
          </a:p>
          <a:p>
            <a:r>
              <a:rPr lang="en-GB" dirty="0">
                <a:solidFill>
                  <a:schemeClr val="bg1">
                    <a:lumMod val="95000"/>
                  </a:schemeClr>
                </a:solidFill>
              </a:rPr>
              <a:t>Cmt116 - CYBER SECURITY AND RISK MANAGEMENT</a:t>
            </a:r>
          </a:p>
        </p:txBody>
      </p:sp>
    </p:spTree>
    <p:extLst>
      <p:ext uri="{BB962C8B-B14F-4D97-AF65-F5344CB8AC3E}">
        <p14:creationId xmlns:p14="http://schemas.microsoft.com/office/powerpoint/2010/main" val="259219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8C24-D416-4ABB-9FF0-3AF2652F3AEE}"/>
              </a:ext>
            </a:extLst>
          </p:cNvPr>
          <p:cNvSpPr>
            <a:spLocks noGrp="1"/>
          </p:cNvSpPr>
          <p:nvPr>
            <p:ph type="title"/>
          </p:nvPr>
        </p:nvSpPr>
        <p:spPr/>
        <p:txBody>
          <a:bodyPr/>
          <a:lstStyle/>
          <a:p>
            <a:r>
              <a:rPr lang="en-GB" dirty="0"/>
              <a:t>How are phishing attacks performed?</a:t>
            </a:r>
          </a:p>
        </p:txBody>
      </p:sp>
      <p:sp>
        <p:nvSpPr>
          <p:cNvPr id="3" name="Content Placeholder 2">
            <a:extLst>
              <a:ext uri="{FF2B5EF4-FFF2-40B4-BE49-F238E27FC236}">
                <a16:creationId xmlns:a16="http://schemas.microsoft.com/office/drawing/2014/main" id="{D9FACDCA-ED4F-456D-A062-4CC311CED4D5}"/>
              </a:ext>
            </a:extLst>
          </p:cNvPr>
          <p:cNvSpPr>
            <a:spLocks noGrp="1"/>
          </p:cNvSpPr>
          <p:nvPr>
            <p:ph idx="1"/>
          </p:nvPr>
        </p:nvSpPr>
        <p:spPr/>
        <p:txBody>
          <a:bodyPr/>
          <a:lstStyle/>
          <a:p>
            <a:r>
              <a:rPr lang="en-GB" dirty="0"/>
              <a:t>Just to show how phishing attacks are performed, I have put together an example which I can demonstrate in the following slides. </a:t>
            </a:r>
          </a:p>
          <a:p>
            <a:r>
              <a:rPr lang="en-GB" dirty="0"/>
              <a:t>This will give a brief description of how an phishing attack is performed in a simple way.</a:t>
            </a:r>
          </a:p>
          <a:p>
            <a:r>
              <a:rPr lang="en-GB" dirty="0"/>
              <a:t>I have used the Kali Linux Operating system to generate the phishing attacks.</a:t>
            </a:r>
          </a:p>
          <a:p>
            <a:endParaRPr lang="en-GB" dirty="0"/>
          </a:p>
        </p:txBody>
      </p:sp>
    </p:spTree>
    <p:extLst>
      <p:ext uri="{BB962C8B-B14F-4D97-AF65-F5344CB8AC3E}">
        <p14:creationId xmlns:p14="http://schemas.microsoft.com/office/powerpoint/2010/main" val="331978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6782A-FB6E-45C7-9467-4256DDE2CD37}"/>
              </a:ext>
            </a:extLst>
          </p:cNvPr>
          <p:cNvSpPr>
            <a:spLocks noGrp="1"/>
          </p:cNvSpPr>
          <p:nvPr>
            <p:ph idx="4294967295"/>
          </p:nvPr>
        </p:nvSpPr>
        <p:spPr>
          <a:xfrm>
            <a:off x="258619" y="81973"/>
            <a:ext cx="10159999" cy="1091045"/>
          </a:xfrm>
        </p:spPr>
        <p:txBody>
          <a:bodyPr/>
          <a:lstStyle/>
          <a:p>
            <a:r>
              <a:rPr lang="en-GB" dirty="0"/>
              <a:t>Open a terminal in Kali Linux and clone repository Blackeye using command </a:t>
            </a:r>
            <a:r>
              <a:rPr lang="en-GB" b="1" dirty="0"/>
              <a:t>git clone https:github.com/The-Burning/blackeye-im</a:t>
            </a:r>
            <a:r>
              <a:rPr lang="en-GB" dirty="0"/>
              <a:t>.</a:t>
            </a:r>
          </a:p>
        </p:txBody>
      </p:sp>
      <p:pic>
        <p:nvPicPr>
          <p:cNvPr id="4" name="Picture 3">
            <a:extLst>
              <a:ext uri="{FF2B5EF4-FFF2-40B4-BE49-F238E27FC236}">
                <a16:creationId xmlns:a16="http://schemas.microsoft.com/office/drawing/2014/main" id="{A6571D07-5863-48B0-B494-8B3D1B2F24D0}"/>
              </a:ext>
            </a:extLst>
          </p:cNvPr>
          <p:cNvPicPr>
            <a:picLocks noChangeAspect="1"/>
          </p:cNvPicPr>
          <p:nvPr/>
        </p:nvPicPr>
        <p:blipFill>
          <a:blip r:embed="rId2"/>
          <a:stretch>
            <a:fillRect/>
          </a:stretch>
        </p:blipFill>
        <p:spPr>
          <a:xfrm>
            <a:off x="779109" y="1402258"/>
            <a:ext cx="10349722" cy="3144219"/>
          </a:xfrm>
          <a:prstGeom prst="rect">
            <a:avLst/>
          </a:prstGeom>
        </p:spPr>
      </p:pic>
    </p:spTree>
    <p:extLst>
      <p:ext uri="{BB962C8B-B14F-4D97-AF65-F5344CB8AC3E}">
        <p14:creationId xmlns:p14="http://schemas.microsoft.com/office/powerpoint/2010/main" val="370819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B0DD1-191D-4E1B-8651-DFB662DA1251}"/>
              </a:ext>
            </a:extLst>
          </p:cNvPr>
          <p:cNvSpPr>
            <a:spLocks noGrp="1"/>
          </p:cNvSpPr>
          <p:nvPr>
            <p:ph idx="4294967295"/>
          </p:nvPr>
        </p:nvSpPr>
        <p:spPr>
          <a:xfrm>
            <a:off x="129308" y="81975"/>
            <a:ext cx="10187709" cy="1276308"/>
          </a:xfrm>
        </p:spPr>
        <p:txBody>
          <a:bodyPr>
            <a:normAutofit fontScale="92500" lnSpcReduction="20000"/>
          </a:bodyPr>
          <a:lstStyle/>
          <a:p>
            <a:r>
              <a:rPr lang="en-GB" dirty="0"/>
              <a:t>Execute command ./blackeye.sh: - It will provide the attacker with list of phishing pages. After selecting the phishing page the toot will generate a link and the attacker will try to share this link via emails, text messages or any other social media. </a:t>
            </a:r>
          </a:p>
          <a:p>
            <a:r>
              <a:rPr lang="en-GB" dirty="0"/>
              <a:t>You can find the login pages of different websites and they are exactly identical to that particular page. The only difference in all the pages is the link.</a:t>
            </a:r>
          </a:p>
        </p:txBody>
      </p:sp>
      <p:pic>
        <p:nvPicPr>
          <p:cNvPr id="5" name="Picture 4">
            <a:extLst>
              <a:ext uri="{FF2B5EF4-FFF2-40B4-BE49-F238E27FC236}">
                <a16:creationId xmlns:a16="http://schemas.microsoft.com/office/drawing/2014/main" id="{D2E089C0-6829-4D32-B1D4-D2F679F02F88}"/>
              </a:ext>
            </a:extLst>
          </p:cNvPr>
          <p:cNvPicPr>
            <a:picLocks noChangeAspect="1"/>
          </p:cNvPicPr>
          <p:nvPr/>
        </p:nvPicPr>
        <p:blipFill>
          <a:blip r:embed="rId2"/>
          <a:stretch>
            <a:fillRect/>
          </a:stretch>
        </p:blipFill>
        <p:spPr>
          <a:xfrm>
            <a:off x="346228" y="1269507"/>
            <a:ext cx="10688715" cy="5597370"/>
          </a:xfrm>
          <a:prstGeom prst="rect">
            <a:avLst/>
          </a:prstGeom>
        </p:spPr>
      </p:pic>
    </p:spTree>
    <p:extLst>
      <p:ext uri="{BB962C8B-B14F-4D97-AF65-F5344CB8AC3E}">
        <p14:creationId xmlns:p14="http://schemas.microsoft.com/office/powerpoint/2010/main" val="182522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CF33F-951C-42E2-B7C8-8F32A7C47776}"/>
              </a:ext>
            </a:extLst>
          </p:cNvPr>
          <p:cNvSpPr>
            <a:spLocks noGrp="1"/>
          </p:cNvSpPr>
          <p:nvPr>
            <p:ph idx="4294967295"/>
          </p:nvPr>
        </p:nvSpPr>
        <p:spPr>
          <a:xfrm>
            <a:off x="0" y="12700"/>
            <a:ext cx="8824913" cy="703262"/>
          </a:xfrm>
        </p:spPr>
        <p:txBody>
          <a:bodyPr/>
          <a:lstStyle/>
          <a:p>
            <a:r>
              <a:rPr lang="en-GB" dirty="0"/>
              <a:t>Here are a few examples of different phishing pages:-</a:t>
            </a:r>
          </a:p>
        </p:txBody>
      </p:sp>
      <p:pic>
        <p:nvPicPr>
          <p:cNvPr id="6" name="Picture 5">
            <a:extLst>
              <a:ext uri="{FF2B5EF4-FFF2-40B4-BE49-F238E27FC236}">
                <a16:creationId xmlns:a16="http://schemas.microsoft.com/office/drawing/2014/main" id="{5B3A2E39-2D71-4A39-80CE-22D02EC194F5}"/>
              </a:ext>
            </a:extLst>
          </p:cNvPr>
          <p:cNvPicPr>
            <a:picLocks noChangeAspect="1"/>
          </p:cNvPicPr>
          <p:nvPr/>
        </p:nvPicPr>
        <p:blipFill>
          <a:blip r:embed="rId2"/>
          <a:stretch>
            <a:fillRect/>
          </a:stretch>
        </p:blipFill>
        <p:spPr>
          <a:xfrm>
            <a:off x="417250" y="504871"/>
            <a:ext cx="9960746" cy="5736132"/>
          </a:xfrm>
          <a:prstGeom prst="rect">
            <a:avLst/>
          </a:prstGeom>
        </p:spPr>
      </p:pic>
    </p:spTree>
    <p:extLst>
      <p:ext uri="{BB962C8B-B14F-4D97-AF65-F5344CB8AC3E}">
        <p14:creationId xmlns:p14="http://schemas.microsoft.com/office/powerpoint/2010/main" val="2238223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2B516B-5A91-4299-B056-A5DC6DE6B7B5}"/>
              </a:ext>
            </a:extLst>
          </p:cNvPr>
          <p:cNvPicPr>
            <a:picLocks noChangeAspect="1"/>
          </p:cNvPicPr>
          <p:nvPr/>
        </p:nvPicPr>
        <p:blipFill>
          <a:blip r:embed="rId2"/>
          <a:stretch>
            <a:fillRect/>
          </a:stretch>
        </p:blipFill>
        <p:spPr>
          <a:xfrm>
            <a:off x="399494" y="830329"/>
            <a:ext cx="9863461" cy="6027671"/>
          </a:xfrm>
          <a:prstGeom prst="rect">
            <a:avLst/>
          </a:prstGeom>
        </p:spPr>
      </p:pic>
      <p:sp>
        <p:nvSpPr>
          <p:cNvPr id="5" name="TextBox 4">
            <a:extLst>
              <a:ext uri="{FF2B5EF4-FFF2-40B4-BE49-F238E27FC236}">
                <a16:creationId xmlns:a16="http://schemas.microsoft.com/office/drawing/2014/main" id="{9AA86718-5157-4E68-B7BA-A36BA3CF4263}"/>
              </a:ext>
            </a:extLst>
          </p:cNvPr>
          <p:cNvSpPr txBox="1"/>
          <p:nvPr/>
        </p:nvSpPr>
        <p:spPr>
          <a:xfrm>
            <a:off x="310717" y="94981"/>
            <a:ext cx="6094520" cy="369332"/>
          </a:xfrm>
          <a:prstGeom prst="rect">
            <a:avLst/>
          </a:prstGeom>
          <a:noFill/>
        </p:spPr>
        <p:txBody>
          <a:bodyPr wrap="square">
            <a:spAutoFit/>
          </a:bodyPr>
          <a:lstStyle/>
          <a:p>
            <a:r>
              <a:rPr lang="en-GB" dirty="0"/>
              <a:t>Google account login page</a:t>
            </a:r>
          </a:p>
        </p:txBody>
      </p:sp>
    </p:spTree>
    <p:extLst>
      <p:ext uri="{BB962C8B-B14F-4D97-AF65-F5344CB8AC3E}">
        <p14:creationId xmlns:p14="http://schemas.microsoft.com/office/powerpoint/2010/main" val="321001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F21E1-BF52-450E-AE1B-82E21924C0F4}"/>
              </a:ext>
            </a:extLst>
          </p:cNvPr>
          <p:cNvSpPr>
            <a:spLocks noGrp="1"/>
          </p:cNvSpPr>
          <p:nvPr>
            <p:ph idx="4294967295"/>
          </p:nvPr>
        </p:nvSpPr>
        <p:spPr>
          <a:xfrm>
            <a:off x="0" y="0"/>
            <a:ext cx="8824913" cy="1551709"/>
          </a:xfrm>
        </p:spPr>
        <p:txBody>
          <a:bodyPr>
            <a:normAutofit lnSpcReduction="10000"/>
          </a:bodyPr>
          <a:lstStyle/>
          <a:p>
            <a:r>
              <a:rPr lang="en-GB" dirty="0"/>
              <a:t>Now after the victim enters the credentials, instead of opening the page, it will just show an error or maybe redirect it to the original page and the victim might just think that there is just a glitch in the system. </a:t>
            </a:r>
          </a:p>
          <a:p>
            <a:r>
              <a:rPr lang="en-GB" dirty="0"/>
              <a:t>What about the id and password??? They will be forwarded to the attacker.</a:t>
            </a:r>
          </a:p>
        </p:txBody>
      </p:sp>
      <p:pic>
        <p:nvPicPr>
          <p:cNvPr id="5" name="Picture 4">
            <a:extLst>
              <a:ext uri="{FF2B5EF4-FFF2-40B4-BE49-F238E27FC236}">
                <a16:creationId xmlns:a16="http://schemas.microsoft.com/office/drawing/2014/main" id="{FE670D79-AE1D-4FB4-B52D-2D3D2586B160}"/>
              </a:ext>
            </a:extLst>
          </p:cNvPr>
          <p:cNvPicPr>
            <a:picLocks noChangeAspect="1"/>
          </p:cNvPicPr>
          <p:nvPr/>
        </p:nvPicPr>
        <p:blipFill>
          <a:blip r:embed="rId2"/>
          <a:stretch>
            <a:fillRect/>
          </a:stretch>
        </p:blipFill>
        <p:spPr>
          <a:xfrm>
            <a:off x="257452" y="1393793"/>
            <a:ext cx="10982048" cy="5335481"/>
          </a:xfrm>
          <a:prstGeom prst="rect">
            <a:avLst/>
          </a:prstGeom>
        </p:spPr>
      </p:pic>
    </p:spTree>
    <p:extLst>
      <p:ext uri="{BB962C8B-B14F-4D97-AF65-F5344CB8AC3E}">
        <p14:creationId xmlns:p14="http://schemas.microsoft.com/office/powerpoint/2010/main" val="78506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AAFE-F0AE-48B2-B87E-6043BC280B45}"/>
              </a:ext>
            </a:extLst>
          </p:cNvPr>
          <p:cNvSpPr>
            <a:spLocks noGrp="1"/>
          </p:cNvSpPr>
          <p:nvPr>
            <p:ph type="title"/>
          </p:nvPr>
        </p:nvSpPr>
        <p:spPr/>
        <p:txBody>
          <a:bodyPr/>
          <a:lstStyle/>
          <a:p>
            <a:r>
              <a:rPr lang="en-GB" dirty="0"/>
              <a:t>Ways to be protected from phishing.</a:t>
            </a:r>
          </a:p>
        </p:txBody>
      </p:sp>
      <p:sp>
        <p:nvSpPr>
          <p:cNvPr id="3" name="Content Placeholder 2">
            <a:extLst>
              <a:ext uri="{FF2B5EF4-FFF2-40B4-BE49-F238E27FC236}">
                <a16:creationId xmlns:a16="http://schemas.microsoft.com/office/drawing/2014/main" id="{1E4C07E8-347C-40E1-9A70-DEF0CF5F1383}"/>
              </a:ext>
            </a:extLst>
          </p:cNvPr>
          <p:cNvSpPr>
            <a:spLocks noGrp="1"/>
          </p:cNvSpPr>
          <p:nvPr>
            <p:ph idx="1"/>
          </p:nvPr>
        </p:nvSpPr>
        <p:spPr/>
        <p:txBody>
          <a:bodyPr/>
          <a:lstStyle/>
          <a:p>
            <a:pPr marL="0" indent="0">
              <a:buNone/>
            </a:pPr>
            <a:r>
              <a:rPr lang="en-GB" b="1" dirty="0"/>
              <a:t>How to check if the URL is authentic?</a:t>
            </a:r>
          </a:p>
          <a:p>
            <a:r>
              <a:rPr lang="en-GB" dirty="0"/>
              <a:t>One can always Check for a proper domain name. Domains like .top, .</a:t>
            </a:r>
            <a:r>
              <a:rPr lang="en-GB" dirty="0" err="1"/>
              <a:t>xyz</a:t>
            </a:r>
            <a:r>
              <a:rPr lang="en-GB" dirty="0"/>
              <a:t>, .store, .</a:t>
            </a:r>
            <a:r>
              <a:rPr lang="en-GB" dirty="0" err="1"/>
              <a:t>icu</a:t>
            </a:r>
            <a:r>
              <a:rPr lang="en-GB" dirty="0"/>
              <a:t> etc. are really suspicious and try not to open it.</a:t>
            </a:r>
          </a:p>
          <a:p>
            <a:r>
              <a:rPr lang="en-GB" dirty="0"/>
              <a:t>If you are still not confident about the link, then there are few website validators through which we can know if the URL which you are accessing is authentic.</a:t>
            </a:r>
          </a:p>
          <a:p>
            <a:r>
              <a:rPr lang="en-GB" dirty="0"/>
              <a:t>https://www.scam-detector.com/ here check for the rating and the reviews given by the victims before accessing it.</a:t>
            </a:r>
          </a:p>
        </p:txBody>
      </p:sp>
    </p:spTree>
    <p:extLst>
      <p:ext uri="{BB962C8B-B14F-4D97-AF65-F5344CB8AC3E}">
        <p14:creationId xmlns:p14="http://schemas.microsoft.com/office/powerpoint/2010/main" val="294840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9CDB6E-AD67-4BD4-BCC9-618891C247F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43056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F6CBBD-7550-437D-BB4F-8E1B2235F86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80320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CB65-FC7C-4D30-B1A7-A22852A960C0}"/>
              </a:ext>
            </a:extLst>
          </p:cNvPr>
          <p:cNvSpPr>
            <a:spLocks noGrp="1"/>
          </p:cNvSpPr>
          <p:nvPr>
            <p:ph type="title"/>
          </p:nvPr>
        </p:nvSpPr>
        <p:spPr/>
        <p:txBody>
          <a:bodyPr/>
          <a:lstStyle/>
          <a:p>
            <a:r>
              <a:rPr lang="en-GB" dirty="0"/>
              <a:t>Ways to be protected from phishing.</a:t>
            </a:r>
          </a:p>
        </p:txBody>
      </p:sp>
      <p:sp>
        <p:nvSpPr>
          <p:cNvPr id="3" name="Content Placeholder 2">
            <a:extLst>
              <a:ext uri="{FF2B5EF4-FFF2-40B4-BE49-F238E27FC236}">
                <a16:creationId xmlns:a16="http://schemas.microsoft.com/office/drawing/2014/main" id="{F2E7B1F0-C41C-40BF-AAC3-B38E49547B60}"/>
              </a:ext>
            </a:extLst>
          </p:cNvPr>
          <p:cNvSpPr>
            <a:spLocks noGrp="1"/>
          </p:cNvSpPr>
          <p:nvPr>
            <p:ph idx="1"/>
          </p:nvPr>
        </p:nvSpPr>
        <p:spPr/>
        <p:txBody>
          <a:bodyPr/>
          <a:lstStyle/>
          <a:p>
            <a:pPr marL="0" indent="0">
              <a:buNone/>
            </a:pPr>
            <a:r>
              <a:rPr lang="en-GB" b="1" dirty="0"/>
              <a:t>Don’t download any attachments or access the URL’s if it is sent from an untrusted source.</a:t>
            </a:r>
          </a:p>
          <a:p>
            <a:r>
              <a:rPr lang="en-GB" dirty="0"/>
              <a:t>Hackers can basically attach malicious software to any documents, images or any object.</a:t>
            </a:r>
          </a:p>
          <a:p>
            <a:r>
              <a:rPr lang="en-GB" dirty="0"/>
              <a:t>Antivirus plays a very important role as it can detect malware or trojans.</a:t>
            </a:r>
          </a:p>
        </p:txBody>
      </p:sp>
      <p:pic>
        <p:nvPicPr>
          <p:cNvPr id="5" name="Picture 4">
            <a:extLst>
              <a:ext uri="{FF2B5EF4-FFF2-40B4-BE49-F238E27FC236}">
                <a16:creationId xmlns:a16="http://schemas.microsoft.com/office/drawing/2014/main" id="{4B20150F-A667-4F89-997A-0A7D18F51E48}"/>
              </a:ext>
            </a:extLst>
          </p:cNvPr>
          <p:cNvPicPr>
            <a:picLocks noChangeAspect="1"/>
          </p:cNvPicPr>
          <p:nvPr/>
        </p:nvPicPr>
        <p:blipFill>
          <a:blip r:embed="rId2"/>
          <a:stretch>
            <a:fillRect/>
          </a:stretch>
        </p:blipFill>
        <p:spPr>
          <a:xfrm>
            <a:off x="3630967" y="4311650"/>
            <a:ext cx="2863060" cy="2698336"/>
          </a:xfrm>
          <a:prstGeom prst="rect">
            <a:avLst/>
          </a:prstGeom>
        </p:spPr>
      </p:pic>
    </p:spTree>
    <p:extLst>
      <p:ext uri="{BB962C8B-B14F-4D97-AF65-F5344CB8AC3E}">
        <p14:creationId xmlns:p14="http://schemas.microsoft.com/office/powerpoint/2010/main" val="3085661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8E804D-0F18-434A-9411-FE4D4FBF8878}"/>
              </a:ext>
            </a:extLst>
          </p:cNvPr>
          <p:cNvSpPr>
            <a:spLocks noGrp="1"/>
          </p:cNvSpPr>
          <p:nvPr>
            <p:ph type="title"/>
          </p:nvPr>
        </p:nvSpPr>
        <p:spPr/>
        <p:txBody>
          <a:bodyPr/>
          <a:lstStyle/>
          <a:p>
            <a:r>
              <a:rPr lang="en-GB" dirty="0"/>
              <a:t>Topics covered</a:t>
            </a:r>
          </a:p>
        </p:txBody>
      </p:sp>
      <p:sp>
        <p:nvSpPr>
          <p:cNvPr id="5" name="Content Placeholder 4">
            <a:extLst>
              <a:ext uri="{FF2B5EF4-FFF2-40B4-BE49-F238E27FC236}">
                <a16:creationId xmlns:a16="http://schemas.microsoft.com/office/drawing/2014/main" id="{2D08F789-6F07-4D29-9077-FCB3B90CD991}"/>
              </a:ext>
            </a:extLst>
          </p:cNvPr>
          <p:cNvSpPr>
            <a:spLocks noGrp="1"/>
          </p:cNvSpPr>
          <p:nvPr>
            <p:ph idx="1"/>
          </p:nvPr>
        </p:nvSpPr>
        <p:spPr/>
        <p:txBody>
          <a:bodyPr/>
          <a:lstStyle/>
          <a:p>
            <a:r>
              <a:rPr lang="en-GB" dirty="0"/>
              <a:t>What is a phishing?</a:t>
            </a:r>
          </a:p>
          <a:p>
            <a:r>
              <a:rPr lang="en-GB" dirty="0"/>
              <a:t>History of phishing.</a:t>
            </a:r>
          </a:p>
          <a:p>
            <a:r>
              <a:rPr lang="en-GB" dirty="0"/>
              <a:t>Types of phishing attacks.</a:t>
            </a:r>
          </a:p>
          <a:p>
            <a:r>
              <a:rPr lang="en-GB" dirty="0"/>
              <a:t>How are phishing attacks performed?</a:t>
            </a:r>
          </a:p>
          <a:p>
            <a:r>
              <a:rPr lang="en-GB" dirty="0"/>
              <a:t>Ways to be protected from phishing.</a:t>
            </a:r>
          </a:p>
          <a:p>
            <a:r>
              <a:rPr lang="en-GB" dirty="0"/>
              <a:t>References.</a:t>
            </a:r>
            <a:endParaRPr lang="en-GB" b="1" dirty="0"/>
          </a:p>
        </p:txBody>
      </p:sp>
    </p:spTree>
    <p:extLst>
      <p:ext uri="{BB962C8B-B14F-4D97-AF65-F5344CB8AC3E}">
        <p14:creationId xmlns:p14="http://schemas.microsoft.com/office/powerpoint/2010/main" val="44435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BE6002-45F3-48F1-A619-CCFA4C938E7B}"/>
              </a:ext>
            </a:extLst>
          </p:cNvPr>
          <p:cNvSpPr>
            <a:spLocks noGrp="1"/>
          </p:cNvSpPr>
          <p:nvPr>
            <p:ph type="title"/>
          </p:nvPr>
        </p:nvSpPr>
        <p:spPr/>
        <p:txBody>
          <a:bodyPr/>
          <a:lstStyle/>
          <a:p>
            <a:r>
              <a:rPr lang="en-GB" dirty="0"/>
              <a:t>Ways to be protected from phishing.</a:t>
            </a:r>
          </a:p>
        </p:txBody>
      </p:sp>
      <p:sp>
        <p:nvSpPr>
          <p:cNvPr id="5" name="Content Placeholder 4">
            <a:extLst>
              <a:ext uri="{FF2B5EF4-FFF2-40B4-BE49-F238E27FC236}">
                <a16:creationId xmlns:a16="http://schemas.microsoft.com/office/drawing/2014/main" id="{E27035C0-FAC7-4A4B-89B8-A4A89E93F304}"/>
              </a:ext>
            </a:extLst>
          </p:cNvPr>
          <p:cNvSpPr>
            <a:spLocks noGrp="1"/>
          </p:cNvSpPr>
          <p:nvPr>
            <p:ph idx="1"/>
          </p:nvPr>
        </p:nvSpPr>
        <p:spPr>
          <a:xfrm>
            <a:off x="917561" y="2550746"/>
            <a:ext cx="8825659" cy="3416300"/>
          </a:xfrm>
        </p:spPr>
        <p:txBody>
          <a:bodyPr/>
          <a:lstStyle/>
          <a:p>
            <a:pPr marL="0" indent="0">
              <a:buNone/>
            </a:pPr>
            <a:r>
              <a:rPr lang="en-GB" b="1" dirty="0"/>
              <a:t>Use proper antivirus</a:t>
            </a:r>
          </a:p>
          <a:p>
            <a:r>
              <a:rPr lang="en-GB" dirty="0"/>
              <a:t>If you are using a proper antivirus it will warn you if you access any suspicious website.</a:t>
            </a:r>
          </a:p>
          <a:p>
            <a:pPr marL="0" indent="0">
              <a:buNone/>
            </a:pPr>
            <a:r>
              <a:rPr lang="en-GB" b="1" dirty="0"/>
              <a:t>Do not respond to email or SMS if it is asking to reveal sensitive information pretending to be from reliable sources such as banks or government institutes.</a:t>
            </a:r>
          </a:p>
          <a:p>
            <a:r>
              <a:rPr lang="en-GB" dirty="0"/>
              <a:t>If you receive any suspicious messages from your bank or any source do not respond via email or text messages, instead go to the bank personally and then deal with the problem.</a:t>
            </a:r>
          </a:p>
        </p:txBody>
      </p:sp>
    </p:spTree>
    <p:extLst>
      <p:ext uri="{BB962C8B-B14F-4D97-AF65-F5344CB8AC3E}">
        <p14:creationId xmlns:p14="http://schemas.microsoft.com/office/powerpoint/2010/main" val="587641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605F-4201-4F8B-8BFF-688C62B19746}"/>
              </a:ext>
            </a:extLst>
          </p:cNvPr>
          <p:cNvSpPr>
            <a:spLocks noGrp="1"/>
          </p:cNvSpPr>
          <p:nvPr>
            <p:ph type="title"/>
          </p:nvPr>
        </p:nvSpPr>
        <p:spPr/>
        <p:txBody>
          <a:bodyPr/>
          <a:lstStyle/>
          <a:p>
            <a:r>
              <a:rPr lang="en-GB"/>
              <a:t>Ways to be protected from phishing.</a:t>
            </a:r>
          </a:p>
        </p:txBody>
      </p:sp>
      <p:sp>
        <p:nvSpPr>
          <p:cNvPr id="3" name="Content Placeholder 2">
            <a:extLst>
              <a:ext uri="{FF2B5EF4-FFF2-40B4-BE49-F238E27FC236}">
                <a16:creationId xmlns:a16="http://schemas.microsoft.com/office/drawing/2014/main" id="{7FC56CB0-2109-4775-A873-C4D819988419}"/>
              </a:ext>
            </a:extLst>
          </p:cNvPr>
          <p:cNvSpPr>
            <a:spLocks noGrp="1"/>
          </p:cNvSpPr>
          <p:nvPr>
            <p:ph idx="1"/>
          </p:nvPr>
        </p:nvSpPr>
        <p:spPr/>
        <p:txBody>
          <a:bodyPr/>
          <a:lstStyle/>
          <a:p>
            <a:pPr marL="0" indent="0">
              <a:buNone/>
            </a:pPr>
            <a:r>
              <a:rPr lang="en-GB" b="1" dirty="0"/>
              <a:t>Spread awareness.</a:t>
            </a:r>
          </a:p>
          <a:p>
            <a:r>
              <a:rPr lang="en-GB" dirty="0"/>
              <a:t>Phishing is one of the most simple cyber attacks which makes it the most threatening one.</a:t>
            </a:r>
          </a:p>
          <a:p>
            <a:r>
              <a:rPr lang="en-GB" dirty="0"/>
              <a:t>Companies and universities should create programs to educate individuals on common phishing attacks and how to be careful from such attacks.</a:t>
            </a:r>
          </a:p>
          <a:p>
            <a:pPr marL="400050" lvl="1" indent="0">
              <a:buNone/>
            </a:pPr>
            <a:r>
              <a:rPr lang="en-GB" sz="1800" b="1" i="1" dirty="0">
                <a:solidFill>
                  <a:schemeClr val="tx2">
                    <a:lumMod val="75000"/>
                  </a:schemeClr>
                </a:solidFill>
              </a:rPr>
              <a:t>97% of users are not able to identify a sophisticated</a:t>
            </a:r>
          </a:p>
          <a:p>
            <a:pPr marL="400050" lvl="1" indent="0">
              <a:buNone/>
            </a:pPr>
            <a:r>
              <a:rPr lang="en-GB" sz="1800" b="1" i="1" dirty="0">
                <a:solidFill>
                  <a:schemeClr val="tx2">
                    <a:lumMod val="75000"/>
                  </a:schemeClr>
                </a:solidFill>
              </a:rPr>
              <a:t>phishing email.</a:t>
            </a:r>
          </a:p>
          <a:p>
            <a:pPr marL="400050" lvl="1" indent="0">
              <a:buNone/>
            </a:pPr>
            <a:r>
              <a:rPr lang="en-GB" sz="1800" b="1" i="1" dirty="0">
                <a:solidFill>
                  <a:schemeClr val="tx2">
                    <a:lumMod val="75000"/>
                  </a:schemeClr>
                </a:solidFill>
              </a:rPr>
              <a:t>– Intel Security</a:t>
            </a:r>
          </a:p>
          <a:p>
            <a:endParaRPr lang="en-GB" dirty="0"/>
          </a:p>
        </p:txBody>
      </p:sp>
    </p:spTree>
    <p:extLst>
      <p:ext uri="{BB962C8B-B14F-4D97-AF65-F5344CB8AC3E}">
        <p14:creationId xmlns:p14="http://schemas.microsoft.com/office/powerpoint/2010/main" val="3009149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83B2-1A45-4180-ACB4-6D0DA1F51AA3}"/>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DAE6D4CB-3E7B-4969-B692-304BCF3EDE8C}"/>
              </a:ext>
            </a:extLst>
          </p:cNvPr>
          <p:cNvSpPr>
            <a:spLocks noGrp="1"/>
          </p:cNvSpPr>
          <p:nvPr>
            <p:ph idx="1"/>
          </p:nvPr>
        </p:nvSpPr>
        <p:spPr/>
        <p:txBody>
          <a:bodyPr/>
          <a:lstStyle/>
          <a:p>
            <a:pPr marL="0" indent="0">
              <a:buNone/>
            </a:pPr>
            <a:r>
              <a:rPr lang="en-GB" dirty="0"/>
              <a:t>1. https://en.wikipedia.org/wiki/Phishing</a:t>
            </a:r>
          </a:p>
          <a:p>
            <a:pPr marL="0" indent="0">
              <a:buNone/>
            </a:pPr>
            <a:r>
              <a:rPr lang="en-GB" dirty="0"/>
              <a:t>2. https://www.webroot.com/gb/en/resources/tips-articles/what-is-social-engineering.</a:t>
            </a:r>
          </a:p>
          <a:p>
            <a:pPr marL="0" indent="0">
              <a:buNone/>
            </a:pPr>
            <a:r>
              <a:rPr lang="en-GB" dirty="0"/>
              <a:t>3. https://www.cyberriskaware.com/the-background-and-evolution-of-phishing</a:t>
            </a:r>
          </a:p>
          <a:p>
            <a:pPr marL="0" indent="0">
              <a:buNone/>
            </a:pPr>
            <a:r>
              <a:rPr lang="en-GB" dirty="0"/>
              <a:t>4. https://www.trendmicro.com/en_us/what-is/phishing/types-of-phishing.html</a:t>
            </a:r>
          </a:p>
          <a:p>
            <a:pPr marL="0" indent="0">
              <a:buNone/>
            </a:pPr>
            <a:r>
              <a:rPr lang="en-GB" dirty="0"/>
              <a:t>5. https://www.trendmicro.com/vinfo/us/security/definition/spear-phishing</a:t>
            </a:r>
          </a:p>
        </p:txBody>
      </p:sp>
    </p:spTree>
    <p:extLst>
      <p:ext uri="{BB962C8B-B14F-4D97-AF65-F5344CB8AC3E}">
        <p14:creationId xmlns:p14="http://schemas.microsoft.com/office/powerpoint/2010/main" val="3993198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1" name="Rectangle 20">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0B34E0A7-21B9-41F1-8E1A-290D3146C53A}"/>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a:t>						THANK YOU</a:t>
            </a:r>
          </a:p>
        </p:txBody>
      </p:sp>
      <p:pic>
        <p:nvPicPr>
          <p:cNvPr id="8" name="Graphic 7" descr="Smiling Face with No Fill">
            <a:extLst>
              <a:ext uri="{FF2B5EF4-FFF2-40B4-BE49-F238E27FC236}">
                <a16:creationId xmlns:a16="http://schemas.microsoft.com/office/drawing/2014/main" id="{C5CD1679-1A7A-4D7D-95CE-4F50E8BBC5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0837" y="1113063"/>
            <a:ext cx="4628758" cy="4628758"/>
          </a:xfrm>
          <a:prstGeom prst="roundRect">
            <a:avLst>
              <a:gd name="adj" fmla="val 1329"/>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5905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A5E4DE-6787-4C46-AA9A-140CC70C1A6E}"/>
              </a:ext>
            </a:extLst>
          </p:cNvPr>
          <p:cNvSpPr txBox="1"/>
          <p:nvPr/>
        </p:nvSpPr>
        <p:spPr>
          <a:xfrm>
            <a:off x="2611315" y="2367171"/>
            <a:ext cx="7455878" cy="2123658"/>
          </a:xfrm>
          <a:prstGeom prst="rect">
            <a:avLst/>
          </a:prstGeom>
          <a:noFill/>
        </p:spPr>
        <p:txBody>
          <a:bodyPr wrap="square">
            <a:spAutoFit/>
          </a:bodyPr>
          <a:lstStyle/>
          <a:p>
            <a:r>
              <a:rPr lang="en-GB" sz="6600" dirty="0"/>
              <a:t>					ANY QUESTIONS???</a:t>
            </a:r>
          </a:p>
        </p:txBody>
      </p:sp>
    </p:spTree>
    <p:extLst>
      <p:ext uri="{BB962C8B-B14F-4D97-AF65-F5344CB8AC3E}">
        <p14:creationId xmlns:p14="http://schemas.microsoft.com/office/powerpoint/2010/main" val="222424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9D6-C2E7-496A-AE85-08F92BCE2BF0}"/>
              </a:ext>
            </a:extLst>
          </p:cNvPr>
          <p:cNvSpPr>
            <a:spLocks noGrp="1"/>
          </p:cNvSpPr>
          <p:nvPr>
            <p:ph type="title"/>
          </p:nvPr>
        </p:nvSpPr>
        <p:spPr>
          <a:xfrm>
            <a:off x="1154954" y="838200"/>
            <a:ext cx="8825659" cy="706964"/>
          </a:xfrm>
        </p:spPr>
        <p:txBody>
          <a:bodyPr/>
          <a:lstStyle/>
          <a:p>
            <a:r>
              <a:rPr lang="en-GB" dirty="0"/>
              <a:t>What is a phishing?</a:t>
            </a:r>
          </a:p>
        </p:txBody>
      </p:sp>
      <p:sp>
        <p:nvSpPr>
          <p:cNvPr id="3" name="Content Placeholder 2">
            <a:extLst>
              <a:ext uri="{FF2B5EF4-FFF2-40B4-BE49-F238E27FC236}">
                <a16:creationId xmlns:a16="http://schemas.microsoft.com/office/drawing/2014/main" id="{AE70A240-BEDE-4920-8B25-917B85A1814A}"/>
              </a:ext>
            </a:extLst>
          </p:cNvPr>
          <p:cNvSpPr>
            <a:spLocks noGrp="1"/>
          </p:cNvSpPr>
          <p:nvPr>
            <p:ph idx="1"/>
          </p:nvPr>
        </p:nvSpPr>
        <p:spPr>
          <a:xfrm>
            <a:off x="1154954" y="2603500"/>
            <a:ext cx="7864759" cy="3416300"/>
          </a:xfrm>
        </p:spPr>
        <p:txBody>
          <a:bodyPr/>
          <a:lstStyle/>
          <a:p>
            <a:r>
              <a:rPr lang="en-GB" dirty="0"/>
              <a:t>Phishing is a type of social engineering where an attacker sends a fraudulent message designed to trick a human victim into revealing sensitive information to the attacker or to deploy malicious software on the victim's infrastructure like ransomware.[1]</a:t>
            </a:r>
          </a:p>
          <a:p>
            <a:r>
              <a:rPr lang="en-GB" dirty="0"/>
              <a:t>Social engineering is the art of manipulating people so they give up confidential information.[2]</a:t>
            </a:r>
          </a:p>
        </p:txBody>
      </p:sp>
      <p:pic>
        <p:nvPicPr>
          <p:cNvPr id="5" name="Picture 4">
            <a:extLst>
              <a:ext uri="{FF2B5EF4-FFF2-40B4-BE49-F238E27FC236}">
                <a16:creationId xmlns:a16="http://schemas.microsoft.com/office/drawing/2014/main" id="{169E3E19-96CD-4D6E-87AE-7E21990D2733}"/>
              </a:ext>
            </a:extLst>
          </p:cNvPr>
          <p:cNvPicPr>
            <a:picLocks noChangeAspect="1"/>
          </p:cNvPicPr>
          <p:nvPr/>
        </p:nvPicPr>
        <p:blipFill>
          <a:blip r:embed="rId2"/>
          <a:stretch>
            <a:fillRect/>
          </a:stretch>
        </p:blipFill>
        <p:spPr>
          <a:xfrm>
            <a:off x="9019713" y="2995535"/>
            <a:ext cx="2900142" cy="2632229"/>
          </a:xfrm>
          <a:prstGeom prst="rect">
            <a:avLst/>
          </a:prstGeom>
        </p:spPr>
      </p:pic>
    </p:spTree>
    <p:extLst>
      <p:ext uri="{BB962C8B-B14F-4D97-AF65-F5344CB8AC3E}">
        <p14:creationId xmlns:p14="http://schemas.microsoft.com/office/powerpoint/2010/main" val="329840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0E5D-7482-4F1E-AF36-84FA22C276C0}"/>
              </a:ext>
            </a:extLst>
          </p:cNvPr>
          <p:cNvSpPr>
            <a:spLocks noGrp="1"/>
          </p:cNvSpPr>
          <p:nvPr>
            <p:ph type="title"/>
          </p:nvPr>
        </p:nvSpPr>
        <p:spPr/>
        <p:txBody>
          <a:bodyPr/>
          <a:lstStyle/>
          <a:p>
            <a:r>
              <a:rPr lang="en-GB" dirty="0"/>
              <a:t>History of phishing</a:t>
            </a:r>
          </a:p>
        </p:txBody>
      </p:sp>
      <p:sp>
        <p:nvSpPr>
          <p:cNvPr id="3" name="Content Placeholder 2">
            <a:extLst>
              <a:ext uri="{FF2B5EF4-FFF2-40B4-BE49-F238E27FC236}">
                <a16:creationId xmlns:a16="http://schemas.microsoft.com/office/drawing/2014/main" id="{74C841BF-6026-48FE-AA61-800046B02732}"/>
              </a:ext>
            </a:extLst>
          </p:cNvPr>
          <p:cNvSpPr>
            <a:spLocks noGrp="1"/>
          </p:cNvSpPr>
          <p:nvPr>
            <p:ph idx="1"/>
          </p:nvPr>
        </p:nvSpPr>
        <p:spPr/>
        <p:txBody>
          <a:bodyPr>
            <a:normAutofit/>
          </a:bodyPr>
          <a:lstStyle/>
          <a:p>
            <a:r>
              <a:rPr lang="en-GB" dirty="0"/>
              <a:t>The concept of phishing can be traced back to the 1990s. An American Online (AOL) group calling themselves “The Warez Community”, conducted rudimentary attacks at large corporate targets.</a:t>
            </a:r>
          </a:p>
          <a:p>
            <a:r>
              <a:rPr lang="en-GB" dirty="0"/>
              <a:t>In one example, they designed an algorithm that allowed them to generate random credit card numbers, which then allowed them to create AOL accounts once they hit upon a real credit card number. Once they had an account, they could spam other accounts and build the attack over time.[3]</a:t>
            </a:r>
          </a:p>
        </p:txBody>
      </p:sp>
    </p:spTree>
    <p:extLst>
      <p:ext uri="{BB962C8B-B14F-4D97-AF65-F5344CB8AC3E}">
        <p14:creationId xmlns:p14="http://schemas.microsoft.com/office/powerpoint/2010/main" val="2247949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5B13-BB03-40A6-BB19-C854822330C3}"/>
              </a:ext>
            </a:extLst>
          </p:cNvPr>
          <p:cNvSpPr>
            <a:spLocks noGrp="1"/>
          </p:cNvSpPr>
          <p:nvPr>
            <p:ph type="title"/>
          </p:nvPr>
        </p:nvSpPr>
        <p:spPr/>
        <p:txBody>
          <a:bodyPr/>
          <a:lstStyle/>
          <a:p>
            <a:r>
              <a:rPr lang="en-GB" dirty="0"/>
              <a:t>Types of phishing attacks.</a:t>
            </a:r>
          </a:p>
        </p:txBody>
      </p:sp>
      <p:sp>
        <p:nvSpPr>
          <p:cNvPr id="3" name="Content Placeholder 2">
            <a:extLst>
              <a:ext uri="{FF2B5EF4-FFF2-40B4-BE49-F238E27FC236}">
                <a16:creationId xmlns:a16="http://schemas.microsoft.com/office/drawing/2014/main" id="{731DBED5-4538-4A23-A7AC-D06B8A2BEBE7}"/>
              </a:ext>
            </a:extLst>
          </p:cNvPr>
          <p:cNvSpPr>
            <a:spLocks noGrp="1"/>
          </p:cNvSpPr>
          <p:nvPr>
            <p:ph idx="1"/>
          </p:nvPr>
        </p:nvSpPr>
        <p:spPr/>
        <p:txBody>
          <a:bodyPr/>
          <a:lstStyle/>
          <a:p>
            <a:r>
              <a:rPr lang="en-GB" b="1" dirty="0"/>
              <a:t>Spear phishing </a:t>
            </a:r>
            <a:r>
              <a:rPr lang="en-GB" dirty="0"/>
              <a:t>is a phishing method that targets specific individuals or groups within an organization.</a:t>
            </a:r>
          </a:p>
          <a:p>
            <a:r>
              <a:rPr lang="en-GB" dirty="0"/>
              <a:t> It is a potent variant of phishing, a malicious tactic which uses emails, social media, instant messaging, and other platforms to get users to divulge personal information or perform actions that cause network compromise, data loss, or financial loss.[5]</a:t>
            </a:r>
          </a:p>
        </p:txBody>
      </p:sp>
    </p:spTree>
    <p:extLst>
      <p:ext uri="{BB962C8B-B14F-4D97-AF65-F5344CB8AC3E}">
        <p14:creationId xmlns:p14="http://schemas.microsoft.com/office/powerpoint/2010/main" val="109108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CF8C-2ECB-4C60-95AC-81756EC19B10}"/>
              </a:ext>
            </a:extLst>
          </p:cNvPr>
          <p:cNvSpPr>
            <a:spLocks noGrp="1"/>
          </p:cNvSpPr>
          <p:nvPr>
            <p:ph type="title"/>
          </p:nvPr>
        </p:nvSpPr>
        <p:spPr/>
        <p:txBody>
          <a:bodyPr/>
          <a:lstStyle/>
          <a:p>
            <a:r>
              <a:rPr lang="en-GB" dirty="0"/>
              <a:t>Types of phishing attacks.</a:t>
            </a:r>
          </a:p>
        </p:txBody>
      </p:sp>
      <p:sp>
        <p:nvSpPr>
          <p:cNvPr id="3" name="Content Placeholder 2">
            <a:extLst>
              <a:ext uri="{FF2B5EF4-FFF2-40B4-BE49-F238E27FC236}">
                <a16:creationId xmlns:a16="http://schemas.microsoft.com/office/drawing/2014/main" id="{06B8B00B-0DE3-481B-9969-4E4E202219B2}"/>
              </a:ext>
            </a:extLst>
          </p:cNvPr>
          <p:cNvSpPr>
            <a:spLocks noGrp="1"/>
          </p:cNvSpPr>
          <p:nvPr>
            <p:ph idx="1"/>
          </p:nvPr>
        </p:nvSpPr>
        <p:spPr/>
        <p:txBody>
          <a:bodyPr>
            <a:normAutofit/>
          </a:bodyPr>
          <a:lstStyle/>
          <a:p>
            <a:r>
              <a:rPr lang="en-GB" b="1" dirty="0"/>
              <a:t>Whaling</a:t>
            </a:r>
            <a:r>
              <a:rPr lang="en-GB" dirty="0"/>
              <a:t> is an even more targeted type of phishing that goes after the whales. </a:t>
            </a:r>
          </a:p>
          <a:p>
            <a:r>
              <a:rPr lang="en-GB" dirty="0"/>
              <a:t>These attacks typically target a CEO, CFO, or any CXX within an industry or a specific business. </a:t>
            </a:r>
          </a:p>
          <a:p>
            <a:r>
              <a:rPr lang="en-GB" dirty="0"/>
              <a:t>Example:- A whaling email might state that the company is facing legal consequences and that you need to click on the link to get more information.</a:t>
            </a:r>
          </a:p>
          <a:p>
            <a:r>
              <a:rPr lang="en-GB" dirty="0"/>
              <a:t>The link takes you to a page where you are asked to enter critical data about the company such as tax ID and bank account numbers.[4]</a:t>
            </a:r>
          </a:p>
        </p:txBody>
      </p:sp>
    </p:spTree>
    <p:extLst>
      <p:ext uri="{BB962C8B-B14F-4D97-AF65-F5344CB8AC3E}">
        <p14:creationId xmlns:p14="http://schemas.microsoft.com/office/powerpoint/2010/main" val="315235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C879-9AB9-45F7-ACEC-EAC9BCF30742}"/>
              </a:ext>
            </a:extLst>
          </p:cNvPr>
          <p:cNvSpPr>
            <a:spLocks noGrp="1"/>
          </p:cNvSpPr>
          <p:nvPr>
            <p:ph type="title"/>
          </p:nvPr>
        </p:nvSpPr>
        <p:spPr>
          <a:xfrm>
            <a:off x="1154954" y="838200"/>
            <a:ext cx="8825659" cy="706964"/>
          </a:xfrm>
        </p:spPr>
        <p:txBody>
          <a:bodyPr/>
          <a:lstStyle/>
          <a:p>
            <a:r>
              <a:rPr lang="en-GB" dirty="0"/>
              <a:t>Types of phishing attacks.</a:t>
            </a:r>
          </a:p>
        </p:txBody>
      </p:sp>
      <p:sp>
        <p:nvSpPr>
          <p:cNvPr id="3" name="Content Placeholder 2">
            <a:extLst>
              <a:ext uri="{FF2B5EF4-FFF2-40B4-BE49-F238E27FC236}">
                <a16:creationId xmlns:a16="http://schemas.microsoft.com/office/drawing/2014/main" id="{59BD6189-0983-4EDA-87CD-3A9FCE5A5473}"/>
              </a:ext>
            </a:extLst>
          </p:cNvPr>
          <p:cNvSpPr>
            <a:spLocks noGrp="1"/>
          </p:cNvSpPr>
          <p:nvPr>
            <p:ph idx="1"/>
          </p:nvPr>
        </p:nvSpPr>
        <p:spPr>
          <a:xfrm>
            <a:off x="1154955" y="2603500"/>
            <a:ext cx="7997924" cy="3416300"/>
          </a:xfrm>
        </p:spPr>
        <p:txBody>
          <a:bodyPr>
            <a:normAutofit/>
          </a:bodyPr>
          <a:lstStyle/>
          <a:p>
            <a:r>
              <a:rPr lang="en-GB" b="1" dirty="0"/>
              <a:t>Smishing</a:t>
            </a:r>
            <a:r>
              <a:rPr lang="en-GB" dirty="0"/>
              <a:t> is an attack that uses text messaging or short message service (SMS) to execute the attack. A common smishing technique is to deliver a message to a cell phone through SMS that contains a clickable link or a return phone number.</a:t>
            </a:r>
          </a:p>
          <a:p>
            <a:r>
              <a:rPr lang="en-GB" dirty="0"/>
              <a:t>Example:-A common example of a smishing attack is an SMS message that looks like it came from your banking institution. It tells you your account has been compromised and that you need to respond immediately. The attacker asks you to verify your bank account number, SSN, etc. Once the attacker receives the information, the attacker has control of your bank account.[4]</a:t>
            </a:r>
          </a:p>
        </p:txBody>
      </p:sp>
      <p:pic>
        <p:nvPicPr>
          <p:cNvPr id="5" name="Picture 4">
            <a:extLst>
              <a:ext uri="{FF2B5EF4-FFF2-40B4-BE49-F238E27FC236}">
                <a16:creationId xmlns:a16="http://schemas.microsoft.com/office/drawing/2014/main" id="{973F821B-4511-40FE-B5C6-687C79DB06B3}"/>
              </a:ext>
            </a:extLst>
          </p:cNvPr>
          <p:cNvPicPr>
            <a:picLocks noChangeAspect="1"/>
          </p:cNvPicPr>
          <p:nvPr/>
        </p:nvPicPr>
        <p:blipFill>
          <a:blip r:embed="rId2"/>
          <a:stretch>
            <a:fillRect/>
          </a:stretch>
        </p:blipFill>
        <p:spPr>
          <a:xfrm>
            <a:off x="9090734" y="2603500"/>
            <a:ext cx="3101266" cy="3416300"/>
          </a:xfrm>
          <a:prstGeom prst="rect">
            <a:avLst/>
          </a:prstGeom>
        </p:spPr>
      </p:pic>
    </p:spTree>
    <p:extLst>
      <p:ext uri="{BB962C8B-B14F-4D97-AF65-F5344CB8AC3E}">
        <p14:creationId xmlns:p14="http://schemas.microsoft.com/office/powerpoint/2010/main" val="364342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4B64-9AE5-4166-9561-3A71929CBAAD}"/>
              </a:ext>
            </a:extLst>
          </p:cNvPr>
          <p:cNvSpPr>
            <a:spLocks noGrp="1"/>
          </p:cNvSpPr>
          <p:nvPr>
            <p:ph type="title"/>
          </p:nvPr>
        </p:nvSpPr>
        <p:spPr/>
        <p:txBody>
          <a:bodyPr/>
          <a:lstStyle/>
          <a:p>
            <a:r>
              <a:rPr lang="en-GB" dirty="0"/>
              <a:t>Types of phishing attacks.</a:t>
            </a:r>
          </a:p>
        </p:txBody>
      </p:sp>
      <p:sp>
        <p:nvSpPr>
          <p:cNvPr id="3" name="Content Placeholder 2">
            <a:extLst>
              <a:ext uri="{FF2B5EF4-FFF2-40B4-BE49-F238E27FC236}">
                <a16:creationId xmlns:a16="http://schemas.microsoft.com/office/drawing/2014/main" id="{7755C5A3-5573-4F50-B77F-BD17C07A5A66}"/>
              </a:ext>
            </a:extLst>
          </p:cNvPr>
          <p:cNvSpPr>
            <a:spLocks noGrp="1"/>
          </p:cNvSpPr>
          <p:nvPr>
            <p:ph idx="1"/>
          </p:nvPr>
        </p:nvSpPr>
        <p:spPr/>
        <p:txBody>
          <a:bodyPr>
            <a:normAutofit fontScale="85000" lnSpcReduction="20000"/>
          </a:bodyPr>
          <a:lstStyle/>
          <a:p>
            <a:r>
              <a:rPr lang="en-GB" b="1" dirty="0"/>
              <a:t>Vishing </a:t>
            </a:r>
            <a:r>
              <a:rPr lang="en-GB" dirty="0"/>
              <a:t>has the same purpose as other types of phishing attacks. The attackers are still after your sensitive personal or corporate information. This attack is accomplished through a voice call. Hence the “v” rather than the “</a:t>
            </a:r>
            <a:r>
              <a:rPr lang="en-GB" dirty="0" err="1"/>
              <a:t>ph</a:t>
            </a:r>
            <a:r>
              <a:rPr lang="en-GB" dirty="0"/>
              <a:t>” in the name.</a:t>
            </a:r>
          </a:p>
          <a:p>
            <a:r>
              <a:rPr lang="en-GB" dirty="0"/>
              <a:t>A common vishing attack includes a call from someone claiming to be a representative from Microsoft. This person informs you that they’ve detected a virus on your computer. You’re then asked to provide credit card details so the attacker can install an updated version of antivirus software on your computer. </a:t>
            </a:r>
          </a:p>
          <a:p>
            <a:r>
              <a:rPr lang="en-GB" dirty="0"/>
              <a:t>The attacker now has your credit card information and you have likely installed malware on your computer.</a:t>
            </a:r>
          </a:p>
          <a:p>
            <a:r>
              <a:rPr lang="en-GB" dirty="0"/>
              <a:t>The malware could contain anything from a banking Trojan to a bot (short for robot). The banking Trojan watches your online activity to steal more details from you – often your bank account information, including your password.</a:t>
            </a:r>
          </a:p>
          <a:p>
            <a:r>
              <a:rPr lang="en-GB" dirty="0"/>
              <a:t>A bot is software designed to perform whatever tasks the hacker wants it to. It is controlled by command and control (C&amp;C) to mine for bitcoins, send spam, or launch an attack as part of a distributed denial of service (DDoS) attack.[4]</a:t>
            </a:r>
          </a:p>
        </p:txBody>
      </p:sp>
    </p:spTree>
    <p:extLst>
      <p:ext uri="{BB962C8B-B14F-4D97-AF65-F5344CB8AC3E}">
        <p14:creationId xmlns:p14="http://schemas.microsoft.com/office/powerpoint/2010/main" val="330672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74FB-6388-4D82-8338-6BDD4D981DB9}"/>
              </a:ext>
            </a:extLst>
          </p:cNvPr>
          <p:cNvSpPr>
            <a:spLocks noGrp="1"/>
          </p:cNvSpPr>
          <p:nvPr>
            <p:ph type="title"/>
          </p:nvPr>
        </p:nvSpPr>
        <p:spPr/>
        <p:txBody>
          <a:bodyPr/>
          <a:lstStyle/>
          <a:p>
            <a:r>
              <a:rPr lang="en-GB" dirty="0"/>
              <a:t>Types of phishing attacks.</a:t>
            </a:r>
          </a:p>
        </p:txBody>
      </p:sp>
      <p:sp>
        <p:nvSpPr>
          <p:cNvPr id="3" name="Content Placeholder 2">
            <a:extLst>
              <a:ext uri="{FF2B5EF4-FFF2-40B4-BE49-F238E27FC236}">
                <a16:creationId xmlns:a16="http://schemas.microsoft.com/office/drawing/2014/main" id="{0433AA9A-40CB-4A99-BBA5-63A517332FD1}"/>
              </a:ext>
            </a:extLst>
          </p:cNvPr>
          <p:cNvSpPr>
            <a:spLocks noGrp="1"/>
          </p:cNvSpPr>
          <p:nvPr>
            <p:ph idx="1"/>
          </p:nvPr>
        </p:nvSpPr>
        <p:spPr/>
        <p:txBody>
          <a:bodyPr>
            <a:normAutofit/>
          </a:bodyPr>
          <a:lstStyle/>
          <a:p>
            <a:r>
              <a:rPr lang="en-GB" b="1" dirty="0"/>
              <a:t>Search engine phishing</a:t>
            </a:r>
            <a:r>
              <a:rPr lang="en-GB" dirty="0"/>
              <a:t>, also known as SEO poisoning or SEO Trojans, is where hackers work to become the top hit on a search using a search engine. </a:t>
            </a:r>
          </a:p>
          <a:p>
            <a:r>
              <a:rPr lang="en-GB" dirty="0"/>
              <a:t>Clicking on their link displayed within the search engine directs you to the hacker’s website. From there, threat actors can steal your information when you interact with the site and/or enter sensitive data. </a:t>
            </a:r>
          </a:p>
          <a:p>
            <a:r>
              <a:rPr lang="en-GB" dirty="0"/>
              <a:t>Hacker sites can pose as any type of website, but the prime candidates are banks, money transfer, social media, and shopping sites.[4]</a:t>
            </a:r>
          </a:p>
        </p:txBody>
      </p:sp>
    </p:spTree>
    <p:extLst>
      <p:ext uri="{BB962C8B-B14F-4D97-AF65-F5344CB8AC3E}">
        <p14:creationId xmlns:p14="http://schemas.microsoft.com/office/powerpoint/2010/main" val="1632385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885</TotalTime>
  <Words>1467</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Helvetica</vt:lpstr>
      <vt:lpstr>Wingdings 3</vt:lpstr>
      <vt:lpstr>Ion Boardroom</vt:lpstr>
      <vt:lpstr>PHISHING</vt:lpstr>
      <vt:lpstr>Topics covered</vt:lpstr>
      <vt:lpstr>What is a phishing?</vt:lpstr>
      <vt:lpstr>History of phishing</vt:lpstr>
      <vt:lpstr>Types of phishing attacks.</vt:lpstr>
      <vt:lpstr>Types of phishing attacks.</vt:lpstr>
      <vt:lpstr>Types of phishing attacks.</vt:lpstr>
      <vt:lpstr>Types of phishing attacks.</vt:lpstr>
      <vt:lpstr>Types of phishing attacks.</vt:lpstr>
      <vt:lpstr>How are phishing attacks performed?</vt:lpstr>
      <vt:lpstr>PowerPoint Presentation</vt:lpstr>
      <vt:lpstr>PowerPoint Presentation</vt:lpstr>
      <vt:lpstr>PowerPoint Presentation</vt:lpstr>
      <vt:lpstr>PowerPoint Presentation</vt:lpstr>
      <vt:lpstr>PowerPoint Presentation</vt:lpstr>
      <vt:lpstr>Ways to be protected from phishing.</vt:lpstr>
      <vt:lpstr>PowerPoint Presentation</vt:lpstr>
      <vt:lpstr>PowerPoint Presentation</vt:lpstr>
      <vt:lpstr>Ways to be protected from phishing.</vt:lpstr>
      <vt:lpstr>Ways to be protected from phishing.</vt:lpstr>
      <vt:lpstr>Ways to be protected from phishing.</vt:lpstr>
      <vt:lpstr>References</vt:lpstr>
      <vt:lpstr>      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dc:title>
  <dc:creator>Shaikh, Shadaab</dc:creator>
  <cp:lastModifiedBy>Mohammed Shaad Mehboob Matcheswala</cp:lastModifiedBy>
  <cp:revision>11</cp:revision>
  <dcterms:created xsi:type="dcterms:W3CDTF">2021-10-22T21:04:13Z</dcterms:created>
  <dcterms:modified xsi:type="dcterms:W3CDTF">2021-10-23T12:25:17Z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009cb06-7738-4ab2-bfa1-5e7551442bdd_Enabled">
    <vt:lpwstr>true</vt:lpwstr>
  </property>
  <property fmtid="{D5CDD505-2E9C-101B-9397-08002B2CF9AE}" pid="3" name="MSIP_Label_8009cb06-7738-4ab2-bfa1-5e7551442bdd_SetDate">
    <vt:lpwstr>2021-10-22T21:40:01Z</vt:lpwstr>
  </property>
  <property fmtid="{D5CDD505-2E9C-101B-9397-08002B2CF9AE}" pid="4" name="MSIP_Label_8009cb06-7738-4ab2-bfa1-5e7551442bdd_Method">
    <vt:lpwstr>Standard</vt:lpwstr>
  </property>
  <property fmtid="{D5CDD505-2E9C-101B-9397-08002B2CF9AE}" pid="5" name="MSIP_Label_8009cb06-7738-4ab2-bfa1-5e7551442bdd_Name">
    <vt:lpwstr>8009cb06-7738-4ab2-bfa1-5e7551442bdd</vt:lpwstr>
  </property>
  <property fmtid="{D5CDD505-2E9C-101B-9397-08002B2CF9AE}" pid="6" name="MSIP_Label_8009cb06-7738-4ab2-bfa1-5e7551442bdd_SiteId">
    <vt:lpwstr>9295d077-5563-4c2d-9456-be5c3ad9f4ec</vt:lpwstr>
  </property>
  <property fmtid="{D5CDD505-2E9C-101B-9397-08002B2CF9AE}" pid="7" name="MSIP_Label_8009cb06-7738-4ab2-bfa1-5e7551442bdd_ActionId">
    <vt:lpwstr>0f2d29bd-625e-4d19-9738-a4e897672c97</vt:lpwstr>
  </property>
  <property fmtid="{D5CDD505-2E9C-101B-9397-08002B2CF9AE}" pid="8" name="MSIP_Label_8009cb06-7738-4ab2-bfa1-5e7551442bdd_ContentBits">
    <vt:lpwstr>2</vt:lpwstr>
  </property>
</Properties>
</file>